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262" r:id="rId1"/>
    <p:sldMasterId id="2147484264" r:id="rId2"/>
    <p:sldMasterId id="2147484279" r:id="rId3"/>
  </p:sldMasterIdLst>
  <p:notesMasterIdLst>
    <p:notesMasterId r:id="rId20"/>
  </p:notesMasterIdLst>
  <p:handoutMasterIdLst>
    <p:handoutMasterId r:id="rId21"/>
  </p:handoutMasterIdLst>
  <p:sldIdLst>
    <p:sldId id="1134" r:id="rId4"/>
    <p:sldId id="1123" r:id="rId5"/>
    <p:sldId id="1124" r:id="rId6"/>
    <p:sldId id="1125" r:id="rId7"/>
    <p:sldId id="1137" r:id="rId8"/>
    <p:sldId id="1138" r:id="rId9"/>
    <p:sldId id="1139" r:id="rId10"/>
    <p:sldId id="1148" r:id="rId11"/>
    <p:sldId id="1150" r:id="rId12"/>
    <p:sldId id="1149" r:id="rId13"/>
    <p:sldId id="1151" r:id="rId14"/>
    <p:sldId id="1152" r:id="rId15"/>
    <p:sldId id="1146" r:id="rId16"/>
    <p:sldId id="1141" r:id="rId17"/>
    <p:sldId id="1144" r:id="rId18"/>
    <p:sldId id="1147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7777A5"/>
    <a:srgbClr val="333399"/>
    <a:srgbClr val="6600CC"/>
    <a:srgbClr val="990099"/>
    <a:srgbClr val="CC00FF"/>
    <a:srgbClr val="EAEAEA"/>
    <a:srgbClr val="40226C"/>
    <a:srgbClr val="9595B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-1434" y="-96"/>
      </p:cViewPr>
      <p:guideLst>
        <p:guide orient="horz" pos="3606"/>
        <p:guide orient="horz" pos="3465"/>
        <p:guide pos="2808"/>
        <p:guide pos="10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0" d="100"/>
        <a:sy n="400" d="100"/>
      </p:scale>
      <p:origin x="0" y="2736"/>
    </p:cViewPr>
  </p:sorterViewPr>
  <p:notesViewPr>
    <p:cSldViewPr snapToGrid="0" showGuides="1">
      <p:cViewPr>
        <p:scale>
          <a:sx n="66" d="100"/>
          <a:sy n="66" d="100"/>
        </p:scale>
        <p:origin x="-936" y="1344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1" tIns="44966" rIns="89931" bIns="44966" numCol="1" anchor="t" anchorCtr="0" compatLnSpc="1">
            <a:prstTxWarp prst="textNoShape">
              <a:avLst/>
            </a:prstTxWarp>
          </a:bodyPr>
          <a:lstStyle>
            <a:lvl1pPr defTabSz="898525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1" tIns="44966" rIns="89931" bIns="44966" numCol="1" anchor="t" anchorCtr="0" compatLnSpc="1">
            <a:prstTxWarp prst="textNoShape">
              <a:avLst/>
            </a:prstTxWarp>
          </a:bodyPr>
          <a:lstStyle>
            <a:lvl1pPr algn="r" defTabSz="898525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1" tIns="44966" rIns="89931" bIns="44966" numCol="1" anchor="b" anchorCtr="0" compatLnSpc="1">
            <a:prstTxWarp prst="textNoShape">
              <a:avLst/>
            </a:prstTxWarp>
          </a:bodyPr>
          <a:lstStyle>
            <a:lvl1pPr defTabSz="898525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1" tIns="44966" rIns="89931" bIns="44966" numCol="1" anchor="b" anchorCtr="0" compatLnSpc="1">
            <a:prstTxWarp prst="textNoShape">
              <a:avLst/>
            </a:prstTxWarp>
          </a:bodyPr>
          <a:lstStyle>
            <a:lvl1pPr algn="r" defTabSz="898525">
              <a:defRPr sz="1200"/>
            </a:lvl1pPr>
          </a:lstStyle>
          <a:p>
            <a:fld id="{C6C5DFBD-DF9D-4F27-AB07-76B1ABEF356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1" tIns="44966" rIns="89931" bIns="44966" numCol="1" anchor="t" anchorCtr="0" compatLnSpc="1">
            <a:prstTxWarp prst="textNoShape">
              <a:avLst/>
            </a:prstTxWarp>
          </a:bodyPr>
          <a:lstStyle>
            <a:lvl1pPr defTabSz="898525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1" tIns="44966" rIns="89931" bIns="44966" numCol="1" anchor="t" anchorCtr="0" compatLnSpc="1">
            <a:prstTxWarp prst="textNoShape">
              <a:avLst/>
            </a:prstTxWarp>
          </a:bodyPr>
          <a:lstStyle>
            <a:lvl1pPr algn="r" defTabSz="898525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46613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1" tIns="44966" rIns="89931" bIns="449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1" tIns="44966" rIns="89931" bIns="44966" numCol="1" anchor="b" anchorCtr="0" compatLnSpc="1">
            <a:prstTxWarp prst="textNoShape">
              <a:avLst/>
            </a:prstTxWarp>
          </a:bodyPr>
          <a:lstStyle>
            <a:lvl1pPr defTabSz="898525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1" tIns="44966" rIns="89931" bIns="44966" numCol="1" anchor="b" anchorCtr="0" compatLnSpc="1">
            <a:prstTxWarp prst="textNoShape">
              <a:avLst/>
            </a:prstTxWarp>
          </a:bodyPr>
          <a:lstStyle>
            <a:lvl1pPr algn="r" defTabSz="898525">
              <a:defRPr sz="1200"/>
            </a:lvl1pPr>
          </a:lstStyle>
          <a:p>
            <a:fld id="{6BFB5BB8-88FF-4511-9D42-98F9F1C0C00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23745-F8C7-4415-B323-5AF02ABB141C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6612" cy="3484563"/>
          </a:xfrm>
          <a:ln/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</p:spPr>
        <p:txBody>
          <a:bodyPr/>
          <a:lstStyle/>
          <a:p>
            <a:r>
              <a:rPr lang="en-US"/>
              <a:t>Adding logos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23745-F8C7-4415-B323-5AF02ABB141C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6612" cy="3484563"/>
          </a:xfrm>
          <a:ln/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</p:spPr>
        <p:txBody>
          <a:bodyPr/>
          <a:lstStyle/>
          <a:p>
            <a:r>
              <a:rPr lang="en-US"/>
              <a:t>Adding logos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23745-F8C7-4415-B323-5AF02ABB141C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6612" cy="3484563"/>
          </a:xfrm>
          <a:ln/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</p:spPr>
        <p:txBody>
          <a:bodyPr/>
          <a:lstStyle/>
          <a:p>
            <a:r>
              <a:rPr lang="en-US" dirty="0"/>
              <a:t>Adding logos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AA4E1-096B-49E6-ACA4-95F71E19C20A}" type="slidenum">
              <a:rPr lang="en-US"/>
              <a:pPr/>
              <a:t>7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AA4E1-096B-49E6-ACA4-95F71E19C20A}" type="slidenum">
              <a:rPr lang="en-US"/>
              <a:pPr/>
              <a:t>8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AA4E1-096B-49E6-ACA4-95F71E19C20A}" type="slidenum">
              <a:rPr lang="en-US"/>
              <a:pPr/>
              <a:t>9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AA4E1-096B-49E6-ACA4-95F71E19C20A}" type="slidenum">
              <a:rPr lang="en-US"/>
              <a:pPr/>
              <a:t>10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AA4E1-096B-49E6-ACA4-95F71E19C20A}" type="slidenum">
              <a:rPr lang="en-US"/>
              <a:pPr/>
              <a:t>11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AA4E1-096B-49E6-ACA4-95F71E19C20A}" type="slidenum">
              <a:rPr lang="en-US"/>
              <a:pPr/>
              <a:t>12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295400"/>
            <a:ext cx="9144000" cy="1371600"/>
          </a:xfrm>
          <a:prstGeom prst="rect">
            <a:avLst/>
          </a:prstGeom>
          <a:solidFill>
            <a:srgbClr val="2614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225425" y="61722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5900" y="52578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225425" y="61722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215900" y="52578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pic>
        <p:nvPicPr>
          <p:cNvPr id="9" name="Picture 9" descr="WSGR-horiz-colo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5527675"/>
            <a:ext cx="381000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52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352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36D0F5-341E-4814-B9DB-7CAC4303AE8A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644442-14EA-42F5-921F-D4873E1530C6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64250" y="268288"/>
            <a:ext cx="1866900" cy="5599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3550" y="268288"/>
            <a:ext cx="5448300" cy="5599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200F66-7621-4A1E-85F8-28A090B6FB44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68288"/>
            <a:ext cx="744855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3550" y="1219200"/>
            <a:ext cx="3657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273550" y="1219200"/>
            <a:ext cx="3657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273550" y="3619500"/>
            <a:ext cx="3657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4853FAB-E900-4B1B-B808-AF5F850A221F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68288"/>
            <a:ext cx="744855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63550" y="1219200"/>
            <a:ext cx="7467600" cy="4648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3945E94-CFD1-4666-B724-2D8E300EFF23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68288"/>
            <a:ext cx="744855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3550" y="1219200"/>
            <a:ext cx="3657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3550" y="1219200"/>
            <a:ext cx="3657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8263C7F-3779-49AB-99A0-C8C07454D07B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760-C241-B944-96BB-2FF28B2A2F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Rectangle 2"/>
          <p:cNvSpPr>
            <a:spLocks noChangeArrowheads="1"/>
          </p:cNvSpPr>
          <p:nvPr userDrawn="1"/>
        </p:nvSpPr>
        <p:spPr bwMode="auto">
          <a:xfrm>
            <a:off x="0" y="1295400"/>
            <a:ext cx="9144000" cy="1371600"/>
          </a:xfrm>
          <a:prstGeom prst="rect">
            <a:avLst/>
          </a:prstGeom>
          <a:solidFill>
            <a:srgbClr val="2614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1037315" name="Line 3"/>
          <p:cNvSpPr>
            <a:spLocks noChangeShapeType="1"/>
          </p:cNvSpPr>
          <p:nvPr/>
        </p:nvSpPr>
        <p:spPr bwMode="auto">
          <a:xfrm>
            <a:off x="225425" y="61722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1037316" name="Line 4"/>
          <p:cNvSpPr>
            <a:spLocks noChangeShapeType="1"/>
          </p:cNvSpPr>
          <p:nvPr/>
        </p:nvSpPr>
        <p:spPr bwMode="auto">
          <a:xfrm>
            <a:off x="215900" y="52578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103731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3731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37319" name="Line 7"/>
          <p:cNvSpPr>
            <a:spLocks noChangeShapeType="1"/>
          </p:cNvSpPr>
          <p:nvPr/>
        </p:nvSpPr>
        <p:spPr bwMode="auto">
          <a:xfrm>
            <a:off x="225425" y="61722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1037320" name="Line 8"/>
          <p:cNvSpPr>
            <a:spLocks noChangeShapeType="1"/>
          </p:cNvSpPr>
          <p:nvPr/>
        </p:nvSpPr>
        <p:spPr bwMode="auto">
          <a:xfrm>
            <a:off x="215900" y="52578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1037321" name="Picture 9" descr="WSGR-horiz-col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5527675"/>
            <a:ext cx="3810000" cy="382588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6BF839-7107-45DE-AFC3-090DA5BF8417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1E7B2C-59E2-4813-BB08-AF1A34853D9A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550" y="1219200"/>
            <a:ext cx="3657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3550" y="1219200"/>
            <a:ext cx="3657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07533C-8ACC-41B7-A858-E262BA827125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78F0BE-E895-408D-9A9F-DFFE37710D81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C31B94-9C7D-4A28-B7AD-E6884C819FC1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2C51C7-6E26-460E-A61D-313AED4D0CB1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774E80-EF13-4ED7-8A55-01E85533EC23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9650" y="419100"/>
            <a:ext cx="7448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831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19200"/>
            <a:ext cx="7467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3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0"/>
            <a:ext cx="9144000" cy="1023938"/>
            <a:chOff x="0" y="0"/>
            <a:chExt cx="5760" cy="645"/>
          </a:xfrm>
        </p:grpSpPr>
        <p:sp>
          <p:nvSpPr>
            <p:cNvPr id="1036291" name="AutoShap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644"/>
            </a:xfrm>
            <a:prstGeom prst="roundRect">
              <a:avLst>
                <a:gd name="adj" fmla="val 16667"/>
              </a:avLst>
            </a:prstGeom>
            <a:solidFill>
              <a:srgbClr val="28154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036292" name="Rectangle 4"/>
            <p:cNvSpPr>
              <a:spLocks noChangeArrowheads="1"/>
            </p:cNvSpPr>
            <p:nvPr userDrawn="1"/>
          </p:nvSpPr>
          <p:spPr bwMode="auto">
            <a:xfrm>
              <a:off x="0" y="332"/>
              <a:ext cx="301" cy="313"/>
            </a:xfrm>
            <a:prstGeom prst="rect">
              <a:avLst/>
            </a:prstGeom>
            <a:solidFill>
              <a:srgbClr val="28154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103629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268288"/>
            <a:ext cx="7448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629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219200"/>
            <a:ext cx="7467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6295" name="Text Box 7"/>
          <p:cNvSpPr txBox="1">
            <a:spLocks noChangeArrowheads="1"/>
          </p:cNvSpPr>
          <p:nvPr/>
        </p:nvSpPr>
        <p:spPr bwMode="auto">
          <a:xfrm>
            <a:off x="457200" y="1524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2400">
              <a:solidFill>
                <a:srgbClr val="000000"/>
              </a:solidFill>
              <a:ea typeface="+mn-ea"/>
            </a:endParaRPr>
          </a:p>
        </p:txBody>
      </p:sp>
      <p:sp>
        <p:nvSpPr>
          <p:cNvPr id="1036296" name="Line 8"/>
          <p:cNvSpPr>
            <a:spLocks noChangeShapeType="1"/>
          </p:cNvSpPr>
          <p:nvPr/>
        </p:nvSpPr>
        <p:spPr bwMode="auto">
          <a:xfrm>
            <a:off x="466725" y="6172200"/>
            <a:ext cx="8269288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1036297" name="Text Box 9"/>
          <p:cNvSpPr txBox="1">
            <a:spLocks noChangeArrowheads="1"/>
          </p:cNvSpPr>
          <p:nvPr/>
        </p:nvSpPr>
        <p:spPr bwMode="auto">
          <a:xfrm>
            <a:off x="2403475" y="144463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400">
              <a:solidFill>
                <a:srgbClr val="000000"/>
              </a:solidFill>
              <a:ea typeface="+mn-ea"/>
            </a:endParaRPr>
          </a:p>
        </p:txBody>
      </p:sp>
      <p:pic>
        <p:nvPicPr>
          <p:cNvPr id="1036298" name="Picture 10" descr="WSGR-horiz-bxw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66725" y="6354763"/>
            <a:ext cx="2743200" cy="274637"/>
          </a:xfrm>
          <a:prstGeom prst="rect">
            <a:avLst/>
          </a:prstGeom>
          <a:noFill/>
        </p:spPr>
      </p:pic>
      <p:sp>
        <p:nvSpPr>
          <p:cNvPr id="1036299" name="Text Box 11"/>
          <p:cNvSpPr txBox="1">
            <a:spLocks noChangeArrowheads="1"/>
          </p:cNvSpPr>
          <p:nvPr/>
        </p:nvSpPr>
        <p:spPr bwMode="auto">
          <a:xfrm>
            <a:off x="457200" y="1524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2400">
              <a:solidFill>
                <a:srgbClr val="000000"/>
              </a:solidFill>
              <a:ea typeface="+mn-ea"/>
            </a:endParaRPr>
          </a:p>
        </p:txBody>
      </p:sp>
      <p:sp>
        <p:nvSpPr>
          <p:cNvPr id="1036300" name="Line 12"/>
          <p:cNvSpPr>
            <a:spLocks noChangeShapeType="1"/>
          </p:cNvSpPr>
          <p:nvPr/>
        </p:nvSpPr>
        <p:spPr bwMode="auto">
          <a:xfrm>
            <a:off x="466725" y="6172200"/>
            <a:ext cx="8269288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1036301" name="Text Box 13"/>
          <p:cNvSpPr txBox="1">
            <a:spLocks noChangeArrowheads="1"/>
          </p:cNvSpPr>
          <p:nvPr/>
        </p:nvSpPr>
        <p:spPr bwMode="auto">
          <a:xfrm>
            <a:off x="2403475" y="144463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400">
              <a:solidFill>
                <a:srgbClr val="000000"/>
              </a:solidFill>
              <a:ea typeface="+mn-ea"/>
            </a:endParaRPr>
          </a:p>
        </p:txBody>
      </p:sp>
      <p:sp>
        <p:nvSpPr>
          <p:cNvPr id="103630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2"/>
                </a:solidFill>
              </a:defRPr>
            </a:lvl1pPr>
          </a:lstStyle>
          <a:p>
            <a:fld id="{388AC8A7-799A-4C71-8E61-6998DEC450A9}" type="slidenum">
              <a:rPr lang="en-US">
                <a:solidFill>
                  <a:srgbClr val="808080"/>
                </a:solidFill>
                <a:latin typeface="Arial" charset="0"/>
                <a:ea typeface="+mn-ea"/>
              </a:rPr>
              <a:pPr/>
              <a:t>‹#›</a:t>
            </a:fld>
            <a:endParaRPr lang="en-US">
              <a:solidFill>
                <a:srgbClr val="808080"/>
              </a:solidFill>
              <a:latin typeface="Arial" charset="0"/>
              <a:ea typeface="+mn-ea"/>
            </a:endParaRPr>
          </a:p>
        </p:txBody>
      </p:sp>
      <p:sp>
        <p:nvSpPr>
          <p:cNvPr id="1036303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2365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  <p:sldLayoutId id="2147484276" r:id="rId12"/>
    <p:sldLayoutId id="2147484277" r:id="rId13"/>
    <p:sldLayoutId id="2147484278" r:id="rId14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2B760-C241-B944-96BB-2FF28B2A2F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0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74240" y="4966381"/>
            <a:ext cx="4572000" cy="134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  <a:spcAft>
                <a:spcPts val="600"/>
              </a:spcAft>
              <a:buClr>
                <a:srgbClr val="EEECE1"/>
              </a:buClr>
              <a:defRPr/>
            </a:pPr>
            <a:endParaRPr lang="en-US" sz="1600" b="1" kern="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algn="ctr" eaLnBrk="0" hangingPunct="0">
              <a:spcBef>
                <a:spcPct val="20000"/>
              </a:spcBef>
              <a:spcAft>
                <a:spcPts val="600"/>
              </a:spcAft>
              <a:buClr>
                <a:srgbClr val="EEECE1"/>
              </a:buClr>
              <a:defRPr/>
            </a:pPr>
            <a:r>
              <a:rPr lang="en-US" sz="1400" b="1" kern="0" cap="small" dirty="0" smtClean="0">
                <a:solidFill>
                  <a:prstClr val="black"/>
                </a:solidFill>
              </a:rPr>
              <a:t>Selim Day</a:t>
            </a:r>
          </a:p>
          <a:p>
            <a:pPr algn="ctr" eaLnBrk="0" hangingPunct="0">
              <a:spcBef>
                <a:spcPct val="20000"/>
              </a:spcBef>
              <a:spcAft>
                <a:spcPts val="600"/>
              </a:spcAft>
              <a:buClr>
                <a:srgbClr val="EEECE1"/>
              </a:buClr>
              <a:defRPr/>
            </a:pPr>
            <a:r>
              <a:rPr lang="en-US" sz="1400" b="1" kern="0" cap="small" dirty="0" smtClean="0">
                <a:solidFill>
                  <a:prstClr val="black"/>
                </a:solidFill>
              </a:rPr>
              <a:t>Sacha Ross</a:t>
            </a:r>
          </a:p>
          <a:p>
            <a:pPr algn="ctr" eaLnBrk="0" hangingPunct="0">
              <a:spcBef>
                <a:spcPct val="20000"/>
              </a:spcBef>
              <a:spcAft>
                <a:spcPts val="600"/>
              </a:spcAft>
              <a:buClr>
                <a:srgbClr val="EEECE1"/>
              </a:buClr>
              <a:defRPr/>
            </a:pPr>
            <a:r>
              <a:rPr lang="en-US" sz="1400" b="1" kern="0" cap="small" dirty="0" smtClean="0">
                <a:solidFill>
                  <a:prstClr val="black"/>
                </a:solidFill>
              </a:rPr>
              <a:t>Wilson Sonsini Goodrich &amp; Rosati, PC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2251964" y="5073656"/>
            <a:ext cx="4416552" cy="27432"/>
          </a:xfrm>
          <a:prstGeom prst="rect">
            <a:avLst/>
          </a:prstGeom>
          <a:solidFill>
            <a:srgbClr val="26144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 kern="0" dirty="0">
              <a:solidFill>
                <a:prstClr val="white"/>
              </a:solidFill>
              <a:latin typeface="Calibri"/>
              <a:ea typeface="Arial" charset="0"/>
              <a:cs typeface="Arial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0160" y="1206500"/>
            <a:ext cx="9144000" cy="990600"/>
          </a:xfrm>
          <a:prstGeom prst="rect">
            <a:avLst/>
          </a:prstGeom>
          <a:solidFill>
            <a:srgbClr val="2614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23770" y="2687319"/>
            <a:ext cx="867859" cy="867859"/>
          </a:xfrm>
          <a:prstGeom prst="rect">
            <a:avLst/>
          </a:prstGeom>
        </p:spPr>
      </p:pic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607378" y="1111376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3200" b="1" kern="0" cap="small" dirty="0" smtClean="0">
                <a:solidFill>
                  <a:srgbClr val="FFFFFF"/>
                </a:solidFill>
                <a:latin typeface="Arial"/>
                <a:ea typeface="Arial" charset="0"/>
                <a:cs typeface="Arial" charset="0"/>
              </a:rPr>
              <a:t>Organizing Your Company: </a:t>
            </a:r>
            <a:r>
              <a:rPr lang="en-US" sz="2800" b="1" kern="0" cap="small" dirty="0" smtClean="0">
                <a:solidFill>
                  <a:srgbClr val="FFFFFF"/>
                </a:solidFill>
                <a:latin typeface="Arial"/>
                <a:ea typeface="Arial" charset="0"/>
                <a:cs typeface="Arial" charset="0"/>
              </a:rPr>
              <a:t/>
            </a:r>
            <a:br>
              <a:rPr lang="en-US" sz="2800" b="1" kern="0" cap="small" dirty="0" smtClean="0">
                <a:solidFill>
                  <a:srgbClr val="FFFFFF"/>
                </a:solidFill>
                <a:latin typeface="Arial"/>
                <a:ea typeface="Arial" charset="0"/>
                <a:cs typeface="Arial" charset="0"/>
              </a:rPr>
            </a:br>
            <a:r>
              <a:rPr lang="en-US" sz="2800" b="1" kern="0" cap="small" dirty="0" smtClean="0">
                <a:solidFill>
                  <a:srgbClr val="FFFFFF"/>
                </a:solidFill>
                <a:latin typeface="Arial"/>
                <a:ea typeface="Arial" charset="0"/>
                <a:cs typeface="Arial" charset="0"/>
              </a:rPr>
              <a:t> </a:t>
            </a:r>
            <a:r>
              <a:rPr lang="en-US" sz="2400" b="1" kern="0" dirty="0" smtClean="0">
                <a:solidFill>
                  <a:srgbClr val="FFFFFF"/>
                </a:solidFill>
                <a:latin typeface="Arial"/>
                <a:ea typeface="Arial" charset="0"/>
                <a:cs typeface="Arial" charset="0"/>
              </a:rPr>
              <a:t>Getting Started &amp; The Stuff That Counts </a:t>
            </a:r>
            <a:endParaRPr kumimoji="0" lang="en-US" sz="2400" b="1" i="0" u="none" strike="noStrike" kern="0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27020" y="3830320"/>
            <a:ext cx="332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kern="0" dirty="0" smtClean="0">
                <a:solidFill>
                  <a:prstClr val="black"/>
                </a:solidFill>
                <a:latin typeface="Arial Black"/>
                <a:cs typeface="Arial Black"/>
              </a:rPr>
              <a:t/>
            </a:r>
            <a:br>
              <a:rPr lang="en-US" kern="0" dirty="0" smtClean="0">
                <a:solidFill>
                  <a:prstClr val="black"/>
                </a:solidFill>
                <a:latin typeface="Arial Black"/>
                <a:cs typeface="Arial Black"/>
              </a:rPr>
            </a:br>
            <a:r>
              <a:rPr lang="en-US" kern="0" dirty="0" smtClean="0">
                <a:solidFill>
                  <a:prstClr val="black"/>
                </a:solidFill>
                <a:latin typeface="Arial Black"/>
                <a:cs typeface="Arial Black"/>
              </a:rPr>
              <a:t>March 2, 2011</a:t>
            </a:r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2277364" y="6480816"/>
            <a:ext cx="4416552" cy="27432"/>
          </a:xfrm>
          <a:prstGeom prst="rect">
            <a:avLst/>
          </a:prstGeom>
          <a:solidFill>
            <a:srgbClr val="26144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 kern="0" dirty="0">
              <a:solidFill>
                <a:prstClr val="white"/>
              </a:solidFill>
              <a:latin typeface="Calibri"/>
              <a:ea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292100"/>
            <a:ext cx="8229600" cy="762000"/>
          </a:xfrm>
        </p:spPr>
        <p:txBody>
          <a:bodyPr/>
          <a:lstStyle/>
          <a:p>
            <a:pPr marL="280988"/>
            <a:r>
              <a:rPr lang="en-US" dirty="0" smtClean="0"/>
              <a:t>Founder Documents</a:t>
            </a: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2400"/>
            <a:ext cx="8305800" cy="3886200"/>
          </a:xfrm>
        </p:spPr>
        <p:txBody>
          <a:bodyPr/>
          <a:lstStyle/>
          <a:p>
            <a:pPr>
              <a:spcAft>
                <a:spcPts val="1200"/>
              </a:spcAft>
              <a:buClr>
                <a:srgbClr val="7777A5"/>
              </a:buClr>
              <a:buFontTx/>
              <a:buChar char="•"/>
            </a:pPr>
            <a:r>
              <a:rPr lang="en-US" sz="2200" dirty="0" smtClean="0"/>
              <a:t>Restricted Stock Purchase Agreement (vesting and related issues to be covered in next session)</a:t>
            </a:r>
          </a:p>
          <a:p>
            <a:pPr>
              <a:spcAft>
                <a:spcPts val="1200"/>
              </a:spcAft>
              <a:buClr>
                <a:srgbClr val="7777A5"/>
              </a:buClr>
              <a:buFontTx/>
              <a:buChar char="•"/>
            </a:pPr>
            <a:r>
              <a:rPr lang="en-US" sz="2200" dirty="0" smtClean="0"/>
              <a:t>Invention Assignment Agreement</a:t>
            </a:r>
          </a:p>
          <a:p>
            <a:pPr lvl="1">
              <a:spcAft>
                <a:spcPts val="600"/>
              </a:spcAft>
              <a:buClr>
                <a:srgbClr val="7777A5"/>
              </a:buClr>
              <a:buFontTx/>
              <a:buChar char="–"/>
            </a:pPr>
            <a:r>
              <a:rPr lang="en-US" sz="2000" dirty="0" smtClean="0">
                <a:ea typeface="+mn-ea"/>
              </a:rPr>
              <a:t>IP assignment</a:t>
            </a:r>
          </a:p>
          <a:p>
            <a:pPr lvl="1">
              <a:spcAft>
                <a:spcPts val="600"/>
              </a:spcAft>
              <a:buClr>
                <a:srgbClr val="7777A5"/>
              </a:buClr>
              <a:buFontTx/>
              <a:buChar char="–"/>
            </a:pPr>
            <a:r>
              <a:rPr lang="en-US" sz="2000" dirty="0" smtClean="0">
                <a:ea typeface="+mn-ea"/>
              </a:rPr>
              <a:t>Confidentiality</a:t>
            </a:r>
          </a:p>
          <a:p>
            <a:pPr lvl="1">
              <a:spcAft>
                <a:spcPts val="600"/>
              </a:spcAft>
              <a:buClr>
                <a:srgbClr val="7777A5"/>
              </a:buClr>
              <a:buFontTx/>
              <a:buChar char="–"/>
            </a:pPr>
            <a:r>
              <a:rPr lang="en-US" sz="2000" dirty="0" smtClean="0">
                <a:ea typeface="+mn-ea"/>
              </a:rPr>
              <a:t>Non-compete?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fld id="{38E141BF-1AD5-49DD-A4D0-E85031068D26}" type="slidenum">
              <a:rPr lang="en-US" sz="1400" b="0">
                <a:solidFill>
                  <a:schemeClr val="bg1"/>
                </a:solidFill>
                <a:latin typeface="Arial Narrow" pitchFamily="34" charset="0"/>
              </a:rPr>
              <a:pPr algn="r" eaLnBrk="0" hangingPunct="0">
                <a:spcBef>
                  <a:spcPct val="50000"/>
                </a:spcBef>
              </a:pPr>
              <a:t>9</a:t>
            </a:fld>
            <a:endParaRPr lang="en-US" sz="1400" b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32054" y="3244334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Presentation</a:t>
            </a:r>
            <a:endParaRPr lang="en-US" dirty="0"/>
          </a:p>
        </p:txBody>
      </p:sp>
      <p:sp>
        <p:nvSpPr>
          <p:cNvPr id="6" name="Rectangle 52"/>
          <p:cNvSpPr>
            <a:spLocks noChangeArrowheads="1"/>
          </p:cNvSpPr>
          <p:nvPr/>
        </p:nvSpPr>
        <p:spPr bwMode="auto">
          <a:xfrm>
            <a:off x="66929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26182C9A-8C92-4EF9-AF0E-543B33E8C090}" type="slidenum">
              <a:rPr lang="en-US" sz="1200">
                <a:solidFill>
                  <a:srgbClr val="808080"/>
                </a:solidFill>
              </a:rPr>
              <a:pPr algn="r" eaLnBrk="0" hangingPunct="0"/>
              <a:t>9</a:t>
            </a:fld>
            <a:endParaRPr lang="en-US" sz="1200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292100"/>
            <a:ext cx="8229600" cy="762000"/>
          </a:xfrm>
        </p:spPr>
        <p:txBody>
          <a:bodyPr/>
          <a:lstStyle/>
          <a:p>
            <a:pPr marL="280988"/>
            <a:r>
              <a:rPr lang="en-US" dirty="0" smtClean="0"/>
              <a:t>Employee Documents</a:t>
            </a: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2400"/>
            <a:ext cx="8305800" cy="3886200"/>
          </a:xfrm>
        </p:spPr>
        <p:txBody>
          <a:bodyPr/>
          <a:lstStyle/>
          <a:p>
            <a:pPr>
              <a:spcAft>
                <a:spcPts val="1200"/>
              </a:spcAft>
              <a:buClr>
                <a:srgbClr val="7777A5"/>
              </a:buClr>
              <a:buFontTx/>
              <a:buChar char="•"/>
            </a:pPr>
            <a:r>
              <a:rPr lang="en-US" sz="2200" dirty="0" smtClean="0"/>
              <a:t>Offer letter</a:t>
            </a:r>
          </a:p>
          <a:p>
            <a:pPr>
              <a:spcAft>
                <a:spcPts val="1200"/>
              </a:spcAft>
              <a:buClr>
                <a:srgbClr val="7777A5"/>
              </a:buClr>
              <a:buFontTx/>
              <a:buChar char="•"/>
            </a:pPr>
            <a:r>
              <a:rPr lang="en-US" sz="2200" dirty="0" smtClean="0"/>
              <a:t>Option Plan</a:t>
            </a:r>
          </a:p>
          <a:p>
            <a:pPr>
              <a:spcAft>
                <a:spcPts val="1200"/>
              </a:spcAft>
              <a:buClr>
                <a:srgbClr val="7777A5"/>
              </a:buClr>
              <a:buFontTx/>
              <a:buChar char="•"/>
            </a:pPr>
            <a:r>
              <a:rPr lang="en-US" sz="2200" dirty="0" smtClean="0"/>
              <a:t>Invention Assignment Agreement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fld id="{38E141BF-1AD5-49DD-A4D0-E85031068D26}" type="slidenum">
              <a:rPr lang="en-US" sz="1400" b="0">
                <a:solidFill>
                  <a:schemeClr val="bg1"/>
                </a:solidFill>
                <a:latin typeface="Arial Narrow" pitchFamily="34" charset="0"/>
              </a:rPr>
              <a:pPr algn="r" eaLnBrk="0" hangingPunct="0">
                <a:spcBef>
                  <a:spcPct val="50000"/>
                </a:spcBef>
              </a:pPr>
              <a:t>10</a:t>
            </a:fld>
            <a:endParaRPr lang="en-US" sz="1400" b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32054" y="3244334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Presentation</a:t>
            </a:r>
            <a:endParaRPr lang="en-US" dirty="0"/>
          </a:p>
        </p:txBody>
      </p:sp>
      <p:sp>
        <p:nvSpPr>
          <p:cNvPr id="6" name="Rectangle 52"/>
          <p:cNvSpPr>
            <a:spLocks noChangeArrowheads="1"/>
          </p:cNvSpPr>
          <p:nvPr/>
        </p:nvSpPr>
        <p:spPr bwMode="auto">
          <a:xfrm>
            <a:off x="66929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26182C9A-8C92-4EF9-AF0E-543B33E8C090}" type="slidenum">
              <a:rPr lang="en-US" sz="1200">
                <a:solidFill>
                  <a:srgbClr val="808080"/>
                </a:solidFill>
              </a:rPr>
              <a:pPr algn="r" eaLnBrk="0" hangingPunct="0"/>
              <a:t>10</a:t>
            </a:fld>
            <a:endParaRPr lang="en-US" sz="1200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292100"/>
            <a:ext cx="8229600" cy="762000"/>
          </a:xfrm>
        </p:spPr>
        <p:txBody>
          <a:bodyPr/>
          <a:lstStyle/>
          <a:p>
            <a:pPr marL="280988"/>
            <a:r>
              <a:rPr lang="en-US" dirty="0" smtClean="0"/>
              <a:t>Third Party Documents</a:t>
            </a: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2400"/>
            <a:ext cx="8305800" cy="3886200"/>
          </a:xfrm>
        </p:spPr>
        <p:txBody>
          <a:bodyPr/>
          <a:lstStyle/>
          <a:p>
            <a:pPr>
              <a:spcAft>
                <a:spcPts val="1200"/>
              </a:spcAft>
              <a:buClr>
                <a:srgbClr val="7777A5"/>
              </a:buClr>
              <a:buFontTx/>
              <a:buChar char="•"/>
            </a:pPr>
            <a:r>
              <a:rPr lang="en-US" sz="2200" dirty="0" smtClean="0"/>
              <a:t>Form NDA</a:t>
            </a:r>
          </a:p>
          <a:p>
            <a:pPr>
              <a:spcAft>
                <a:spcPts val="1200"/>
              </a:spcAft>
              <a:buClr>
                <a:srgbClr val="7777A5"/>
              </a:buClr>
              <a:buFontTx/>
              <a:buChar char="•"/>
            </a:pPr>
            <a:r>
              <a:rPr lang="en-US" sz="2200" dirty="0" smtClean="0"/>
              <a:t>Consulting Agreement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fld id="{38E141BF-1AD5-49DD-A4D0-E85031068D26}" type="slidenum">
              <a:rPr lang="en-US" sz="1400" b="0">
                <a:solidFill>
                  <a:schemeClr val="bg1"/>
                </a:solidFill>
                <a:latin typeface="Arial Narrow" pitchFamily="34" charset="0"/>
              </a:rPr>
              <a:pPr algn="r" eaLnBrk="0" hangingPunct="0">
                <a:spcBef>
                  <a:spcPct val="50000"/>
                </a:spcBef>
              </a:pPr>
              <a:t>11</a:t>
            </a:fld>
            <a:endParaRPr lang="en-US" sz="1400" b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32054" y="3244334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Presentation</a:t>
            </a:r>
            <a:endParaRPr lang="en-US" dirty="0"/>
          </a:p>
        </p:txBody>
      </p:sp>
      <p:sp>
        <p:nvSpPr>
          <p:cNvPr id="6" name="Rectangle 52"/>
          <p:cNvSpPr>
            <a:spLocks noChangeArrowheads="1"/>
          </p:cNvSpPr>
          <p:nvPr/>
        </p:nvSpPr>
        <p:spPr bwMode="auto">
          <a:xfrm>
            <a:off x="66929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26182C9A-8C92-4EF9-AF0E-543B33E8C090}" type="slidenum">
              <a:rPr lang="en-US" sz="1200">
                <a:solidFill>
                  <a:srgbClr val="808080"/>
                </a:solidFill>
              </a:rPr>
              <a:pPr algn="r" eaLnBrk="0" hangingPunct="0"/>
              <a:t>11</a:t>
            </a:fld>
            <a:endParaRPr lang="en-US" sz="1200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292100"/>
            <a:ext cx="8229600" cy="762000"/>
          </a:xfrm>
        </p:spPr>
        <p:txBody>
          <a:bodyPr/>
          <a:lstStyle/>
          <a:p>
            <a:pPr marL="280988"/>
            <a:r>
              <a:rPr lang="en-US" dirty="0" smtClean="0"/>
              <a:t>Capitalization</a:t>
            </a:r>
            <a:r>
              <a:rPr lang="en-US" dirty="0"/>
              <a:t>:  Practical Tips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422400"/>
            <a:ext cx="8343900" cy="3886200"/>
          </a:xfrm>
        </p:spPr>
        <p:txBody>
          <a:bodyPr/>
          <a:lstStyle/>
          <a:p>
            <a:pPr>
              <a:spcBef>
                <a:spcPct val="25000"/>
              </a:spcBef>
              <a:spcAft>
                <a:spcPts val="600"/>
              </a:spcAft>
              <a:buFontTx/>
              <a:buNone/>
            </a:pPr>
            <a:r>
              <a:rPr lang="en-US" sz="2200" dirty="0"/>
              <a:t>#1 Get the founders’ stock arrangements right!</a:t>
            </a:r>
          </a:p>
          <a:p>
            <a:pPr lvl="1">
              <a:spcBef>
                <a:spcPct val="25000"/>
              </a:spcBef>
            </a:pPr>
            <a:r>
              <a:rPr lang="en-US" sz="2000" dirty="0"/>
              <a:t>Make sure the founders are ok with their allocation</a:t>
            </a:r>
          </a:p>
          <a:p>
            <a:pPr lvl="1">
              <a:spcBef>
                <a:spcPct val="25000"/>
              </a:spcBef>
            </a:pPr>
            <a:r>
              <a:rPr lang="en-US" sz="2000" dirty="0"/>
              <a:t>Establish vesting schedule although the VCs may reverse it later</a:t>
            </a:r>
          </a:p>
          <a:p>
            <a:pPr lvl="1">
              <a:spcBef>
                <a:spcPct val="25000"/>
              </a:spcBef>
            </a:pPr>
            <a:r>
              <a:rPr lang="en-US" sz="2000" dirty="0"/>
              <a:t>“Buy/sell” arrangements are generally not </a:t>
            </a:r>
            <a:r>
              <a:rPr lang="en-US" sz="2000" dirty="0" smtClean="0"/>
              <a:t>necessary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spcBef>
                <a:spcPct val="25000"/>
              </a:spcBef>
              <a:buNone/>
            </a:pPr>
            <a:endParaRPr lang="en-US" sz="2000" dirty="0" smtClean="0"/>
          </a:p>
          <a:p>
            <a:pPr>
              <a:spcBef>
                <a:spcPct val="25000"/>
              </a:spcBef>
              <a:spcAft>
                <a:spcPts val="600"/>
              </a:spcAft>
              <a:buFontTx/>
              <a:buNone/>
            </a:pPr>
            <a:r>
              <a:rPr lang="en-US" sz="2200" dirty="0" smtClean="0"/>
              <a:t>#</a:t>
            </a:r>
            <a:r>
              <a:rPr lang="en-US" sz="2200" dirty="0"/>
              <a:t>2: Anticipate up to 50% dilution for first/second rounds</a:t>
            </a:r>
          </a:p>
          <a:p>
            <a:pPr lvl="1">
              <a:spcBef>
                <a:spcPct val="25000"/>
              </a:spcBef>
            </a:pPr>
            <a:r>
              <a:rPr lang="en-US" sz="2000" dirty="0"/>
              <a:t>Set aside </a:t>
            </a:r>
            <a:r>
              <a:rPr lang="en-US" sz="2000" dirty="0" smtClean="0"/>
              <a:t>approximately 20% </a:t>
            </a:r>
            <a:r>
              <a:rPr lang="en-US" sz="2000" dirty="0"/>
              <a:t>for future employees in the early stage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fld id="{38E141BF-1AD5-49DD-A4D0-E85031068D26}" type="slidenum">
              <a:rPr lang="en-US" sz="1400" b="0">
                <a:solidFill>
                  <a:schemeClr val="bg1"/>
                </a:solidFill>
                <a:latin typeface="Arial Narrow" pitchFamily="34" charset="0"/>
              </a:rPr>
              <a:pPr algn="r" eaLnBrk="0" hangingPunct="0">
                <a:spcBef>
                  <a:spcPct val="50000"/>
                </a:spcBef>
              </a:pPr>
              <a:t>12</a:t>
            </a:fld>
            <a:endParaRPr lang="en-US" sz="1400" b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5" name="Rectangle 52"/>
          <p:cNvSpPr>
            <a:spLocks noChangeArrowheads="1"/>
          </p:cNvSpPr>
          <p:nvPr/>
        </p:nvSpPr>
        <p:spPr bwMode="auto">
          <a:xfrm>
            <a:off x="66929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26182C9A-8C92-4EF9-AF0E-543B33E8C090}" type="slidenum">
              <a:rPr lang="en-US" sz="1200">
                <a:solidFill>
                  <a:srgbClr val="808080"/>
                </a:solidFill>
              </a:rPr>
              <a:pPr algn="r" eaLnBrk="0" hangingPunct="0"/>
              <a:t>12</a:t>
            </a:fld>
            <a:endParaRPr lang="en-US" sz="1200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80988"/>
            <a:r>
              <a:rPr lang="en-US" dirty="0" smtClean="0"/>
              <a:t>Capitalization: Practical Tips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295400"/>
            <a:ext cx="7518400" cy="4038600"/>
          </a:xfrm>
        </p:spPr>
        <p:txBody>
          <a:bodyPr/>
          <a:lstStyle/>
          <a:p>
            <a:pPr>
              <a:spcBef>
                <a:spcPct val="25000"/>
              </a:spcBef>
              <a:buFontTx/>
              <a:buNone/>
            </a:pPr>
            <a:r>
              <a:rPr lang="en-US" sz="2200" dirty="0"/>
              <a:t>#3:  Establish an overall </a:t>
            </a:r>
            <a:r>
              <a:rPr lang="en-US" sz="2200" dirty="0" smtClean="0"/>
              <a:t>financing strategy</a:t>
            </a:r>
            <a:endParaRPr lang="en-US" sz="2200" dirty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000" dirty="0"/>
              <a:t>Create an incentive matrix for all positions in the </a:t>
            </a:r>
            <a:r>
              <a:rPr lang="en-US" sz="2000" dirty="0" smtClean="0"/>
              <a:t>organization</a:t>
            </a:r>
            <a:endParaRPr lang="en-US" sz="2000" dirty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000" dirty="0" smtClean="0"/>
              <a:t>Determine when you need to raise financing and how much</a:t>
            </a:r>
            <a:endParaRPr lang="en-US" sz="2000" dirty="0"/>
          </a:p>
          <a:p>
            <a:pPr lvl="2">
              <a:spcBef>
                <a:spcPct val="25000"/>
              </a:spcBef>
            </a:pPr>
            <a:r>
              <a:rPr lang="en-US" sz="1800" dirty="0" smtClean="0"/>
              <a:t>Establish milestones that demonstrate viability/progress</a:t>
            </a:r>
          </a:p>
          <a:p>
            <a:pPr lvl="2">
              <a:spcBef>
                <a:spcPct val="25000"/>
              </a:spcBef>
            </a:pPr>
            <a:r>
              <a:rPr lang="en-US" sz="1800" dirty="0" smtClean="0"/>
              <a:t>Expect 4-6 months process from beginning to receipt of funds</a:t>
            </a:r>
            <a:endParaRPr lang="en-US" sz="1800" dirty="0"/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fld id="{23FC300C-61F4-4FEF-B1EF-F4A9A95EC5B6}" type="slidenum">
              <a:rPr lang="en-US" sz="1400" b="0">
                <a:solidFill>
                  <a:schemeClr val="bg1"/>
                </a:solidFill>
                <a:latin typeface="Arial Narrow" pitchFamily="34" charset="0"/>
              </a:rPr>
              <a:pPr algn="r" eaLnBrk="0" hangingPunct="0">
                <a:spcBef>
                  <a:spcPct val="50000"/>
                </a:spcBef>
              </a:pPr>
              <a:t>13</a:t>
            </a:fld>
            <a:endParaRPr lang="en-US" sz="1400" b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5" name="Rectangle 52"/>
          <p:cNvSpPr>
            <a:spLocks noChangeArrowheads="1"/>
          </p:cNvSpPr>
          <p:nvPr/>
        </p:nvSpPr>
        <p:spPr bwMode="auto">
          <a:xfrm>
            <a:off x="66929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26182C9A-8C92-4EF9-AF0E-543B33E8C090}" type="slidenum">
              <a:rPr lang="en-US" sz="1200">
                <a:solidFill>
                  <a:srgbClr val="808080"/>
                </a:solidFill>
              </a:rPr>
              <a:pPr algn="r" eaLnBrk="0" hangingPunct="0"/>
              <a:t>13</a:t>
            </a:fld>
            <a:endParaRPr lang="en-US" sz="1200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292100"/>
            <a:ext cx="8229600" cy="762000"/>
          </a:xfrm>
        </p:spPr>
        <p:txBody>
          <a:bodyPr/>
          <a:lstStyle/>
          <a:p>
            <a:pPr marL="280988"/>
            <a:r>
              <a:rPr lang="en-US" dirty="0" smtClean="0"/>
              <a:t>(Stock Ownership by Employees)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536700"/>
            <a:ext cx="8229600" cy="3611563"/>
          </a:xfrm>
        </p:spPr>
        <p:txBody>
          <a:bodyPr/>
          <a:lstStyle/>
          <a:p>
            <a:pPr marL="0" indent="0">
              <a:buFontTx/>
              <a:buNone/>
              <a:tabLst>
                <a:tab pos="3035300" algn="ctr"/>
                <a:tab pos="5321300" algn="ctr"/>
                <a:tab pos="7035800" algn="ctr"/>
              </a:tabLst>
            </a:pPr>
            <a:r>
              <a:rPr lang="en-US" sz="2000" dirty="0">
                <a:latin typeface="Helvetica" pitchFamily="34" charset="0"/>
              </a:rPr>
              <a:t>	</a:t>
            </a:r>
            <a:r>
              <a:rPr lang="en-US" sz="2000" u="sng" dirty="0">
                <a:latin typeface="Helvetica" pitchFamily="34" charset="0"/>
              </a:rPr>
              <a:t>Pre-Series A</a:t>
            </a:r>
            <a:r>
              <a:rPr lang="en-US" sz="2000" dirty="0">
                <a:latin typeface="Helvetica" pitchFamily="34" charset="0"/>
              </a:rPr>
              <a:t> 	 </a:t>
            </a:r>
            <a:r>
              <a:rPr lang="en-US" sz="2000" u="sng" dirty="0">
                <a:latin typeface="Helvetica" pitchFamily="34" charset="0"/>
              </a:rPr>
              <a:t>Post-Series A </a:t>
            </a:r>
            <a:br>
              <a:rPr lang="en-US" sz="2000" u="sng" dirty="0">
                <a:latin typeface="Helvetica" pitchFamily="34" charset="0"/>
              </a:rPr>
            </a:br>
            <a:r>
              <a:rPr lang="en-US" sz="2000" dirty="0">
                <a:latin typeface="Helvetica" pitchFamily="34" charset="0"/>
              </a:rPr>
              <a:t>	</a:t>
            </a:r>
            <a:r>
              <a:rPr lang="en-US" sz="2000" u="sng" dirty="0">
                <a:latin typeface="Helvetica" pitchFamily="34" charset="0"/>
              </a:rPr>
              <a:t>Preferred</a:t>
            </a:r>
            <a:r>
              <a:rPr lang="en-US" sz="2000" dirty="0">
                <a:latin typeface="Helvetica" pitchFamily="34" charset="0"/>
              </a:rPr>
              <a:t>	</a:t>
            </a:r>
            <a:r>
              <a:rPr lang="en-US" sz="2000" u="sng" dirty="0" err="1">
                <a:latin typeface="Helvetica" pitchFamily="34" charset="0"/>
              </a:rPr>
              <a:t>Preferred</a:t>
            </a:r>
            <a:r>
              <a:rPr lang="en-US" sz="2000" dirty="0">
                <a:latin typeface="Helvetica" pitchFamily="34" charset="0"/>
              </a:rPr>
              <a:t>	</a:t>
            </a:r>
            <a:r>
              <a:rPr lang="en-US" sz="2000" u="sng" dirty="0">
                <a:latin typeface="Helvetica" pitchFamily="34" charset="0"/>
              </a:rPr>
              <a:t>Post-IPO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3035300" algn="ctr"/>
                <a:tab pos="5321300" algn="ctr"/>
                <a:tab pos="7035800" algn="ctr"/>
              </a:tabLst>
            </a:pPr>
            <a:endParaRPr lang="en-US" sz="2000" dirty="0">
              <a:latin typeface="Helvetica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3035300" algn="ctr"/>
                <a:tab pos="5321300" algn="ctr"/>
                <a:tab pos="7035800" algn="ctr"/>
              </a:tabLst>
            </a:pPr>
            <a:r>
              <a:rPr lang="en-US" sz="1800" dirty="0">
                <a:latin typeface="Helvetica" pitchFamily="34" charset="0"/>
              </a:rPr>
              <a:t>CEO   	15-25%	5-10%             	3-5%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3035300" algn="ctr"/>
                <a:tab pos="5321300" algn="ctr"/>
                <a:tab pos="7035800" algn="ctr"/>
              </a:tabLst>
            </a:pPr>
            <a:endParaRPr lang="en-US" sz="1800" dirty="0">
              <a:latin typeface="Helvetica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3035300" algn="ctr"/>
                <a:tab pos="5321300" algn="ctr"/>
                <a:tab pos="7035800" algn="ctr"/>
              </a:tabLst>
            </a:pPr>
            <a:r>
              <a:rPr lang="en-US" sz="1800" dirty="0">
                <a:latin typeface="Helvetica" pitchFamily="34" charset="0"/>
              </a:rPr>
              <a:t>Vice Presidents	6-8%	2-3%	1-1.5%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3035300" algn="ctr"/>
                <a:tab pos="5321300" algn="ctr"/>
                <a:tab pos="7035800" algn="ctr"/>
              </a:tabLst>
            </a:pPr>
            <a:endParaRPr lang="en-US" sz="1800" dirty="0">
              <a:latin typeface="Helvetica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3035300" algn="ctr"/>
                <a:tab pos="5321300" algn="ctr"/>
                <a:tab pos="7035800" algn="ctr"/>
              </a:tabLst>
            </a:pPr>
            <a:r>
              <a:rPr lang="en-US" sz="1800" dirty="0">
                <a:latin typeface="Helvetica" pitchFamily="34" charset="0"/>
              </a:rPr>
              <a:t>CFO	  5-7%	1-2%	1%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3035300" algn="ctr"/>
                <a:tab pos="5321300" algn="ctr"/>
                <a:tab pos="7035800" algn="ctr"/>
              </a:tabLst>
            </a:pPr>
            <a:endParaRPr lang="en-US" sz="1800" dirty="0">
              <a:latin typeface="Helvetica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3035300" algn="ctr"/>
                <a:tab pos="5321300" algn="ctr"/>
                <a:tab pos="7035800" algn="ctr"/>
              </a:tabLst>
            </a:pPr>
            <a:r>
              <a:rPr lang="en-US" sz="1800" dirty="0">
                <a:latin typeface="Helvetica" pitchFamily="34" charset="0"/>
              </a:rPr>
              <a:t>Director-level	2-3%	&lt;1/2% 	&lt;1/4%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3035300" algn="ctr"/>
                <a:tab pos="5321300" algn="ctr"/>
                <a:tab pos="7035800" algn="ctr"/>
              </a:tabLst>
            </a:pPr>
            <a:endParaRPr lang="en-US" sz="1800" dirty="0">
              <a:latin typeface="Helvetica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3035300" algn="ctr"/>
                <a:tab pos="5321300" algn="ctr"/>
                <a:tab pos="7035800" algn="ctr"/>
              </a:tabLst>
            </a:pPr>
            <a:r>
              <a:rPr lang="en-US" sz="1800" dirty="0">
                <a:latin typeface="Helvetica" pitchFamily="34" charset="0"/>
              </a:rPr>
              <a:t>Other	   n/a	&lt;1/4%	n/a</a:t>
            </a:r>
          </a:p>
          <a:p>
            <a:pPr marL="0" indent="0">
              <a:lnSpc>
                <a:spcPct val="80000"/>
              </a:lnSpc>
              <a:tabLst>
                <a:tab pos="3035300" algn="ctr"/>
                <a:tab pos="5321300" algn="ctr"/>
                <a:tab pos="7035800" algn="ctr"/>
              </a:tabLst>
            </a:pPr>
            <a:endParaRPr lang="en-US" sz="1800" dirty="0"/>
          </a:p>
          <a:p>
            <a:pPr marL="0" indent="0">
              <a:lnSpc>
                <a:spcPct val="80000"/>
              </a:lnSpc>
              <a:tabLst>
                <a:tab pos="3035300" algn="ctr"/>
                <a:tab pos="5321300" algn="ctr"/>
                <a:tab pos="7035800" algn="ctr"/>
              </a:tabLst>
            </a:pPr>
            <a:endParaRPr lang="en-US" sz="2400" dirty="0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fld id="{216BC744-04EC-4158-80B5-DB64ADBADA3A}" type="slidenum">
              <a:rPr lang="en-US" sz="1400" b="0">
                <a:solidFill>
                  <a:schemeClr val="bg1"/>
                </a:solidFill>
                <a:latin typeface="Arial Narrow" pitchFamily="34" charset="0"/>
              </a:rPr>
              <a:pPr algn="r" eaLnBrk="0" hangingPunct="0">
                <a:spcBef>
                  <a:spcPct val="50000"/>
                </a:spcBef>
              </a:pPr>
              <a:t>14</a:t>
            </a:fld>
            <a:endParaRPr lang="en-US" sz="1400" b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5" name="Rectangle 52"/>
          <p:cNvSpPr>
            <a:spLocks noChangeArrowheads="1"/>
          </p:cNvSpPr>
          <p:nvPr/>
        </p:nvSpPr>
        <p:spPr bwMode="auto">
          <a:xfrm>
            <a:off x="66929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26182C9A-8C92-4EF9-AF0E-543B33E8C090}" type="slidenum">
              <a:rPr lang="en-US" sz="1200">
                <a:solidFill>
                  <a:srgbClr val="808080"/>
                </a:solidFill>
              </a:rPr>
              <a:pPr algn="r" eaLnBrk="0" hangingPunct="0"/>
              <a:t>14</a:t>
            </a:fld>
            <a:endParaRPr lang="en-US" sz="1200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66700" y="2895600"/>
            <a:ext cx="84582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600" b="1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1" y="2057401"/>
            <a:ext cx="4524941" cy="3101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C9801-CD70-43E7-B643-D63D7DA07A33}" type="slidenum">
              <a:rPr lang="en-US" sz="1300">
                <a:solidFill>
                  <a:srgbClr val="808080"/>
                </a:solidFill>
              </a:rPr>
              <a:pPr/>
              <a:t>1</a:t>
            </a:fld>
            <a:endParaRPr lang="en-US" sz="1300" dirty="0">
              <a:solidFill>
                <a:srgbClr val="80808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2192" y="1325562"/>
            <a:ext cx="7771016" cy="4284663"/>
          </a:xfrm>
        </p:spPr>
        <p:txBody>
          <a:bodyPr/>
          <a:lstStyle/>
          <a:p>
            <a:pPr>
              <a:spcAft>
                <a:spcPts val="1200"/>
              </a:spcAft>
              <a:buClr>
                <a:srgbClr val="7777A5"/>
              </a:buClr>
            </a:pPr>
            <a:r>
              <a:rPr lang="en-US" dirty="0" smtClean="0"/>
              <a:t>Three common organizations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</a:pPr>
            <a:r>
              <a:rPr lang="en-US" sz="2000" dirty="0" smtClean="0">
                <a:ea typeface="+mn-ea"/>
              </a:rPr>
              <a:t>Limited liability company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</a:pPr>
            <a:r>
              <a:rPr lang="en-US" sz="2000" dirty="0" smtClean="0">
                <a:ea typeface="+mn-ea"/>
              </a:rPr>
              <a:t>Subchapter S corporation</a:t>
            </a:r>
          </a:p>
          <a:p>
            <a:pPr lvl="1">
              <a:spcAft>
                <a:spcPts val="1200"/>
              </a:spcAft>
              <a:buClr>
                <a:srgbClr val="7777A5"/>
              </a:buClr>
            </a:pPr>
            <a:r>
              <a:rPr lang="en-US" sz="2000" dirty="0" smtClean="0">
                <a:ea typeface="+mn-ea"/>
              </a:rPr>
              <a:t>Subchapter C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Form of Business Entity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C9801-CD70-43E7-B643-D63D7DA07A33}" type="slidenum">
              <a:rPr lang="en-US" sz="1300">
                <a:solidFill>
                  <a:srgbClr val="808080"/>
                </a:solidFill>
              </a:rPr>
              <a:pPr/>
              <a:t>2</a:t>
            </a:fld>
            <a:endParaRPr lang="en-US" sz="1300" dirty="0">
              <a:solidFill>
                <a:srgbClr val="80808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769" y="1325405"/>
            <a:ext cx="8247062" cy="45847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7777A5"/>
              </a:buClr>
              <a:buSzPct val="120000"/>
            </a:pPr>
            <a:r>
              <a:rPr lang="en-US" sz="2200" dirty="0" smtClean="0"/>
              <a:t>Limited liability corporation (LLC)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rgbClr val="7777A5"/>
              </a:buClr>
            </a:pPr>
            <a:r>
              <a:rPr lang="en-US" sz="2000" dirty="0" smtClean="0"/>
              <a:t>Combines features of both corporations and limited partnerships</a:t>
            </a:r>
          </a:p>
          <a:p>
            <a:pPr lvl="2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Corporate features:  LLC members can operate as managers; all owners have limited liability (i.e., only the amount of their investment)  </a:t>
            </a:r>
          </a:p>
          <a:p>
            <a:pPr lvl="2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Limited partnership tax features:  no entity-level tax—taxes  pass through to LLC members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Ownership interests of the “members” are defined and established in the LLC operating agreement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16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5416" y="282267"/>
            <a:ext cx="8712200" cy="663575"/>
          </a:xfrm>
        </p:spPr>
        <p:txBody>
          <a:bodyPr/>
          <a:lstStyle/>
          <a:p>
            <a:pPr marL="338138"/>
            <a:r>
              <a:rPr lang="en-US" sz="2800" dirty="0" smtClean="0"/>
              <a:t>Limited Liability Company</a:t>
            </a:r>
            <a:endParaRPr lang="en-US" i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596900" y="5339105"/>
            <a:ext cx="77216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75000"/>
              </a:lnSpc>
            </a:pPr>
            <a:r>
              <a:rPr lang="en-US" sz="2000" b="1" i="1" dirty="0" smtClean="0">
                <a:solidFill>
                  <a:srgbClr val="002060"/>
                </a:solidFill>
                <a:latin typeface="+mj-lt"/>
              </a:rPr>
              <a:t>Why doesn’t an LLC work for a VC-backed startup?</a:t>
            </a:r>
            <a:endParaRPr lang="en-US" sz="2000" b="1" i="1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C9801-CD70-43E7-B643-D63D7DA07A33}" type="slidenum">
              <a:rPr lang="en-US" sz="1200">
                <a:solidFill>
                  <a:srgbClr val="808080"/>
                </a:solidFill>
              </a:rPr>
              <a:pPr/>
              <a:t>3</a:t>
            </a:fld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284" y="1139825"/>
            <a:ext cx="8418716" cy="43608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rgbClr val="7777A5"/>
              </a:buClr>
              <a:buSzPct val="120000"/>
            </a:pPr>
            <a:r>
              <a:rPr lang="en-US" sz="2000" dirty="0" smtClean="0"/>
              <a:t>A Sub S corporation has board members/shareholders, </a:t>
            </a:r>
            <a:br>
              <a:rPr lang="en-US" sz="2000" dirty="0" smtClean="0"/>
            </a:br>
            <a:r>
              <a:rPr lang="en-US" sz="2000" dirty="0" smtClean="0"/>
              <a:t>etc.; but—</a:t>
            </a:r>
          </a:p>
          <a:p>
            <a:pPr lvl="1"/>
            <a:r>
              <a:rPr lang="en-US" sz="1800" dirty="0" smtClean="0"/>
              <a:t>Tax benefits and losses passed through to the individual shareholders </a:t>
            </a:r>
            <a:br>
              <a:rPr lang="en-US" sz="1800" dirty="0" smtClean="0"/>
            </a:br>
            <a:r>
              <a:rPr lang="en-US" sz="1800" dirty="0" smtClean="0"/>
              <a:t>(i.e.,  a single level of taxation)</a:t>
            </a:r>
          </a:p>
          <a:p>
            <a:pPr lvl="1"/>
            <a:r>
              <a:rPr lang="en-US" sz="1800" dirty="0" smtClean="0"/>
              <a:t>Early stage start-ups will sometimes take advantage of “S Corporation” status:  losses get passed through to the owners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7777A5"/>
              </a:buClr>
              <a:buSzPct val="120000"/>
            </a:pPr>
            <a:r>
              <a:rPr lang="en-US" sz="2000" dirty="0" smtClean="0"/>
              <a:t>Requirements for S Corporation status: </a:t>
            </a:r>
          </a:p>
          <a:p>
            <a:pPr lvl="1"/>
            <a:r>
              <a:rPr lang="en-US" sz="1800" dirty="0" smtClean="0">
                <a:ea typeface="+mn-ea"/>
              </a:rPr>
              <a:t>no more than 100 shareholders</a:t>
            </a:r>
          </a:p>
          <a:p>
            <a:pPr lvl="1"/>
            <a:r>
              <a:rPr lang="en-US" sz="1800" dirty="0" smtClean="0">
                <a:ea typeface="+mn-ea"/>
              </a:rPr>
              <a:t>all individuals (family trusts are OK in general)</a:t>
            </a:r>
          </a:p>
          <a:p>
            <a:pPr lvl="1"/>
            <a:r>
              <a:rPr lang="en-US" sz="1800" dirty="0" smtClean="0">
                <a:ea typeface="+mn-ea"/>
              </a:rPr>
              <a:t>no “foreign” shareholders</a:t>
            </a:r>
          </a:p>
          <a:p>
            <a:pPr lvl="1"/>
            <a:r>
              <a:rPr lang="en-US" sz="1800" dirty="0" smtClean="0">
                <a:ea typeface="+mn-ea"/>
              </a:rPr>
              <a:t>only one class of stock (i.e., no preferred stock)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rgbClr val="7777A5"/>
              </a:buClr>
              <a:buSzPct val="120000"/>
            </a:pPr>
            <a:r>
              <a:rPr lang="en-US" sz="2000" dirty="0" smtClean="0"/>
              <a:t>Simple conversion to Subchapter C corporation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-25400" y="320367"/>
            <a:ext cx="9545484" cy="663575"/>
          </a:xfrm>
        </p:spPr>
        <p:txBody>
          <a:bodyPr/>
          <a:lstStyle/>
          <a:p>
            <a:pPr marL="338138"/>
            <a:r>
              <a:rPr lang="en-US" dirty="0" smtClean="0"/>
              <a:t>Subchapter S Corporation</a:t>
            </a:r>
            <a:endParaRPr lang="en-US" i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-190500" y="5589588"/>
            <a:ext cx="97028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75000"/>
              </a:lnSpc>
            </a:pPr>
            <a:r>
              <a:rPr lang="en-US" sz="2000" b="1" i="1" dirty="0" smtClean="0">
                <a:solidFill>
                  <a:srgbClr val="002060"/>
                </a:solidFill>
                <a:latin typeface="+mj-lt"/>
              </a:rPr>
              <a:t>Why doesn’t an S corporation structure work for a VC-backed startup?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3124200" y="4457700"/>
            <a:ext cx="3657600" cy="609600"/>
          </a:xfrm>
          <a:prstGeom prst="rect">
            <a:avLst/>
          </a:prstGeom>
          <a:solidFill>
            <a:srgbClr val="A6F6F8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90118" name="AutoShape 6"/>
          <p:cNvSpPr>
            <a:spLocks noChangeArrowheads="1"/>
          </p:cNvSpPr>
          <p:nvPr/>
        </p:nvSpPr>
        <p:spPr bwMode="auto">
          <a:xfrm>
            <a:off x="838200" y="4076700"/>
            <a:ext cx="1968500" cy="1181100"/>
          </a:xfrm>
          <a:prstGeom prst="cloudCallout">
            <a:avLst>
              <a:gd name="adj1" fmla="val -27361"/>
              <a:gd name="adj2" fmla="val -1157"/>
            </a:avLst>
          </a:prstGeom>
          <a:solidFill>
            <a:schemeClr val="accent2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1219200" y="1409700"/>
            <a:ext cx="7019925" cy="1219200"/>
          </a:xfrm>
          <a:prstGeom prst="cloudCallout">
            <a:avLst>
              <a:gd name="adj1" fmla="val -45343"/>
              <a:gd name="adj2" fmla="val -7032"/>
            </a:avLst>
          </a:prstGeom>
          <a:solidFill>
            <a:schemeClr val="accent2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90120" name="AutoShape 8"/>
          <p:cNvSpPr>
            <a:spLocks noChangeArrowheads="1"/>
          </p:cNvSpPr>
          <p:nvPr/>
        </p:nvSpPr>
        <p:spPr bwMode="auto">
          <a:xfrm>
            <a:off x="5954713" y="1409700"/>
            <a:ext cx="1360487" cy="781050"/>
          </a:xfrm>
          <a:prstGeom prst="cloudCallout">
            <a:avLst>
              <a:gd name="adj1" fmla="val -17213"/>
              <a:gd name="adj2" fmla="val -6505"/>
            </a:avLst>
          </a:prstGeom>
          <a:solidFill>
            <a:schemeClr val="accent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90121" name="AutoShape 9"/>
          <p:cNvSpPr>
            <a:spLocks noChangeArrowheads="1"/>
          </p:cNvSpPr>
          <p:nvPr/>
        </p:nvSpPr>
        <p:spPr bwMode="auto">
          <a:xfrm>
            <a:off x="1625600" y="1554163"/>
            <a:ext cx="1270000" cy="769937"/>
          </a:xfrm>
          <a:prstGeom prst="cloudCallout">
            <a:avLst>
              <a:gd name="adj1" fmla="val -14875"/>
              <a:gd name="adj2" fmla="val -11032"/>
            </a:avLst>
          </a:prstGeom>
          <a:solidFill>
            <a:srgbClr val="FFFF99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90122" name="AutoShape 10"/>
          <p:cNvSpPr>
            <a:spLocks noChangeArrowheads="1"/>
          </p:cNvSpPr>
          <p:nvPr/>
        </p:nvSpPr>
        <p:spPr bwMode="auto">
          <a:xfrm>
            <a:off x="3921125" y="1619250"/>
            <a:ext cx="1336675" cy="704850"/>
          </a:xfrm>
          <a:prstGeom prst="cloudCallout">
            <a:avLst>
              <a:gd name="adj1" fmla="val -16625"/>
              <a:gd name="adj2" fmla="val -7431"/>
            </a:avLst>
          </a:prstGeom>
          <a:solidFill>
            <a:srgbClr val="CC66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3676650" y="1371600"/>
            <a:ext cx="1784350" cy="266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000" b="0" dirty="0">
                <a:solidFill>
                  <a:srgbClr val="002060"/>
                </a:solidFill>
                <a:latin typeface="Impact" pitchFamily="34" charset="0"/>
              </a:rPr>
              <a:t>Shareholders</a:t>
            </a:r>
            <a:endParaRPr lang="en-US" sz="2400" b="0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90124" name="Text Box 12"/>
          <p:cNvSpPr txBox="1">
            <a:spLocks noChangeArrowheads="1"/>
          </p:cNvSpPr>
          <p:nvPr/>
        </p:nvSpPr>
        <p:spPr bwMode="auto">
          <a:xfrm>
            <a:off x="1035050" y="4533900"/>
            <a:ext cx="1508125" cy="266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000" b="0">
                <a:solidFill>
                  <a:srgbClr val="002060"/>
                </a:solidFill>
                <a:latin typeface="Impact" pitchFamily="34" charset="0"/>
              </a:rPr>
              <a:t>Optionees</a:t>
            </a:r>
            <a:endParaRPr lang="en-US" sz="2400" b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1560513" y="1881188"/>
            <a:ext cx="1508125" cy="218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500" b="0" dirty="0">
                <a:solidFill>
                  <a:srgbClr val="002060"/>
                </a:solidFill>
                <a:latin typeface="Impact" pitchFamily="34" charset="0"/>
              </a:rPr>
              <a:t>Investors</a:t>
            </a:r>
          </a:p>
        </p:txBody>
      </p:sp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3900488" y="1866900"/>
            <a:ext cx="1509712" cy="218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500" b="0">
                <a:solidFill>
                  <a:srgbClr val="002060"/>
                </a:solidFill>
                <a:latin typeface="Impact" pitchFamily="34" charset="0"/>
              </a:rPr>
              <a:t>Employees</a:t>
            </a:r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5889625" y="1736725"/>
            <a:ext cx="1508125" cy="218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500" b="0">
                <a:solidFill>
                  <a:srgbClr val="002060"/>
                </a:solidFill>
                <a:latin typeface="Impact" pitchFamily="34" charset="0"/>
              </a:rPr>
              <a:t>Others</a:t>
            </a:r>
          </a:p>
        </p:txBody>
      </p:sp>
      <p:pic>
        <p:nvPicPr>
          <p:cNvPr id="90128" name="Picture 16" descr="head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438" y="2089150"/>
            <a:ext cx="1239837" cy="1198563"/>
          </a:xfrm>
          <a:prstGeom prst="rect">
            <a:avLst/>
          </a:prstGeom>
          <a:noFill/>
        </p:spPr>
      </p:pic>
      <p:pic>
        <p:nvPicPr>
          <p:cNvPr id="90129" name="Picture 17" descr="hea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500313"/>
            <a:ext cx="800100" cy="774700"/>
          </a:xfrm>
          <a:prstGeom prst="rect">
            <a:avLst/>
          </a:prstGeom>
          <a:noFill/>
        </p:spPr>
      </p:pic>
      <p:pic>
        <p:nvPicPr>
          <p:cNvPr id="90130" name="Picture 18" descr="head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46625" y="2139950"/>
            <a:ext cx="1241425" cy="1198563"/>
          </a:xfrm>
          <a:prstGeom prst="rect">
            <a:avLst/>
          </a:prstGeom>
          <a:noFill/>
        </p:spPr>
      </p:pic>
      <p:sp>
        <p:nvSpPr>
          <p:cNvPr id="90131" name="Freeform 19"/>
          <p:cNvSpPr>
            <a:spLocks/>
          </p:cNvSpPr>
          <p:nvPr/>
        </p:nvSpPr>
        <p:spPr bwMode="auto">
          <a:xfrm>
            <a:off x="3679825" y="2965450"/>
            <a:ext cx="2187575" cy="617538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576"/>
              </a:cxn>
              <a:cxn ang="0">
                <a:pos x="1488" y="576"/>
              </a:cxn>
              <a:cxn ang="0">
                <a:pos x="1296" y="0"/>
              </a:cxn>
              <a:cxn ang="0">
                <a:pos x="144" y="0"/>
              </a:cxn>
            </a:cxnLst>
            <a:rect l="0" t="0" r="r" b="b"/>
            <a:pathLst>
              <a:path w="1488" h="576">
                <a:moveTo>
                  <a:pt x="144" y="0"/>
                </a:moveTo>
                <a:lnTo>
                  <a:pt x="0" y="576"/>
                </a:lnTo>
                <a:lnTo>
                  <a:pt x="1488" y="576"/>
                </a:lnTo>
                <a:lnTo>
                  <a:pt x="1296" y="0"/>
                </a:lnTo>
                <a:lnTo>
                  <a:pt x="144" y="0"/>
                </a:lnTo>
                <a:close/>
              </a:path>
            </a:pathLst>
          </a:custGeom>
          <a:gradFill rotWithShape="0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 cap="flat" cmpd="sng">
            <a:solidFill>
              <a:srgbClr val="66CCFF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pic>
        <p:nvPicPr>
          <p:cNvPr id="90132" name="Picture 20" descr="head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6300" y="2965450"/>
            <a:ext cx="1174750" cy="1133475"/>
          </a:xfrm>
          <a:prstGeom prst="rect">
            <a:avLst/>
          </a:prstGeom>
          <a:noFill/>
        </p:spPr>
      </p:pic>
      <p:pic>
        <p:nvPicPr>
          <p:cNvPr id="90133" name="Picture 21" descr="head0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46625" y="2708275"/>
            <a:ext cx="1654175" cy="1597025"/>
          </a:xfrm>
          <a:prstGeom prst="rect">
            <a:avLst/>
          </a:prstGeom>
          <a:noFill/>
        </p:spPr>
      </p:pic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4160838" y="3057525"/>
            <a:ext cx="1227137" cy="4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500" b="0">
                <a:solidFill>
                  <a:srgbClr val="002060"/>
                </a:solidFill>
                <a:latin typeface="Impact" pitchFamily="34" charset="0"/>
              </a:rPr>
              <a:t>Board of </a:t>
            </a: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500" b="0">
                <a:solidFill>
                  <a:srgbClr val="002060"/>
                </a:solidFill>
                <a:latin typeface="Impact" pitchFamily="34" charset="0"/>
              </a:rPr>
              <a:t>Directors</a:t>
            </a:r>
          </a:p>
        </p:txBody>
      </p: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4572000" y="4229100"/>
            <a:ext cx="685800" cy="19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200" b="0">
                <a:solidFill>
                  <a:srgbClr val="002060"/>
                </a:solidFill>
                <a:latin typeface="Impact" pitchFamily="34" charset="0"/>
              </a:rPr>
              <a:t>CEO</a:t>
            </a:r>
            <a:endParaRPr lang="en-US" sz="1200" b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90136" name="Rectangle 24"/>
          <p:cNvSpPr>
            <a:spLocks noChangeArrowheads="1"/>
          </p:cNvSpPr>
          <p:nvPr/>
        </p:nvSpPr>
        <p:spPr bwMode="auto">
          <a:xfrm flipH="1" flipV="1">
            <a:off x="4724400" y="457200"/>
            <a:ext cx="762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10800000" anchor="b"/>
          <a:lstStyle/>
          <a:p>
            <a:pPr algn="ctr"/>
            <a:endParaRPr lang="en-US" sz="4400" b="0">
              <a:solidFill>
                <a:srgbClr val="002060"/>
              </a:solidFill>
              <a:latin typeface="Arial" pitchFamily="34" charset="0"/>
            </a:endParaRPr>
          </a:p>
        </p:txBody>
      </p:sp>
      <p:sp>
        <p:nvSpPr>
          <p:cNvPr id="90137" name="Rectangle 25"/>
          <p:cNvSpPr>
            <a:spLocks noChangeArrowheads="1"/>
          </p:cNvSpPr>
          <p:nvPr/>
        </p:nvSpPr>
        <p:spPr bwMode="auto">
          <a:xfrm>
            <a:off x="2895600" y="4129088"/>
            <a:ext cx="4079875" cy="1776412"/>
          </a:xfrm>
          <a:prstGeom prst="rect">
            <a:avLst/>
          </a:prstGeom>
          <a:noFill/>
          <a:ln w="317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90138" name="Freeform 26"/>
          <p:cNvSpPr>
            <a:spLocks/>
          </p:cNvSpPr>
          <p:nvPr/>
        </p:nvSpPr>
        <p:spPr bwMode="auto">
          <a:xfrm>
            <a:off x="2895600" y="3924300"/>
            <a:ext cx="4419600" cy="204788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40" y="0"/>
              </a:cxn>
              <a:cxn ang="0">
                <a:pos x="3120" y="0"/>
              </a:cxn>
              <a:cxn ang="0">
                <a:pos x="2880" y="144"/>
              </a:cxn>
            </a:cxnLst>
            <a:rect l="0" t="0" r="r" b="b"/>
            <a:pathLst>
              <a:path w="3120" h="144">
                <a:moveTo>
                  <a:pt x="0" y="144"/>
                </a:moveTo>
                <a:lnTo>
                  <a:pt x="240" y="0"/>
                </a:lnTo>
                <a:lnTo>
                  <a:pt x="3120" y="0"/>
                </a:lnTo>
                <a:lnTo>
                  <a:pt x="2880" y="144"/>
                </a:lnTo>
              </a:path>
            </a:pathLst>
          </a:custGeom>
          <a:noFill/>
          <a:ln w="3175" cap="flat" cmpd="sng">
            <a:solidFill>
              <a:srgbClr val="66CCFF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90139" name="Freeform 27"/>
          <p:cNvSpPr>
            <a:spLocks/>
          </p:cNvSpPr>
          <p:nvPr/>
        </p:nvSpPr>
        <p:spPr bwMode="auto">
          <a:xfrm>
            <a:off x="6975475" y="3924300"/>
            <a:ext cx="339725" cy="1981200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240" y="1104"/>
              </a:cxn>
              <a:cxn ang="0">
                <a:pos x="0" y="1392"/>
              </a:cxn>
            </a:cxnLst>
            <a:rect l="0" t="0" r="r" b="b"/>
            <a:pathLst>
              <a:path w="240" h="1392">
                <a:moveTo>
                  <a:pt x="240" y="0"/>
                </a:moveTo>
                <a:lnTo>
                  <a:pt x="240" y="1104"/>
                </a:lnTo>
                <a:lnTo>
                  <a:pt x="0" y="1392"/>
                </a:lnTo>
              </a:path>
            </a:pathLst>
          </a:custGeom>
          <a:noFill/>
          <a:ln w="3175" cap="flat" cmpd="sng">
            <a:solidFill>
              <a:srgbClr val="66CCFF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90140" name="AutoShape 28"/>
          <p:cNvSpPr>
            <a:spLocks noChangeArrowheads="1"/>
          </p:cNvSpPr>
          <p:nvPr/>
        </p:nvSpPr>
        <p:spPr bwMode="auto">
          <a:xfrm>
            <a:off x="3276600" y="5181600"/>
            <a:ext cx="3733800" cy="723900"/>
          </a:xfrm>
          <a:prstGeom prst="cloudCallout">
            <a:avLst>
              <a:gd name="adj1" fmla="val -38051"/>
              <a:gd name="adj2" fmla="val -1972"/>
            </a:avLst>
          </a:prstGeom>
          <a:solidFill>
            <a:srgbClr val="A6F6F8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90141" name="Text Box 29"/>
          <p:cNvSpPr txBox="1">
            <a:spLocks noChangeArrowheads="1"/>
          </p:cNvSpPr>
          <p:nvPr/>
        </p:nvSpPr>
        <p:spPr bwMode="auto">
          <a:xfrm>
            <a:off x="3505200" y="5524500"/>
            <a:ext cx="3000375" cy="19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200" b="0">
                <a:solidFill>
                  <a:srgbClr val="002060"/>
                </a:solidFill>
                <a:latin typeface="Impact" pitchFamily="34" charset="0"/>
              </a:rPr>
              <a:t>Other Employees</a:t>
            </a:r>
            <a:endParaRPr lang="en-US" sz="1200" b="0">
              <a:solidFill>
                <a:srgbClr val="002060"/>
              </a:solidFill>
              <a:latin typeface="Times New Roman" pitchFamily="18" charset="0"/>
            </a:endParaRPr>
          </a:p>
        </p:txBody>
      </p:sp>
      <p:pic>
        <p:nvPicPr>
          <p:cNvPr id="90142" name="Picture 30" descr="hea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3695700"/>
            <a:ext cx="838200" cy="812800"/>
          </a:xfrm>
          <a:prstGeom prst="rect">
            <a:avLst/>
          </a:prstGeom>
          <a:noFill/>
        </p:spPr>
      </p:pic>
      <p:sp>
        <p:nvSpPr>
          <p:cNvPr id="90143" name="Text Box 31"/>
          <p:cNvSpPr txBox="1">
            <a:spLocks noChangeArrowheads="1"/>
          </p:cNvSpPr>
          <p:nvPr/>
        </p:nvSpPr>
        <p:spPr bwMode="auto">
          <a:xfrm>
            <a:off x="3211513" y="4926013"/>
            <a:ext cx="476250" cy="19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200" b="0">
                <a:solidFill>
                  <a:srgbClr val="002060"/>
                </a:solidFill>
                <a:latin typeface="Impact" pitchFamily="34" charset="0"/>
              </a:rPr>
              <a:t>VP</a:t>
            </a:r>
            <a:endParaRPr lang="en-US" sz="1200" b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90144" name="Text Box 32"/>
          <p:cNvSpPr txBox="1">
            <a:spLocks noChangeArrowheads="1"/>
          </p:cNvSpPr>
          <p:nvPr/>
        </p:nvSpPr>
        <p:spPr bwMode="auto">
          <a:xfrm>
            <a:off x="4005263" y="4926013"/>
            <a:ext cx="396875" cy="19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200" b="0">
                <a:solidFill>
                  <a:srgbClr val="002060"/>
                </a:solidFill>
                <a:latin typeface="Impact" pitchFamily="34" charset="0"/>
              </a:rPr>
              <a:t>VP</a:t>
            </a:r>
            <a:endParaRPr lang="en-US" sz="1200" b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90145" name="Text Box 33"/>
          <p:cNvSpPr txBox="1">
            <a:spLocks noChangeArrowheads="1"/>
          </p:cNvSpPr>
          <p:nvPr/>
        </p:nvSpPr>
        <p:spPr bwMode="auto">
          <a:xfrm>
            <a:off x="4719638" y="4926013"/>
            <a:ext cx="476250" cy="19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200" b="0">
                <a:solidFill>
                  <a:srgbClr val="002060"/>
                </a:solidFill>
                <a:latin typeface="Impact" pitchFamily="34" charset="0"/>
              </a:rPr>
              <a:t>VP</a:t>
            </a:r>
            <a:endParaRPr lang="en-US" sz="1200" b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90146" name="Text Box 34"/>
          <p:cNvSpPr txBox="1">
            <a:spLocks noChangeArrowheads="1"/>
          </p:cNvSpPr>
          <p:nvPr/>
        </p:nvSpPr>
        <p:spPr bwMode="auto">
          <a:xfrm>
            <a:off x="6307138" y="4926013"/>
            <a:ext cx="396875" cy="19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200" b="0">
                <a:solidFill>
                  <a:srgbClr val="002060"/>
                </a:solidFill>
                <a:latin typeface="Impact" pitchFamily="34" charset="0"/>
              </a:rPr>
              <a:t>VP</a:t>
            </a:r>
            <a:endParaRPr lang="en-US" sz="1200" b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90147" name="Text Box 35"/>
          <p:cNvSpPr txBox="1">
            <a:spLocks noChangeArrowheads="1"/>
          </p:cNvSpPr>
          <p:nvPr/>
        </p:nvSpPr>
        <p:spPr bwMode="auto">
          <a:xfrm>
            <a:off x="5513388" y="4926013"/>
            <a:ext cx="476250" cy="19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200" b="0">
                <a:solidFill>
                  <a:srgbClr val="002060"/>
                </a:solidFill>
                <a:latin typeface="Impact" pitchFamily="34" charset="0"/>
              </a:rPr>
              <a:t>VP</a:t>
            </a:r>
            <a:endParaRPr lang="en-US" sz="1200" b="0">
              <a:solidFill>
                <a:srgbClr val="002060"/>
              </a:solidFill>
              <a:latin typeface="Times New Roman" pitchFamily="18" charset="0"/>
            </a:endParaRPr>
          </a:p>
        </p:txBody>
      </p:sp>
      <p:pic>
        <p:nvPicPr>
          <p:cNvPr id="90148" name="Picture 36" descr="head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2763" y="4243388"/>
            <a:ext cx="779462" cy="852487"/>
          </a:xfrm>
          <a:prstGeom prst="rect">
            <a:avLst/>
          </a:prstGeom>
          <a:noFill/>
        </p:spPr>
      </p:pic>
      <p:pic>
        <p:nvPicPr>
          <p:cNvPr id="90149" name="Picture 37" descr="head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46513" y="4332288"/>
            <a:ext cx="665162" cy="728662"/>
          </a:xfrm>
          <a:prstGeom prst="rect">
            <a:avLst/>
          </a:prstGeom>
          <a:noFill/>
        </p:spPr>
      </p:pic>
      <p:pic>
        <p:nvPicPr>
          <p:cNvPr id="90150" name="Picture 38" descr="head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7763" y="4332288"/>
            <a:ext cx="630237" cy="688975"/>
          </a:xfrm>
          <a:prstGeom prst="rect">
            <a:avLst/>
          </a:prstGeom>
          <a:noFill/>
        </p:spPr>
      </p:pic>
      <p:pic>
        <p:nvPicPr>
          <p:cNvPr id="90151" name="Picture 39" descr="head0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81513" y="4152900"/>
            <a:ext cx="884237" cy="969963"/>
          </a:xfrm>
          <a:prstGeom prst="rect">
            <a:avLst/>
          </a:prstGeom>
          <a:noFill/>
        </p:spPr>
      </p:pic>
      <p:pic>
        <p:nvPicPr>
          <p:cNvPr id="90152" name="Picture 40" descr="hea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3388" y="4422775"/>
            <a:ext cx="476250" cy="523875"/>
          </a:xfrm>
          <a:prstGeom prst="rect">
            <a:avLst/>
          </a:prstGeom>
          <a:noFill/>
        </p:spPr>
      </p:pic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3429000" y="5462588"/>
            <a:ext cx="3284538" cy="595312"/>
            <a:chOff x="2256" y="3849"/>
            <a:chExt cx="2069" cy="375"/>
          </a:xfrm>
        </p:grpSpPr>
        <p:pic>
          <p:nvPicPr>
            <p:cNvPr id="90154" name="Picture 42" descr="head0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56" y="3849"/>
              <a:ext cx="424" cy="307"/>
            </a:xfrm>
            <a:prstGeom prst="rect">
              <a:avLst/>
            </a:prstGeom>
            <a:noFill/>
          </p:spPr>
        </p:pic>
        <p:pic>
          <p:nvPicPr>
            <p:cNvPr id="90155" name="Picture 43" descr="head0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88" y="3882"/>
              <a:ext cx="361" cy="261"/>
            </a:xfrm>
            <a:prstGeom prst="rect">
              <a:avLst/>
            </a:prstGeom>
            <a:noFill/>
          </p:spPr>
        </p:pic>
        <p:pic>
          <p:nvPicPr>
            <p:cNvPr id="90156" name="Picture 44" descr="head0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82" y="3882"/>
              <a:ext cx="343" cy="247"/>
            </a:xfrm>
            <a:prstGeom prst="rect">
              <a:avLst/>
            </a:prstGeom>
            <a:noFill/>
          </p:spPr>
        </p:pic>
        <p:pic>
          <p:nvPicPr>
            <p:cNvPr id="90157" name="Picture 45" descr="head0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033" y="3876"/>
              <a:ext cx="481" cy="348"/>
            </a:xfrm>
            <a:prstGeom prst="rect">
              <a:avLst/>
            </a:prstGeom>
            <a:noFill/>
          </p:spPr>
        </p:pic>
        <p:pic>
          <p:nvPicPr>
            <p:cNvPr id="90158" name="Picture 46" descr="head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94" y="3914"/>
              <a:ext cx="259" cy="188"/>
            </a:xfrm>
            <a:prstGeom prst="rect">
              <a:avLst/>
            </a:prstGeom>
            <a:noFill/>
          </p:spPr>
        </p:pic>
      </p:grpSp>
      <p:pic>
        <p:nvPicPr>
          <p:cNvPr id="90159" name="Picture 47" descr="head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5143500"/>
            <a:ext cx="673100" cy="484188"/>
          </a:xfrm>
          <a:prstGeom prst="rect">
            <a:avLst/>
          </a:prstGeom>
          <a:noFill/>
        </p:spPr>
      </p:pic>
      <p:pic>
        <p:nvPicPr>
          <p:cNvPr id="90160" name="Picture 48" descr="head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5219700"/>
            <a:ext cx="574675" cy="414338"/>
          </a:xfrm>
          <a:prstGeom prst="rect">
            <a:avLst/>
          </a:prstGeom>
          <a:noFill/>
        </p:spPr>
      </p:pic>
      <p:pic>
        <p:nvPicPr>
          <p:cNvPr id="90161" name="Picture 49" descr="head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4600" y="5130800"/>
            <a:ext cx="542925" cy="393700"/>
          </a:xfrm>
          <a:prstGeom prst="rect">
            <a:avLst/>
          </a:prstGeom>
          <a:noFill/>
        </p:spPr>
      </p:pic>
      <p:pic>
        <p:nvPicPr>
          <p:cNvPr id="90162" name="Picture 50" descr="head0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3400" y="4972050"/>
            <a:ext cx="763588" cy="552450"/>
          </a:xfrm>
          <a:prstGeom prst="rect">
            <a:avLst/>
          </a:prstGeom>
          <a:noFill/>
        </p:spPr>
      </p:pic>
      <p:pic>
        <p:nvPicPr>
          <p:cNvPr id="90163" name="Picture 51" descr="hea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5143500"/>
            <a:ext cx="412750" cy="298450"/>
          </a:xfrm>
          <a:prstGeom prst="rect">
            <a:avLst/>
          </a:prstGeom>
          <a:noFill/>
        </p:spPr>
      </p:pic>
      <p:sp>
        <p:nvSpPr>
          <p:cNvPr id="90164" name="Rectangle 52"/>
          <p:cNvSpPr>
            <a:spLocks noChangeArrowheads="1"/>
          </p:cNvSpPr>
          <p:nvPr/>
        </p:nvSpPr>
        <p:spPr bwMode="auto">
          <a:xfrm>
            <a:off x="66929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26182C9A-8C92-4EF9-AF0E-543B33E8C090}" type="slidenum">
              <a:rPr lang="en-US" sz="1200">
                <a:solidFill>
                  <a:srgbClr val="808080"/>
                </a:solidFill>
              </a:rPr>
              <a:pPr algn="r" eaLnBrk="0" hangingPunct="0"/>
              <a:t>4</a:t>
            </a:fld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195416" y="282267"/>
            <a:ext cx="87122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80988"/>
            <a:r>
              <a:rPr lang="en-US" sz="26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Subchapter C Corporation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70000"/>
            <a:ext cx="7848600" cy="3611563"/>
          </a:xfrm>
        </p:spPr>
        <p:txBody>
          <a:bodyPr/>
          <a:lstStyle/>
          <a:p>
            <a:pPr>
              <a:buClr>
                <a:srgbClr val="7777A5"/>
              </a:buClr>
            </a:pPr>
            <a:r>
              <a:rPr lang="en-US" sz="2200" dirty="0"/>
              <a:t>Attributes of a Subchapter C Corporation</a:t>
            </a:r>
          </a:p>
          <a:p>
            <a:pPr lvl="1">
              <a:buClr>
                <a:srgbClr val="7777A5"/>
              </a:buClr>
            </a:pPr>
            <a:r>
              <a:rPr lang="en-US" sz="2200" dirty="0">
                <a:ea typeface="+mn-ea"/>
              </a:rPr>
              <a:t> </a:t>
            </a:r>
            <a:r>
              <a:rPr lang="en-US" sz="1800" dirty="0">
                <a:ea typeface="+mn-ea"/>
              </a:rPr>
              <a:t>Corporate governance</a:t>
            </a:r>
          </a:p>
          <a:p>
            <a:pPr lvl="2"/>
            <a:r>
              <a:rPr lang="en-US" sz="1800" dirty="0"/>
              <a:t>Stockholders elect board of directors</a:t>
            </a:r>
          </a:p>
          <a:p>
            <a:pPr lvl="2"/>
            <a:r>
              <a:rPr lang="en-US" sz="1800" dirty="0"/>
              <a:t>Board appoints officers, oversees strategic direction</a:t>
            </a:r>
          </a:p>
          <a:p>
            <a:pPr lvl="2"/>
            <a:r>
              <a:rPr lang="en-US" sz="1800" dirty="0"/>
              <a:t>Officers manage day to day affairs of the company</a:t>
            </a:r>
          </a:p>
          <a:p>
            <a:pPr lvl="1">
              <a:spcBef>
                <a:spcPts val="1200"/>
              </a:spcBef>
              <a:buClr>
                <a:srgbClr val="7777A5"/>
              </a:buClr>
            </a:pPr>
            <a:r>
              <a:rPr lang="en-US" sz="1800" dirty="0">
                <a:ea typeface="+mn-ea"/>
              </a:rPr>
              <a:t>No pass through of tax benefits</a:t>
            </a:r>
          </a:p>
          <a:p>
            <a:pPr lvl="2"/>
            <a:r>
              <a:rPr lang="en-US" sz="1800" dirty="0"/>
              <a:t>Subchapter C corporation is taxed as a separate legal entity (unlike the LLC and the Sub S Corp).  </a:t>
            </a:r>
          </a:p>
          <a:p>
            <a:pPr lvl="1">
              <a:spcBef>
                <a:spcPts val="1200"/>
              </a:spcBef>
              <a:buClr>
                <a:srgbClr val="7777A5"/>
              </a:buClr>
            </a:pPr>
            <a:r>
              <a:rPr lang="en-US" sz="1800" dirty="0">
                <a:ea typeface="+mn-ea"/>
              </a:rPr>
              <a:t>VCs can invest in it; employees can understand stock incentives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fld id="{DA568D48-1AE0-4558-9FFD-F86F99A6E7C4}" type="slidenum">
              <a:rPr lang="en-US" sz="1400" b="0">
                <a:solidFill>
                  <a:schemeClr val="bg1"/>
                </a:solidFill>
                <a:latin typeface="Arial Narrow" pitchFamily="34" charset="0"/>
              </a:rPr>
              <a:pPr algn="r" eaLnBrk="0" hangingPunct="0">
                <a:spcBef>
                  <a:spcPct val="50000"/>
                </a:spcBef>
              </a:pPr>
              <a:t>5</a:t>
            </a:fld>
            <a:endParaRPr lang="en-US" sz="1400" b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" name="Rectangle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92100" y="268288"/>
            <a:ext cx="7448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80988"/>
            <a:r>
              <a:rPr lang="en-US" dirty="0" smtClean="0"/>
              <a:t>Subchapter C Corporation</a:t>
            </a:r>
            <a:endParaRPr lang="en-US" dirty="0"/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66929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26182C9A-8C92-4EF9-AF0E-543B33E8C090}" type="slidenum">
              <a:rPr lang="en-US" sz="1200">
                <a:solidFill>
                  <a:srgbClr val="808080"/>
                </a:solidFill>
              </a:rPr>
              <a:pPr algn="r" eaLnBrk="0" hangingPunct="0"/>
              <a:t>5</a:t>
            </a:fld>
            <a:endParaRPr lang="en-US" sz="1200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460500"/>
            <a:ext cx="8229600" cy="3611563"/>
          </a:xfrm>
        </p:spPr>
        <p:txBody>
          <a:bodyPr/>
          <a:lstStyle/>
          <a:p>
            <a:pPr>
              <a:buClr>
                <a:srgbClr val="7777A5"/>
              </a:buClr>
            </a:pPr>
            <a:r>
              <a:rPr lang="en-US" sz="2200" dirty="0" smtClean="0"/>
              <a:t>New York or </a:t>
            </a:r>
            <a:r>
              <a:rPr lang="en-US" sz="2200" dirty="0"/>
              <a:t>Delaware?</a:t>
            </a:r>
          </a:p>
          <a:p>
            <a:pPr lvl="1">
              <a:spcAft>
                <a:spcPts val="600"/>
              </a:spcAft>
              <a:buClr>
                <a:srgbClr val="7777A5"/>
              </a:buClr>
            </a:pPr>
            <a:r>
              <a:rPr lang="en-US" sz="2200" dirty="0">
                <a:ea typeface="+mn-ea"/>
              </a:rPr>
              <a:t>Cost</a:t>
            </a:r>
          </a:p>
          <a:p>
            <a:pPr lvl="1">
              <a:spcAft>
                <a:spcPts val="600"/>
              </a:spcAft>
              <a:buClr>
                <a:srgbClr val="7777A5"/>
              </a:buClr>
            </a:pPr>
            <a:r>
              <a:rPr lang="en-US" sz="2200" dirty="0">
                <a:ea typeface="+mn-ea"/>
              </a:rPr>
              <a:t>Filing services</a:t>
            </a:r>
          </a:p>
          <a:p>
            <a:pPr lvl="1">
              <a:spcAft>
                <a:spcPts val="600"/>
              </a:spcAft>
              <a:buClr>
                <a:srgbClr val="7777A5"/>
              </a:buClr>
            </a:pPr>
            <a:r>
              <a:rPr lang="en-US" sz="2200" dirty="0">
                <a:ea typeface="+mn-ea"/>
              </a:rPr>
              <a:t>Beneficial corporate law</a:t>
            </a:r>
          </a:p>
          <a:p>
            <a:pPr lvl="1">
              <a:buClr>
                <a:srgbClr val="7777A5"/>
              </a:buClr>
            </a:pPr>
            <a:r>
              <a:rPr lang="en-US" sz="2200" dirty="0">
                <a:ea typeface="+mn-ea"/>
              </a:rPr>
              <a:t>IPO objectives and </a:t>
            </a:r>
            <a:br>
              <a:rPr lang="en-US" sz="2200" dirty="0">
                <a:ea typeface="+mn-ea"/>
              </a:rPr>
            </a:br>
            <a:r>
              <a:rPr lang="en-US" sz="2200" dirty="0">
                <a:ea typeface="+mn-ea"/>
              </a:rPr>
              <a:t>reincorporation</a:t>
            </a:r>
          </a:p>
        </p:txBody>
      </p:sp>
      <p:pic>
        <p:nvPicPr>
          <p:cNvPr id="92164" name="Picture 4" descr="MPj03900770000[1]"/>
          <p:cNvPicPr>
            <a:picLocks noChangeAspect="1" noChangeArrowheads="1"/>
          </p:cNvPicPr>
          <p:nvPr/>
        </p:nvPicPr>
        <p:blipFill>
          <a:blip r:embed="rId2" cstate="print"/>
          <a:srcRect l="2438" r="4878"/>
          <a:stretch>
            <a:fillRect/>
          </a:stretch>
        </p:blipFill>
        <p:spPr bwMode="auto">
          <a:xfrm>
            <a:off x="5156200" y="1841500"/>
            <a:ext cx="3124200" cy="2405063"/>
          </a:xfrm>
          <a:prstGeom prst="rect">
            <a:avLst/>
          </a:prstGeom>
          <a:noFill/>
        </p:spPr>
      </p:pic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fld id="{7694E5CA-B6C6-4B5C-A166-CBE7383BD3F6}" type="slidenum">
              <a:rPr lang="en-US" sz="1400" b="0">
                <a:solidFill>
                  <a:schemeClr val="bg1"/>
                </a:solidFill>
                <a:latin typeface="Arial Narrow" pitchFamily="34" charset="0"/>
              </a:rPr>
              <a:pPr algn="r" eaLnBrk="0" hangingPunct="0">
                <a:spcBef>
                  <a:spcPct val="50000"/>
                </a:spcBef>
              </a:pPr>
              <a:t>6</a:t>
            </a:fld>
            <a:endParaRPr lang="en-US" sz="1400" b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1600" y="307667"/>
            <a:ext cx="87122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80988"/>
            <a:r>
              <a:rPr lang="en-US" sz="26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Where to Incorporate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52"/>
          <p:cNvSpPr>
            <a:spLocks noChangeArrowheads="1"/>
          </p:cNvSpPr>
          <p:nvPr/>
        </p:nvSpPr>
        <p:spPr bwMode="auto">
          <a:xfrm>
            <a:off x="66929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26182C9A-8C92-4EF9-AF0E-543B33E8C090}" type="slidenum">
              <a:rPr lang="en-US" sz="1200">
                <a:solidFill>
                  <a:srgbClr val="808080"/>
                </a:solidFill>
              </a:rPr>
              <a:pPr algn="r" eaLnBrk="0" hangingPunct="0"/>
              <a:t>6</a:t>
            </a:fld>
            <a:endParaRPr lang="en-US" sz="1200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292100"/>
            <a:ext cx="8229600" cy="762000"/>
          </a:xfrm>
        </p:spPr>
        <p:txBody>
          <a:bodyPr/>
          <a:lstStyle/>
          <a:p>
            <a:pPr marL="280988"/>
            <a:r>
              <a:rPr lang="en-US" dirty="0" smtClean="0"/>
              <a:t>Start-up Documents – 4 Buckets</a:t>
            </a: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2400"/>
            <a:ext cx="8305800" cy="3886200"/>
          </a:xfrm>
        </p:spPr>
        <p:txBody>
          <a:bodyPr/>
          <a:lstStyle/>
          <a:p>
            <a:pPr>
              <a:spcAft>
                <a:spcPts val="1200"/>
              </a:spcAft>
              <a:buClr>
                <a:srgbClr val="7777A5"/>
              </a:buClr>
              <a:buFontTx/>
              <a:buChar char="•"/>
            </a:pPr>
            <a:r>
              <a:rPr lang="en-US" sz="2200" dirty="0" smtClean="0"/>
              <a:t>Incorporation documents</a:t>
            </a:r>
          </a:p>
          <a:p>
            <a:pPr>
              <a:spcAft>
                <a:spcPts val="1200"/>
              </a:spcAft>
              <a:buClr>
                <a:srgbClr val="7777A5"/>
              </a:buClr>
            </a:pPr>
            <a:r>
              <a:rPr lang="en-US" sz="2200" dirty="0" smtClean="0"/>
              <a:t>Founder documents</a:t>
            </a:r>
          </a:p>
          <a:p>
            <a:pPr>
              <a:spcAft>
                <a:spcPts val="1200"/>
              </a:spcAft>
              <a:buClr>
                <a:srgbClr val="7777A5"/>
              </a:buClr>
            </a:pPr>
            <a:r>
              <a:rPr lang="en-US" sz="2200" dirty="0" smtClean="0"/>
              <a:t>Employee documents</a:t>
            </a:r>
          </a:p>
          <a:p>
            <a:pPr>
              <a:spcAft>
                <a:spcPts val="1200"/>
              </a:spcAft>
              <a:buClr>
                <a:srgbClr val="7777A5"/>
              </a:buClr>
              <a:buFontTx/>
              <a:buChar char="•"/>
            </a:pPr>
            <a:r>
              <a:rPr lang="en-US" sz="2200" dirty="0" smtClean="0"/>
              <a:t>Basic third party agreements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fld id="{38E141BF-1AD5-49DD-A4D0-E85031068D26}" type="slidenum">
              <a:rPr lang="en-US" sz="1400" b="0">
                <a:solidFill>
                  <a:schemeClr val="bg1"/>
                </a:solidFill>
                <a:latin typeface="Arial Narrow" pitchFamily="34" charset="0"/>
              </a:rPr>
              <a:pPr algn="r" eaLnBrk="0" hangingPunct="0">
                <a:spcBef>
                  <a:spcPct val="50000"/>
                </a:spcBef>
              </a:pPr>
              <a:t>7</a:t>
            </a:fld>
            <a:endParaRPr lang="en-US" sz="1400" b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32054" y="3244334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Presentation</a:t>
            </a:r>
            <a:endParaRPr lang="en-US" dirty="0"/>
          </a:p>
        </p:txBody>
      </p:sp>
      <p:sp>
        <p:nvSpPr>
          <p:cNvPr id="6" name="Rectangle 52"/>
          <p:cNvSpPr>
            <a:spLocks noChangeArrowheads="1"/>
          </p:cNvSpPr>
          <p:nvPr/>
        </p:nvSpPr>
        <p:spPr bwMode="auto">
          <a:xfrm>
            <a:off x="66929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26182C9A-8C92-4EF9-AF0E-543B33E8C090}" type="slidenum">
              <a:rPr lang="en-US" sz="1200">
                <a:solidFill>
                  <a:srgbClr val="808080"/>
                </a:solidFill>
              </a:rPr>
              <a:pPr algn="r" eaLnBrk="0" hangingPunct="0"/>
              <a:t>7</a:t>
            </a:fld>
            <a:endParaRPr lang="en-US" sz="1200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292100"/>
            <a:ext cx="8229600" cy="762000"/>
          </a:xfrm>
        </p:spPr>
        <p:txBody>
          <a:bodyPr/>
          <a:lstStyle/>
          <a:p>
            <a:pPr marL="280988"/>
            <a:r>
              <a:rPr lang="en-US" dirty="0" smtClean="0"/>
              <a:t>Incorporation Documents</a:t>
            </a: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2400"/>
            <a:ext cx="8305800" cy="3886200"/>
          </a:xfrm>
        </p:spPr>
        <p:txBody>
          <a:bodyPr/>
          <a:lstStyle/>
          <a:p>
            <a:pPr>
              <a:spcAft>
                <a:spcPts val="1200"/>
              </a:spcAft>
              <a:buClr>
                <a:srgbClr val="7777A5"/>
              </a:buClr>
              <a:buFontTx/>
              <a:buChar char="•"/>
            </a:pPr>
            <a:r>
              <a:rPr lang="en-US" sz="2200" dirty="0" smtClean="0"/>
              <a:t>Certificate of Incorporation</a:t>
            </a:r>
          </a:p>
          <a:p>
            <a:pPr>
              <a:spcAft>
                <a:spcPts val="1200"/>
              </a:spcAft>
              <a:buClr>
                <a:srgbClr val="7777A5"/>
              </a:buClr>
              <a:buFontTx/>
              <a:buChar char="•"/>
            </a:pPr>
            <a:r>
              <a:rPr lang="en-US" sz="2200" dirty="0" smtClean="0"/>
              <a:t>By-laws</a:t>
            </a:r>
          </a:p>
          <a:p>
            <a:pPr>
              <a:spcAft>
                <a:spcPts val="1200"/>
              </a:spcAft>
              <a:buClr>
                <a:srgbClr val="7777A5"/>
              </a:buClr>
              <a:buFontTx/>
              <a:buChar char="•"/>
            </a:pPr>
            <a:r>
              <a:rPr lang="en-US" sz="2200" dirty="0" smtClean="0"/>
              <a:t>Organizational minutes and resolutions</a:t>
            </a:r>
          </a:p>
          <a:p>
            <a:pPr lvl="1">
              <a:spcAft>
                <a:spcPts val="600"/>
              </a:spcAft>
              <a:buClr>
                <a:srgbClr val="7777A5"/>
              </a:buClr>
              <a:buFontTx/>
              <a:buChar char="–"/>
            </a:pPr>
            <a:r>
              <a:rPr lang="en-US" sz="2000" dirty="0" smtClean="0">
                <a:ea typeface="+mn-ea"/>
              </a:rPr>
              <a:t>Establish board </a:t>
            </a:r>
          </a:p>
          <a:p>
            <a:pPr lvl="1">
              <a:spcAft>
                <a:spcPts val="600"/>
              </a:spcAft>
              <a:buClr>
                <a:srgbClr val="7777A5"/>
              </a:buClr>
              <a:buFontTx/>
              <a:buChar char="–"/>
            </a:pPr>
            <a:r>
              <a:rPr lang="en-US" sz="2000" dirty="0" smtClean="0">
                <a:ea typeface="+mn-ea"/>
              </a:rPr>
              <a:t>Appoint officers</a:t>
            </a:r>
          </a:p>
          <a:p>
            <a:pPr lvl="1">
              <a:spcAft>
                <a:spcPts val="600"/>
              </a:spcAft>
              <a:buClr>
                <a:srgbClr val="7777A5"/>
              </a:buClr>
              <a:buFontTx/>
              <a:buChar char="–"/>
            </a:pPr>
            <a:r>
              <a:rPr lang="en-US" sz="2000" dirty="0" smtClean="0">
                <a:ea typeface="+mn-ea"/>
              </a:rPr>
              <a:t>Issue stock</a:t>
            </a:r>
          </a:p>
          <a:p>
            <a:pPr lvl="1">
              <a:spcAft>
                <a:spcPts val="600"/>
              </a:spcAft>
              <a:buClr>
                <a:srgbClr val="7777A5"/>
              </a:buClr>
              <a:buFontTx/>
              <a:buChar char="–"/>
            </a:pPr>
            <a:r>
              <a:rPr lang="en-US" sz="2000" dirty="0" smtClean="0">
                <a:ea typeface="+mn-ea"/>
              </a:rPr>
              <a:t>Administrative matters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fld id="{38E141BF-1AD5-49DD-A4D0-E85031068D26}" type="slidenum">
              <a:rPr lang="en-US" sz="1400" b="0">
                <a:solidFill>
                  <a:schemeClr val="bg1"/>
                </a:solidFill>
                <a:latin typeface="Arial Narrow" pitchFamily="34" charset="0"/>
              </a:rPr>
              <a:pPr algn="r" eaLnBrk="0" hangingPunct="0">
                <a:spcBef>
                  <a:spcPct val="50000"/>
                </a:spcBef>
              </a:pPr>
              <a:t>8</a:t>
            </a:fld>
            <a:endParaRPr lang="en-US" sz="1400" b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32054" y="3244334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Presentation</a:t>
            </a:r>
            <a:endParaRPr lang="en-US" dirty="0"/>
          </a:p>
        </p:txBody>
      </p:sp>
      <p:sp>
        <p:nvSpPr>
          <p:cNvPr id="6" name="Rectangle 52"/>
          <p:cNvSpPr>
            <a:spLocks noChangeArrowheads="1"/>
          </p:cNvSpPr>
          <p:nvPr/>
        </p:nvSpPr>
        <p:spPr bwMode="auto">
          <a:xfrm>
            <a:off x="66929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26182C9A-8C92-4EF9-AF0E-543B33E8C090}" type="slidenum">
              <a:rPr lang="en-US" sz="1200">
                <a:solidFill>
                  <a:srgbClr val="808080"/>
                </a:solidFill>
              </a:rPr>
              <a:pPr algn="r" eaLnBrk="0" hangingPunct="0"/>
              <a:t>8</a:t>
            </a:fld>
            <a:endParaRPr lang="en-US" sz="1200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Pitchbook1">
  <a:themeElements>
    <a:clrScheme name="1_Pitchboo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66"/>
      </a:accent1>
      <a:accent2>
        <a:srgbClr val="800000"/>
      </a:accent2>
      <a:accent3>
        <a:srgbClr val="FFFFFF"/>
      </a:accent3>
      <a:accent4>
        <a:srgbClr val="000000"/>
      </a:accent4>
      <a:accent5>
        <a:srgbClr val="ADCAB8"/>
      </a:accent5>
      <a:accent6>
        <a:srgbClr val="730000"/>
      </a:accent6>
      <a:hlink>
        <a:srgbClr val="666699"/>
      </a:hlink>
      <a:folHlink>
        <a:srgbClr val="B2B2B2"/>
      </a:folHlink>
    </a:clrScheme>
    <a:fontScheme name="12_Pitchbook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Pitchboo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66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730000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itchbook1">
  <a:themeElements>
    <a:clrScheme name="2_Pitchboo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66"/>
      </a:accent1>
      <a:accent2>
        <a:srgbClr val="800000"/>
      </a:accent2>
      <a:accent3>
        <a:srgbClr val="FFFFFF"/>
      </a:accent3>
      <a:accent4>
        <a:srgbClr val="000000"/>
      </a:accent4>
      <a:accent5>
        <a:srgbClr val="ADCAB8"/>
      </a:accent5>
      <a:accent6>
        <a:srgbClr val="730000"/>
      </a:accent6>
      <a:hlink>
        <a:srgbClr val="666699"/>
      </a:hlink>
      <a:folHlink>
        <a:srgbClr val="B2B2B2"/>
      </a:folHlink>
    </a:clrScheme>
    <a:fontScheme name="2_Pitchbook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2_Pitchboo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66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730000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Settings\htn\Desktop\Pitchbook1.pot</Template>
  <TotalTime>51429</TotalTime>
  <Words>480</Words>
  <Application>Microsoft Office PowerPoint</Application>
  <PresentationFormat>On-screen Show (4:3)</PresentationFormat>
  <Paragraphs>152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12_Pitchbook1</vt:lpstr>
      <vt:lpstr>2_Pitchbook1</vt:lpstr>
      <vt:lpstr>Office Theme</vt:lpstr>
      <vt:lpstr>Slide 0</vt:lpstr>
      <vt:lpstr>Choosing the Form of Business Entity</vt:lpstr>
      <vt:lpstr>Limited Liability Company</vt:lpstr>
      <vt:lpstr>Subchapter S Corporation</vt:lpstr>
      <vt:lpstr>Slide 4</vt:lpstr>
      <vt:lpstr>Subchapter C Corporation</vt:lpstr>
      <vt:lpstr>Slide 6</vt:lpstr>
      <vt:lpstr>Start-up Documents – 4 Buckets</vt:lpstr>
      <vt:lpstr>Incorporation Documents</vt:lpstr>
      <vt:lpstr>Founder Documents</vt:lpstr>
      <vt:lpstr>Employee Documents</vt:lpstr>
      <vt:lpstr>Third Party Documents</vt:lpstr>
      <vt:lpstr>Capitalization:  Practical Tips</vt:lpstr>
      <vt:lpstr>Capitalization: Practical Tips</vt:lpstr>
      <vt:lpstr>(Stock Ownership by Employees)</vt:lpstr>
      <vt:lpstr>Slide 15</vt:lpstr>
    </vt:vector>
  </TitlesOfParts>
  <Company>WSGR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Han</dc:creator>
  <cp:lastModifiedBy>Brad Hargreaves</cp:lastModifiedBy>
  <cp:revision>1168</cp:revision>
  <dcterms:created xsi:type="dcterms:W3CDTF">2011-02-15T03:23:13Z</dcterms:created>
  <dcterms:modified xsi:type="dcterms:W3CDTF">2011-03-03T19:18:48Z</dcterms:modified>
</cp:coreProperties>
</file>