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62" r:id="rId1"/>
    <p:sldMasterId id="2147484264" r:id="rId2"/>
    <p:sldMasterId id="2147484279" r:id="rId3"/>
    <p:sldMasterId id="2147484281" r:id="rId4"/>
  </p:sldMasterIdLst>
  <p:notesMasterIdLst>
    <p:notesMasterId r:id="rId26"/>
  </p:notesMasterIdLst>
  <p:handoutMasterIdLst>
    <p:handoutMasterId r:id="rId27"/>
  </p:handoutMasterIdLst>
  <p:sldIdLst>
    <p:sldId id="1134" r:id="rId5"/>
    <p:sldId id="1123" r:id="rId6"/>
    <p:sldId id="1153" r:id="rId7"/>
    <p:sldId id="1154" r:id="rId8"/>
    <p:sldId id="1155" r:id="rId9"/>
    <p:sldId id="1156" r:id="rId10"/>
    <p:sldId id="1158" r:id="rId11"/>
    <p:sldId id="1160" r:id="rId12"/>
    <p:sldId id="1161" r:id="rId13"/>
    <p:sldId id="1169" r:id="rId14"/>
    <p:sldId id="1170" r:id="rId15"/>
    <p:sldId id="1171" r:id="rId16"/>
    <p:sldId id="1172" r:id="rId17"/>
    <p:sldId id="1162" r:id="rId18"/>
    <p:sldId id="1163" r:id="rId19"/>
    <p:sldId id="1164" r:id="rId20"/>
    <p:sldId id="1165" r:id="rId21"/>
    <p:sldId id="1166" r:id="rId22"/>
    <p:sldId id="1167" r:id="rId23"/>
    <p:sldId id="1168" r:id="rId24"/>
    <p:sldId id="1159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7777A5"/>
    <a:srgbClr val="333399"/>
    <a:srgbClr val="6600CC"/>
    <a:srgbClr val="990099"/>
    <a:srgbClr val="CC00FF"/>
    <a:srgbClr val="EAEAEA"/>
    <a:srgbClr val="40226C"/>
    <a:srgbClr val="9595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494" y="-144"/>
      </p:cViewPr>
      <p:guideLst>
        <p:guide orient="horz" pos="3606"/>
        <p:guide orient="horz" pos="3465"/>
        <p:guide pos="2808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2736"/>
    </p:cViewPr>
  </p:sorterViewPr>
  <p:notesViewPr>
    <p:cSldViewPr snapToGrid="0" showGuides="1">
      <p:cViewPr>
        <p:scale>
          <a:sx n="66" d="100"/>
          <a:sy n="66" d="100"/>
        </p:scale>
        <p:origin x="-936" y="1344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fld id="{C6C5DFBD-DF9D-4F27-AB07-76B1ABEF35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fld id="{6BFB5BB8-88FF-4511-9D42-98F9F1C0C0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D1734-8527-457E-9C5B-FE1D59822C4B}" type="slidenum">
              <a:rPr lang="en-US"/>
              <a:pPr/>
              <a:t>12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ln/>
        </p:spPr>
        <p:txBody>
          <a:bodyPr lIns="92207" tIns="45295" rIns="92207" bIns="45295"/>
          <a:lstStyle/>
          <a:p>
            <a:endParaRPr lang="en-US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3438" cy="34829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45757-CEE9-4080-9D69-62143806EF8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DF057-1FBD-44FF-B0E4-629E2110BA22}" type="slidenum">
              <a:rPr lang="en-US"/>
              <a:pPr/>
              <a:t>11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ln/>
        </p:spPr>
        <p:txBody>
          <a:bodyPr lIns="92207" tIns="45295" rIns="92207" bIns="45295"/>
          <a:lstStyle/>
          <a:p>
            <a:endParaRPr lang="en-US"/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3438" cy="34829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9" name="Picture 9" descr="WSGR-horiz-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2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5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36D0F5-341E-4814-B9DB-7CAC4303AE8A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44442-14EA-42F5-921F-D4873E1530C6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64250" y="268288"/>
            <a:ext cx="1866900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550" y="268288"/>
            <a:ext cx="5448300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00F66-7621-4A1E-85F8-28A090B6FB44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3550" y="12192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73550" y="36195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853FAB-E900-4B1B-B808-AF5F850A221F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3550" y="1219200"/>
            <a:ext cx="74676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945E94-CFD1-4666-B724-2D8E300EFF23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263C7F-3779-49AB-99A0-C8C07454D07B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760-C241-B944-96BB-2FF28B2A2F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73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37319" name="Line 7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20" name="Line 8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037321" name="Picture 9" descr="WSGR-horiz-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6E4EE-6E44-480A-8399-30B0FBFB92C4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78011-4508-4250-861C-BA18558289A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73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37319" name="Line 7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20" name="Line 8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037321" name="Picture 9" descr="WSGR-horiz-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9BD849-0AB7-4078-93A8-7769B2C3932D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6BA9BE-992A-41A1-A63E-8A0CC73F0A8E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558677-7D45-4E15-8D6C-167870ABAA88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A8A22B-D229-4C6A-B547-ED5F50A01435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56C59-EF88-41C8-A53B-28BBD3E9978B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3EB9F4-8928-4D9C-B886-EEB7EE0EDC22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C00C1-728A-4B57-A1EC-88597D7517E7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64250" y="268288"/>
            <a:ext cx="1866900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550" y="268288"/>
            <a:ext cx="5448300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06BC43-C3E3-4C5E-A47A-83593794733F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3550" y="12192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73550" y="36195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1876A6D-A456-4FB7-9A95-D9CDFDC77977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3550" y="1219200"/>
            <a:ext cx="74676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9D667E-A422-410C-9B8A-672824C06D3B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6BF839-7107-45DE-AFC3-090DA5BF8417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0BBBF2-ECC5-4DC1-99FB-358B787DF8B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1E7B2C-59E2-4813-BB08-AF1A34853D9A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07533C-8ACC-41B7-A858-E262BA827125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78F0BE-E895-408D-9A9F-DFFE37710D8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C31B94-9C7D-4A28-B7AD-E6884C819FC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2C51C7-6E26-460E-A61D-313AED4D0CB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774E80-EF13-4ED7-8A55-01E85533EC23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419100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83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1023938"/>
            <a:chOff x="0" y="0"/>
            <a:chExt cx="5760" cy="645"/>
          </a:xfrm>
        </p:grpSpPr>
        <p:sp>
          <p:nvSpPr>
            <p:cNvPr id="1036291" name="AutoShap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44"/>
            </a:xfrm>
            <a:prstGeom prst="roundRect">
              <a:avLst>
                <a:gd name="adj" fmla="val 16667"/>
              </a:avLst>
            </a:prstGeom>
            <a:solidFill>
              <a:srgbClr val="28154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36292" name="Rectangle 4"/>
            <p:cNvSpPr>
              <a:spLocks noChangeArrowheads="1"/>
            </p:cNvSpPr>
            <p:nvPr userDrawn="1"/>
          </p:nvSpPr>
          <p:spPr bwMode="auto">
            <a:xfrm>
              <a:off x="0" y="332"/>
              <a:ext cx="301" cy="313"/>
            </a:xfrm>
            <a:prstGeom prst="rect">
              <a:avLst/>
            </a:prstGeom>
            <a:solidFill>
              <a:srgbClr val="2815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1036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268288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62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296" name="Line 8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297" name="Text Box 9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036298" name="Picture 10" descr="WSGR-horiz-bxw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6725" y="6354763"/>
            <a:ext cx="2743200" cy="274637"/>
          </a:xfrm>
          <a:prstGeom prst="rect">
            <a:avLst/>
          </a:prstGeom>
          <a:noFill/>
        </p:spPr>
      </p:pic>
      <p:sp>
        <p:nvSpPr>
          <p:cNvPr id="1036299" name="Text Box 11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0" name="Line 12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301" name="Text Box 13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2"/>
                </a:solidFill>
              </a:defRPr>
            </a:lvl1pPr>
          </a:lstStyle>
          <a:p>
            <a:fld id="{388AC8A7-799A-4C71-8E61-6998DEC450A9}" type="slidenum">
              <a:rPr lang="en-US">
                <a:solidFill>
                  <a:srgbClr val="808080"/>
                </a:solidFill>
                <a:latin typeface="Arial" charset="0"/>
                <a:ea typeface="+mn-ea"/>
              </a:rPr>
              <a:pPr/>
              <a:t>‹#›</a:t>
            </a:fld>
            <a:endParaRPr lang="en-US">
              <a:solidFill>
                <a:srgbClr val="808080"/>
              </a:solidFill>
              <a:latin typeface="Arial" charset="0"/>
              <a:ea typeface="+mn-ea"/>
            </a:endParaRPr>
          </a:p>
        </p:txBody>
      </p:sp>
      <p:sp>
        <p:nvSpPr>
          <p:cNvPr id="1036303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2365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  <p:sldLayoutId id="2147484277" r:id="rId13"/>
    <p:sldLayoutId id="2147484278" r:id="rId14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760-C241-B944-96BB-2FF28B2A2F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1023938"/>
            <a:chOff x="0" y="0"/>
            <a:chExt cx="5760" cy="645"/>
          </a:xfrm>
        </p:grpSpPr>
        <p:sp>
          <p:nvSpPr>
            <p:cNvPr id="1036291" name="AutoShap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44"/>
            </a:xfrm>
            <a:prstGeom prst="roundRect">
              <a:avLst>
                <a:gd name="adj" fmla="val 16667"/>
              </a:avLst>
            </a:prstGeom>
            <a:solidFill>
              <a:srgbClr val="28154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36292" name="Rectangle 4"/>
            <p:cNvSpPr>
              <a:spLocks noChangeArrowheads="1"/>
            </p:cNvSpPr>
            <p:nvPr userDrawn="1"/>
          </p:nvSpPr>
          <p:spPr bwMode="auto">
            <a:xfrm>
              <a:off x="0" y="332"/>
              <a:ext cx="301" cy="313"/>
            </a:xfrm>
            <a:prstGeom prst="rect">
              <a:avLst/>
            </a:prstGeom>
            <a:solidFill>
              <a:srgbClr val="2815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1036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268288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2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296" name="Line 8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297" name="Text Box 9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smtClean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036298" name="Picture 10" descr="WSGR-horiz-bxw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6725" y="6354763"/>
            <a:ext cx="2743200" cy="274637"/>
          </a:xfrm>
          <a:prstGeom prst="rect">
            <a:avLst/>
          </a:prstGeom>
          <a:noFill/>
        </p:spPr>
      </p:pic>
      <p:sp>
        <p:nvSpPr>
          <p:cNvPr id="1036299" name="Text Box 11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0" name="Line 12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301" name="Text Box 13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2"/>
                </a:solidFill>
              </a:defRPr>
            </a:lvl1pPr>
          </a:lstStyle>
          <a:p>
            <a:fld id="{825C7FEF-BB91-49A5-AA2A-6D9858344A36}" type="slidenum">
              <a:rPr lang="en-US" smtClean="0">
                <a:solidFill>
                  <a:srgbClr val="808080"/>
                </a:solidFill>
                <a:latin typeface="Arial" charset="0"/>
                <a:ea typeface="+mn-ea"/>
              </a:rPr>
              <a:pPr/>
              <a:t>‹#›</a:t>
            </a:fld>
            <a:endParaRPr lang="en-US" smtClean="0">
              <a:solidFill>
                <a:srgbClr val="808080"/>
              </a:solidFill>
              <a:latin typeface="Arial" charset="0"/>
              <a:ea typeface="+mn-ea"/>
            </a:endParaRPr>
          </a:p>
        </p:txBody>
      </p:sp>
      <p:sp>
        <p:nvSpPr>
          <p:cNvPr id="1036303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2365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  <p:sldLayoutId id="2147484294" r:id="rId13"/>
    <p:sldLayoutId id="2147484295" r:id="rId14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74240" y="5038951"/>
            <a:ext cx="4572000" cy="119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spcAft>
                <a:spcPts val="600"/>
              </a:spcAft>
              <a:buClr>
                <a:srgbClr val="EEECE1"/>
              </a:buClr>
              <a:defRPr/>
            </a:pPr>
            <a:endParaRPr lang="en-US" sz="1600" b="1" kern="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0" hangingPunct="0">
              <a:spcBef>
                <a:spcPct val="20000"/>
              </a:spcBef>
              <a:spcAft>
                <a:spcPts val="0"/>
              </a:spcAft>
              <a:buClr>
                <a:srgbClr val="EEECE1"/>
              </a:buClr>
              <a:defRPr/>
            </a:pPr>
            <a:r>
              <a:rPr lang="en-US" sz="1400" b="1" kern="0" cap="small" dirty="0" smtClean="0">
                <a:solidFill>
                  <a:prstClr val="black"/>
                </a:solidFill>
              </a:rPr>
              <a:t>Adam </a:t>
            </a:r>
            <a:r>
              <a:rPr lang="en-US" sz="1400" b="1" kern="0" cap="small" dirty="0" err="1" smtClean="0">
                <a:solidFill>
                  <a:prstClr val="black"/>
                </a:solidFill>
              </a:rPr>
              <a:t>Dinow</a:t>
            </a:r>
            <a:endParaRPr lang="en-US" sz="1400" b="1" kern="0" cap="small" dirty="0" smtClean="0">
              <a:solidFill>
                <a:prstClr val="black"/>
              </a:solidFill>
            </a:endParaRPr>
          </a:p>
          <a:p>
            <a:pPr algn="ctr" eaLnBrk="0" hangingPunct="0">
              <a:spcBef>
                <a:spcPct val="20000"/>
              </a:spcBef>
              <a:spcAft>
                <a:spcPts val="0"/>
              </a:spcAft>
              <a:buClr>
                <a:srgbClr val="EEECE1"/>
              </a:buClr>
              <a:defRPr/>
            </a:pPr>
            <a:r>
              <a:rPr lang="en-US" sz="1400" b="1" kern="0" cap="small" dirty="0" smtClean="0">
                <a:solidFill>
                  <a:prstClr val="black"/>
                </a:solidFill>
              </a:rPr>
              <a:t>Partner</a:t>
            </a:r>
          </a:p>
          <a:p>
            <a:pPr algn="ctr" eaLnBrk="0" hangingPunct="0">
              <a:spcBef>
                <a:spcPct val="20000"/>
              </a:spcBef>
              <a:spcAft>
                <a:spcPts val="600"/>
              </a:spcAft>
              <a:buClr>
                <a:srgbClr val="EEECE1"/>
              </a:buClr>
              <a:defRPr/>
            </a:pPr>
            <a:r>
              <a:rPr lang="en-US" sz="1400" b="1" kern="0" cap="small" dirty="0" smtClean="0">
                <a:solidFill>
                  <a:prstClr val="black"/>
                </a:solidFill>
              </a:rPr>
              <a:t>Wilson Sonsini Goodrich &amp; Rosati, PC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251964" y="5204282"/>
            <a:ext cx="4416552" cy="27432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 kern="0" dirty="0">
              <a:solidFill>
                <a:prstClr val="white"/>
              </a:solidFill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160" y="1206500"/>
            <a:ext cx="9144000" cy="990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3770" y="2687319"/>
            <a:ext cx="867859" cy="867859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07378" y="111137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 cap="small" dirty="0" smtClean="0">
                <a:solidFill>
                  <a:srgbClr val="FFFFFF"/>
                </a:solidFill>
                <a:latin typeface="Arial"/>
                <a:ea typeface="Arial" charset="0"/>
                <a:cs typeface="Arial" charset="0"/>
              </a:rPr>
              <a:t>Founders Stock &amp; Equity Incentives</a:t>
            </a:r>
            <a:endParaRPr kumimoji="0" lang="en-US" sz="2400" b="1" i="0" u="none" strike="noStrike" kern="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7020" y="3830320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  <a:t/>
            </a:r>
            <a:b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</a:br>
            <a: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  <a:t>March 9, 2011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277364" y="6364704"/>
            <a:ext cx="4416552" cy="27432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 kern="0" dirty="0">
              <a:solidFill>
                <a:prstClr val="white"/>
              </a:solidFill>
              <a:latin typeface="Calibri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for Granting Options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085" y="1206021"/>
            <a:ext cx="8363739" cy="502060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7777A5"/>
              </a:buClr>
              <a:defRPr/>
            </a:pPr>
            <a:r>
              <a:rPr lang="en-US" sz="2100" dirty="0" smtClean="0"/>
              <a:t>Certificate of Incorporation and Bylaws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300"/>
              </a:spcAft>
              <a:buClr>
                <a:srgbClr val="7777A5"/>
              </a:buClr>
              <a:defRPr/>
            </a:pPr>
            <a:r>
              <a:rPr lang="en-US" sz="2100" dirty="0" smtClean="0"/>
              <a:t>Restrictions in other constituent documents (e.g. pre-emptive rights)</a:t>
            </a:r>
          </a:p>
          <a:p>
            <a:pPr lvl="1">
              <a:lnSpc>
                <a:spcPct val="85000"/>
              </a:lnSpc>
              <a:spcBef>
                <a:spcPts val="600"/>
              </a:spcBef>
              <a:spcAft>
                <a:spcPts val="300"/>
              </a:spcAft>
              <a:buClr>
                <a:srgbClr val="7777A5"/>
              </a:buClr>
              <a:defRPr/>
            </a:pPr>
            <a:r>
              <a:rPr lang="en-US" sz="1900" dirty="0" smtClean="0">
                <a:ea typeface="+mn-ea"/>
              </a:rPr>
              <a:t>Clean-up grants to former service providers usually not carved out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7777A5"/>
              </a:buClr>
              <a:defRPr/>
            </a:pPr>
            <a:r>
              <a:rPr lang="en-US" sz="2100" dirty="0" smtClean="0"/>
              <a:t>Stock Plan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7777A5"/>
              </a:buClr>
              <a:defRPr/>
            </a:pPr>
            <a:r>
              <a:rPr lang="en-US" sz="1900" dirty="0" smtClean="0">
                <a:ea typeface="+mn-ea"/>
              </a:rPr>
              <a:t>Typically requires current service provider status (not future or past)</a:t>
            </a:r>
          </a:p>
          <a:p>
            <a:pPr lvl="1">
              <a:lnSpc>
                <a:spcPct val="85000"/>
              </a:lnSpc>
              <a:spcBef>
                <a:spcPts val="600"/>
              </a:spcBef>
              <a:spcAft>
                <a:spcPts val="300"/>
              </a:spcAft>
              <a:buClr>
                <a:srgbClr val="7777A5"/>
              </a:buClr>
              <a:defRPr/>
            </a:pPr>
            <a:r>
              <a:rPr lang="en-US" sz="1900" dirty="0" smtClean="0">
                <a:ea typeface="+mn-ea"/>
              </a:rPr>
              <a:t>ISO’s must be granted pursuant to a written plan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7777A5"/>
              </a:buClr>
              <a:defRPr/>
            </a:pPr>
            <a:r>
              <a:rPr lang="en-US" sz="2100" dirty="0" smtClean="0"/>
              <a:t>Securities Laws consideration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7777A5"/>
              </a:buClr>
              <a:defRPr/>
            </a:pPr>
            <a:r>
              <a:rPr lang="en-US" sz="2100" dirty="0" smtClean="0"/>
              <a:t>Corporate process</a:t>
            </a:r>
          </a:p>
          <a:p>
            <a:pPr lvl="1">
              <a:lnSpc>
                <a:spcPct val="85000"/>
              </a:lnSpc>
              <a:spcBef>
                <a:spcPts val="600"/>
              </a:spcBef>
              <a:spcAft>
                <a:spcPts val="300"/>
              </a:spcAft>
              <a:buClr>
                <a:srgbClr val="7777A5"/>
              </a:buClr>
              <a:defRPr/>
            </a:pPr>
            <a:r>
              <a:rPr lang="en-US" sz="1900" dirty="0" smtClean="0">
                <a:ea typeface="+mn-ea"/>
              </a:rPr>
              <a:t>Actions by written consent vs. meeting</a:t>
            </a:r>
          </a:p>
          <a:p>
            <a:pPr lvl="1">
              <a:lnSpc>
                <a:spcPct val="85000"/>
              </a:lnSpc>
              <a:spcBef>
                <a:spcPts val="600"/>
              </a:spcBef>
              <a:spcAft>
                <a:spcPts val="300"/>
              </a:spcAft>
              <a:buClr>
                <a:srgbClr val="7777A5"/>
              </a:buClr>
              <a:defRPr/>
            </a:pPr>
            <a:r>
              <a:rPr lang="en-US" sz="1900" dirty="0" smtClean="0">
                <a:ea typeface="+mn-ea"/>
              </a:rPr>
              <a:t>No “as of” dating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7777A5"/>
              </a:buClr>
              <a:defRPr/>
            </a:pPr>
            <a:r>
              <a:rPr lang="en-US" sz="2100" dirty="0" smtClean="0"/>
              <a:t>Issuing the agreement and maintaining good records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7777A5"/>
              </a:buClr>
              <a:defRPr/>
            </a:pPr>
            <a:r>
              <a:rPr lang="en-US" sz="2100" dirty="0" smtClean="0"/>
              <a:t>Clean-up is costly so better to get it right the first time!</a:t>
            </a:r>
          </a:p>
          <a:p>
            <a:pPr lvl="1">
              <a:lnSpc>
                <a:spcPct val="85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 Stock Options (ISO’s)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081" y="1283110"/>
            <a:ext cx="8190272" cy="4217578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An ISO is eligible for favorable tax treatment 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Key Concepts: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No tax at grant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No tax at exercise (purchase)</a:t>
            </a:r>
          </a:p>
          <a:p>
            <a:pPr lvl="2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Unless alternative minimum tax (AMT) applies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Sale or other disposition triggers income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Tax consequences differ depending on whether disposition is “qualifying” or “disqualifying”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ISO’s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082" y="1312606"/>
            <a:ext cx="8116529" cy="4188082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Applicable Holding Periods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2 years from ISO grant AND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1 year from ISO exercise (purchase)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Meeting BOTH of these holding periods results in a QUALIFYING disposition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Failure to meet EITHER of these holding periods results in a DISQUALIFYING disposition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ISO’s — Alternative Minimum Tax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464" y="1312607"/>
            <a:ext cx="8078433" cy="4411918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Exercise of ISO’s may trigger AMT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General Rule - “spread” at exercise is included in the calculation of AMT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Paying AMT may generate tax credit against future years’ income tax (as long as not subject to AMT)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Goal to accelerate tax, not double tax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ISO’s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610" y="1209368"/>
            <a:ext cx="7959276" cy="36115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ISO’s must be granted pursuant to a written plan that: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sets forth number of shares,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states class of employees, and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is approved by majority of S/Hs w/in 12 months of Board Adoption.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ISO’s 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68361"/>
            <a:ext cx="8089900" cy="4232327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Exercise price must be 100% of </a:t>
            </a:r>
            <a:r>
              <a:rPr lang="en-US" sz="2300" dirty="0" err="1" smtClean="0"/>
              <a:t>FMV</a:t>
            </a:r>
            <a:r>
              <a:rPr lang="en-US" sz="2300" dirty="0" smtClean="0"/>
              <a:t> on date of grant (110% </a:t>
            </a:r>
            <a:r>
              <a:rPr lang="en-US" sz="2300" dirty="0" err="1" smtClean="0"/>
              <a:t>FMV</a:t>
            </a:r>
            <a:r>
              <a:rPr lang="en-US" sz="2300" dirty="0" smtClean="0"/>
              <a:t> for 10% S/Hs)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Can only be granted to EMPLOYEES of company (or parent or subsidiary)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Maximum term of 10 years (5 yrs for 10% S/Hs)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Must be exercised within 3 months of termination (12 months if disability)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Nonstatutory Stock Options (NSO’s)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109" y="1222604"/>
            <a:ext cx="8229600" cy="41910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An </a:t>
            </a:r>
            <a:r>
              <a:rPr lang="en-US" sz="2300" dirty="0" err="1" smtClean="0"/>
              <a:t>NSO</a:t>
            </a:r>
            <a:r>
              <a:rPr lang="en-US" sz="2300" dirty="0" smtClean="0"/>
              <a:t> is any option that does not qualify as </a:t>
            </a:r>
            <a:br>
              <a:rPr lang="en-US" sz="2300" dirty="0" smtClean="0"/>
            </a:br>
            <a:r>
              <a:rPr lang="en-US" sz="2300" dirty="0" smtClean="0"/>
              <a:t>an ISO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No tax at grant (if not subject to Section </a:t>
            </a:r>
            <a:r>
              <a:rPr lang="en-US" sz="2300" dirty="0" err="1" smtClean="0"/>
              <a:t>409A</a:t>
            </a:r>
            <a:r>
              <a:rPr lang="en-US" sz="2300" dirty="0" smtClean="0"/>
              <a:t>)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At exercise, ordinary income = “spread” 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Subject to tax withholding (regardless of liquidity of underlying shares); form W-2</a:t>
            </a:r>
          </a:p>
          <a:p>
            <a:pPr>
              <a:spcAft>
                <a:spcPts val="0"/>
              </a:spcAft>
              <a:buClr>
                <a:srgbClr val="7777A5"/>
              </a:buClr>
              <a:defRPr/>
            </a:pPr>
            <a:r>
              <a:rPr lang="en-US" sz="2300" dirty="0" smtClean="0"/>
              <a:t>Sale - capital gain/loss</a:t>
            </a:r>
          </a:p>
          <a:p>
            <a:pPr lvl="1">
              <a:spcAft>
                <a:spcPts val="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basis = purchase price + ordinary income recognized on exercise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long-term capital gain/loss if held for &gt; 1 year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409A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124" y="1194385"/>
            <a:ext cx="7886704" cy="38711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Discount stock options are treated as a deferral of compensation under Section </a:t>
            </a:r>
            <a:r>
              <a:rPr lang="en-US" sz="2300" dirty="0" err="1" smtClean="0"/>
              <a:t>409A</a:t>
            </a:r>
            <a:endParaRPr lang="en-US" sz="2300" dirty="0" smtClean="0"/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Stock options covering other than “service recipient stock” provide for a deferral of compensation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Only includes common stock (i.e., does not include preferred stock)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Options in subsidiary stock potentially problematic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409A (cont.)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522" y="1298796"/>
            <a:ext cx="8229600" cy="36115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Tax at time of vesting, not date of exercise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Could result in continued taxation after vesting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20% tax in addition to regular income taxes (plus another 20% in California)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 Potential interest penalty</a:t>
            </a:r>
          </a:p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 Employers have reporting and withholding requirements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409A (cont.)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124" y="1282445"/>
            <a:ext cx="7610933" cy="3611562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Regulations provide for presumptions of reasonableness for determination of value of common stock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IRS has burden of proving valuation method is “grossly unreasonable” if satisfy presumption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Company (and optionee) have burden of proving reasonableness if no presumption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1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2" y="1325562"/>
            <a:ext cx="7771016" cy="42846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Founders’ stock: the first step in capitalizing the startup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Always common stock</a:t>
            </a:r>
          </a:p>
          <a:p>
            <a:pPr marL="1365250" lvl="2" indent="-392113">
              <a:spcAft>
                <a:spcPts val="1200"/>
              </a:spcAft>
              <a:buClr>
                <a:srgbClr val="7777A5"/>
              </a:buClr>
            </a:pPr>
            <a:r>
              <a:rPr lang="en-US" sz="2400" dirty="0" smtClean="0"/>
              <a:t>New “Class F” structures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Typically issued in exchange for technology, past services or nominal cash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Usually issued at low value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409A (cont.)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522" y="1127126"/>
            <a:ext cx="8229600" cy="4373562"/>
          </a:xfrm>
        </p:spPr>
        <p:txBody>
          <a:bodyPr/>
          <a:lstStyle/>
          <a:p>
            <a:pPr>
              <a:lnSpc>
                <a:spcPct val="95000"/>
              </a:lnSpc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3 presumptions:</a:t>
            </a:r>
          </a:p>
          <a:p>
            <a:pPr lvl="1">
              <a:lnSpc>
                <a:spcPct val="95000"/>
              </a:lnSpc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Independent appraisal</a:t>
            </a:r>
          </a:p>
          <a:p>
            <a:pPr lvl="1">
              <a:lnSpc>
                <a:spcPct val="95000"/>
              </a:lnSpc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Good faith written report</a:t>
            </a:r>
          </a:p>
          <a:p>
            <a:pPr lvl="1">
              <a:lnSpc>
                <a:spcPct val="95000"/>
              </a:lnSpc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>
                <a:ea typeface="+mn-ea"/>
              </a:rPr>
              <a:t>Binding Formula (generally won’t be used)</a:t>
            </a:r>
          </a:p>
          <a:p>
            <a:pPr>
              <a:lnSpc>
                <a:spcPct val="95000"/>
              </a:lnSpc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Independent appraisal and good-faith written report cannot be relied upon for more than 12 months, or earlier if there’s a material event that would affect value of common stock</a:t>
            </a:r>
          </a:p>
          <a:p>
            <a:pPr>
              <a:lnSpc>
                <a:spcPct val="95000"/>
              </a:lnSpc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A “good faith” written report can not be relied upon if reasonably expect to undergo a change of control within 90 days or conduct an IPO within 180 days from date upon which the report is to be relied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434" name="Picture 2" descr="WSGR screened 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3538" y="2114550"/>
            <a:ext cx="5867400" cy="26209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2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2" y="1325562"/>
            <a:ext cx="7771016" cy="42846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Contributing cash or IP for stock is very different than contributing services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“Sweat equity” creates tax issues!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Applies to founders and employees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Tax Principles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3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2" y="1325562"/>
            <a:ext cx="7771016" cy="42846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Concept that recipient does not “own” all shares when issued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Mechanics depend on type of grant (Restricted Stock versus Options)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What are typical vesting provisions?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Founders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Employees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Vesting – What is it?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4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2" y="1325562"/>
            <a:ext cx="7771016" cy="42846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Termination of employment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“Cause” and “Good reason”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Change of control	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Single trigger vs. double trigger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Terms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5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2" y="1325562"/>
            <a:ext cx="7771016" cy="42846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General Rule – Founders are taxed on </a:t>
            </a:r>
            <a:r>
              <a:rPr lang="en-US" dirty="0" err="1" smtClean="0"/>
              <a:t>FMV</a:t>
            </a:r>
            <a:r>
              <a:rPr lang="en-US" dirty="0" smtClean="0"/>
              <a:t> of shares as they vest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Exception 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File 83(b)!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Choose to tax at grant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File within 30 days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No second chance!!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83(b) Elections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6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2" y="1325562"/>
            <a:ext cx="7771016" cy="42846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Right to buy Stock at a set price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Typically granted to employees, board members, advisors and consultants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Issued through an “option plan”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option?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7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1" y="1325562"/>
            <a:ext cx="8291589" cy="55324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sz="2200" dirty="0" smtClean="0"/>
              <a:t>Equity incentive structures for directors, employees and consultants are usually implemented through the adoption and administration of a “stock plan” or “stock option plan” (these are synonymous)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7777A5"/>
              </a:buClr>
            </a:pPr>
            <a:r>
              <a:rPr lang="en-US" sz="2100" dirty="0" smtClean="0"/>
              <a:t>A stock plan is a formal written document approved by the board of directors and the shareholders. The stock plan establishes a “reserve” of stock (i.e., authorized but unissued shares that are set aside, or earmarked, specifically for issuance under the stock plan).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VC investors </a:t>
            </a:r>
            <a:r>
              <a:rPr lang="en-US" u="sng" dirty="0" smtClean="0"/>
              <a:t>include</a:t>
            </a:r>
            <a:r>
              <a:rPr lang="en-US" dirty="0" smtClean="0"/>
              <a:t> the reserve in negotiating valuation.  They want to ensure that the reserve is established at an adequate level to avoid post-financing dilution to their negotiated equity stake in the company.	</a:t>
            </a:r>
          </a:p>
          <a:p>
            <a:pPr lvl="2">
              <a:spcAft>
                <a:spcPts val="1200"/>
              </a:spcAft>
              <a:buClr>
                <a:srgbClr val="7777A5"/>
              </a:buClr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Plans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8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439" y="1325562"/>
            <a:ext cx="8303341" cy="4765522"/>
          </a:xfrm>
        </p:spPr>
        <p:txBody>
          <a:bodyPr>
            <a:noAutofit/>
          </a:bodyPr>
          <a:lstStyle/>
          <a:p>
            <a:pPr eaLnBrk="1" hangingPunct="1"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300" dirty="0" smtClean="0"/>
              <a:t>How boards have traditionally priced common stock in connection with option grants/stock grants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100" dirty="0" smtClean="0">
                <a:ea typeface="+mn-ea"/>
              </a:rPr>
              <a:t>Objective is to price the common stock at </a:t>
            </a:r>
            <a:r>
              <a:rPr lang="en-US" sz="2100" u="sng" dirty="0" smtClean="0">
                <a:ea typeface="+mn-ea"/>
              </a:rPr>
              <a:t>fair market value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100" dirty="0" smtClean="0">
                <a:ea typeface="+mn-ea"/>
              </a:rPr>
              <a:t>Section </a:t>
            </a:r>
            <a:r>
              <a:rPr lang="en-US" sz="2100" dirty="0" err="1" smtClean="0">
                <a:ea typeface="+mn-ea"/>
              </a:rPr>
              <a:t>409A</a:t>
            </a:r>
            <a:r>
              <a:rPr lang="en-US" sz="2100" dirty="0" smtClean="0">
                <a:ea typeface="+mn-ea"/>
              </a:rPr>
              <a:t> of the Internal Revenue Code in many cases requires pricing based on an independent valuation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sz="2300" dirty="0" smtClean="0"/>
              <a:t>Every option grant/restricted stock grant has to be approved by the board, and the board has to establish the stock price (i.e., </a:t>
            </a:r>
            <a:r>
              <a:rPr lang="en-US" sz="2300" dirty="0" err="1" smtClean="0"/>
              <a:t>FMV</a:t>
            </a:r>
            <a:r>
              <a:rPr lang="en-US" sz="2300" dirty="0" smtClean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7777A5"/>
              </a:buClr>
              <a:defRPr/>
            </a:pPr>
            <a:r>
              <a:rPr lang="en-US" sz="2100" dirty="0" smtClean="0"/>
              <a:t>Result:  changes in stock price are determined at board meetings, when the board approves option grants/stock grants 	</a:t>
            </a:r>
          </a:p>
          <a:p>
            <a:pPr lvl="2">
              <a:spcAft>
                <a:spcPts val="1200"/>
              </a:spcAft>
              <a:buClr>
                <a:srgbClr val="7777A5"/>
              </a:buClr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Issuing Options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Pitchbook1">
  <a:themeElements>
    <a:clrScheme name="1_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12_Pitchbook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tchbook1">
  <a:themeElements>
    <a:clrScheme name="2_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2_Pitchbook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Pitchbook1">
  <a:themeElements>
    <a:clrScheme name="2_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2_Pitchbook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Settings\htn\Desktop\Pitchbook1.pot</Template>
  <TotalTime>51480</TotalTime>
  <Words>1052</Words>
  <Application>Microsoft Office PowerPoint</Application>
  <PresentationFormat>On-screen Show (4:3)</PresentationFormat>
  <Paragraphs>147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12_Pitchbook1</vt:lpstr>
      <vt:lpstr>2_Pitchbook1</vt:lpstr>
      <vt:lpstr>Office Theme</vt:lpstr>
      <vt:lpstr>3_Pitchbook1</vt:lpstr>
      <vt:lpstr>Slide 0</vt:lpstr>
      <vt:lpstr>Stock</vt:lpstr>
      <vt:lpstr>Basic Tax Principles</vt:lpstr>
      <vt:lpstr>Vesting – What is it?</vt:lpstr>
      <vt:lpstr>Acceleration Terms</vt:lpstr>
      <vt:lpstr>83(b) Elections</vt:lpstr>
      <vt:lpstr>What is an option?</vt:lpstr>
      <vt:lpstr>Stock Plans</vt:lpstr>
      <vt:lpstr>Issuing Options</vt:lpstr>
      <vt:lpstr>Process for Granting Options</vt:lpstr>
      <vt:lpstr>Incentive Stock Options (ISO’s)</vt:lpstr>
      <vt:lpstr>ISO’s</vt:lpstr>
      <vt:lpstr>ISO’s — Alternative Minimum Tax</vt:lpstr>
      <vt:lpstr>Characteristics of ISO’s</vt:lpstr>
      <vt:lpstr>Characteristics of ISO’s (cont.)</vt:lpstr>
      <vt:lpstr>Nonstatutory Stock Options (NSO’s)</vt:lpstr>
      <vt:lpstr>Section 409A</vt:lpstr>
      <vt:lpstr>Section 409A (cont.)</vt:lpstr>
      <vt:lpstr>Section 409A (cont.)</vt:lpstr>
      <vt:lpstr>Section 409A (cont.)</vt:lpstr>
      <vt:lpstr>Slide 20</vt:lpstr>
    </vt:vector>
  </TitlesOfParts>
  <Company>WSGR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Han</dc:creator>
  <cp:lastModifiedBy>Brad Hargreaves</cp:lastModifiedBy>
  <cp:revision>1184</cp:revision>
  <dcterms:created xsi:type="dcterms:W3CDTF">2011-02-15T03:23:13Z</dcterms:created>
  <dcterms:modified xsi:type="dcterms:W3CDTF">2011-03-10T20:48:09Z</dcterms:modified>
</cp:coreProperties>
</file>