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639" r:id="rId2"/>
    <p:sldId id="792" r:id="rId3"/>
    <p:sldId id="793" r:id="rId4"/>
    <p:sldId id="795" r:id="rId5"/>
    <p:sldId id="796" r:id="rId6"/>
    <p:sldId id="797" r:id="rId7"/>
    <p:sldId id="798" r:id="rId8"/>
    <p:sldId id="799" r:id="rId9"/>
    <p:sldId id="801" r:id="rId10"/>
    <p:sldId id="802" r:id="rId11"/>
    <p:sldId id="803" r:id="rId12"/>
    <p:sldId id="804" r:id="rId13"/>
    <p:sldId id="805" r:id="rId14"/>
    <p:sldId id="806" r:id="rId15"/>
    <p:sldId id="807" r:id="rId16"/>
    <p:sldId id="808" r:id="rId17"/>
    <p:sldId id="809" r:id="rId18"/>
    <p:sldId id="765" r:id="rId19"/>
  </p:sldIdLst>
  <p:sldSz cx="9144000" cy="6858000" type="screen4x3"/>
  <p:notesSz cx="7010400" cy="9296400"/>
  <p:defaultTextStyle>
    <a:defPPr>
      <a:defRPr lang="en-US"/>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3C70"/>
    <a:srgbClr val="6A3A6B"/>
    <a:srgbClr val="46345A"/>
    <a:srgbClr val="533658"/>
    <a:srgbClr val="332440"/>
    <a:srgbClr val="4E2E58"/>
    <a:srgbClr val="3B2C5A"/>
    <a:srgbClr val="66376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1" autoAdjust="0"/>
    <p:restoredTop sz="94737" autoAdjust="0"/>
  </p:normalViewPr>
  <p:slideViewPr>
    <p:cSldViewPr>
      <p:cViewPr varScale="1">
        <p:scale>
          <a:sx n="71" d="100"/>
          <a:sy n="71" d="100"/>
        </p:scale>
        <p:origin x="-462" y="-90"/>
      </p:cViewPr>
      <p:guideLst>
        <p:guide orient="horz" pos="3984"/>
        <p:guide orient="horz" pos="1392"/>
        <p:guide orient="horz" pos="4224"/>
        <p:guide pos="38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9459" name="Rectangle 3"/>
          <p:cNvSpPr>
            <a:spLocks noGrp="1" noChangeArrowheads="1"/>
          </p:cNvSpPr>
          <p:nvPr>
            <p:ph type="dt" idx="1"/>
          </p:nvPr>
        </p:nvSpPr>
        <p:spPr bwMode="auto">
          <a:xfrm>
            <a:off x="3970134" y="0"/>
            <a:ext cx="3038648"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701849" y="4416426"/>
            <a:ext cx="5606703"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Rectangle 6"/>
          <p:cNvSpPr>
            <a:spLocks noGrp="1" noChangeArrowheads="1"/>
          </p:cNvSpPr>
          <p:nvPr>
            <p:ph type="ftr" sz="quarter" idx="4"/>
          </p:nvPr>
        </p:nvSpPr>
        <p:spPr bwMode="auto">
          <a:xfrm>
            <a:off x="0" y="8829675"/>
            <a:ext cx="3038649"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9463" name="Rectangle 7"/>
          <p:cNvSpPr>
            <a:spLocks noGrp="1" noChangeArrowheads="1"/>
          </p:cNvSpPr>
          <p:nvPr>
            <p:ph type="sldNum" sz="quarter" idx="5"/>
          </p:nvPr>
        </p:nvSpPr>
        <p:spPr bwMode="auto">
          <a:xfrm>
            <a:off x="3970134" y="8829675"/>
            <a:ext cx="3038648"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C0D9E9C2-C565-47AF-9145-FF30F2903C9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pPr eaLnBrk="1" hangingPunct="1"/>
            <a:endParaRPr lang="en-US" smtClean="0"/>
          </a:p>
        </p:txBody>
      </p:sp>
      <p:sp>
        <p:nvSpPr>
          <p:cNvPr id="82948" name="Slide Number Placeholder 3"/>
          <p:cNvSpPr>
            <a:spLocks noGrp="1"/>
          </p:cNvSpPr>
          <p:nvPr>
            <p:ph type="sldNum" sz="quarter" idx="5"/>
          </p:nvPr>
        </p:nvSpPr>
        <p:spPr>
          <a:noFill/>
        </p:spPr>
        <p:txBody>
          <a:bodyPr/>
          <a:lstStyle/>
          <a:p>
            <a:fld id="{2EF42A8A-4C49-4F74-B8A1-AFFF33EF3357}"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p:spPr>
        <p:txBody>
          <a:bodyPr/>
          <a:lstStyle/>
          <a:p>
            <a:pPr eaLnBrk="1" hangingPunct="1"/>
            <a:endParaRPr lang="en-US" smtClean="0"/>
          </a:p>
        </p:txBody>
      </p:sp>
      <p:sp>
        <p:nvSpPr>
          <p:cNvPr id="152580" name="Slide Number Placeholder 3"/>
          <p:cNvSpPr>
            <a:spLocks noGrp="1"/>
          </p:cNvSpPr>
          <p:nvPr>
            <p:ph type="sldNum" sz="quarter" idx="5"/>
          </p:nvPr>
        </p:nvSpPr>
        <p:spPr>
          <a:noFill/>
        </p:spPr>
        <p:txBody>
          <a:bodyPr/>
          <a:lstStyle/>
          <a:p>
            <a:fld id="{61380036-E98A-4864-90D5-334E2F993F55}"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p:spPr>
        <p:txBody>
          <a:bodyPr/>
          <a:lstStyle/>
          <a:p>
            <a:pPr eaLnBrk="1" hangingPunct="1"/>
            <a:endParaRPr lang="en-US" smtClean="0"/>
          </a:p>
        </p:txBody>
      </p:sp>
      <p:sp>
        <p:nvSpPr>
          <p:cNvPr id="153604" name="Slide Number Placeholder 3"/>
          <p:cNvSpPr>
            <a:spLocks noGrp="1"/>
          </p:cNvSpPr>
          <p:nvPr>
            <p:ph type="sldNum" sz="quarter" idx="5"/>
          </p:nvPr>
        </p:nvSpPr>
        <p:spPr>
          <a:noFill/>
        </p:spPr>
        <p:txBody>
          <a:bodyPr/>
          <a:lstStyle/>
          <a:p>
            <a:fld id="{F1A9789C-E135-4445-8EB7-53A3CFD12C95}"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p:spPr>
        <p:txBody>
          <a:bodyPr/>
          <a:lstStyle/>
          <a:p>
            <a:pPr eaLnBrk="1" hangingPunct="1"/>
            <a:endParaRPr lang="en-US" smtClean="0"/>
          </a:p>
        </p:txBody>
      </p:sp>
      <p:sp>
        <p:nvSpPr>
          <p:cNvPr id="154628" name="Slide Number Placeholder 3"/>
          <p:cNvSpPr>
            <a:spLocks noGrp="1"/>
          </p:cNvSpPr>
          <p:nvPr>
            <p:ph type="sldNum" sz="quarter" idx="5"/>
          </p:nvPr>
        </p:nvSpPr>
        <p:spPr>
          <a:noFill/>
        </p:spPr>
        <p:txBody>
          <a:bodyPr/>
          <a:lstStyle/>
          <a:p>
            <a:fld id="{579327DB-E56B-4C88-95C6-1FE9D5ED6356}"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p:spPr>
        <p:txBody>
          <a:bodyPr/>
          <a:lstStyle/>
          <a:p>
            <a:pPr eaLnBrk="1" hangingPunct="1"/>
            <a:endParaRPr lang="en-US" smtClean="0"/>
          </a:p>
        </p:txBody>
      </p:sp>
      <p:sp>
        <p:nvSpPr>
          <p:cNvPr id="155652" name="Slide Number Placeholder 3"/>
          <p:cNvSpPr>
            <a:spLocks noGrp="1"/>
          </p:cNvSpPr>
          <p:nvPr>
            <p:ph type="sldNum" sz="quarter" idx="5"/>
          </p:nvPr>
        </p:nvSpPr>
        <p:spPr>
          <a:noFill/>
        </p:spPr>
        <p:txBody>
          <a:bodyPr/>
          <a:lstStyle/>
          <a:p>
            <a:fld id="{98749854-A1A7-47DE-BEA5-C6BB2D7E8C16}"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p:spPr>
        <p:txBody>
          <a:bodyPr/>
          <a:lstStyle/>
          <a:p>
            <a:pPr eaLnBrk="1" hangingPunct="1"/>
            <a:endParaRPr lang="en-US" smtClean="0"/>
          </a:p>
        </p:txBody>
      </p:sp>
      <p:sp>
        <p:nvSpPr>
          <p:cNvPr id="156676" name="Slide Number Placeholder 3"/>
          <p:cNvSpPr>
            <a:spLocks noGrp="1"/>
          </p:cNvSpPr>
          <p:nvPr>
            <p:ph type="sldNum" sz="quarter" idx="5"/>
          </p:nvPr>
        </p:nvSpPr>
        <p:spPr>
          <a:noFill/>
        </p:spPr>
        <p:txBody>
          <a:bodyPr/>
          <a:lstStyle/>
          <a:p>
            <a:fld id="{F8340263-0213-4D80-B327-97B0D5E5631F}"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p:spPr>
        <p:txBody>
          <a:bodyPr/>
          <a:lstStyle/>
          <a:p>
            <a:pPr eaLnBrk="1" hangingPunct="1"/>
            <a:endParaRPr lang="en-US" smtClean="0"/>
          </a:p>
        </p:txBody>
      </p:sp>
      <p:sp>
        <p:nvSpPr>
          <p:cNvPr id="157700" name="Slide Number Placeholder 3"/>
          <p:cNvSpPr>
            <a:spLocks noGrp="1"/>
          </p:cNvSpPr>
          <p:nvPr>
            <p:ph type="sldNum" sz="quarter" idx="5"/>
          </p:nvPr>
        </p:nvSpPr>
        <p:spPr>
          <a:noFill/>
        </p:spPr>
        <p:txBody>
          <a:bodyPr/>
          <a:lstStyle/>
          <a:p>
            <a:fld id="{E40D332D-47BC-4905-80F4-5AADC01D321A}"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pPr eaLnBrk="1" hangingPunct="1"/>
            <a:endParaRPr lang="en-US" smtClean="0"/>
          </a:p>
        </p:txBody>
      </p:sp>
      <p:sp>
        <p:nvSpPr>
          <p:cNvPr id="158724" name="Slide Number Placeholder 3"/>
          <p:cNvSpPr>
            <a:spLocks noGrp="1"/>
          </p:cNvSpPr>
          <p:nvPr>
            <p:ph type="sldNum" sz="quarter" idx="5"/>
          </p:nvPr>
        </p:nvSpPr>
        <p:spPr>
          <a:noFill/>
        </p:spPr>
        <p:txBody>
          <a:bodyPr/>
          <a:lstStyle/>
          <a:p>
            <a:fld id="{C0A889D5-6B4D-42EB-B9A0-5B28BF1003FB}"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p:spPr>
        <p:txBody>
          <a:bodyPr/>
          <a:lstStyle/>
          <a:p>
            <a:pPr eaLnBrk="1" hangingPunct="1"/>
            <a:endParaRPr lang="en-US" smtClean="0"/>
          </a:p>
        </p:txBody>
      </p:sp>
      <p:sp>
        <p:nvSpPr>
          <p:cNvPr id="159748" name="Slide Number Placeholder 3"/>
          <p:cNvSpPr>
            <a:spLocks noGrp="1"/>
          </p:cNvSpPr>
          <p:nvPr>
            <p:ph type="sldNum" sz="quarter" idx="5"/>
          </p:nvPr>
        </p:nvSpPr>
        <p:spPr>
          <a:noFill/>
        </p:spPr>
        <p:txBody>
          <a:bodyPr/>
          <a:lstStyle/>
          <a:p>
            <a:fld id="{43C21A33-74FF-40E5-A903-ED15DF0203B6}"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pPr eaLnBrk="1" hangingPunct="1"/>
            <a:endParaRPr lang="en-US" smtClean="0"/>
          </a:p>
        </p:txBody>
      </p:sp>
      <p:sp>
        <p:nvSpPr>
          <p:cNvPr id="160772" name="Slide Number Placeholder 3"/>
          <p:cNvSpPr>
            <a:spLocks noGrp="1"/>
          </p:cNvSpPr>
          <p:nvPr>
            <p:ph type="sldNum" sz="quarter" idx="5"/>
          </p:nvPr>
        </p:nvSpPr>
        <p:spPr>
          <a:noFill/>
        </p:spPr>
        <p:txBody>
          <a:bodyPr/>
          <a:lstStyle/>
          <a:p>
            <a:fld id="{680C1EE1-DB70-4292-9685-7C4563EB4C32}" type="slidenum">
              <a:rPr lang="en-US" smtClean="0"/>
              <a:pPr/>
              <a:t>18</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pPr eaLnBrk="1" hangingPunct="1"/>
            <a:endParaRPr lang="en-US" smtClean="0"/>
          </a:p>
        </p:txBody>
      </p:sp>
      <p:sp>
        <p:nvSpPr>
          <p:cNvPr id="142340" name="Slide Number Placeholder 3"/>
          <p:cNvSpPr>
            <a:spLocks noGrp="1"/>
          </p:cNvSpPr>
          <p:nvPr>
            <p:ph type="sldNum" sz="quarter" idx="5"/>
          </p:nvPr>
        </p:nvSpPr>
        <p:spPr>
          <a:noFill/>
        </p:spPr>
        <p:txBody>
          <a:bodyPr/>
          <a:lstStyle/>
          <a:p>
            <a:fld id="{6C761098-EC44-42A8-8DCF-12C4A36AA0ED}"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p:spPr>
        <p:txBody>
          <a:bodyPr/>
          <a:lstStyle/>
          <a:p>
            <a:pPr eaLnBrk="1" hangingPunct="1"/>
            <a:endParaRPr lang="en-US" smtClean="0"/>
          </a:p>
        </p:txBody>
      </p:sp>
      <p:sp>
        <p:nvSpPr>
          <p:cNvPr id="143364" name="Slide Number Placeholder 3"/>
          <p:cNvSpPr>
            <a:spLocks noGrp="1"/>
          </p:cNvSpPr>
          <p:nvPr>
            <p:ph type="sldNum" sz="quarter" idx="5"/>
          </p:nvPr>
        </p:nvSpPr>
        <p:spPr>
          <a:noFill/>
        </p:spPr>
        <p:txBody>
          <a:bodyPr/>
          <a:lstStyle/>
          <a:p>
            <a:fld id="{9BF5C3CF-E5B5-4440-A646-C466EF2EF037}"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p:spPr>
        <p:txBody>
          <a:bodyPr/>
          <a:lstStyle/>
          <a:p>
            <a:pPr eaLnBrk="1" hangingPunct="1"/>
            <a:endParaRPr lang="en-US" smtClean="0"/>
          </a:p>
        </p:txBody>
      </p:sp>
      <p:sp>
        <p:nvSpPr>
          <p:cNvPr id="145412" name="Slide Number Placeholder 3"/>
          <p:cNvSpPr>
            <a:spLocks noGrp="1"/>
          </p:cNvSpPr>
          <p:nvPr>
            <p:ph type="sldNum" sz="quarter" idx="5"/>
          </p:nvPr>
        </p:nvSpPr>
        <p:spPr>
          <a:noFill/>
        </p:spPr>
        <p:txBody>
          <a:bodyPr/>
          <a:lstStyle/>
          <a:p>
            <a:fld id="{D776CCC3-9534-4DAD-BB7C-84F9F4110461}"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p:spPr>
        <p:txBody>
          <a:bodyPr/>
          <a:lstStyle/>
          <a:p>
            <a:pPr eaLnBrk="1" hangingPunct="1"/>
            <a:endParaRPr lang="en-US" smtClean="0"/>
          </a:p>
        </p:txBody>
      </p:sp>
      <p:sp>
        <p:nvSpPr>
          <p:cNvPr id="146436" name="Slide Number Placeholder 3"/>
          <p:cNvSpPr>
            <a:spLocks noGrp="1"/>
          </p:cNvSpPr>
          <p:nvPr>
            <p:ph type="sldNum" sz="quarter" idx="5"/>
          </p:nvPr>
        </p:nvSpPr>
        <p:spPr>
          <a:noFill/>
        </p:spPr>
        <p:txBody>
          <a:bodyPr/>
          <a:lstStyle/>
          <a:p>
            <a:fld id="{A35F900B-B983-4BDA-85CA-1E759FEED8D4}"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pPr eaLnBrk="1" hangingPunct="1"/>
            <a:endParaRPr lang="en-US" smtClean="0"/>
          </a:p>
        </p:txBody>
      </p:sp>
      <p:sp>
        <p:nvSpPr>
          <p:cNvPr id="147460" name="Slide Number Placeholder 3"/>
          <p:cNvSpPr>
            <a:spLocks noGrp="1"/>
          </p:cNvSpPr>
          <p:nvPr>
            <p:ph type="sldNum" sz="quarter" idx="5"/>
          </p:nvPr>
        </p:nvSpPr>
        <p:spPr>
          <a:noFill/>
        </p:spPr>
        <p:txBody>
          <a:bodyPr/>
          <a:lstStyle/>
          <a:p>
            <a:fld id="{3E9CA8B6-F99D-4716-AD8C-A02A1AA152AE}"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p:spPr>
        <p:txBody>
          <a:bodyPr/>
          <a:lstStyle/>
          <a:p>
            <a:pPr eaLnBrk="1" hangingPunct="1"/>
            <a:endParaRPr lang="en-US" smtClean="0"/>
          </a:p>
        </p:txBody>
      </p:sp>
      <p:sp>
        <p:nvSpPr>
          <p:cNvPr id="148484" name="Slide Number Placeholder 3"/>
          <p:cNvSpPr>
            <a:spLocks noGrp="1"/>
          </p:cNvSpPr>
          <p:nvPr>
            <p:ph type="sldNum" sz="quarter" idx="5"/>
          </p:nvPr>
        </p:nvSpPr>
        <p:spPr>
          <a:noFill/>
        </p:spPr>
        <p:txBody>
          <a:bodyPr/>
          <a:lstStyle/>
          <a:p>
            <a:fld id="{D32B89BC-14D7-47E5-9028-982EC712871B}"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p:spPr>
        <p:txBody>
          <a:bodyPr/>
          <a:lstStyle/>
          <a:p>
            <a:pPr eaLnBrk="1" hangingPunct="1"/>
            <a:endParaRPr lang="en-US" smtClean="0"/>
          </a:p>
        </p:txBody>
      </p:sp>
      <p:sp>
        <p:nvSpPr>
          <p:cNvPr id="149508" name="Slide Number Placeholder 3"/>
          <p:cNvSpPr>
            <a:spLocks noGrp="1"/>
          </p:cNvSpPr>
          <p:nvPr>
            <p:ph type="sldNum" sz="quarter" idx="5"/>
          </p:nvPr>
        </p:nvSpPr>
        <p:spPr>
          <a:noFill/>
        </p:spPr>
        <p:txBody>
          <a:bodyPr/>
          <a:lstStyle/>
          <a:p>
            <a:fld id="{57D6940A-2FAB-4A10-95F4-34FF6AED4EFF}"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p:spPr>
        <p:txBody>
          <a:bodyPr/>
          <a:lstStyle/>
          <a:p>
            <a:pPr eaLnBrk="1" hangingPunct="1"/>
            <a:endParaRPr lang="en-US" smtClean="0"/>
          </a:p>
        </p:txBody>
      </p:sp>
      <p:sp>
        <p:nvSpPr>
          <p:cNvPr id="151556" name="Slide Number Placeholder 3"/>
          <p:cNvSpPr>
            <a:spLocks noGrp="1"/>
          </p:cNvSpPr>
          <p:nvPr>
            <p:ph type="sldNum" sz="quarter" idx="5"/>
          </p:nvPr>
        </p:nvSpPr>
        <p:spPr>
          <a:noFill/>
        </p:spPr>
        <p:txBody>
          <a:bodyPr/>
          <a:lstStyle/>
          <a:p>
            <a:fld id="{69936054-A28C-4D27-99BB-D00AF23B7969}"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4953000" y="1371600"/>
            <a:ext cx="0" cy="1600200"/>
          </a:xfrm>
          <a:prstGeom prst="line">
            <a:avLst/>
          </a:prstGeom>
          <a:noFill/>
          <a:ln w="3175">
            <a:solidFill>
              <a:schemeClr val="bg1"/>
            </a:solidFill>
            <a:round/>
            <a:headEnd/>
            <a:tailEnd/>
          </a:ln>
          <a:effectLst/>
        </p:spPr>
        <p:txBody>
          <a:bodyPr/>
          <a:lstStyle/>
          <a:p>
            <a:pPr>
              <a:defRPr/>
            </a:pPr>
            <a:endParaRPr lang="en-US"/>
          </a:p>
        </p:txBody>
      </p:sp>
      <p:pic>
        <p:nvPicPr>
          <p:cNvPr id="5" name="Picture 6" descr="plain slide_background"/>
          <p:cNvPicPr>
            <a:picLocks noChangeAspect="1" noChangeArrowheads="1"/>
          </p:cNvPicPr>
          <p:nvPr userDrawn="1"/>
        </p:nvPicPr>
        <p:blipFill>
          <a:blip r:embed="rId2" cstate="print"/>
          <a:srcRect t="4971"/>
          <a:stretch>
            <a:fillRect/>
          </a:stretch>
        </p:blipFill>
        <p:spPr bwMode="auto">
          <a:xfrm>
            <a:off x="0" y="0"/>
            <a:ext cx="9144000" cy="6858000"/>
          </a:xfrm>
          <a:prstGeom prst="rect">
            <a:avLst/>
          </a:prstGeom>
          <a:noFill/>
        </p:spPr>
      </p:pic>
      <p:sp>
        <p:nvSpPr>
          <p:cNvPr id="1073154" name="Rectangle 2"/>
          <p:cNvSpPr>
            <a:spLocks noGrp="1" noChangeArrowheads="1"/>
          </p:cNvSpPr>
          <p:nvPr>
            <p:ph type="ctrTitle"/>
          </p:nvPr>
        </p:nvSpPr>
        <p:spPr>
          <a:xfrm>
            <a:off x="685800" y="3349625"/>
            <a:ext cx="7772400" cy="1470025"/>
          </a:xfrm>
        </p:spPr>
        <p:txBody>
          <a:bodyPr/>
          <a:lstStyle>
            <a:lvl1pPr>
              <a:defRPr>
                <a:solidFill>
                  <a:schemeClr val="bg1"/>
                </a:solidFill>
              </a:defRPr>
            </a:lvl1pPr>
          </a:lstStyle>
          <a:p>
            <a:r>
              <a:rPr lang="en-US"/>
              <a:t>Click to edit Master title style</a:t>
            </a:r>
          </a:p>
        </p:txBody>
      </p:sp>
      <p:sp>
        <p:nvSpPr>
          <p:cNvPr id="1073155" name="Rectangle 3"/>
          <p:cNvSpPr>
            <a:spLocks noGrp="1" noChangeArrowheads="1"/>
          </p:cNvSpPr>
          <p:nvPr>
            <p:ph type="subTitle" idx="1"/>
          </p:nvPr>
        </p:nvSpPr>
        <p:spPr>
          <a:xfrm>
            <a:off x="1371600" y="5105400"/>
            <a:ext cx="6400800" cy="1752600"/>
          </a:xfrm>
        </p:spPr>
        <p:txBody>
          <a:bodyPr/>
          <a:lstStyle>
            <a:lvl1pPr marL="0" indent="0" algn="ctr">
              <a:buFontTx/>
              <a:buNone/>
              <a:defRPr>
                <a:solidFill>
                  <a:schemeClr val="bg1"/>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2C82A2-32A9-47B1-88BD-9EF13DD9C3F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71600"/>
            <a:ext cx="2057400" cy="4754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71600"/>
            <a:ext cx="6019800" cy="4754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37BA670-7384-46B6-9227-8AFE9DA4CAB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2057400"/>
            <a:ext cx="4038600" cy="4068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4038600" cy="4068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31B6CD4B-7363-466F-AA74-0A5A584D94D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2057400"/>
            <a:ext cx="8229600" cy="1957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167188"/>
            <a:ext cx="8229600" cy="195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74CCDA45-39DF-40D2-8C3B-05A2546CFBA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2057400"/>
            <a:ext cx="8229600" cy="40687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D7D60A4-C3B1-4C8C-8A97-AF5B835AC31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21A5BC8-178D-4B2E-924C-146A4099C72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5F58AFC9-C25E-44A6-B072-B847E4957D0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57400"/>
            <a:ext cx="40386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40386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800306C-616C-4F79-B9C8-3676108ED18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58A2A834-EC90-4A9F-BA65-172282AEBCC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AC85A38E-74C4-4592-B0ED-F1996B0FFA6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ABA9569D-844F-4CCC-A642-7C8AD1369BB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607103BB-FF81-4C74-8D7D-BC1C5FD32A2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8F3D395B-6767-4EA0-8EEC-A705812DD2F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9" name="Picture 7" descr="slide master banner"/>
          <p:cNvPicPr>
            <a:picLocks noChangeAspect="1" noChangeArrowheads="1"/>
          </p:cNvPicPr>
          <p:nvPr userDrawn="1"/>
        </p:nvPicPr>
        <p:blipFill>
          <a:blip r:embed="rId16" cstate="print"/>
          <a:srcRect/>
          <a:stretch>
            <a:fillRect/>
          </a:stretch>
        </p:blipFill>
        <p:spPr bwMode="auto">
          <a:xfrm>
            <a:off x="0" y="0"/>
            <a:ext cx="9144000" cy="6858000"/>
          </a:xfrm>
          <a:prstGeom prst="rect">
            <a:avLst/>
          </a:prstGeom>
          <a:noFill/>
        </p:spPr>
      </p:pic>
      <p:sp>
        <p:nvSpPr>
          <p:cNvPr id="3074" name="Rectangle 2"/>
          <p:cNvSpPr>
            <a:spLocks noGrp="1" noChangeArrowheads="1"/>
          </p:cNvSpPr>
          <p:nvPr>
            <p:ph type="title"/>
          </p:nvPr>
        </p:nvSpPr>
        <p:spPr bwMode="auto">
          <a:xfrm>
            <a:off x="457200" y="1371600"/>
            <a:ext cx="82296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2057400"/>
            <a:ext cx="8229600" cy="4068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chemeClr val="bg2"/>
                </a:solidFill>
              </a:defRPr>
            </a:lvl1pPr>
          </a:lstStyle>
          <a:p>
            <a:pPr>
              <a:defRPr/>
            </a:pPr>
            <a:endParaRPr lang="en-US"/>
          </a:p>
        </p:txBody>
      </p:sp>
      <p:sp>
        <p:nvSpPr>
          <p:cNvPr id="1030"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2"/>
                </a:solidFill>
              </a:defRPr>
            </a:lvl1pPr>
          </a:lstStyle>
          <a:p>
            <a:pPr>
              <a:defRPr/>
            </a:pPr>
            <a:fld id="{50D4D5CE-D764-4116-8500-A51A2BC2064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 id="2147483794" r:id="rId4"/>
    <p:sldLayoutId id="2147483793" r:id="rId5"/>
    <p:sldLayoutId id="2147483792" r:id="rId6"/>
    <p:sldLayoutId id="2147483791" r:id="rId7"/>
    <p:sldLayoutId id="2147483790" r:id="rId8"/>
    <p:sldLayoutId id="2147483789" r:id="rId9"/>
    <p:sldLayoutId id="2147483788" r:id="rId10"/>
    <p:sldLayoutId id="2147483787" r:id="rId11"/>
    <p:sldLayoutId id="2147483786" r:id="rId12"/>
    <p:sldLayoutId id="2147483785" r:id="rId13"/>
    <p:sldLayoutId id="2147483784" r:id="rId14"/>
  </p:sldLayoutIdLst>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charset="0"/>
          <a:cs typeface="Arial" charset="0"/>
        </a:defRPr>
      </a:lvl2pPr>
      <a:lvl3pPr algn="ctr" rtl="0" eaLnBrk="0" fontAlgn="base" hangingPunct="0">
        <a:spcBef>
          <a:spcPct val="0"/>
        </a:spcBef>
        <a:spcAft>
          <a:spcPct val="0"/>
        </a:spcAft>
        <a:defRPr sz="3200" b="1">
          <a:solidFill>
            <a:schemeClr val="tx2"/>
          </a:solidFill>
          <a:latin typeface="Arial" charset="0"/>
          <a:cs typeface="Arial" charset="0"/>
        </a:defRPr>
      </a:lvl3pPr>
      <a:lvl4pPr algn="ctr" rtl="0" eaLnBrk="0" fontAlgn="base" hangingPunct="0">
        <a:spcBef>
          <a:spcPct val="0"/>
        </a:spcBef>
        <a:spcAft>
          <a:spcPct val="0"/>
        </a:spcAft>
        <a:defRPr sz="3200" b="1">
          <a:solidFill>
            <a:schemeClr val="tx2"/>
          </a:solidFill>
          <a:latin typeface="Arial" charset="0"/>
          <a:cs typeface="Arial" charset="0"/>
        </a:defRPr>
      </a:lvl4pPr>
      <a:lvl5pPr algn="ctr" rtl="0" eaLnBrk="0" fontAlgn="base" hangingPunct="0">
        <a:spcBef>
          <a:spcPct val="0"/>
        </a:spcBef>
        <a:spcAft>
          <a:spcPct val="0"/>
        </a:spcAft>
        <a:defRPr sz="3200" b="1">
          <a:solidFill>
            <a:schemeClr val="tx2"/>
          </a:solidFill>
          <a:latin typeface="Arial" charset="0"/>
          <a:cs typeface="Arial" charset="0"/>
        </a:defRPr>
      </a:lvl5pPr>
      <a:lvl6pPr marL="457200" algn="ctr" rtl="0" fontAlgn="base">
        <a:spcBef>
          <a:spcPct val="0"/>
        </a:spcBef>
        <a:spcAft>
          <a:spcPct val="0"/>
        </a:spcAft>
        <a:defRPr sz="3200" b="1">
          <a:solidFill>
            <a:schemeClr val="tx2"/>
          </a:solidFill>
          <a:latin typeface="Arial" charset="0"/>
          <a:cs typeface="Arial" charset="0"/>
        </a:defRPr>
      </a:lvl6pPr>
      <a:lvl7pPr marL="914400" algn="ctr" rtl="0" fontAlgn="base">
        <a:spcBef>
          <a:spcPct val="0"/>
        </a:spcBef>
        <a:spcAft>
          <a:spcPct val="0"/>
        </a:spcAft>
        <a:defRPr sz="3200" b="1">
          <a:solidFill>
            <a:schemeClr val="tx2"/>
          </a:solidFill>
          <a:latin typeface="Arial" charset="0"/>
          <a:cs typeface="Arial" charset="0"/>
        </a:defRPr>
      </a:lvl7pPr>
      <a:lvl8pPr marL="1371600" algn="ctr" rtl="0" fontAlgn="base">
        <a:spcBef>
          <a:spcPct val="0"/>
        </a:spcBef>
        <a:spcAft>
          <a:spcPct val="0"/>
        </a:spcAft>
        <a:defRPr sz="3200" b="1">
          <a:solidFill>
            <a:schemeClr val="tx2"/>
          </a:solidFill>
          <a:latin typeface="Arial" charset="0"/>
          <a:cs typeface="Arial" charset="0"/>
        </a:defRPr>
      </a:lvl8pPr>
      <a:lvl9pPr marL="1828800" algn="ctr" rtl="0" fontAlgn="base">
        <a:spcBef>
          <a:spcPct val="0"/>
        </a:spcBef>
        <a:spcAft>
          <a:spcPct val="0"/>
        </a:spcAft>
        <a:defRPr sz="32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rgbClr val="3B2F8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B521C5"/>
        </a:buClr>
        <a:buFont typeface="Arial" charset="0"/>
        <a:buChar char="–"/>
        <a:defRPr sz="2400">
          <a:solidFill>
            <a:schemeClr val="tx1"/>
          </a:solidFill>
          <a:latin typeface="+mn-lt"/>
          <a:cs typeface="+mn-cs"/>
        </a:defRPr>
      </a:lvl2pPr>
      <a:lvl3pPr marL="1143000" indent="-228600" algn="l" rtl="0" eaLnBrk="0" fontAlgn="base" hangingPunct="0">
        <a:spcBef>
          <a:spcPct val="20000"/>
        </a:spcBef>
        <a:spcAft>
          <a:spcPct val="0"/>
        </a:spcAft>
        <a:buClr>
          <a:srgbClr val="777777"/>
        </a:buClr>
        <a:buChar char="•"/>
        <a:defRPr sz="2000">
          <a:solidFill>
            <a:schemeClr val="tx1"/>
          </a:solidFill>
          <a:latin typeface="+mn-lt"/>
          <a:cs typeface="+mn-cs"/>
        </a:defRPr>
      </a:lvl3pPr>
      <a:lvl4pPr marL="1600200" indent="-228600" algn="l" rtl="0" eaLnBrk="0" fontAlgn="base" hangingPunct="0">
        <a:spcBef>
          <a:spcPct val="20000"/>
        </a:spcBef>
        <a:spcAft>
          <a:spcPct val="0"/>
        </a:spcAft>
        <a:buFont typeface="Wingdings" pitchFamily="2" charset="2"/>
        <a:buChar char="Ø"/>
        <a:defRPr sz="16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US" sz="3400" dirty="0" smtClean="0"/>
              <a:t>THE TERM SHEET</a:t>
            </a:r>
          </a:p>
        </p:txBody>
      </p:sp>
      <p:sp>
        <p:nvSpPr>
          <p:cNvPr id="5123" name="Rectangle 5"/>
          <p:cNvSpPr>
            <a:spLocks noGrp="1" noChangeArrowheads="1"/>
          </p:cNvSpPr>
          <p:nvPr>
            <p:ph type="subTitle" idx="1"/>
          </p:nvPr>
        </p:nvSpPr>
        <p:spPr>
          <a:xfrm>
            <a:off x="685800" y="4419600"/>
            <a:ext cx="7772400" cy="2286000"/>
          </a:xfrm>
        </p:spPr>
        <p:txBody>
          <a:bodyPr/>
          <a:lstStyle/>
          <a:p>
            <a:pPr eaLnBrk="1" hangingPunct="1"/>
            <a:endParaRPr lang="en-US" sz="2600" dirty="0" smtClean="0"/>
          </a:p>
          <a:p>
            <a:pPr eaLnBrk="1" hangingPunct="1"/>
            <a:r>
              <a:rPr lang="en-US" sz="2600" dirty="0" smtClean="0"/>
              <a:t>ADAM DINOW	SELIM DAY</a:t>
            </a:r>
          </a:p>
          <a:p>
            <a:pPr eaLnBrk="1" hangingPunct="1"/>
            <a:endParaRPr lang="en-US" sz="2600" dirty="0" smtClean="0"/>
          </a:p>
          <a:p>
            <a:pPr eaLnBrk="1" hangingPunct="1"/>
            <a:r>
              <a:rPr lang="en-US" sz="2600" dirty="0" smtClean="0"/>
              <a:t>WILSON SONSINI GOODRICH &amp; ROSATI</a:t>
            </a:r>
          </a:p>
        </p:txBody>
      </p:sp>
      <p:pic>
        <p:nvPicPr>
          <p:cNvPr id="5125" name="Picture 5" descr="WSGR logo white"/>
          <p:cNvPicPr>
            <a:picLocks noChangeAspect="1" noChangeArrowheads="1"/>
          </p:cNvPicPr>
          <p:nvPr/>
        </p:nvPicPr>
        <p:blipFill>
          <a:blip r:embed="rId3" cstate="print"/>
          <a:srcRect/>
          <a:stretch>
            <a:fillRect/>
          </a:stretch>
        </p:blipFill>
        <p:spPr bwMode="auto">
          <a:xfrm>
            <a:off x="2057400" y="1295400"/>
            <a:ext cx="5105400" cy="16764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z="2800" smtClean="0"/>
              <a:t>Two class stock structure</a:t>
            </a:r>
          </a:p>
        </p:txBody>
      </p:sp>
      <p:sp>
        <p:nvSpPr>
          <p:cNvPr id="72707" name="Rectangle 3"/>
          <p:cNvSpPr>
            <a:spLocks noGrp="1" noChangeArrowheads="1"/>
          </p:cNvSpPr>
          <p:nvPr>
            <p:ph type="body" idx="1"/>
          </p:nvPr>
        </p:nvSpPr>
        <p:spPr/>
        <p:txBody>
          <a:bodyPr/>
          <a:lstStyle/>
          <a:p>
            <a:pPr eaLnBrk="1" hangingPunct="1"/>
            <a:r>
              <a:rPr lang="en-US" sz="2400" smtClean="0"/>
              <a:t>Preferred and common stock</a:t>
            </a:r>
          </a:p>
          <a:p>
            <a:pPr lvl="1" eaLnBrk="1" hangingPunct="1"/>
            <a:r>
              <a:rPr lang="en-US" sz="2000" smtClean="0"/>
              <a:t>Common stock is generally used for compensatory purposes (i.e., as a form of payment to employees, board members, consultants, advisors and other service providers) and issued to founders at incorporation</a:t>
            </a:r>
          </a:p>
          <a:p>
            <a:pPr lvl="1" eaLnBrk="1" hangingPunct="1"/>
            <a:r>
              <a:rPr lang="en-US" sz="2000" smtClean="0"/>
              <a:t>Preferred stock is generally used for investment purposes and has many more rights, preferences and privileges than common stock</a:t>
            </a:r>
          </a:p>
          <a:p>
            <a:pPr lvl="1" eaLnBrk="1" hangingPunct="1"/>
            <a:r>
              <a:rPr lang="en-US" sz="2000" smtClean="0"/>
              <a:t>Common stock is typically “priced” at a lower price than preferred stock (i.e., for option granting purposes)</a:t>
            </a:r>
          </a:p>
          <a:p>
            <a:pPr eaLnBrk="1" hangingPunct="1"/>
            <a:endParaRPr lang="en-US" sz="24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z="2800" smtClean="0"/>
              <a:t>Liquidation Preference</a:t>
            </a:r>
          </a:p>
        </p:txBody>
      </p:sp>
      <p:sp>
        <p:nvSpPr>
          <p:cNvPr id="73731" name="Rectangle 3"/>
          <p:cNvSpPr>
            <a:spLocks noGrp="1" noChangeArrowheads="1"/>
          </p:cNvSpPr>
          <p:nvPr>
            <p:ph type="body" idx="1"/>
          </p:nvPr>
        </p:nvSpPr>
        <p:spPr/>
        <p:txBody>
          <a:bodyPr/>
          <a:lstStyle/>
          <a:p>
            <a:pPr eaLnBrk="1" hangingPunct="1">
              <a:spcBef>
                <a:spcPct val="30000"/>
              </a:spcBef>
            </a:pPr>
            <a:r>
              <a:rPr lang="en-US" sz="2400" smtClean="0"/>
              <a:t>Investors get a “Liquidation Preference” in the event of a liquidity event of the company</a:t>
            </a:r>
          </a:p>
          <a:p>
            <a:pPr eaLnBrk="1" hangingPunct="1">
              <a:spcBef>
                <a:spcPct val="30000"/>
              </a:spcBef>
            </a:pPr>
            <a:r>
              <a:rPr lang="en-US" sz="2400" smtClean="0"/>
              <a:t>“Liquidity events” include M&amp;A transactions</a:t>
            </a:r>
          </a:p>
          <a:p>
            <a:pPr eaLnBrk="1" hangingPunct="1">
              <a:spcBef>
                <a:spcPct val="30000"/>
              </a:spcBef>
            </a:pPr>
            <a:r>
              <a:rPr lang="en-US" sz="2400" smtClean="0"/>
              <a:t>A typical liquidation preference would provide the investors their money back before any other stockholders receive any proceeds</a:t>
            </a:r>
          </a:p>
          <a:p>
            <a:pPr lvl="1" eaLnBrk="1" hangingPunct="1"/>
            <a:r>
              <a:rPr lang="en-US" sz="2000" smtClean="0"/>
              <a:t>A “participating” liquidation preference entitles investors to their money back, plus the right to participate in the remaining amounts</a:t>
            </a:r>
          </a:p>
          <a:p>
            <a:pPr lvl="1" eaLnBrk="1" hangingPunct="1"/>
            <a:r>
              <a:rPr lang="en-US" sz="2000" smtClean="0"/>
              <a:t>Caps are often negotiated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1295400"/>
            <a:ext cx="8229600" cy="838200"/>
          </a:xfrm>
        </p:spPr>
        <p:txBody>
          <a:bodyPr/>
          <a:lstStyle/>
          <a:p>
            <a:pPr eaLnBrk="1" hangingPunct="1"/>
            <a:r>
              <a:rPr lang="en-US" sz="2800" smtClean="0"/>
              <a:t>Liquidation Preference</a:t>
            </a:r>
            <a:br>
              <a:rPr lang="en-US" sz="2800" smtClean="0"/>
            </a:br>
            <a:r>
              <a:rPr lang="en-US" sz="2000" smtClean="0"/>
              <a:t>Example of Fully Participating Preferred</a:t>
            </a:r>
            <a:br>
              <a:rPr lang="en-US" sz="2000" smtClean="0"/>
            </a:br>
            <a:r>
              <a:rPr lang="en-US" sz="1400" i="1" smtClean="0"/>
              <a:t>(assumes $100m sale price and $25m invested)</a:t>
            </a:r>
          </a:p>
        </p:txBody>
      </p:sp>
      <p:graphicFrame>
        <p:nvGraphicFramePr>
          <p:cNvPr id="1210434" name="Group 66"/>
          <p:cNvGraphicFramePr>
            <a:graphicFrameLocks noGrp="1"/>
          </p:cNvGraphicFramePr>
          <p:nvPr>
            <p:ph idx="1"/>
          </p:nvPr>
        </p:nvGraphicFramePr>
        <p:xfrm>
          <a:off x="685800" y="2590800"/>
          <a:ext cx="7848600" cy="3777935"/>
        </p:xfrm>
        <a:graphic>
          <a:graphicData uri="http://schemas.openxmlformats.org/drawingml/2006/table">
            <a:tbl>
              <a:tblPr/>
              <a:tblGrid>
                <a:gridCol w="1008063"/>
                <a:gridCol w="1295400"/>
                <a:gridCol w="1081087"/>
                <a:gridCol w="1439863"/>
                <a:gridCol w="1511300"/>
                <a:gridCol w="1512887"/>
              </a:tblGrid>
              <a:tr h="544513">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Shares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 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Liquidation preference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Payment of remainder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Total proceeds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r>
              <a:tr h="531813">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3,500,000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23.33%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$3,000,000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$17,500,000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$20,500,000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4,000,000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26.66%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$7,000,000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$20,000,000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$27,000,000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3,000,000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$15,000,000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$15,000,000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$30,000,000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Common (founders)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2,500,000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16.66%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$12,500,000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$12,500,000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Option pool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2,000,000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13.33%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$10,000,000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0" i="0" u="none" strike="noStrike" cap="none" normalizeH="0" baseline="0" smtClean="0">
                          <a:ln>
                            <a:noFill/>
                          </a:ln>
                          <a:solidFill>
                            <a:schemeClr val="tx1"/>
                          </a:solidFill>
                          <a:effectLst/>
                          <a:latin typeface="Arial" charset="0"/>
                          <a:cs typeface="Arial" charset="0"/>
                        </a:rPr>
                        <a:t>$10,000,000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1400" b="1" i="0" u="none" strike="noStrike" cap="none" normalizeH="0" baseline="0" smtClean="0">
                          <a:ln>
                            <a:noFill/>
                          </a:ln>
                          <a:solidFill>
                            <a:schemeClr val="tx1"/>
                          </a:solidFill>
                          <a:effectLst/>
                          <a:latin typeface="Arial" charset="0"/>
                          <a:cs typeface="Arial"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1" i="0" u="none" strike="noStrike" cap="none" normalizeH="0" baseline="0" smtClean="0">
                          <a:ln>
                            <a:noFill/>
                          </a:ln>
                          <a:solidFill>
                            <a:schemeClr val="tx1"/>
                          </a:solidFill>
                          <a:effectLst/>
                          <a:latin typeface="Arial" charset="0"/>
                          <a:cs typeface="Arial" charset="0"/>
                        </a:rPr>
                        <a:t>15,000,000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1" i="0" u="none" strike="noStrike" cap="none" normalizeH="0" baseline="0" smtClean="0">
                          <a:ln>
                            <a:noFill/>
                          </a:ln>
                          <a:solidFill>
                            <a:schemeClr val="tx1"/>
                          </a:solidFill>
                          <a:effectLst/>
                          <a:latin typeface="Arial" charset="0"/>
                          <a:cs typeface="Arial"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1" i="0" u="none" strike="noStrike" cap="none" normalizeH="0" baseline="0" smtClean="0">
                          <a:ln>
                            <a:noFill/>
                          </a:ln>
                          <a:solidFill>
                            <a:schemeClr val="tx1"/>
                          </a:solidFill>
                          <a:effectLst/>
                          <a:latin typeface="Arial" charset="0"/>
                          <a:cs typeface="Arial" charset="0"/>
                        </a:rPr>
                        <a:t>$25,000,000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1" i="0" u="none" strike="noStrike" cap="none" normalizeH="0" baseline="0" smtClean="0">
                          <a:ln>
                            <a:noFill/>
                          </a:ln>
                          <a:solidFill>
                            <a:schemeClr val="tx1"/>
                          </a:solidFill>
                          <a:effectLst/>
                          <a:latin typeface="Arial" charset="0"/>
                          <a:cs typeface="Arial" charset="0"/>
                        </a:rPr>
                        <a:t>$75,000,000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400" b="1" i="0" u="none" strike="noStrike" cap="none" normalizeH="0" baseline="0" smtClean="0">
                          <a:ln>
                            <a:noFill/>
                          </a:ln>
                          <a:solidFill>
                            <a:schemeClr val="tx1"/>
                          </a:solidFill>
                          <a:effectLst/>
                          <a:latin typeface="Arial" charset="0"/>
                          <a:cs typeface="Arial" charset="0"/>
                        </a:rPr>
                        <a:t>$100,000,000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z="2800" smtClean="0"/>
              <a:t>Dividends</a:t>
            </a:r>
          </a:p>
        </p:txBody>
      </p:sp>
      <p:sp>
        <p:nvSpPr>
          <p:cNvPr id="75779" name="Rectangle 3"/>
          <p:cNvSpPr>
            <a:spLocks noGrp="1" noChangeArrowheads="1"/>
          </p:cNvSpPr>
          <p:nvPr>
            <p:ph type="body" idx="1"/>
          </p:nvPr>
        </p:nvSpPr>
        <p:spPr/>
        <p:txBody>
          <a:bodyPr/>
          <a:lstStyle/>
          <a:p>
            <a:pPr eaLnBrk="1" hangingPunct="1">
              <a:spcBef>
                <a:spcPct val="40000"/>
              </a:spcBef>
            </a:pPr>
            <a:r>
              <a:rPr lang="en-US" sz="2400" smtClean="0"/>
              <a:t>Accruing/non-accruing</a:t>
            </a:r>
          </a:p>
          <a:p>
            <a:pPr eaLnBrk="1" hangingPunct="1">
              <a:spcBef>
                <a:spcPct val="40000"/>
              </a:spcBef>
            </a:pPr>
            <a:r>
              <a:rPr lang="en-US" sz="2400" smtClean="0"/>
              <a:t>Compounding/non-compounding</a:t>
            </a:r>
          </a:p>
          <a:p>
            <a:pPr eaLnBrk="1" hangingPunct="1">
              <a:spcBef>
                <a:spcPct val="40000"/>
              </a:spcBef>
            </a:pPr>
            <a:r>
              <a:rPr lang="en-US" sz="2400" smtClean="0"/>
              <a:t>Payable on specified dates/payable “if, as and when” declared</a:t>
            </a:r>
          </a:p>
          <a:p>
            <a:pPr eaLnBrk="1" hangingPunct="1">
              <a:spcBef>
                <a:spcPct val="40000"/>
              </a:spcBef>
            </a:pPr>
            <a:r>
              <a:rPr lang="en-US" sz="2400" smtClean="0"/>
              <a:t>Participating/non-participating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z="2800" smtClean="0"/>
              <a:t>Conversion</a:t>
            </a:r>
          </a:p>
        </p:txBody>
      </p:sp>
      <p:sp>
        <p:nvSpPr>
          <p:cNvPr id="76803" name="Rectangle 3"/>
          <p:cNvSpPr>
            <a:spLocks noGrp="1" noChangeArrowheads="1"/>
          </p:cNvSpPr>
          <p:nvPr>
            <p:ph type="body" idx="1"/>
          </p:nvPr>
        </p:nvSpPr>
        <p:spPr/>
        <p:txBody>
          <a:bodyPr/>
          <a:lstStyle/>
          <a:p>
            <a:pPr eaLnBrk="1" hangingPunct="1">
              <a:spcBef>
                <a:spcPct val="30000"/>
              </a:spcBef>
            </a:pPr>
            <a:r>
              <a:rPr lang="en-US" sz="2400" smtClean="0"/>
              <a:t>Preferred stock convertible into common stock at option of holder, initially on one for one basis</a:t>
            </a:r>
          </a:p>
          <a:p>
            <a:pPr lvl="1" eaLnBrk="1" hangingPunct="1">
              <a:spcBef>
                <a:spcPct val="30000"/>
              </a:spcBef>
            </a:pPr>
            <a:r>
              <a:rPr lang="en-US" sz="2000" smtClean="0"/>
              <a:t>Automatically convert upon an IPO</a:t>
            </a:r>
          </a:p>
          <a:p>
            <a:pPr lvl="2" eaLnBrk="1" hangingPunct="1">
              <a:spcBef>
                <a:spcPct val="30000"/>
              </a:spcBef>
            </a:pPr>
            <a:r>
              <a:rPr lang="en-US" sz="1800" smtClean="0"/>
              <a:t>Typically size of deal and share price must exceed certain levels</a:t>
            </a:r>
          </a:p>
          <a:p>
            <a:pPr lvl="1" eaLnBrk="1" hangingPunct="1">
              <a:spcBef>
                <a:spcPct val="30000"/>
              </a:spcBef>
            </a:pPr>
            <a:r>
              <a:rPr lang="en-US" sz="2000" smtClean="0"/>
              <a:t>Automatically convert upon the vote of the particular series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sz="2800" smtClean="0"/>
              <a:t>Antidilution protection</a:t>
            </a:r>
          </a:p>
        </p:txBody>
      </p:sp>
      <p:sp>
        <p:nvSpPr>
          <p:cNvPr id="77827" name="Rectangle 3"/>
          <p:cNvSpPr>
            <a:spLocks noGrp="1" noChangeArrowheads="1"/>
          </p:cNvSpPr>
          <p:nvPr>
            <p:ph type="body" idx="1"/>
          </p:nvPr>
        </p:nvSpPr>
        <p:spPr>
          <a:xfrm>
            <a:off x="457200" y="2057400"/>
            <a:ext cx="8382000" cy="4343400"/>
          </a:xfrm>
        </p:spPr>
        <p:txBody>
          <a:bodyPr/>
          <a:lstStyle/>
          <a:p>
            <a:pPr eaLnBrk="1" hangingPunct="1"/>
            <a:r>
              <a:rPr lang="en-US" sz="2400" smtClean="0"/>
              <a:t>Conversion rate adjusts on certain events</a:t>
            </a:r>
          </a:p>
          <a:p>
            <a:pPr lvl="1" eaLnBrk="1" hangingPunct="1"/>
            <a:r>
              <a:rPr lang="en-US" sz="2000" smtClean="0"/>
              <a:t>Proportionate in the event of stock splits</a:t>
            </a:r>
          </a:p>
          <a:p>
            <a:pPr lvl="1" eaLnBrk="1" hangingPunct="1"/>
            <a:r>
              <a:rPr lang="en-US" sz="2000" smtClean="0"/>
              <a:t>Price based antidilution upon a “down round” financing</a:t>
            </a:r>
          </a:p>
          <a:p>
            <a:pPr lvl="2" eaLnBrk="1" hangingPunct="1"/>
            <a:r>
              <a:rPr lang="en-US" sz="1800" smtClean="0"/>
              <a:t>Weighted average protection: Conversion price is adjusted based on a formula that considers the number of new shares being issued compared to the shares outstanding and the price at which the new shares are issued</a:t>
            </a:r>
          </a:p>
          <a:p>
            <a:pPr lvl="2" eaLnBrk="1" hangingPunct="1"/>
            <a:r>
              <a:rPr lang="en-US" sz="1800" smtClean="0"/>
              <a:t>Full ratchet protection: Conversion price is adjusted so that the price per share is reset to the price per share in the new financing, regardless of the number of shares issued and the price at which they are issued.</a:t>
            </a:r>
          </a:p>
          <a:p>
            <a:pPr lvl="1" eaLnBrk="1" hangingPunct="1"/>
            <a:r>
              <a:rPr lang="en-US" sz="2000" smtClean="0"/>
              <a:t>Provide for appropriate carveouts to antidilution protection (i.e., for option issuances, strategic warrants,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2800" smtClean="0"/>
              <a:t>Board composition/Voting rights</a:t>
            </a:r>
          </a:p>
        </p:txBody>
      </p:sp>
      <p:sp>
        <p:nvSpPr>
          <p:cNvPr id="78851" name="Rectangle 3"/>
          <p:cNvSpPr>
            <a:spLocks noGrp="1" noChangeArrowheads="1"/>
          </p:cNvSpPr>
          <p:nvPr>
            <p:ph type="body" idx="1"/>
          </p:nvPr>
        </p:nvSpPr>
        <p:spPr>
          <a:xfrm>
            <a:off x="457200" y="2057400"/>
            <a:ext cx="8229600" cy="4267200"/>
          </a:xfrm>
        </p:spPr>
        <p:txBody>
          <a:bodyPr/>
          <a:lstStyle/>
          <a:p>
            <a:pPr eaLnBrk="1" hangingPunct="1"/>
            <a:r>
              <a:rPr lang="en-US" sz="2000" smtClean="0"/>
              <a:t>Companies are controlled by the board of directors</a:t>
            </a:r>
          </a:p>
          <a:p>
            <a:pPr lvl="1" eaLnBrk="1" hangingPunct="1"/>
            <a:r>
              <a:rPr lang="en-US" sz="1800" smtClean="0"/>
              <a:t>Control over the board means control over the company</a:t>
            </a:r>
          </a:p>
          <a:p>
            <a:pPr lvl="1" eaLnBrk="1" hangingPunct="1"/>
            <a:r>
              <a:rPr lang="en-US" sz="1800" smtClean="0"/>
              <a:t>Typical board composition post Series A investment is two founders, two Series A investor representatives and one industry expert/independent</a:t>
            </a:r>
          </a:p>
          <a:p>
            <a:pPr eaLnBrk="1" hangingPunct="1">
              <a:spcBef>
                <a:spcPct val="40000"/>
              </a:spcBef>
            </a:pPr>
            <a:r>
              <a:rPr lang="en-US" sz="2000" smtClean="0"/>
              <a:t>Even if board approves, “protective provisions” require preferred holders to approve certain events, including:</a:t>
            </a:r>
          </a:p>
          <a:p>
            <a:pPr lvl="1" eaLnBrk="1" hangingPunct="1"/>
            <a:r>
              <a:rPr lang="en-US" sz="1800" smtClean="0"/>
              <a:t>Change of control transactions</a:t>
            </a:r>
          </a:p>
          <a:p>
            <a:pPr lvl="1" eaLnBrk="1" hangingPunct="1"/>
            <a:r>
              <a:rPr lang="en-US" sz="1800" smtClean="0"/>
              <a:t>Amendments to charter/bylaws</a:t>
            </a:r>
          </a:p>
          <a:p>
            <a:pPr lvl="1" eaLnBrk="1" hangingPunct="1"/>
            <a:r>
              <a:rPr lang="en-US" sz="1800" smtClean="0"/>
              <a:t>Hiring/firing senior management</a:t>
            </a:r>
          </a:p>
          <a:p>
            <a:pPr lvl="1" eaLnBrk="1" hangingPunct="1"/>
            <a:r>
              <a:rPr lang="en-US" sz="1800" smtClean="0"/>
              <a:t>Issuing senior securities</a:t>
            </a:r>
          </a:p>
          <a:p>
            <a:pPr lvl="1" eaLnBrk="1" hangingPunct="1"/>
            <a:r>
              <a:rPr lang="en-US" sz="1800" smtClean="0"/>
              <a:t>Increasing size of the option pool</a:t>
            </a:r>
          </a:p>
          <a:p>
            <a:pPr lvl="1" eaLnBrk="1" hangingPunct="1"/>
            <a:r>
              <a:rPr lang="en-US" sz="1800" smtClean="0"/>
              <a:t>Incurring debt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sz="2800" smtClean="0"/>
              <a:t>Other terms</a:t>
            </a:r>
          </a:p>
        </p:txBody>
      </p:sp>
      <p:sp>
        <p:nvSpPr>
          <p:cNvPr id="79875" name="Rectangle 3"/>
          <p:cNvSpPr>
            <a:spLocks noGrp="1" noChangeArrowheads="1"/>
          </p:cNvSpPr>
          <p:nvPr>
            <p:ph type="body" idx="1"/>
          </p:nvPr>
        </p:nvSpPr>
        <p:spPr>
          <a:xfrm>
            <a:off x="457200" y="2057400"/>
            <a:ext cx="8077200" cy="4068763"/>
          </a:xfrm>
        </p:spPr>
        <p:txBody>
          <a:bodyPr/>
          <a:lstStyle/>
          <a:p>
            <a:pPr eaLnBrk="1" hangingPunct="1">
              <a:spcBef>
                <a:spcPct val="40000"/>
              </a:spcBef>
            </a:pPr>
            <a:r>
              <a:rPr lang="en-US" sz="2600" smtClean="0"/>
              <a:t>Redemption</a:t>
            </a:r>
          </a:p>
          <a:p>
            <a:pPr eaLnBrk="1" hangingPunct="1">
              <a:spcBef>
                <a:spcPct val="40000"/>
              </a:spcBef>
            </a:pPr>
            <a:r>
              <a:rPr lang="en-US" sz="2600" smtClean="0"/>
              <a:t>Registration rights</a:t>
            </a:r>
          </a:p>
          <a:p>
            <a:pPr eaLnBrk="1" hangingPunct="1">
              <a:spcBef>
                <a:spcPct val="40000"/>
              </a:spcBef>
            </a:pPr>
            <a:r>
              <a:rPr lang="en-US" sz="2600" smtClean="0"/>
              <a:t>ROFR/Co-Sale</a:t>
            </a:r>
          </a:p>
          <a:p>
            <a:pPr eaLnBrk="1" hangingPunct="1">
              <a:spcBef>
                <a:spcPct val="40000"/>
              </a:spcBef>
            </a:pPr>
            <a:r>
              <a:rPr lang="en-US" sz="2600" smtClean="0"/>
              <a:t>Preemptive rights</a:t>
            </a:r>
          </a:p>
          <a:p>
            <a:pPr eaLnBrk="1" hangingPunct="1">
              <a:spcBef>
                <a:spcPct val="40000"/>
              </a:spcBef>
            </a:pPr>
            <a:endParaRPr lang="en-US" sz="2600" smtClean="0"/>
          </a:p>
          <a:p>
            <a:pPr algn="r" eaLnBrk="1" hangingPunct="1">
              <a:spcBef>
                <a:spcPct val="40000"/>
              </a:spcBef>
              <a:buFontTx/>
              <a:buNone/>
            </a:pPr>
            <a:r>
              <a:rPr lang="en-US" sz="2600" smtClean="0"/>
              <a:t>Last but not least, legal expenses!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5"/>
          <p:cNvSpPr>
            <a:spLocks noGrp="1"/>
          </p:cNvSpPr>
          <p:nvPr>
            <p:ph type="title"/>
          </p:nvPr>
        </p:nvSpPr>
        <p:spPr/>
        <p:txBody>
          <a:bodyPr/>
          <a:lstStyle/>
          <a:p>
            <a:endParaRPr lang="en-US" smtClean="0"/>
          </a:p>
        </p:txBody>
      </p:sp>
      <p:sp>
        <p:nvSpPr>
          <p:cNvPr id="80899" name="Content Placeholder 6"/>
          <p:cNvSpPr>
            <a:spLocks noGrp="1"/>
          </p:cNvSpPr>
          <p:nvPr>
            <p:ph idx="1"/>
          </p:nvPr>
        </p:nvSpPr>
        <p:spPr/>
        <p:txBody>
          <a:bodyPr/>
          <a:lstStyle/>
          <a:p>
            <a:endParaRPr lang="en-US" smtClean="0"/>
          </a:p>
        </p:txBody>
      </p:sp>
      <p:sp>
        <p:nvSpPr>
          <p:cNvPr id="80900" name="Rectangle 8"/>
          <p:cNvSpPr>
            <a:spLocks noChangeArrowheads="1"/>
          </p:cNvSpPr>
          <p:nvPr/>
        </p:nvSpPr>
        <p:spPr bwMode="auto">
          <a:xfrm>
            <a:off x="0" y="1143000"/>
            <a:ext cx="9144000" cy="5715000"/>
          </a:xfrm>
          <a:prstGeom prst="rect">
            <a:avLst/>
          </a:prstGeom>
          <a:solidFill>
            <a:srgbClr val="46345A"/>
          </a:solidFill>
          <a:ln w="9525" algn="ctr">
            <a:solidFill>
              <a:schemeClr val="tx1"/>
            </a:solidFill>
            <a:round/>
            <a:headEnd/>
            <a:tailEnd/>
          </a:ln>
        </p:spPr>
        <p:txBody>
          <a:bodyPr/>
          <a:lstStyle/>
          <a:p>
            <a:endParaRPr lang="en-US"/>
          </a:p>
        </p:txBody>
      </p:sp>
      <p:sp>
        <p:nvSpPr>
          <p:cNvPr id="10" name="Rectangle 2"/>
          <p:cNvSpPr txBox="1">
            <a:spLocks noChangeArrowheads="1"/>
          </p:cNvSpPr>
          <p:nvPr/>
        </p:nvSpPr>
        <p:spPr bwMode="auto">
          <a:xfrm>
            <a:off x="457200" y="3429000"/>
            <a:ext cx="8229600" cy="533400"/>
          </a:xfrm>
          <a:prstGeom prst="rect">
            <a:avLst/>
          </a:prstGeom>
          <a:noFill/>
          <a:ln w="9525">
            <a:noFill/>
            <a:miter lim="800000"/>
            <a:headEnd/>
            <a:tailEnd/>
          </a:ln>
        </p:spPr>
        <p:txBody>
          <a:bodyPr anchor="ctr"/>
          <a:lstStyle/>
          <a:p>
            <a:pPr>
              <a:defRPr/>
            </a:pPr>
            <a:r>
              <a:rPr lang="en-US" sz="7200" b="1" kern="0" dirty="0">
                <a:solidFill>
                  <a:schemeClr val="bg1"/>
                </a:solidFill>
                <a:latin typeface="+mj-lt"/>
                <a:ea typeface="+mj-ea"/>
                <a:cs typeface="+mj-cs"/>
              </a:rPr>
              <a:t>Q&amp;A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z="2800" smtClean="0"/>
              <a:t>Principles of Valuation</a:t>
            </a:r>
          </a:p>
        </p:txBody>
      </p:sp>
      <p:sp>
        <p:nvSpPr>
          <p:cNvPr id="62467" name="Rectangle 3"/>
          <p:cNvSpPr>
            <a:spLocks noGrp="1" noChangeArrowheads="1"/>
          </p:cNvSpPr>
          <p:nvPr>
            <p:ph type="body" idx="1"/>
          </p:nvPr>
        </p:nvSpPr>
        <p:spPr>
          <a:xfrm>
            <a:off x="457200" y="2057400"/>
            <a:ext cx="8458200" cy="4648200"/>
          </a:xfrm>
        </p:spPr>
        <p:txBody>
          <a:bodyPr/>
          <a:lstStyle/>
          <a:p>
            <a:pPr eaLnBrk="1" hangingPunct="1"/>
            <a:r>
              <a:rPr lang="en-US" dirty="0" smtClean="0"/>
              <a:t>Valuation: how much the company is “worth”</a:t>
            </a:r>
          </a:p>
          <a:p>
            <a:pPr lvl="1" eaLnBrk="1" hangingPunct="1"/>
            <a:r>
              <a:rPr lang="en-US" dirty="0" smtClean="0"/>
              <a:t>Pre-money valuation</a:t>
            </a:r>
          </a:p>
          <a:p>
            <a:pPr lvl="1" eaLnBrk="1" hangingPunct="1"/>
            <a:r>
              <a:rPr lang="en-US" dirty="0" smtClean="0"/>
              <a:t>Post-money valuation </a:t>
            </a:r>
          </a:p>
          <a:p>
            <a:pPr eaLnBrk="1" hangingPunct="1">
              <a:spcBef>
                <a:spcPct val="40000"/>
              </a:spcBef>
            </a:pPr>
            <a:r>
              <a:rPr lang="en-US" dirty="0" smtClean="0"/>
              <a:t>Valuation is the #1 issue in the negotiation between the founder and the investor</a:t>
            </a:r>
          </a:p>
          <a:p>
            <a:pPr eaLnBrk="1" hangingPunct="1">
              <a:spcBef>
                <a:spcPct val="40000"/>
              </a:spcBef>
            </a:pPr>
            <a:r>
              <a:rPr lang="en-US" dirty="0" smtClean="0"/>
              <a:t>Valuation influenced by market conditions and competition for the deal, amongst other factors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z="2800" smtClean="0"/>
              <a:t>The Employee Option Pool</a:t>
            </a:r>
          </a:p>
        </p:txBody>
      </p:sp>
      <p:sp>
        <p:nvSpPr>
          <p:cNvPr id="63491" name="Rectangle 3"/>
          <p:cNvSpPr>
            <a:spLocks noGrp="1" noChangeArrowheads="1"/>
          </p:cNvSpPr>
          <p:nvPr>
            <p:ph type="body" idx="1"/>
          </p:nvPr>
        </p:nvSpPr>
        <p:spPr/>
        <p:txBody>
          <a:bodyPr/>
          <a:lstStyle/>
          <a:p>
            <a:pPr eaLnBrk="1" hangingPunct="1">
              <a:spcBef>
                <a:spcPct val="30000"/>
              </a:spcBef>
            </a:pPr>
            <a:r>
              <a:rPr lang="en-US" sz="2600" smtClean="0"/>
              <a:t>What is an option and an option pool?</a:t>
            </a:r>
          </a:p>
          <a:p>
            <a:pPr eaLnBrk="1" hangingPunct="1">
              <a:spcBef>
                <a:spcPct val="30000"/>
              </a:spcBef>
            </a:pPr>
            <a:r>
              <a:rPr lang="en-US" sz="2600" smtClean="0"/>
              <a:t>The reserve amount is typically based on anticipated headcount growth</a:t>
            </a:r>
          </a:p>
          <a:p>
            <a:pPr eaLnBrk="1" hangingPunct="1">
              <a:spcBef>
                <a:spcPct val="30000"/>
              </a:spcBef>
            </a:pPr>
            <a:r>
              <a:rPr lang="en-US" sz="2600" smtClean="0"/>
              <a:t>This time horizon is usually about as far as the CEO and the investors can reasonably foresee the future</a:t>
            </a:r>
          </a:p>
          <a:p>
            <a:pPr eaLnBrk="1" hangingPunct="1">
              <a:spcBef>
                <a:spcPct val="30000"/>
              </a:spcBef>
            </a:pPr>
            <a:r>
              <a:rPr lang="en-US" sz="2600" smtClean="0"/>
              <a:t>The reserve amount is usually assessed and replenished with each financing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z="2800" smtClean="0"/>
              <a:t>Startup Company Valuation Model</a:t>
            </a:r>
            <a:br>
              <a:rPr lang="en-US" sz="2800" smtClean="0"/>
            </a:br>
            <a:r>
              <a:rPr lang="en-US" sz="2400" smtClean="0"/>
              <a:t>Example – Incorporation</a:t>
            </a:r>
          </a:p>
        </p:txBody>
      </p:sp>
      <p:sp>
        <p:nvSpPr>
          <p:cNvPr id="65539" name="Rectangle 3"/>
          <p:cNvSpPr>
            <a:spLocks noGrp="1" noChangeArrowheads="1"/>
          </p:cNvSpPr>
          <p:nvPr>
            <p:ph type="body" sz="half" idx="1"/>
          </p:nvPr>
        </p:nvSpPr>
        <p:spPr>
          <a:xfrm>
            <a:off x="457200" y="2474913"/>
            <a:ext cx="8229600" cy="1965325"/>
          </a:xfrm>
        </p:spPr>
        <p:txBody>
          <a:bodyPr/>
          <a:lstStyle/>
          <a:p>
            <a:pPr eaLnBrk="1" hangingPunct="1"/>
            <a:r>
              <a:rPr lang="en-US" sz="2400" smtClean="0"/>
              <a:t>Founders A and B each purchase 2,000,000 shares of common stock at a purchase price of $0.001 per share</a:t>
            </a:r>
          </a:p>
        </p:txBody>
      </p:sp>
      <p:graphicFrame>
        <p:nvGraphicFramePr>
          <p:cNvPr id="1130538" name="Group 42"/>
          <p:cNvGraphicFramePr>
            <a:graphicFrameLocks noGrp="1"/>
          </p:cNvGraphicFramePr>
          <p:nvPr>
            <p:ph sz="half" idx="2"/>
          </p:nvPr>
        </p:nvGraphicFramePr>
        <p:xfrm>
          <a:off x="533400" y="3602038"/>
          <a:ext cx="8229600" cy="1736725"/>
        </p:xfrm>
        <a:graphic>
          <a:graphicData uri="http://schemas.openxmlformats.org/drawingml/2006/table">
            <a:tbl>
              <a:tblPr/>
              <a:tblGrid>
                <a:gridCol w="2057400"/>
                <a:gridCol w="2057400"/>
                <a:gridCol w="2057400"/>
                <a:gridCol w="2057400"/>
              </a:tblGrid>
              <a:tr h="365125">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Person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 Shares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 of Shares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r>
              <a:tr h="363538">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4,000,000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$4,000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1447800"/>
            <a:ext cx="8229600" cy="533400"/>
          </a:xfrm>
        </p:spPr>
        <p:txBody>
          <a:bodyPr/>
          <a:lstStyle/>
          <a:p>
            <a:pPr eaLnBrk="1" hangingPunct="1"/>
            <a:r>
              <a:rPr lang="en-US" sz="2800" smtClean="0"/>
              <a:t>Startup Company Valuation Model</a:t>
            </a:r>
            <a:br>
              <a:rPr lang="en-US" sz="2800" smtClean="0"/>
            </a:br>
            <a:r>
              <a:rPr lang="en-US" sz="2400" smtClean="0"/>
              <a:t>Example – Establishment of Option Plan</a:t>
            </a:r>
          </a:p>
        </p:txBody>
      </p:sp>
      <p:sp>
        <p:nvSpPr>
          <p:cNvPr id="66563" name="Rectangle 3"/>
          <p:cNvSpPr>
            <a:spLocks noGrp="1" noChangeArrowheads="1"/>
          </p:cNvSpPr>
          <p:nvPr>
            <p:ph type="body" sz="half" idx="1"/>
          </p:nvPr>
        </p:nvSpPr>
        <p:spPr>
          <a:xfrm>
            <a:off x="457200" y="2381250"/>
            <a:ext cx="8229600" cy="1965325"/>
          </a:xfrm>
        </p:spPr>
        <p:txBody>
          <a:bodyPr/>
          <a:lstStyle/>
          <a:p>
            <a:pPr eaLnBrk="1" hangingPunct="1"/>
            <a:r>
              <a:rPr lang="en-US" sz="2400" smtClean="0"/>
              <a:t>In order to attract employees, the company establishes an option plan and reserves 1,000,000 shares for issuance under the plan</a:t>
            </a:r>
          </a:p>
        </p:txBody>
      </p:sp>
      <p:graphicFrame>
        <p:nvGraphicFramePr>
          <p:cNvPr id="1131562" name="Group 42"/>
          <p:cNvGraphicFramePr>
            <a:graphicFrameLocks noGrp="1"/>
          </p:cNvGraphicFramePr>
          <p:nvPr>
            <p:ph sz="half" idx="2"/>
          </p:nvPr>
        </p:nvGraphicFramePr>
        <p:xfrm>
          <a:off x="533400" y="3752850"/>
          <a:ext cx="8229600" cy="2435225"/>
        </p:xfrm>
        <a:graphic>
          <a:graphicData uri="http://schemas.openxmlformats.org/drawingml/2006/table">
            <a:tbl>
              <a:tblPr/>
              <a:tblGrid>
                <a:gridCol w="2057400"/>
                <a:gridCol w="2057400"/>
                <a:gridCol w="2057400"/>
                <a:gridCol w="2057400"/>
              </a:tblGrid>
              <a:tr h="365125">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Person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 Shares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 of Shares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r>
              <a:tr h="517525">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Option plan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1,000,000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5,000,000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z="2800" smtClean="0"/>
              <a:t>Startup Company Valuation Model</a:t>
            </a:r>
            <a:br>
              <a:rPr lang="en-US" sz="2800" smtClean="0"/>
            </a:br>
            <a:r>
              <a:rPr lang="en-US" sz="2400" smtClean="0"/>
              <a:t>Example – Initial Financing Round</a:t>
            </a:r>
          </a:p>
        </p:txBody>
      </p:sp>
      <p:sp>
        <p:nvSpPr>
          <p:cNvPr id="67587" name="Rectangle 3"/>
          <p:cNvSpPr>
            <a:spLocks noGrp="1" noChangeArrowheads="1"/>
          </p:cNvSpPr>
          <p:nvPr>
            <p:ph type="body" sz="half" idx="1"/>
          </p:nvPr>
        </p:nvSpPr>
        <p:spPr>
          <a:xfrm>
            <a:off x="457200" y="2236788"/>
            <a:ext cx="8229600" cy="1965325"/>
          </a:xfrm>
        </p:spPr>
        <p:txBody>
          <a:bodyPr/>
          <a:lstStyle/>
          <a:p>
            <a:pPr eaLnBrk="1" hangingPunct="1">
              <a:spcBef>
                <a:spcPct val="0"/>
              </a:spcBef>
            </a:pPr>
            <a:r>
              <a:rPr lang="en-US" sz="1800" smtClean="0"/>
              <a:t>The company completes a $4,000,000 venture capital financing round of Series A Preferred Stock at a purchase price of $1.00 per share, representing a $6,000,000 pre-money valuation. Option pool is increased to reflect 20% of the fully diluted capitalization.</a:t>
            </a:r>
            <a:r>
              <a:rPr lang="en-US" sz="2400" smtClean="0"/>
              <a:t> </a:t>
            </a:r>
          </a:p>
        </p:txBody>
      </p:sp>
      <p:graphicFrame>
        <p:nvGraphicFramePr>
          <p:cNvPr id="1132586" name="Group 42"/>
          <p:cNvGraphicFramePr>
            <a:graphicFrameLocks noGrp="1"/>
          </p:cNvGraphicFramePr>
          <p:nvPr>
            <p:ph sz="half" idx="2"/>
          </p:nvPr>
        </p:nvGraphicFramePr>
        <p:xfrm>
          <a:off x="533400" y="3608388"/>
          <a:ext cx="8382000" cy="2647950"/>
        </p:xfrm>
        <a:graphic>
          <a:graphicData uri="http://schemas.openxmlformats.org/drawingml/2006/table">
            <a:tbl>
              <a:tblPr/>
              <a:tblGrid>
                <a:gridCol w="2057400"/>
                <a:gridCol w="2057400"/>
                <a:gridCol w="2057400"/>
                <a:gridCol w="2209800"/>
              </a:tblGrid>
              <a:tr h="361950">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Person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 Shares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 of Shares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r>
              <a:tr h="363538">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Option plan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Series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4,000,000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$4,000,000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10,000,000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$10,000,000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z="2800" smtClean="0"/>
              <a:t>Startup Company Valuation Model</a:t>
            </a:r>
            <a:br>
              <a:rPr lang="en-US" sz="2800" smtClean="0"/>
            </a:br>
            <a:r>
              <a:rPr lang="en-US" sz="2400" smtClean="0"/>
              <a:t>Example – Series B Financing Round</a:t>
            </a:r>
          </a:p>
        </p:txBody>
      </p:sp>
      <p:sp>
        <p:nvSpPr>
          <p:cNvPr id="68611" name="Rectangle 3"/>
          <p:cNvSpPr>
            <a:spLocks noGrp="1" noChangeArrowheads="1"/>
          </p:cNvSpPr>
          <p:nvPr>
            <p:ph type="body" sz="half" idx="1"/>
          </p:nvPr>
        </p:nvSpPr>
        <p:spPr>
          <a:xfrm>
            <a:off x="457200" y="2182813"/>
            <a:ext cx="8229600" cy="1423987"/>
          </a:xfrm>
        </p:spPr>
        <p:txBody>
          <a:bodyPr/>
          <a:lstStyle/>
          <a:p>
            <a:pPr eaLnBrk="1" hangingPunct="1">
              <a:lnSpc>
                <a:spcPct val="90000"/>
              </a:lnSpc>
              <a:spcBef>
                <a:spcPct val="0"/>
              </a:spcBef>
            </a:pPr>
            <a:r>
              <a:rPr lang="en-US" sz="2000" smtClean="0"/>
              <a:t>The company completes a $10,000,000 Series B financing at a $30,000,000 pre-money valuation, at a purchase price of $2.75 per share.  The option pool is set at 20% post financing.</a:t>
            </a:r>
          </a:p>
        </p:txBody>
      </p:sp>
      <p:graphicFrame>
        <p:nvGraphicFramePr>
          <p:cNvPr id="1133615" name="Group 47"/>
          <p:cNvGraphicFramePr>
            <a:graphicFrameLocks noGrp="1"/>
          </p:cNvGraphicFramePr>
          <p:nvPr>
            <p:ph sz="half" idx="2"/>
          </p:nvPr>
        </p:nvGraphicFramePr>
        <p:xfrm>
          <a:off x="381000" y="3198813"/>
          <a:ext cx="8382000" cy="3507108"/>
        </p:xfrm>
        <a:graphic>
          <a:graphicData uri="http://schemas.openxmlformats.org/drawingml/2006/table">
            <a:tbl>
              <a:tblPr/>
              <a:tblGrid>
                <a:gridCol w="2057400"/>
                <a:gridCol w="2057400"/>
                <a:gridCol w="2057400"/>
                <a:gridCol w="2209800"/>
              </a:tblGrid>
              <a:tr h="295275">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Person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 Shares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 of Shares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1600" b="1" i="1" u="none" strike="noStrike" cap="none" normalizeH="0" baseline="0" smtClean="0">
                          <a:ln>
                            <a:noFill/>
                          </a:ln>
                          <a:solidFill>
                            <a:schemeClr val="tx1"/>
                          </a:solidFill>
                          <a:effectLst/>
                          <a:latin typeface="Arial" charset="0"/>
                          <a:cs typeface="Arial"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r>
              <a:tr h="528638">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13.75%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$5,500,000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13.75%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$5,500,000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Option plan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2,909,090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$8,000,000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Series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4,000,000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$11,000,000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Series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3,636,363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$10,000,000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14,545,454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$40,000,000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z="2800" smtClean="0"/>
              <a:t>Typical Dilution Metrics</a:t>
            </a:r>
          </a:p>
        </p:txBody>
      </p:sp>
      <p:graphicFrame>
        <p:nvGraphicFramePr>
          <p:cNvPr id="1134622" name="Group 30"/>
          <p:cNvGraphicFramePr>
            <a:graphicFrameLocks noGrp="1"/>
          </p:cNvGraphicFramePr>
          <p:nvPr>
            <p:ph idx="1"/>
          </p:nvPr>
        </p:nvGraphicFramePr>
        <p:xfrm>
          <a:off x="457200" y="2590800"/>
          <a:ext cx="8229600" cy="3822701"/>
        </p:xfrm>
        <a:graphic>
          <a:graphicData uri="http://schemas.openxmlformats.org/drawingml/2006/table">
            <a:tbl>
              <a:tblPr/>
              <a:tblGrid>
                <a:gridCol w="2743200"/>
                <a:gridCol w="2743200"/>
                <a:gridCol w="2743200"/>
              </a:tblGrid>
              <a:tr h="438150">
                <a:tc>
                  <a:txBody>
                    <a:bodyPr/>
                    <a:lstStyle/>
                    <a:p>
                      <a:pPr marL="0" marR="0" lvl="0" indent="0" algn="ctr" defTabSz="914400" rtl="0" eaLnBrk="1" fontAlgn="base" latinLnBrk="0" hangingPunct="1">
                        <a:lnSpc>
                          <a:spcPct val="100000"/>
                        </a:lnSpc>
                        <a:spcBef>
                          <a:spcPct val="20000"/>
                        </a:spcBef>
                        <a:spcAft>
                          <a:spcPct val="0"/>
                        </a:spcAft>
                        <a:buClr>
                          <a:srgbClr val="3B2F81"/>
                        </a:buClr>
                        <a:buSzTx/>
                        <a:buFontTx/>
                        <a:buNone/>
                        <a:tabLst/>
                      </a:pPr>
                      <a:r>
                        <a:rPr kumimoji="0" lang="en-US" sz="1800" b="1" i="1" u="none" strike="noStrike" cap="none" normalizeH="0" baseline="0" smtClean="0">
                          <a:ln>
                            <a:noFill/>
                          </a:ln>
                          <a:solidFill>
                            <a:schemeClr val="tx1"/>
                          </a:solidFill>
                          <a:effectLst/>
                          <a:latin typeface="Arial" charset="0"/>
                          <a:cs typeface="Arial" charset="0"/>
                        </a:rPr>
                        <a:t>Financing stage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3B2F81"/>
                        </a:buClr>
                        <a:buSzTx/>
                        <a:buFontTx/>
                        <a:buNone/>
                        <a:tabLst/>
                      </a:pPr>
                      <a:r>
                        <a:rPr kumimoji="0" lang="en-US" sz="1800" b="1" i="1" u="none" strike="noStrike" cap="none" normalizeH="0" baseline="0" smtClean="0">
                          <a:ln>
                            <a:noFill/>
                          </a:ln>
                          <a:solidFill>
                            <a:schemeClr val="tx1"/>
                          </a:solidFill>
                          <a:effectLst/>
                          <a:latin typeface="Arial" charset="0"/>
                          <a:cs typeface="Arial" charset="0"/>
                        </a:rPr>
                        <a:t>Amount Raised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3B2F81"/>
                        </a:buClr>
                        <a:buSzTx/>
                        <a:buFontTx/>
                        <a:buNone/>
                        <a:tabLst/>
                      </a:pPr>
                      <a:r>
                        <a:rPr kumimoji="0" lang="en-US" sz="1800" b="1" i="1" u="none" strike="noStrike" cap="none" normalizeH="0" baseline="0" smtClean="0">
                          <a:ln>
                            <a:noFill/>
                          </a:ln>
                          <a:solidFill>
                            <a:schemeClr val="tx1"/>
                          </a:solidFill>
                          <a:effectLst/>
                          <a:latin typeface="Arial" charset="0"/>
                          <a:cs typeface="Arial" charset="0"/>
                        </a:rPr>
                        <a:t>Dilution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99">
                        <a:alpha val="50000"/>
                      </a:srgbClr>
                    </a:solidFill>
                  </a:tcPr>
                </a:tc>
              </a:tr>
              <a:tr h="823913">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1800" b="0" i="0" u="none" strike="noStrike" cap="none" normalizeH="0" baseline="0" smtClean="0">
                          <a:ln>
                            <a:noFill/>
                          </a:ln>
                          <a:solidFill>
                            <a:schemeClr val="tx1"/>
                          </a:solidFill>
                          <a:effectLst/>
                          <a:latin typeface="Arial" charset="0"/>
                          <a:cs typeface="Arial" charset="0"/>
                        </a:rPr>
                        <a:t>Seed – develop beta product, develop plan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$50k - $1m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15-30%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1800" b="0" i="0" u="none" strike="noStrike" cap="none" normalizeH="0" baseline="0" smtClean="0">
                          <a:ln>
                            <a:noFill/>
                          </a:ln>
                          <a:solidFill>
                            <a:schemeClr val="tx1"/>
                          </a:solidFill>
                          <a:effectLst/>
                          <a:latin typeface="Arial" charset="0"/>
                          <a:cs typeface="Arial" charset="0"/>
                        </a:rPr>
                        <a:t>A – complete initial product, build initial team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$1m-$5m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40-60%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1800" b="0" i="0" u="none" strike="noStrike" cap="none" normalizeH="0" baseline="0" smtClean="0">
                          <a:ln>
                            <a:noFill/>
                          </a:ln>
                          <a:solidFill>
                            <a:schemeClr val="tx1"/>
                          </a:solidFill>
                          <a:effectLst/>
                          <a:latin typeface="Arial" charset="0"/>
                          <a:cs typeface="Arial" charset="0"/>
                        </a:rPr>
                        <a:t>B – bring product to market, complete team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$5m-$15m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25-35%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5500">
                <a:tc>
                  <a:txBody>
                    <a:bodyPr/>
                    <a:lstStyle/>
                    <a:p>
                      <a:pPr marL="0" marR="0" lvl="0" indent="0" algn="l" defTabSz="914400" rtl="0" eaLnBrk="1" fontAlgn="base" latinLnBrk="0" hangingPunct="1">
                        <a:lnSpc>
                          <a:spcPct val="100000"/>
                        </a:lnSpc>
                        <a:spcBef>
                          <a:spcPct val="20000"/>
                        </a:spcBef>
                        <a:spcAft>
                          <a:spcPct val="0"/>
                        </a:spcAft>
                        <a:buClr>
                          <a:srgbClr val="3B2F81"/>
                        </a:buClr>
                        <a:buSzTx/>
                        <a:buFontTx/>
                        <a:buNone/>
                        <a:tabLst/>
                      </a:pPr>
                      <a:r>
                        <a:rPr kumimoji="0" lang="en-US" sz="1800" b="0" i="0" u="none" strike="noStrike" cap="none" normalizeH="0" baseline="0" smtClean="0">
                          <a:ln>
                            <a:noFill/>
                          </a:ln>
                          <a:solidFill>
                            <a:schemeClr val="tx1"/>
                          </a:solidFill>
                          <a:effectLst/>
                          <a:latin typeface="Arial" charset="0"/>
                          <a:cs typeface="Arial" charset="0"/>
                        </a:rPr>
                        <a:t>C – expand sales and marketing, working capital for liquidity event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$10m-$25m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B2F81"/>
                        </a:buClr>
                        <a:buSzTx/>
                        <a:buFontTx/>
                        <a:buNone/>
                        <a:tabLst/>
                      </a:pPr>
                      <a:r>
                        <a:rPr kumimoji="0" lang="en-US" sz="2400" b="0" i="0" u="none" strike="noStrike" cap="none" normalizeH="0" baseline="0" smtClean="0">
                          <a:ln>
                            <a:noFill/>
                          </a:ln>
                          <a:solidFill>
                            <a:schemeClr val="tx1"/>
                          </a:solidFill>
                          <a:effectLst/>
                          <a:latin typeface="Arial" charset="0"/>
                          <a:cs typeface="Arial" charset="0"/>
                        </a:rPr>
                        <a:t>&lt;20%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z="2800" smtClean="0"/>
              <a:t>Preferred Stock Term Sheet</a:t>
            </a:r>
          </a:p>
        </p:txBody>
      </p:sp>
      <p:sp>
        <p:nvSpPr>
          <p:cNvPr id="71683" name="Rectangle 3"/>
          <p:cNvSpPr>
            <a:spLocks noGrp="1" noChangeArrowheads="1"/>
          </p:cNvSpPr>
          <p:nvPr>
            <p:ph type="body" sz="half" idx="1"/>
          </p:nvPr>
        </p:nvSpPr>
        <p:spPr/>
        <p:txBody>
          <a:bodyPr/>
          <a:lstStyle/>
          <a:p>
            <a:pPr eaLnBrk="1" hangingPunct="1">
              <a:spcBef>
                <a:spcPct val="30000"/>
              </a:spcBef>
            </a:pPr>
            <a:r>
              <a:rPr lang="en-US" sz="2000" smtClean="0"/>
              <a:t>Preferred stock</a:t>
            </a:r>
          </a:p>
          <a:p>
            <a:pPr eaLnBrk="1" hangingPunct="1">
              <a:spcBef>
                <a:spcPct val="30000"/>
              </a:spcBef>
            </a:pPr>
            <a:r>
              <a:rPr lang="en-US" sz="2000" smtClean="0"/>
              <a:t>Valuation/option pool</a:t>
            </a:r>
          </a:p>
          <a:p>
            <a:pPr eaLnBrk="1" hangingPunct="1">
              <a:spcBef>
                <a:spcPct val="30000"/>
              </a:spcBef>
            </a:pPr>
            <a:r>
              <a:rPr lang="en-US" sz="2000" smtClean="0"/>
              <a:t>Liquidation preference</a:t>
            </a:r>
          </a:p>
          <a:p>
            <a:pPr eaLnBrk="1" hangingPunct="1">
              <a:spcBef>
                <a:spcPct val="30000"/>
              </a:spcBef>
            </a:pPr>
            <a:r>
              <a:rPr lang="en-US" sz="2000" smtClean="0"/>
              <a:t>Dividends</a:t>
            </a:r>
          </a:p>
          <a:p>
            <a:pPr eaLnBrk="1" hangingPunct="1">
              <a:spcBef>
                <a:spcPct val="30000"/>
              </a:spcBef>
            </a:pPr>
            <a:r>
              <a:rPr lang="en-US" sz="2000" smtClean="0"/>
              <a:t>Conversion features</a:t>
            </a:r>
          </a:p>
          <a:p>
            <a:pPr eaLnBrk="1" hangingPunct="1">
              <a:spcBef>
                <a:spcPct val="30000"/>
              </a:spcBef>
            </a:pPr>
            <a:r>
              <a:rPr lang="en-US" sz="2000" smtClean="0"/>
              <a:t>Antidilution protection (stock splits, price-based)</a:t>
            </a:r>
          </a:p>
          <a:p>
            <a:pPr eaLnBrk="1" hangingPunct="1">
              <a:spcBef>
                <a:spcPct val="30000"/>
              </a:spcBef>
            </a:pPr>
            <a:r>
              <a:rPr lang="en-US" sz="2000" smtClean="0"/>
              <a:t>Voting rights</a:t>
            </a:r>
          </a:p>
          <a:p>
            <a:pPr eaLnBrk="1" hangingPunct="1">
              <a:spcBef>
                <a:spcPct val="30000"/>
              </a:spcBef>
            </a:pPr>
            <a:r>
              <a:rPr lang="en-US" sz="2000" smtClean="0"/>
              <a:t>Board composition</a:t>
            </a:r>
          </a:p>
          <a:p>
            <a:pPr eaLnBrk="1" hangingPunct="1">
              <a:spcBef>
                <a:spcPct val="30000"/>
              </a:spcBef>
            </a:pPr>
            <a:r>
              <a:rPr lang="en-US" sz="2000" smtClean="0"/>
              <a:t>Redemption</a:t>
            </a:r>
          </a:p>
          <a:p>
            <a:pPr eaLnBrk="1" hangingPunct="1">
              <a:spcBef>
                <a:spcPct val="30000"/>
              </a:spcBef>
              <a:buFontTx/>
              <a:buNone/>
            </a:pPr>
            <a:endParaRPr lang="en-US" sz="2000" smtClean="0"/>
          </a:p>
        </p:txBody>
      </p:sp>
      <p:sp>
        <p:nvSpPr>
          <p:cNvPr id="71684" name="Rectangle 4"/>
          <p:cNvSpPr>
            <a:spLocks noGrp="1" noChangeArrowheads="1"/>
          </p:cNvSpPr>
          <p:nvPr>
            <p:ph type="body" sz="half" idx="2"/>
          </p:nvPr>
        </p:nvSpPr>
        <p:spPr/>
        <p:txBody>
          <a:bodyPr/>
          <a:lstStyle/>
          <a:p>
            <a:pPr eaLnBrk="1" hangingPunct="1">
              <a:spcBef>
                <a:spcPct val="30000"/>
              </a:spcBef>
            </a:pPr>
            <a:r>
              <a:rPr lang="en-US" sz="2000" smtClean="0"/>
              <a:t>Registration rights</a:t>
            </a:r>
          </a:p>
          <a:p>
            <a:pPr eaLnBrk="1" hangingPunct="1">
              <a:spcBef>
                <a:spcPct val="30000"/>
              </a:spcBef>
            </a:pPr>
            <a:r>
              <a:rPr lang="en-US" sz="2000" smtClean="0"/>
              <a:t>ROFR/Co-sale</a:t>
            </a:r>
          </a:p>
          <a:p>
            <a:pPr eaLnBrk="1" hangingPunct="1">
              <a:spcBef>
                <a:spcPct val="30000"/>
              </a:spcBef>
            </a:pPr>
            <a:r>
              <a:rPr lang="en-US" sz="2000" smtClean="0"/>
              <a:t>Preemptive rights</a:t>
            </a:r>
          </a:p>
          <a:p>
            <a:pPr eaLnBrk="1" hangingPunct="1">
              <a:spcBef>
                <a:spcPct val="30000"/>
              </a:spcBef>
            </a:pPr>
            <a:r>
              <a:rPr lang="en-US" sz="2000" smtClean="0"/>
              <a:t>Pay to play</a:t>
            </a:r>
          </a:p>
          <a:p>
            <a:pPr eaLnBrk="1" hangingPunct="1">
              <a:spcBef>
                <a:spcPct val="30000"/>
              </a:spcBef>
            </a:pPr>
            <a:r>
              <a:rPr lang="en-US" sz="2000" smtClean="0"/>
              <a:t>Founder/employee vesting</a:t>
            </a:r>
          </a:p>
          <a:p>
            <a:pPr eaLnBrk="1" hangingPunct="1">
              <a:spcBef>
                <a:spcPct val="30000"/>
              </a:spcBef>
            </a:pPr>
            <a:r>
              <a:rPr lang="en-US" sz="2000" smtClean="0"/>
              <a:t>Non-competes</a:t>
            </a:r>
          </a:p>
          <a:p>
            <a:pPr eaLnBrk="1" hangingPunct="1">
              <a:spcBef>
                <a:spcPct val="30000"/>
              </a:spcBef>
            </a:pPr>
            <a:r>
              <a:rPr lang="en-US" sz="2000" smtClean="0"/>
              <a:t>Exclusivity</a:t>
            </a:r>
          </a:p>
          <a:p>
            <a:pPr eaLnBrk="1" hangingPunct="1">
              <a:spcBef>
                <a:spcPct val="30000"/>
              </a:spcBef>
            </a:pPr>
            <a:r>
              <a:rPr lang="en-US" sz="2000" smtClean="0"/>
              <a:t>Expenses</a:t>
            </a:r>
          </a:p>
          <a:p>
            <a:pPr eaLnBrk="1" hangingPunct="1">
              <a:spcBef>
                <a:spcPct val="30000"/>
              </a:spcBef>
            </a:pPr>
            <a:r>
              <a:rPr lang="en-US" sz="2000" smtClean="0"/>
              <a:t>Confidentiality</a:t>
            </a:r>
          </a:p>
          <a:p>
            <a:pPr eaLnBrk="1" hangingPunct="1">
              <a:spcBef>
                <a:spcPct val="30000"/>
              </a:spcBef>
            </a:pPr>
            <a:endParaRPr lang="en-US" sz="2000" smtClean="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2690</TotalTime>
  <Words>1024</Words>
  <Application>Microsoft Office PowerPoint</Application>
  <PresentationFormat>On-screen Show (4:3)</PresentationFormat>
  <Paragraphs>254</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Design</vt:lpstr>
      <vt:lpstr>THE TERM SHEET</vt:lpstr>
      <vt:lpstr>Principles of Valuation</vt:lpstr>
      <vt:lpstr>The Employee Option Pool</vt:lpstr>
      <vt:lpstr>Startup Company Valuation Model Example – Incorporation</vt:lpstr>
      <vt:lpstr>Startup Company Valuation Model Example – Establishment of Option Plan</vt:lpstr>
      <vt:lpstr>Startup Company Valuation Model Example – Initial Financing Round</vt:lpstr>
      <vt:lpstr>Startup Company Valuation Model Example – Series B Financing Round</vt:lpstr>
      <vt:lpstr>Typical Dilution Metrics</vt:lpstr>
      <vt:lpstr>Preferred Stock Term Sheet</vt:lpstr>
      <vt:lpstr>Two class stock structure</vt:lpstr>
      <vt:lpstr>Liquidation Preference</vt:lpstr>
      <vt:lpstr>Liquidation Preference Example of Fully Participating Preferred (assumes $100m sale price and $25m invested)</vt:lpstr>
      <vt:lpstr>Dividends</vt:lpstr>
      <vt:lpstr>Conversion</vt:lpstr>
      <vt:lpstr>Antidilution protection</vt:lpstr>
      <vt:lpstr>Board composition/Voting rights</vt:lpstr>
      <vt:lpstr>Other terms</vt:lpstr>
      <vt:lpstr>Slide 18</vt:lpstr>
    </vt:vector>
  </TitlesOfParts>
  <Company>WSGR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Joyce Maguire</dc:creator>
  <cp:lastModifiedBy>WSGR</cp:lastModifiedBy>
  <cp:revision>444</cp:revision>
  <dcterms:created xsi:type="dcterms:W3CDTF">2008-04-08T19:07:10Z</dcterms:created>
  <dcterms:modified xsi:type="dcterms:W3CDTF">2011-03-16T16:26:52Z</dcterms:modified>
</cp:coreProperties>
</file>