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262" r:id="rId2"/>
    <p:sldMasterId id="2147484264" r:id="rId3"/>
    <p:sldMasterId id="2147484279" r:id="rId4"/>
  </p:sldMasterIdLst>
  <p:notesMasterIdLst>
    <p:notesMasterId r:id="rId19"/>
  </p:notesMasterIdLst>
  <p:handoutMasterIdLst>
    <p:handoutMasterId r:id="rId20"/>
  </p:handoutMasterIdLst>
  <p:sldIdLst>
    <p:sldId id="1134" r:id="rId5"/>
    <p:sldId id="1123" r:id="rId6"/>
    <p:sldId id="1124" r:id="rId7"/>
    <p:sldId id="1125" r:id="rId8"/>
    <p:sldId id="1126" r:id="rId9"/>
    <p:sldId id="1127" r:id="rId10"/>
    <p:sldId id="1128" r:id="rId11"/>
    <p:sldId id="1132" r:id="rId12"/>
    <p:sldId id="1129" r:id="rId13"/>
    <p:sldId id="1130" r:id="rId14"/>
    <p:sldId id="1133" r:id="rId15"/>
    <p:sldId id="1131" r:id="rId16"/>
    <p:sldId id="1135" r:id="rId17"/>
    <p:sldId id="444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7777A5"/>
    <a:srgbClr val="333399"/>
    <a:srgbClr val="6600CC"/>
    <a:srgbClr val="990099"/>
    <a:srgbClr val="CC00FF"/>
    <a:srgbClr val="EAEAEA"/>
    <a:srgbClr val="40226C"/>
    <a:srgbClr val="9595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288" y="126"/>
      </p:cViewPr>
      <p:guideLst>
        <p:guide orient="horz" pos="3606"/>
        <p:guide orient="horz" pos="3465"/>
        <p:guide pos="2808"/>
        <p:guide pos="1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2736"/>
    </p:cViewPr>
  </p:sorterViewPr>
  <p:notesViewPr>
    <p:cSldViewPr snapToGrid="0" showGuides="1">
      <p:cViewPr>
        <p:scale>
          <a:sx n="66" d="100"/>
          <a:sy n="66" d="100"/>
        </p:scale>
        <p:origin x="-936" y="1344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C6C5DFBD-DF9D-4F27-AB07-76B1ABEF35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31" tIns="44966" rIns="89931" bIns="44966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/>
            </a:lvl1pPr>
          </a:lstStyle>
          <a:p>
            <a:fld id="{6BFB5BB8-88FF-4511-9D42-98F9F1C0C0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23745-F8C7-4415-B323-5AF02ABB141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6612" cy="348456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r>
              <a:rPr lang="en-US"/>
              <a:t>Adding logos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9" name="Picture 11" descr="WSGR-horiz-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59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E4B1C-36B0-44E4-A035-5F5C3ED48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419100"/>
            <a:ext cx="18669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19100"/>
            <a:ext cx="54483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6904D-5647-4200-AFCD-CF839124FC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9" name="Picture 9" descr="WSGR-horiz-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5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4000" cy="13716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5" name="Line 3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6" name="Line 4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7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37319" name="Line 7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7320" name="Line 8"/>
          <p:cNvSpPr>
            <a:spLocks noChangeShapeType="1"/>
          </p:cNvSpPr>
          <p:nvPr/>
        </p:nvSpPr>
        <p:spPr bwMode="auto">
          <a:xfrm>
            <a:off x="215900" y="52578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037321" name="Picture 9" descr="WSGR-horiz-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527675"/>
            <a:ext cx="3810000" cy="38258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6BF839-7107-45DE-AFC3-090DA5BF8417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1E7B2C-59E2-4813-BB08-AF1A34853D9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07533C-8ACC-41B7-A858-E262BA827125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78F0BE-E895-408D-9A9F-DFFE37710D8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C31B94-9C7D-4A28-B7AD-E6884C819FC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2C51C7-6E26-460E-A61D-313AED4D0CB1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AF43B-552C-461A-B6DC-64B71B0B2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74E80-EF13-4ED7-8A55-01E85533EC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36D0F5-341E-4814-B9DB-7CAC4303AE8A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44442-14EA-42F5-921F-D4873E1530C6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4250" y="268288"/>
            <a:ext cx="18669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550" y="268288"/>
            <a:ext cx="54483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00F66-7621-4A1E-85F8-28A090B6FB44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3550" y="12192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73550" y="3619500"/>
            <a:ext cx="3657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3FAB-E900-4B1B-B808-AF5F850A221F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63550" y="1219200"/>
            <a:ext cx="74676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945E94-CFD1-4666-B724-2D8E300EFF2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288"/>
            <a:ext cx="74485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219200"/>
            <a:ext cx="3657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263C7F-3779-49AB-99A0-C8C07454D07B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93D5C-592A-4D0C-8BE2-1B3EE3462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3657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FF342-6E67-415C-A6A6-F230E66FB9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E21D7-2893-4692-90F5-00EAC79C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50663-1EC9-459F-9E5B-6DFEC8A50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83CDA-502D-4361-9789-8C8B662A02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CA1C6-88BC-498D-9B47-FE865D8D62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4C2E4-29C2-4D78-94E3-B263F6E049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663" y="474663"/>
            <a:ext cx="8712200" cy="71755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24966" name="Line 6"/>
          <p:cNvSpPr>
            <a:spLocks noChangeShapeType="1"/>
          </p:cNvSpPr>
          <p:nvPr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1076325" y="209550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ea typeface="+mn-ea"/>
            </a:endParaRPr>
          </a:p>
        </p:txBody>
      </p:sp>
      <p:pic>
        <p:nvPicPr>
          <p:cNvPr id="1032" name="Picture 11" descr="WSGR-horiz-bxw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6354763"/>
            <a:ext cx="2743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4972" name="Text Box 12"/>
          <p:cNvSpPr txBox="1">
            <a:spLocks noChangeArrowheads="1"/>
          </p:cNvSpPr>
          <p:nvPr userDrawn="1"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24973" name="Line 13"/>
          <p:cNvSpPr>
            <a:spLocks noChangeShapeType="1"/>
          </p:cNvSpPr>
          <p:nvPr userDrawn="1"/>
        </p:nvSpPr>
        <p:spPr bwMode="auto">
          <a:xfrm>
            <a:off x="225425" y="6172200"/>
            <a:ext cx="8699500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24977" name="Text Box 17"/>
          <p:cNvSpPr txBox="1">
            <a:spLocks noChangeArrowheads="1"/>
          </p:cNvSpPr>
          <p:nvPr userDrawn="1"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ea typeface="+mn-ea"/>
            </a:endParaRPr>
          </a:p>
        </p:txBody>
      </p:sp>
      <p:sp>
        <p:nvSpPr>
          <p:cNvPr id="42497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554F94A7-53B2-4FF3-A181-7509110327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419100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83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1023938"/>
            <a:chOff x="0" y="0"/>
            <a:chExt cx="5760" cy="645"/>
          </a:xfrm>
        </p:grpSpPr>
        <p:sp>
          <p:nvSpPr>
            <p:cNvPr id="1036291" name="AutoShap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44"/>
            </a:xfrm>
            <a:prstGeom prst="roundRect">
              <a:avLst>
                <a:gd name="adj" fmla="val 16667"/>
              </a:avLst>
            </a:prstGeom>
            <a:solidFill>
              <a:srgbClr val="28154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036292" name="Rectangle 4"/>
            <p:cNvSpPr>
              <a:spLocks noChangeArrowheads="1"/>
            </p:cNvSpPr>
            <p:nvPr userDrawn="1"/>
          </p:nvSpPr>
          <p:spPr bwMode="auto">
            <a:xfrm>
              <a:off x="0" y="332"/>
              <a:ext cx="301" cy="313"/>
            </a:xfrm>
            <a:prstGeom prst="rect">
              <a:avLst/>
            </a:prstGeom>
            <a:solidFill>
              <a:srgbClr val="28154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1036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268288"/>
            <a:ext cx="7448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29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219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296" name="Line 8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297" name="Text Box 9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pic>
        <p:nvPicPr>
          <p:cNvPr id="1036298" name="Picture 10" descr="WSGR-horiz-bx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6725" y="6354763"/>
            <a:ext cx="2743200" cy="274637"/>
          </a:xfrm>
          <a:prstGeom prst="rect">
            <a:avLst/>
          </a:prstGeom>
          <a:noFill/>
        </p:spPr>
      </p:pic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457200" y="1524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0" name="Line 12"/>
          <p:cNvSpPr>
            <a:spLocks noChangeShapeType="1"/>
          </p:cNvSpPr>
          <p:nvPr/>
        </p:nvSpPr>
        <p:spPr bwMode="auto">
          <a:xfrm>
            <a:off x="466725" y="6172200"/>
            <a:ext cx="8269288" cy="0"/>
          </a:xfrm>
          <a:prstGeom prst="line">
            <a:avLst/>
          </a:prstGeom>
          <a:noFill/>
          <a:ln w="12700">
            <a:solidFill>
              <a:srgbClr val="33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6301" name="Text Box 13"/>
          <p:cNvSpPr txBox="1">
            <a:spLocks noChangeArrowheads="1"/>
          </p:cNvSpPr>
          <p:nvPr/>
        </p:nvSpPr>
        <p:spPr bwMode="auto">
          <a:xfrm>
            <a:off x="2403475" y="14446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6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2"/>
                </a:solidFill>
              </a:defRPr>
            </a:lvl1pPr>
          </a:lstStyle>
          <a:p>
            <a:fld id="{388AC8A7-799A-4C71-8E61-6998DEC450A9}" type="slidenum">
              <a:rPr lang="en-US">
                <a:solidFill>
                  <a:srgbClr val="808080"/>
                </a:solidFill>
                <a:latin typeface="Arial" charset="0"/>
                <a:ea typeface="+mn-ea"/>
              </a:rPr>
              <a:pPr/>
              <a:t>‹#›</a:t>
            </a:fld>
            <a:endParaRPr lang="en-US">
              <a:solidFill>
                <a:srgbClr val="808080"/>
              </a:solidFill>
              <a:latin typeface="Arial" charset="0"/>
              <a:ea typeface="+mn-ea"/>
            </a:endParaRPr>
          </a:p>
        </p:txBody>
      </p:sp>
      <p:sp>
        <p:nvSpPr>
          <p:cNvPr id="1036303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2365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B760-C241-B944-96BB-2FF28B2A2F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74240" y="4966381"/>
            <a:ext cx="4572000" cy="10279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EEECE1"/>
              </a:buClr>
              <a:defRPr/>
            </a:pPr>
            <a:endParaRPr lang="en-US" sz="1600" b="1" kern="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algn="ctr" eaLnBrk="0" hangingPunct="0">
              <a:spcBef>
                <a:spcPct val="20000"/>
              </a:spcBef>
              <a:spcAft>
                <a:spcPts val="600"/>
              </a:spcAft>
              <a:buClr>
                <a:srgbClr val="EEECE1"/>
              </a:buClr>
              <a:defRPr/>
            </a:pPr>
            <a:r>
              <a:rPr lang="en-US" sz="1400" b="1" kern="0" cap="small" dirty="0" err="1" smtClean="0">
                <a:solidFill>
                  <a:prstClr val="black"/>
                </a:solidFill>
              </a:rPr>
              <a:t>Selim</a:t>
            </a:r>
            <a:r>
              <a:rPr lang="en-US" sz="1400" b="1" kern="0" cap="small" dirty="0" smtClean="0">
                <a:solidFill>
                  <a:prstClr val="black"/>
                </a:solidFill>
              </a:rPr>
              <a:t> Day and Adam </a:t>
            </a:r>
            <a:r>
              <a:rPr lang="en-US" sz="1400" b="1" kern="0" cap="small" dirty="0" err="1" smtClean="0">
                <a:solidFill>
                  <a:prstClr val="black"/>
                </a:solidFill>
              </a:rPr>
              <a:t>Dinow</a:t>
            </a:r>
            <a:r>
              <a:rPr lang="en-US" sz="1400" b="1" kern="0" cap="small" dirty="0" smtClean="0">
                <a:solidFill>
                  <a:prstClr val="black"/>
                </a:solidFill>
              </a:rPr>
              <a:t/>
            </a:r>
            <a:br>
              <a:rPr lang="en-US" sz="1400" b="1" kern="0" cap="small" dirty="0" smtClean="0">
                <a:solidFill>
                  <a:prstClr val="black"/>
                </a:solidFill>
              </a:rPr>
            </a:br>
            <a:r>
              <a:rPr lang="en-US" sz="1400" b="1" kern="0" cap="small" dirty="0" smtClean="0">
                <a:solidFill>
                  <a:prstClr val="black"/>
                </a:solidFill>
              </a:rPr>
              <a:t>Partners</a:t>
            </a:r>
            <a:br>
              <a:rPr lang="en-US" sz="1400" b="1" kern="0" cap="small" dirty="0" smtClean="0">
                <a:solidFill>
                  <a:prstClr val="black"/>
                </a:solidFill>
              </a:rPr>
            </a:br>
            <a:r>
              <a:rPr lang="en-US" sz="1400" b="1" kern="0" cap="small" dirty="0" smtClean="0">
                <a:solidFill>
                  <a:prstClr val="black"/>
                </a:solidFill>
              </a:rPr>
              <a:t>Wilson </a:t>
            </a:r>
            <a:r>
              <a:rPr lang="en-US" sz="1400" b="1" kern="0" cap="small" dirty="0" err="1" smtClean="0">
                <a:solidFill>
                  <a:prstClr val="black"/>
                </a:solidFill>
              </a:rPr>
              <a:t>Sonsini</a:t>
            </a:r>
            <a:r>
              <a:rPr lang="en-US" sz="1400" b="1" kern="0" cap="small" dirty="0" smtClean="0">
                <a:solidFill>
                  <a:prstClr val="black"/>
                </a:solidFill>
              </a:rPr>
              <a:t> Goodrich &amp; </a:t>
            </a:r>
            <a:r>
              <a:rPr lang="en-US" sz="1400" b="1" kern="0" cap="small" dirty="0" err="1" smtClean="0">
                <a:solidFill>
                  <a:prstClr val="black"/>
                </a:solidFill>
              </a:rPr>
              <a:t>Rosati</a:t>
            </a:r>
            <a:r>
              <a:rPr lang="en-US" sz="1400" b="1" kern="0" cap="small" dirty="0" smtClean="0">
                <a:solidFill>
                  <a:prstClr val="black"/>
                </a:solidFill>
              </a:rPr>
              <a:t>, PC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251964" y="5073656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160" y="1229360"/>
            <a:ext cx="9144000" cy="812800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0" name="Picture 2" descr="\\APPS2\creativeservice\CS master files\Current\General Assembly Logo\GeneralAssembly.png"/>
          <p:cNvPicPr>
            <a:picLocks noChangeAspect="1" noChangeArrowheads="1"/>
          </p:cNvPicPr>
          <p:nvPr/>
        </p:nvPicPr>
        <p:blipFill>
          <a:blip r:embed="rId2" cstate="print"/>
          <a:srcRect t="7463"/>
          <a:stretch>
            <a:fillRect/>
          </a:stretch>
        </p:blipFill>
        <p:spPr bwMode="auto">
          <a:xfrm>
            <a:off x="4457700" y="2689789"/>
            <a:ext cx="2360613" cy="691708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4061" y="2611119"/>
            <a:ext cx="867859" cy="867859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07378" y="100977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sm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 charset="0"/>
                <a:cs typeface="Arial" charset="0"/>
              </a:rPr>
              <a:t>Financing Alternatives for Startups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7020" y="3830320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/>
            </a:r>
            <a:b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</a:br>
            <a:r>
              <a:rPr lang="en-US" kern="0" dirty="0" smtClean="0">
                <a:solidFill>
                  <a:prstClr val="black"/>
                </a:solidFill>
                <a:latin typeface="Arial Black"/>
                <a:cs typeface="Arial Black"/>
              </a:rPr>
              <a:t>February 16, 2011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251964" y="6150616"/>
            <a:ext cx="4416552" cy="27432"/>
          </a:xfrm>
          <a:prstGeom prst="rect">
            <a:avLst/>
          </a:prstGeom>
          <a:solidFill>
            <a:srgbClr val="26144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 kern="0" dirty="0">
              <a:solidFill>
                <a:prstClr val="white"/>
              </a:solidFill>
              <a:latin typeface="Calibri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9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64" y="1311561"/>
            <a:ext cx="8247062" cy="4584700"/>
          </a:xfrm>
        </p:spPr>
        <p:txBody>
          <a:bodyPr>
            <a:normAutofit/>
          </a:bodyPr>
          <a:lstStyle/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Often requires personal guarantees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Financial covenants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Secured by cash flows and accounts receivable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NOT a real option for startups!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339725"/>
            <a:r>
              <a:rPr lang="en-US" dirty="0"/>
              <a:t>Debt – Bank debt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10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84" y="1169321"/>
            <a:ext cx="8660016" cy="5098744"/>
          </a:xfrm>
        </p:spPr>
        <p:txBody>
          <a:bodyPr>
            <a:normAutofit/>
          </a:bodyPr>
          <a:lstStyle/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Easy to do, very straightforward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100" dirty="0" smtClean="0">
                <a:solidFill>
                  <a:schemeClr val="tx1"/>
                </a:solidFill>
                <a:latin typeface="+mn-lt"/>
                <a:cs typeface="+mn-cs"/>
              </a:rPr>
              <a:t>No need to set valuation today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100" dirty="0" smtClean="0">
                <a:solidFill>
                  <a:schemeClr val="tx1"/>
                </a:solidFill>
                <a:latin typeface="+mn-lt"/>
                <a:cs typeface="+mn-cs"/>
              </a:rPr>
              <a:t>Limited or no governance rights</a:t>
            </a:r>
          </a:p>
          <a:p>
            <a:pPr lvl="1">
              <a:buClr>
                <a:srgbClr val="7777A5"/>
              </a:buClr>
            </a:pPr>
            <a:r>
              <a:rPr lang="en-US" sz="2100" dirty="0" smtClean="0">
                <a:solidFill>
                  <a:schemeClr val="tx1"/>
                </a:solidFill>
                <a:latin typeface="+mn-lt"/>
                <a:cs typeface="+mn-cs"/>
              </a:rPr>
              <a:t>Minimal terms to negotiate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Maturity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Interest rate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Discount to next round</a:t>
            </a:r>
          </a:p>
          <a:p>
            <a:pPr lvl="1">
              <a:spcBef>
                <a:spcPts val="1200"/>
              </a:spcBef>
              <a:buClr>
                <a:srgbClr val="7777A5"/>
              </a:buClr>
            </a:pPr>
            <a:r>
              <a:rPr lang="en-US" sz="2100" dirty="0" smtClean="0"/>
              <a:t>Can </a:t>
            </a:r>
            <a:r>
              <a:rPr lang="en-US" sz="2100" dirty="0" smtClean="0"/>
              <a:t>be made more </a:t>
            </a:r>
            <a:r>
              <a:rPr lang="en-US" sz="2100" dirty="0" smtClean="0"/>
              <a:t>complicated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Optional conversion at maturity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Caps on conversion valuation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Change of control acceleration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236538"/>
            <a:r>
              <a:rPr lang="en-US" dirty="0"/>
              <a:t>Debt – Convertible Bridge Note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100" y="5762625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Continued</a:t>
            </a:r>
            <a:endParaRPr lang="en-US" sz="1400" i="1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11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84" y="1209961"/>
            <a:ext cx="8113916" cy="5098744"/>
          </a:xfrm>
        </p:spPr>
        <p:txBody>
          <a:bodyPr>
            <a:normAutofit/>
          </a:bodyPr>
          <a:lstStyle/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 smtClean="0"/>
              <a:t>Works </a:t>
            </a:r>
            <a:r>
              <a:rPr lang="en-US" b="1" dirty="0"/>
              <a:t>best if subsequent financing is expected (avoids “bridge to nowhere”)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Short and sweet documentation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Acceptable to a wide range of investors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Now the predominant way to structure early stage investments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endParaRPr lang="en-US" b="1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236538"/>
            <a:r>
              <a:rPr lang="en-US" dirty="0"/>
              <a:t>Debt – Convertible Bridge </a:t>
            </a:r>
            <a:r>
              <a:rPr lang="en-US" dirty="0" smtClean="0"/>
              <a:t>Note (cont’d)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7875" y="1257300"/>
            <a:ext cx="7588250" cy="46482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endParaRPr lang="en-US" b="1" dirty="0" smtClean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b="1" dirty="0" smtClean="0"/>
              <a:t>So, which structure is right for you?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3FAB-E900-4B1B-B808-AF5F850A221F}" type="slidenum">
              <a:rPr lang="en-US" smtClean="0">
                <a:solidFill>
                  <a:srgbClr val="808080"/>
                </a:solidFill>
              </a:rPr>
              <a:pPr/>
              <a:t>12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WSGR screened 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2114550"/>
            <a:ext cx="58674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1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184" y="1216025"/>
            <a:ext cx="8660016" cy="4584700"/>
          </a:xfrm>
        </p:spPr>
        <p:txBody>
          <a:bodyPr/>
          <a:lstStyle/>
          <a:p>
            <a:pPr>
              <a:buClr>
                <a:srgbClr val="7777A5"/>
              </a:buClr>
              <a:buSzPct val="120000"/>
            </a:pPr>
            <a:r>
              <a:rPr lang="en-US" sz="1900" dirty="0"/>
              <a:t>Premier provider of value-added legal services to growth business enterprises worldwide, as well as the public and private capital markets that finance them</a:t>
            </a:r>
          </a:p>
          <a:p>
            <a:pPr>
              <a:buClr>
                <a:srgbClr val="7777A5"/>
              </a:buClr>
              <a:buSzPct val="120000"/>
            </a:pPr>
            <a:r>
              <a:rPr lang="en-US" sz="1900" dirty="0"/>
              <a:t>Represent multi-billion dollar global enterprises as well as venture-backed start-up companies</a:t>
            </a:r>
          </a:p>
          <a:p>
            <a:pPr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1900" dirty="0"/>
              <a:t>Our track record: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Represent more companies that receive venture financing than any other law firm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Advise more U.S. companies on their initial public offerings than any other law firm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Represent more technology companies in mergers and acquisitions than any other U.S. law firm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Advise more than 300 public and 3,000 private enterprises on issues of corporate law, securities, and corporate governance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Most frequently hired securities litigation firm in the country*</a:t>
            </a:r>
          </a:p>
          <a:p>
            <a:pPr lvl="1">
              <a:spcAft>
                <a:spcPct val="20000"/>
              </a:spcAft>
              <a:buClr>
                <a:srgbClr val="7777A5"/>
              </a:buClr>
            </a:pPr>
            <a:r>
              <a:rPr lang="en-US" sz="1600" dirty="0" smtClean="0"/>
              <a:t>Over 100 patent infringement lawsuits successfully litigated throughout the U.S. over the last five years</a:t>
            </a: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338138"/>
            <a:r>
              <a:rPr lang="en-US" dirty="0" smtClean="0"/>
              <a:t>Who is Wilson Sonsini Goodrich &amp; Rosati?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2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63505"/>
            <a:ext cx="7580516" cy="4584700"/>
          </a:xfrm>
        </p:spPr>
        <p:txBody>
          <a:bodyPr/>
          <a:lstStyle/>
          <a:p>
            <a:pPr>
              <a:buClr>
                <a:srgbClr val="7777A5"/>
              </a:buClr>
              <a:buSzPct val="120000"/>
            </a:pPr>
            <a:r>
              <a:rPr lang="en-US" b="1" dirty="0"/>
              <a:t>Equity</a:t>
            </a:r>
          </a:p>
          <a:p>
            <a:pPr lvl="1">
              <a:spcBef>
                <a:spcPts val="800"/>
              </a:spcBef>
              <a:buClr>
                <a:srgbClr val="7777A5"/>
              </a:buClr>
            </a:pPr>
            <a:r>
              <a:rPr lang="en-US" sz="2100" dirty="0"/>
              <a:t>Common stock</a:t>
            </a:r>
          </a:p>
          <a:p>
            <a:pPr lvl="1">
              <a:spcBef>
                <a:spcPts val="800"/>
              </a:spcBef>
              <a:buClr>
                <a:srgbClr val="7777A5"/>
              </a:buClr>
            </a:pPr>
            <a:r>
              <a:rPr lang="en-US" sz="2100" dirty="0"/>
              <a:t>Series A Preferred Stock</a:t>
            </a:r>
          </a:p>
          <a:p>
            <a:pPr lvl="1">
              <a:spcBef>
                <a:spcPts val="800"/>
              </a:spcBef>
              <a:buClr>
                <a:srgbClr val="7777A5"/>
              </a:buClr>
            </a:pPr>
            <a:r>
              <a:rPr lang="en-US" sz="2100" dirty="0"/>
              <a:t>“Seed” preferred </a:t>
            </a:r>
            <a:r>
              <a:rPr lang="en-US" sz="2100" dirty="0" smtClean="0"/>
              <a:t>stock</a:t>
            </a:r>
            <a:endParaRPr lang="en-US" sz="2100" dirty="0"/>
          </a:p>
          <a:p>
            <a:pPr>
              <a:spcBef>
                <a:spcPts val="1800"/>
              </a:spcBef>
              <a:buClr>
                <a:srgbClr val="7777A5"/>
              </a:buClr>
              <a:buSzPct val="120000"/>
            </a:pPr>
            <a:r>
              <a:rPr lang="en-US" b="1" dirty="0"/>
              <a:t>Debt</a:t>
            </a:r>
          </a:p>
          <a:p>
            <a:pPr lvl="1">
              <a:spcBef>
                <a:spcPts val="800"/>
              </a:spcBef>
              <a:buClr>
                <a:srgbClr val="7777A5"/>
              </a:buClr>
            </a:pPr>
            <a:r>
              <a:rPr lang="en-US" sz="2100" dirty="0"/>
              <a:t>Bank loans</a:t>
            </a:r>
          </a:p>
          <a:p>
            <a:pPr lvl="1">
              <a:spcBef>
                <a:spcPts val="800"/>
              </a:spcBef>
              <a:buClr>
                <a:srgbClr val="7777A5"/>
              </a:buClr>
            </a:pPr>
            <a:r>
              <a:rPr lang="en-US" sz="2100" dirty="0"/>
              <a:t>Convertible promissory notes</a:t>
            </a: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338138"/>
            <a:r>
              <a:rPr lang="en-US" dirty="0"/>
              <a:t>Two basic approaches for financing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3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884" y="1401605"/>
            <a:ext cx="8247062" cy="4584700"/>
          </a:xfrm>
        </p:spPr>
        <p:txBody>
          <a:bodyPr/>
          <a:lstStyle/>
          <a:p>
            <a:pPr>
              <a:buClr>
                <a:srgbClr val="7777A5"/>
              </a:buClr>
              <a:buSzPct val="120000"/>
            </a:pPr>
            <a:r>
              <a:rPr lang="en-US" b="1" dirty="0"/>
              <a:t>Three over-arching themes	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Protection of founders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Incentivize investors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Cost and speed</a:t>
            </a:r>
          </a:p>
          <a:p>
            <a:pPr lvl="0"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Specific issues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Amount being raised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Identity of investors</a:t>
            </a:r>
          </a:p>
          <a:p>
            <a:pPr marL="915988" lvl="1">
              <a:spcBef>
                <a:spcPts val="800"/>
              </a:spcBef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Terms (economic, governance, etc.)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00" y="320367"/>
            <a:ext cx="9545484" cy="663575"/>
          </a:xfrm>
        </p:spPr>
        <p:txBody>
          <a:bodyPr/>
          <a:lstStyle/>
          <a:p>
            <a:pPr marL="338138"/>
            <a:r>
              <a:rPr lang="en-US" dirty="0"/>
              <a:t>Considerations in structuring financings for startups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4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84" y="1287305"/>
            <a:ext cx="8247062" cy="45847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What is common stock?</a:t>
            </a:r>
          </a:p>
          <a:p>
            <a:pPr>
              <a:spcBef>
                <a:spcPts val="12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Straightforward way to raise </a:t>
            </a:r>
            <a:r>
              <a:rPr lang="en-US" sz="2100" b="1" dirty="0"/>
              <a:t>equity</a:t>
            </a:r>
          </a:p>
          <a:p>
            <a:pPr lvl="1"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Usually no rights or preferences</a:t>
            </a:r>
          </a:p>
          <a:p>
            <a:pPr lvl="1"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No downside protection (i.e., liquidation preference) for investors</a:t>
            </a:r>
          </a:p>
          <a:p>
            <a:pPr>
              <a:spcBef>
                <a:spcPts val="12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Valuation must be determined</a:t>
            </a:r>
          </a:p>
          <a:p>
            <a:pPr lvl="1"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Most significant negotiating point</a:t>
            </a:r>
          </a:p>
          <a:p>
            <a:pPr lvl="1">
              <a:buClr>
                <a:srgbClr val="7777A5"/>
              </a:buClr>
              <a:buFont typeface="Arial" pitchFamily="34" charset="0"/>
              <a:buChar char="–"/>
            </a:pPr>
            <a:r>
              <a:rPr lang="en-US" sz="2100" dirty="0"/>
              <a:t>Sets price for option grants</a:t>
            </a:r>
          </a:p>
          <a:p>
            <a:pPr>
              <a:spcBef>
                <a:spcPts val="12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No VC’s and </a:t>
            </a:r>
            <a:r>
              <a:rPr lang="en-US" sz="2200" b="1" dirty="0" smtClean="0"/>
              <a:t>usually only </a:t>
            </a:r>
            <a:r>
              <a:rPr lang="en-US" sz="2200" b="1" dirty="0"/>
              <a:t>non-professional angel investors will do it (best suited for friends and family round)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280988"/>
            <a:r>
              <a:rPr lang="en-US" dirty="0"/>
              <a:t>Equity – Common Stock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5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84" y="1287305"/>
            <a:ext cx="8247062" cy="45847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What is preferred stock?</a:t>
            </a:r>
          </a:p>
          <a:p>
            <a:pPr>
              <a:spcBef>
                <a:spcPts val="900"/>
              </a:spcBef>
              <a:buClr>
                <a:srgbClr val="7777A5"/>
              </a:buClr>
              <a:buSzPct val="120000"/>
            </a:pPr>
            <a:r>
              <a:rPr lang="en-US" sz="2200" b="1" dirty="0" smtClean="0"/>
              <a:t>Typically the most </a:t>
            </a:r>
            <a:r>
              <a:rPr lang="en-US" sz="2200" b="1" dirty="0"/>
              <a:t>complicated way to raise equity</a:t>
            </a:r>
          </a:p>
          <a:p>
            <a:pPr lvl="1">
              <a:buClr>
                <a:srgbClr val="7777A5"/>
              </a:buClr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Must establish separate rights, preferences and privileges of preferred stock</a:t>
            </a:r>
          </a:p>
          <a:p>
            <a:pPr lvl="1">
              <a:buClr>
                <a:srgbClr val="7777A5"/>
              </a:buClr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Extensive economic AND governance provisions</a:t>
            </a:r>
          </a:p>
          <a:p>
            <a:pPr lvl="1">
              <a:buClr>
                <a:srgbClr val="7777A5"/>
              </a:buClr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Must establish valuation</a:t>
            </a:r>
          </a:p>
          <a:p>
            <a:pPr>
              <a:spcBef>
                <a:spcPts val="90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200" b="1" dirty="0"/>
              <a:t>Results in 5 separate 20+ page </a:t>
            </a:r>
            <a:r>
              <a:rPr lang="en-US" sz="2200" b="1" dirty="0" smtClean="0"/>
              <a:t>agreements</a:t>
            </a:r>
            <a:endParaRPr lang="en-US" sz="2200" b="1" dirty="0"/>
          </a:p>
          <a:p>
            <a:pPr>
              <a:spcBef>
                <a:spcPts val="90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200" b="1" dirty="0" smtClean="0"/>
              <a:t>Usually takes </a:t>
            </a:r>
            <a:r>
              <a:rPr lang="en-US" sz="2200" b="1" dirty="0"/>
              <a:t>3-4 weeks </a:t>
            </a:r>
            <a:r>
              <a:rPr lang="en-US" sz="2200" b="1" dirty="0" smtClean="0"/>
              <a:t>minimum to </a:t>
            </a:r>
            <a:r>
              <a:rPr lang="en-US" sz="2200" b="1" dirty="0"/>
              <a:t>complete and is usually most expensive approach</a:t>
            </a:r>
          </a:p>
          <a:p>
            <a:pPr>
              <a:spcBef>
                <a:spcPts val="900"/>
              </a:spcBef>
              <a:buClr>
                <a:srgbClr val="7777A5"/>
              </a:buClr>
              <a:buSzPct val="120000"/>
            </a:pPr>
            <a:r>
              <a:rPr lang="en-US" sz="2200" b="1" dirty="0"/>
              <a:t>Best utilized for larger VC deals where larger proceeds support higher cost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176213"/>
            <a:r>
              <a:rPr lang="en-US" dirty="0"/>
              <a:t>Equity – Series A Preferred Stock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100" y="5762625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Continued</a:t>
            </a:r>
            <a:endParaRPr lang="en-US" sz="1400" i="1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6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303" y="1133760"/>
            <a:ext cx="8253617" cy="519338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777A5"/>
              </a:buClr>
              <a:buSzPct val="120000"/>
              <a:buNone/>
            </a:pPr>
            <a:r>
              <a:rPr lang="en-US" b="1" dirty="0"/>
              <a:t>Terms of Series A Preferred Stock</a:t>
            </a:r>
          </a:p>
          <a:p>
            <a:pPr>
              <a:spcBef>
                <a:spcPts val="900"/>
              </a:spcBef>
              <a:spcAft>
                <a:spcPts val="300"/>
              </a:spcAft>
              <a:buClr>
                <a:srgbClr val="7777A5"/>
              </a:buClr>
              <a:buSzPct val="120000"/>
            </a:pPr>
            <a:r>
              <a:rPr lang="en-US" sz="2200" b="1" dirty="0"/>
              <a:t>Economic terms:</a:t>
            </a:r>
          </a:p>
          <a:p>
            <a:pPr lvl="1">
              <a:buClr>
                <a:srgbClr val="7777A5"/>
              </a:buClr>
            </a:pPr>
            <a:r>
              <a:rPr lang="en-US" sz="2100" dirty="0">
                <a:solidFill>
                  <a:schemeClr val="tx1"/>
                </a:solidFill>
                <a:latin typeface="+mn-lt"/>
                <a:cs typeface="+mn-cs"/>
              </a:rPr>
              <a:t>Liquidation Preference</a:t>
            </a:r>
          </a:p>
          <a:p>
            <a:pPr lvl="1">
              <a:buClr>
                <a:srgbClr val="7777A5"/>
              </a:buClr>
            </a:pPr>
            <a:r>
              <a:rPr lang="en-US" sz="2100" dirty="0">
                <a:solidFill>
                  <a:schemeClr val="tx1"/>
                </a:solidFill>
                <a:latin typeface="+mn-lt"/>
                <a:cs typeface="+mn-cs"/>
              </a:rPr>
              <a:t>Dividends</a:t>
            </a:r>
          </a:p>
          <a:p>
            <a:pPr lvl="1">
              <a:buClr>
                <a:srgbClr val="7777A5"/>
              </a:buClr>
            </a:pPr>
            <a:r>
              <a:rPr lang="en-US" sz="2100" dirty="0">
                <a:solidFill>
                  <a:schemeClr val="tx1"/>
                </a:solidFill>
                <a:latin typeface="+mn-lt"/>
                <a:cs typeface="+mn-cs"/>
              </a:rPr>
              <a:t>Anti-dilution protection</a:t>
            </a:r>
          </a:p>
          <a:p>
            <a:pPr lvl="1">
              <a:buClr>
                <a:srgbClr val="7777A5"/>
              </a:buClr>
            </a:pPr>
            <a:r>
              <a:rPr lang="en-US" sz="2100" dirty="0">
                <a:solidFill>
                  <a:schemeClr val="tx1"/>
                </a:solidFill>
                <a:latin typeface="+mn-lt"/>
                <a:cs typeface="+mn-cs"/>
              </a:rPr>
              <a:t>Redemption</a:t>
            </a:r>
          </a:p>
          <a:p>
            <a:pPr lvl="1">
              <a:spcBef>
                <a:spcPts val="90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100" dirty="0">
                <a:solidFill>
                  <a:schemeClr val="tx1"/>
                </a:solidFill>
                <a:latin typeface="+mn-lt"/>
                <a:cs typeface="+mn-cs"/>
              </a:rPr>
              <a:t>Founder </a:t>
            </a:r>
            <a:r>
              <a:rPr lang="en-US" sz="2100" dirty="0" smtClean="0">
                <a:solidFill>
                  <a:schemeClr val="tx1"/>
                </a:solidFill>
                <a:latin typeface="+mn-lt"/>
                <a:cs typeface="+mn-cs"/>
              </a:rPr>
              <a:t>vesting</a:t>
            </a:r>
          </a:p>
          <a:p>
            <a:pPr>
              <a:spcBef>
                <a:spcPts val="600"/>
              </a:spcBef>
              <a:spcAft>
                <a:spcPts val="300"/>
              </a:spcAft>
              <a:buClr>
                <a:srgbClr val="7777A5"/>
              </a:buClr>
              <a:buSzPct val="120000"/>
            </a:pPr>
            <a:r>
              <a:rPr lang="en-US" sz="2200" b="1" dirty="0" smtClean="0"/>
              <a:t>Governance terms:</a:t>
            </a:r>
          </a:p>
          <a:p>
            <a:pPr lvl="1">
              <a:buClr>
                <a:srgbClr val="7777A5"/>
              </a:buClr>
            </a:pPr>
            <a:r>
              <a:rPr lang="en-US" sz="2054" dirty="0" smtClean="0"/>
              <a:t>Board composition</a:t>
            </a:r>
          </a:p>
          <a:p>
            <a:pPr lvl="1">
              <a:buClr>
                <a:srgbClr val="7777A5"/>
              </a:buClr>
            </a:pPr>
            <a:r>
              <a:rPr lang="en-US" sz="2054" dirty="0" smtClean="0"/>
              <a:t>Protective provisions</a:t>
            </a:r>
          </a:p>
          <a:p>
            <a:pPr lvl="1">
              <a:spcAft>
                <a:spcPts val="600"/>
              </a:spcAft>
              <a:buClr>
                <a:srgbClr val="7777A5"/>
              </a:buClr>
            </a:pPr>
            <a:r>
              <a:rPr lang="en-US" sz="2054" dirty="0" smtClean="0"/>
              <a:t>Liquidity constraints</a:t>
            </a:r>
          </a:p>
          <a:p>
            <a:pPr lvl="2"/>
            <a:r>
              <a:rPr lang="en-US" sz="1946" dirty="0" smtClean="0"/>
              <a:t>ROFR</a:t>
            </a:r>
          </a:p>
          <a:p>
            <a:pPr lvl="2"/>
            <a:r>
              <a:rPr lang="en-US" sz="1946" dirty="0" smtClean="0"/>
              <a:t>Tag along</a:t>
            </a:r>
          </a:p>
          <a:p>
            <a:pPr lvl="2"/>
            <a:r>
              <a:rPr lang="en-US" sz="1946" dirty="0" smtClean="0"/>
              <a:t>Drag along</a:t>
            </a:r>
          </a:p>
          <a:p>
            <a:pPr lvl="1">
              <a:buClr>
                <a:srgbClr val="7777A5"/>
              </a:buClr>
            </a:pPr>
            <a:endParaRPr lang="en-US" sz="21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0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176213"/>
            <a:r>
              <a:rPr lang="en-US" dirty="0"/>
              <a:t>Equity – Series A Preferred </a:t>
            </a:r>
            <a:r>
              <a:rPr lang="en-US" dirty="0" smtClean="0"/>
              <a:t>Stock (cont’d)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100" y="5762625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</a:rPr>
              <a:t>Continued</a:t>
            </a:r>
            <a:endParaRPr lang="en-US" sz="1400" i="1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7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983" y="1232820"/>
            <a:ext cx="8367917" cy="4774279"/>
          </a:xfrm>
        </p:spPr>
        <p:txBody>
          <a:bodyPr>
            <a:normAutofit/>
          </a:bodyPr>
          <a:lstStyle/>
          <a:p>
            <a:pPr>
              <a:buClr>
                <a:srgbClr val="7777A5"/>
              </a:buClr>
              <a:buSzPct val="120000"/>
              <a:buNone/>
            </a:pPr>
            <a:r>
              <a:rPr lang="en-US" b="1" dirty="0" smtClean="0"/>
              <a:t>Terms of Series A Preferred Stock (cont’d) 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sz="2000" b="1" dirty="0" smtClean="0"/>
              <a:t>Others:</a:t>
            </a:r>
          </a:p>
          <a:p>
            <a:pPr lvl="1">
              <a:lnSpc>
                <a:spcPct val="90000"/>
              </a:lnSpc>
              <a:buClr>
                <a:srgbClr val="7777A5"/>
              </a:buClr>
            </a:pPr>
            <a:r>
              <a:rPr lang="en-US" sz="1900" dirty="0" smtClean="0"/>
              <a:t>Registration rights</a:t>
            </a:r>
          </a:p>
          <a:p>
            <a:pPr lvl="1">
              <a:lnSpc>
                <a:spcPct val="90000"/>
              </a:lnSpc>
              <a:buClr>
                <a:srgbClr val="7777A5"/>
              </a:buClr>
            </a:pPr>
            <a:r>
              <a:rPr lang="en-US" sz="1900" dirty="0" smtClean="0"/>
              <a:t>Preemptive </a:t>
            </a:r>
            <a:r>
              <a:rPr lang="en-US" sz="1900" dirty="0"/>
              <a:t>rights</a:t>
            </a:r>
          </a:p>
          <a:p>
            <a:pPr lvl="1">
              <a:lnSpc>
                <a:spcPct val="90000"/>
              </a:lnSpc>
              <a:buClr>
                <a:srgbClr val="7777A5"/>
              </a:buClr>
            </a:pPr>
            <a:r>
              <a:rPr lang="en-US" sz="1900" dirty="0"/>
              <a:t>Information rights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176213"/>
            <a:r>
              <a:rPr lang="en-US" dirty="0"/>
              <a:t>Equity – Series A Preferred </a:t>
            </a:r>
            <a:r>
              <a:rPr lang="en-US" dirty="0" smtClean="0"/>
              <a:t>Stock (cont’d)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C9801-CD70-43E7-B643-D63D7DA07A33}" type="slidenum">
              <a:rPr lang="en-US">
                <a:solidFill>
                  <a:srgbClr val="808080"/>
                </a:solidFill>
              </a:rPr>
              <a:pPr/>
              <a:t>8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24" y="1301401"/>
            <a:ext cx="8247062" cy="4584700"/>
          </a:xfrm>
        </p:spPr>
        <p:txBody>
          <a:bodyPr>
            <a:normAutofit/>
          </a:bodyPr>
          <a:lstStyle/>
          <a:p>
            <a:pPr>
              <a:spcBef>
                <a:spcPts val="1824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b="1" dirty="0"/>
              <a:t>“Light” version of Series A Preferred</a:t>
            </a:r>
          </a:p>
          <a:p>
            <a:pPr>
              <a:spcBef>
                <a:spcPts val="1824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b="1" dirty="0"/>
              <a:t>Terms typically more founder friendly</a:t>
            </a:r>
          </a:p>
          <a:p>
            <a:pPr>
              <a:spcBef>
                <a:spcPts val="1824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b="1" dirty="0"/>
              <a:t>“Punt” on various terms until Series A Preferred </a:t>
            </a:r>
          </a:p>
          <a:p>
            <a:pPr>
              <a:spcBef>
                <a:spcPts val="1824"/>
              </a:spcBef>
              <a:spcAft>
                <a:spcPts val="600"/>
              </a:spcAft>
              <a:buClr>
                <a:srgbClr val="7777A5"/>
              </a:buClr>
              <a:buSzPct val="120000"/>
            </a:pPr>
            <a:r>
              <a:rPr lang="en-US" b="1" dirty="0"/>
              <a:t>Need to set valuation</a:t>
            </a:r>
          </a:p>
          <a:p>
            <a:pPr>
              <a:spcBef>
                <a:spcPts val="1824"/>
              </a:spcBef>
              <a:buClr>
                <a:srgbClr val="7777A5"/>
              </a:buClr>
              <a:buSzPct val="120000"/>
            </a:pPr>
            <a:r>
              <a:rPr lang="en-US" b="1" dirty="0"/>
              <a:t>Quicker and less expensive than full Series A Preferred, but still can be time consuming and relatively expensive </a:t>
            </a:r>
          </a:p>
          <a:p>
            <a:pPr lvl="1"/>
            <a:endParaRPr 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spcAft>
                <a:spcPct val="20000"/>
              </a:spcAft>
            </a:pPr>
            <a:endParaRPr lang="en-US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16" y="282267"/>
            <a:ext cx="8712200" cy="663575"/>
          </a:xfrm>
        </p:spPr>
        <p:txBody>
          <a:bodyPr/>
          <a:lstStyle/>
          <a:p>
            <a:pPr marL="176213"/>
            <a:r>
              <a:rPr lang="en-US" dirty="0"/>
              <a:t>Equity – Series “Seed” Preferred </a:t>
            </a:r>
            <a:r>
              <a:rPr lang="en-US" dirty="0" smtClean="0"/>
              <a:t>Stock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1">
  <a:themeElements>
    <a:clrScheme name="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Pitchbook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Pitchbook1">
  <a:themeElements>
    <a:clrScheme name="1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1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tchbook1">
  <a:themeElements>
    <a:clrScheme name="2_Pitchboo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6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B8"/>
      </a:accent5>
      <a:accent6>
        <a:srgbClr val="730000"/>
      </a:accent6>
      <a:hlink>
        <a:srgbClr val="666699"/>
      </a:hlink>
      <a:folHlink>
        <a:srgbClr val="B2B2B2"/>
      </a:folHlink>
    </a:clrScheme>
    <a:fontScheme name="2_Pitchbook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Pitchboo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6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730000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Settings\htn\Desktop\Pitchbook1.pot</Template>
  <TotalTime>51279</TotalTime>
  <Words>603</Words>
  <Application>Microsoft Office PowerPoint</Application>
  <PresentationFormat>On-screen Show (4:3)</PresentationFormat>
  <Paragraphs>137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Pitchbook1</vt:lpstr>
      <vt:lpstr>12_Pitchbook1</vt:lpstr>
      <vt:lpstr>2_Pitchbook1</vt:lpstr>
      <vt:lpstr>Office Theme</vt:lpstr>
      <vt:lpstr>Slide 0</vt:lpstr>
      <vt:lpstr>Who is Wilson Sonsini Goodrich &amp; Rosati?</vt:lpstr>
      <vt:lpstr>Two basic approaches for financing</vt:lpstr>
      <vt:lpstr>Considerations in structuring financings for startups</vt:lpstr>
      <vt:lpstr>Equity – Common Stock</vt:lpstr>
      <vt:lpstr>Equity – Series A Preferred Stock</vt:lpstr>
      <vt:lpstr>Equity – Series A Preferred Stock (cont’d)</vt:lpstr>
      <vt:lpstr>Equity – Series A Preferred Stock (cont’d)</vt:lpstr>
      <vt:lpstr>Equity – Series “Seed” Preferred Stock</vt:lpstr>
      <vt:lpstr>Debt – Bank debt</vt:lpstr>
      <vt:lpstr>Debt – Convertible Bridge Note</vt:lpstr>
      <vt:lpstr>Debt – Convertible Bridge Note (cont’d)</vt:lpstr>
      <vt:lpstr>Slide 12</vt:lpstr>
      <vt:lpstr>Slide 13</vt:lpstr>
    </vt:vector>
  </TitlesOfParts>
  <Company>WSGR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Han</dc:creator>
  <cp:lastModifiedBy>WSGR</cp:lastModifiedBy>
  <cp:revision>1150</cp:revision>
  <dcterms:created xsi:type="dcterms:W3CDTF">2011-02-15T03:23:13Z</dcterms:created>
  <dcterms:modified xsi:type="dcterms:W3CDTF">2011-02-15T17:31:09Z</dcterms:modified>
</cp:coreProperties>
</file>