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4" r:id="rId5"/>
    <p:sldId id="259" r:id="rId6"/>
    <p:sldId id="265" r:id="rId7"/>
    <p:sldId id="266" r:id="rId8"/>
    <p:sldId id="267" r:id="rId9"/>
    <p:sldId id="260" r:id="rId10"/>
    <p:sldId id="261" r:id="rId11"/>
    <p:sldId id="262"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9601" y="-10503"/>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796176"/>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HIGH-VALUE CUSTOMER SUMMARY TABLE</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Table 3">
            <a:extLst>
              <a:ext uri="{FF2B5EF4-FFF2-40B4-BE49-F238E27FC236}">
                <a16:creationId xmlns:a16="http://schemas.microsoft.com/office/drawing/2014/main" id="{BF7083FE-F999-FDB2-AD84-C2F94924B4EE}"/>
              </a:ext>
            </a:extLst>
          </p:cNvPr>
          <p:cNvGraphicFramePr>
            <a:graphicFrameLocks noGrp="1"/>
          </p:cNvGraphicFramePr>
          <p:nvPr>
            <p:extLst>
              <p:ext uri="{D42A27DB-BD31-4B8C-83A1-F6EECF244321}">
                <p14:modId xmlns:p14="http://schemas.microsoft.com/office/powerpoint/2010/main" val="3596317016"/>
              </p:ext>
            </p:extLst>
          </p:nvPr>
        </p:nvGraphicFramePr>
        <p:xfrm>
          <a:off x="1110343" y="1312503"/>
          <a:ext cx="6408960" cy="3690176"/>
        </p:xfrm>
        <a:graphic>
          <a:graphicData uri="http://schemas.openxmlformats.org/drawingml/2006/table">
            <a:tbl>
              <a:tblPr/>
              <a:tblGrid>
                <a:gridCol w="801120">
                  <a:extLst>
                    <a:ext uri="{9D8B030D-6E8A-4147-A177-3AD203B41FA5}">
                      <a16:colId xmlns:a16="http://schemas.microsoft.com/office/drawing/2014/main" val="1143245044"/>
                    </a:ext>
                  </a:extLst>
                </a:gridCol>
                <a:gridCol w="801120">
                  <a:extLst>
                    <a:ext uri="{9D8B030D-6E8A-4147-A177-3AD203B41FA5}">
                      <a16:colId xmlns:a16="http://schemas.microsoft.com/office/drawing/2014/main" val="190227962"/>
                    </a:ext>
                  </a:extLst>
                </a:gridCol>
                <a:gridCol w="801120">
                  <a:extLst>
                    <a:ext uri="{9D8B030D-6E8A-4147-A177-3AD203B41FA5}">
                      <a16:colId xmlns:a16="http://schemas.microsoft.com/office/drawing/2014/main" val="4106179666"/>
                    </a:ext>
                  </a:extLst>
                </a:gridCol>
                <a:gridCol w="801120">
                  <a:extLst>
                    <a:ext uri="{9D8B030D-6E8A-4147-A177-3AD203B41FA5}">
                      <a16:colId xmlns:a16="http://schemas.microsoft.com/office/drawing/2014/main" val="2587497473"/>
                    </a:ext>
                  </a:extLst>
                </a:gridCol>
                <a:gridCol w="801120">
                  <a:extLst>
                    <a:ext uri="{9D8B030D-6E8A-4147-A177-3AD203B41FA5}">
                      <a16:colId xmlns:a16="http://schemas.microsoft.com/office/drawing/2014/main" val="851405981"/>
                    </a:ext>
                  </a:extLst>
                </a:gridCol>
                <a:gridCol w="801120">
                  <a:extLst>
                    <a:ext uri="{9D8B030D-6E8A-4147-A177-3AD203B41FA5}">
                      <a16:colId xmlns:a16="http://schemas.microsoft.com/office/drawing/2014/main" val="3106344785"/>
                    </a:ext>
                  </a:extLst>
                </a:gridCol>
                <a:gridCol w="801120">
                  <a:extLst>
                    <a:ext uri="{9D8B030D-6E8A-4147-A177-3AD203B41FA5}">
                      <a16:colId xmlns:a16="http://schemas.microsoft.com/office/drawing/2014/main" val="2706423464"/>
                    </a:ext>
                  </a:extLst>
                </a:gridCol>
                <a:gridCol w="801120">
                  <a:extLst>
                    <a:ext uri="{9D8B030D-6E8A-4147-A177-3AD203B41FA5}">
                      <a16:colId xmlns:a16="http://schemas.microsoft.com/office/drawing/2014/main" val="2573380952"/>
                    </a:ext>
                  </a:extLst>
                </a:gridCol>
              </a:tblGrid>
              <a:tr h="397613">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br>
                        <a:rPr lang="en-CA" sz="700" b="1" dirty="0">
                          <a:effectLst/>
                        </a:rPr>
                      </a:br>
                      <a:r>
                        <a:rPr lang="en-CA" sz="700" b="1" dirty="0">
                          <a:effectLst/>
                        </a:rPr>
                        <a:t>     gender</a:t>
                      </a:r>
                    </a:p>
                  </a:txBody>
                  <a:tcPr marL="61005" marR="61005" marT="30503" marB="30503" anchor="ctr">
                    <a:lnL>
                      <a:noFill/>
                    </a:lnL>
                    <a:lnR>
                      <a:noFill/>
                    </a:lnR>
                    <a:lnT>
                      <a:noFill/>
                    </a:lnT>
                    <a:lnB>
                      <a:noFill/>
                    </a:lnB>
                  </a:tcPr>
                </a:tc>
                <a:tc>
                  <a:txBody>
                    <a:bodyPr/>
                    <a:lstStyle/>
                    <a:p>
                      <a:pPr algn="r" fontAlgn="ctr"/>
                      <a:r>
                        <a:rPr lang="en-CA" sz="700" b="1" dirty="0" err="1">
                          <a:effectLst/>
                        </a:rPr>
                        <a:t>age_class_str</a:t>
                      </a: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b="1" dirty="0" err="1">
                          <a:effectLst/>
                        </a:rPr>
                        <a:t>job_industry_category</a:t>
                      </a: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US" sz="700" b="1" dirty="0">
                          <a:effectLst/>
                        </a:rPr>
                        <a:t>past_3_years_bike_related_purchases</a:t>
                      </a:r>
                    </a:p>
                  </a:txBody>
                  <a:tcPr marL="61005" marR="61005" marT="30503" marB="30503" anchor="ctr">
                    <a:lnL>
                      <a:noFill/>
                    </a:lnL>
                    <a:lnR>
                      <a:noFill/>
                    </a:lnR>
                    <a:lnT>
                      <a:noFill/>
                    </a:lnT>
                    <a:lnB>
                      <a:noFill/>
                    </a:lnB>
                  </a:tcPr>
                </a:tc>
                <a:tc>
                  <a:txBody>
                    <a:bodyPr/>
                    <a:lstStyle/>
                    <a:p>
                      <a:pPr algn="r" fontAlgn="ctr"/>
                      <a:r>
                        <a:rPr lang="en-CA" sz="700" b="1" dirty="0">
                          <a:effectLst/>
                        </a:rPr>
                        <a:t>state</a:t>
                      </a:r>
                    </a:p>
                  </a:txBody>
                  <a:tcPr marL="61005" marR="61005" marT="30503" marB="30503" anchor="ctr">
                    <a:lnL>
                      <a:noFill/>
                    </a:lnL>
                    <a:lnR>
                      <a:noFill/>
                    </a:lnR>
                    <a:lnT>
                      <a:noFill/>
                    </a:lnT>
                    <a:lnB>
                      <a:noFill/>
                    </a:lnB>
                  </a:tcPr>
                </a:tc>
                <a:tc>
                  <a:txBody>
                    <a:bodyPr/>
                    <a:lstStyle/>
                    <a:p>
                      <a:pPr algn="r" fontAlgn="ctr"/>
                      <a:r>
                        <a:rPr lang="en-CA" sz="700" b="1" dirty="0" err="1">
                          <a:effectLst/>
                        </a:rPr>
                        <a:t>rfm_class</a:t>
                      </a: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b="1" dirty="0" err="1">
                          <a:effectLst/>
                        </a:rPr>
                        <a:t>customer_title</a:t>
                      </a:r>
                      <a:endParaRPr lang="en-CA" sz="700" b="1" dirty="0">
                        <a:effectLst/>
                      </a:endParaRPr>
                    </a:p>
                  </a:txBody>
                  <a:tcPr marL="61005" marR="61005" marT="30503" marB="30503" anchor="ctr">
                    <a:lnL>
                      <a:noFill/>
                    </a:lnL>
                  </a:tcPr>
                </a:tc>
                <a:extLst>
                  <a:ext uri="{0D108BD9-81ED-4DB2-BD59-A6C34878D82A}">
                    <a16:rowId xmlns:a16="http://schemas.microsoft.com/office/drawing/2014/main" val="2880289913"/>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19</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VIC</a:t>
                      </a:r>
                    </a:p>
                  </a:txBody>
                  <a:tcPr marL="61005" marR="61005" marT="30503" marB="30503" anchor="ctr">
                    <a:lnL>
                      <a:noFill/>
                    </a:lnL>
                    <a:lnR>
                      <a:noFill/>
                    </a:lnR>
                    <a:lnT>
                      <a:noFill/>
                    </a:lnT>
                    <a:lnB>
                      <a:noFill/>
                    </a:lnB>
                    <a:solidFill>
                      <a:srgbClr val="F5F5F5"/>
                    </a:solidFill>
                  </a:tcPr>
                </a:tc>
                <a:tc>
                  <a:txBody>
                    <a:bodyPr/>
                    <a:lstStyle/>
                    <a:p>
                      <a:pPr algn="r" fontAlgn="ctr"/>
                      <a:r>
                        <a:rPr lang="en-CA" sz="700" dirty="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dirty="0">
                          <a:effectLst/>
                        </a:rPr>
                        <a:t>gold</a:t>
                      </a:r>
                    </a:p>
                  </a:txBody>
                  <a:tcPr marL="61005" marR="61005" marT="30503" marB="30503" anchor="ctr">
                    <a:lnL>
                      <a:noFill/>
                    </a:lnL>
                    <a:lnR>
                      <a:noFill/>
                    </a:lnR>
                    <a:lnB>
                      <a:noFill/>
                    </a:lnB>
                    <a:solidFill>
                      <a:srgbClr val="F5F5F5"/>
                    </a:solidFill>
                  </a:tcPr>
                </a:tc>
                <a:extLst>
                  <a:ext uri="{0D108BD9-81ED-4DB2-BD59-A6C34878D82A}">
                    <a16:rowId xmlns:a16="http://schemas.microsoft.com/office/drawing/2014/main" val="4292399603"/>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Male</a:t>
                      </a:r>
                    </a:p>
                  </a:txBody>
                  <a:tcPr marL="61005" marR="61005" marT="30503" marB="30503" anchor="ctr">
                    <a:lnL>
                      <a:noFill/>
                    </a:lnL>
                    <a:lnR>
                      <a:noFill/>
                    </a:lnR>
                    <a:lnT>
                      <a:noFill/>
                    </a:lnT>
                    <a:lnB>
                      <a:noFill/>
                    </a:lnB>
                  </a:tcPr>
                </a:tc>
                <a:tc>
                  <a:txBody>
                    <a:bodyPr/>
                    <a:lstStyle/>
                    <a:p>
                      <a:pPr algn="r" fontAlgn="ctr"/>
                      <a:r>
                        <a:rPr lang="en-CA" sz="700">
                          <a:effectLst/>
                        </a:rPr>
                        <a:t>50-60</a:t>
                      </a:r>
                    </a:p>
                  </a:txBody>
                  <a:tcPr marL="61005" marR="61005" marT="30503" marB="30503" anchor="ctr">
                    <a:lnL>
                      <a:noFill/>
                    </a:lnL>
                    <a:lnR>
                      <a:noFill/>
                    </a:lnR>
                    <a:lnT>
                      <a:noFill/>
                    </a:lnT>
                    <a:lnB>
                      <a:noFill/>
                    </a:lnB>
                  </a:tcPr>
                </a:tc>
                <a:tc>
                  <a:txBody>
                    <a:bodyPr/>
                    <a:lstStyle/>
                    <a:p>
                      <a:pPr algn="r" fontAlgn="ctr"/>
                      <a:r>
                        <a:rPr lang="en-CA" sz="700">
                          <a:effectLst/>
                        </a:rPr>
                        <a:t>Financial Services</a:t>
                      </a:r>
                    </a:p>
                  </a:txBody>
                  <a:tcPr marL="61005" marR="61005" marT="30503" marB="30503" anchor="ctr">
                    <a:lnL>
                      <a:noFill/>
                    </a:lnL>
                    <a:lnR>
                      <a:noFill/>
                    </a:lnR>
                    <a:lnT>
                      <a:noFill/>
                    </a:lnT>
                    <a:lnB>
                      <a:noFill/>
                    </a:lnB>
                  </a:tcPr>
                </a:tc>
                <a:tc>
                  <a:txBody>
                    <a:bodyPr/>
                    <a:lstStyle/>
                    <a:p>
                      <a:pPr algn="r" fontAlgn="ctr"/>
                      <a:r>
                        <a:rPr lang="en-CA" sz="700">
                          <a:effectLst/>
                        </a:rPr>
                        <a:t>87</a:t>
                      </a:r>
                    </a:p>
                  </a:txBody>
                  <a:tcPr marL="61005" marR="61005" marT="30503" marB="30503" anchor="ctr">
                    <a:lnL>
                      <a:noFill/>
                    </a:lnL>
                    <a:lnR>
                      <a:noFill/>
                    </a:lnR>
                    <a:lnT>
                      <a:noFill/>
                    </a:lnT>
                    <a:lnB>
                      <a:noFill/>
                    </a:lnB>
                  </a:tcPr>
                </a:tc>
                <a:tc>
                  <a:txBody>
                    <a:bodyPr/>
                    <a:lstStyle/>
                    <a:p>
                      <a:pPr algn="r" fontAlgn="ctr"/>
                      <a:r>
                        <a:rPr lang="en-CA" sz="700">
                          <a:effectLst/>
                        </a:rPr>
                        <a:t>VIC</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869229235"/>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Female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46</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VIC</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3192335689"/>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Female</a:t>
                      </a:r>
                    </a:p>
                  </a:txBody>
                  <a:tcPr marL="61005" marR="61005" marT="30503" marB="30503" anchor="ctr">
                    <a:lnL>
                      <a:noFill/>
                    </a:lnL>
                    <a:lnR>
                      <a:noFill/>
                    </a:lnR>
                    <a:lnT>
                      <a:noFill/>
                    </a:lnT>
                    <a:lnB>
                      <a:noFill/>
                    </a:lnB>
                  </a:tcPr>
                </a:tc>
                <a:tc>
                  <a:txBody>
                    <a:bodyPr/>
                    <a:lstStyle/>
                    <a:p>
                      <a:pPr algn="r" fontAlgn="ctr"/>
                      <a:r>
                        <a:rPr lang="en-CA" sz="700">
                          <a:effectLst/>
                        </a:rPr>
                        <a:t>50-60</a:t>
                      </a:r>
                    </a:p>
                  </a:txBody>
                  <a:tcPr marL="61005" marR="61005" marT="30503" marB="30503" anchor="ctr">
                    <a:lnL>
                      <a:noFill/>
                    </a:lnL>
                    <a:lnR>
                      <a:noFill/>
                    </a:lnR>
                    <a:lnT>
                      <a:noFill/>
                    </a:lnT>
                    <a:lnB>
                      <a:noFill/>
                    </a:lnB>
                  </a:tcPr>
                </a:tc>
                <a:tc>
                  <a:txBody>
                    <a:bodyPr/>
                    <a:lstStyle/>
                    <a:p>
                      <a:pPr algn="r" fontAlgn="ctr"/>
                      <a:r>
                        <a:rPr lang="en-CA" sz="700">
                          <a:effectLst/>
                        </a:rPr>
                        <a:t>Financial Services</a:t>
                      </a:r>
                    </a:p>
                  </a:txBody>
                  <a:tcPr marL="61005" marR="61005" marT="30503" marB="30503" anchor="ctr">
                    <a:lnL>
                      <a:noFill/>
                    </a:lnL>
                    <a:lnR>
                      <a:noFill/>
                    </a:lnR>
                    <a:lnT>
                      <a:noFill/>
                    </a:lnT>
                    <a:lnB>
                      <a:noFill/>
                    </a:lnB>
                  </a:tcPr>
                </a:tc>
                <a:tc>
                  <a:txBody>
                    <a:bodyPr/>
                    <a:lstStyle/>
                    <a:p>
                      <a:pPr algn="r" fontAlgn="ctr"/>
                      <a:r>
                        <a:rPr lang="en-CA" sz="700">
                          <a:effectLst/>
                        </a:rPr>
                        <a:t>52</a:t>
                      </a:r>
                    </a:p>
                  </a:txBody>
                  <a:tcPr marL="61005" marR="61005" marT="30503" marB="30503" anchor="ctr">
                    <a:lnL>
                      <a:noFill/>
                    </a:lnL>
                    <a:lnR>
                      <a:noFill/>
                    </a:lnR>
                    <a:lnT>
                      <a:noFill/>
                    </a:lnT>
                    <a:lnB>
                      <a:noFill/>
                    </a:lnB>
                  </a:tcPr>
                </a:tc>
                <a:tc>
                  <a:txBody>
                    <a:bodyPr/>
                    <a:lstStyle/>
                    <a:p>
                      <a:pPr algn="r" fontAlgn="ctr"/>
                      <a:r>
                        <a:rPr lang="en-CA" sz="700">
                          <a:effectLst/>
                        </a:rPr>
                        <a:t>VIC</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3961987890"/>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69</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VIC</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2570057085"/>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Male</a:t>
                      </a:r>
                    </a:p>
                  </a:txBody>
                  <a:tcPr marL="61005" marR="61005" marT="30503" marB="30503" anchor="ctr">
                    <a:lnL>
                      <a:noFill/>
                    </a:lnL>
                    <a:lnR>
                      <a:noFill/>
                    </a:lnR>
                    <a:lnT>
                      <a:noFill/>
                    </a:lnT>
                    <a:lnB>
                      <a:noFill/>
                    </a:lnB>
                  </a:tcPr>
                </a:tc>
                <a:tc>
                  <a:txBody>
                    <a:bodyPr/>
                    <a:lstStyle/>
                    <a:p>
                      <a:pPr algn="r" fontAlgn="ctr"/>
                      <a:r>
                        <a:rPr lang="en-CA" sz="700">
                          <a:effectLst/>
                        </a:rPr>
                        <a:t>40-50</a:t>
                      </a:r>
                    </a:p>
                  </a:txBody>
                  <a:tcPr marL="61005" marR="61005" marT="30503" marB="30503" anchor="ctr">
                    <a:lnL>
                      <a:noFill/>
                    </a:lnL>
                    <a:lnR>
                      <a:noFill/>
                    </a:lnR>
                    <a:lnT>
                      <a:noFill/>
                    </a:lnT>
                    <a:lnB>
                      <a:noFill/>
                    </a:lnB>
                  </a:tcPr>
                </a:tc>
                <a:tc>
                  <a:txBody>
                    <a:bodyPr/>
                    <a:lstStyle/>
                    <a:p>
                      <a:pPr algn="r" fontAlgn="ctr"/>
                      <a:r>
                        <a:rPr lang="en-CA" sz="700">
                          <a:effectLst/>
                        </a:rPr>
                        <a:t>Telecommunications</a:t>
                      </a:r>
                    </a:p>
                  </a:txBody>
                  <a:tcPr marL="61005" marR="61005" marT="30503" marB="30503" anchor="ctr">
                    <a:lnL>
                      <a:noFill/>
                    </a:lnL>
                    <a:lnR>
                      <a:noFill/>
                    </a:lnR>
                    <a:lnT>
                      <a:noFill/>
                    </a:lnT>
                    <a:lnB>
                      <a:noFill/>
                    </a:lnB>
                  </a:tcPr>
                </a:tc>
                <a:tc>
                  <a:txBody>
                    <a:bodyPr/>
                    <a:lstStyle/>
                    <a:p>
                      <a:pPr algn="r" fontAlgn="ctr"/>
                      <a:r>
                        <a:rPr lang="en-CA" sz="700">
                          <a:effectLst/>
                        </a:rPr>
                        <a:t>9</a:t>
                      </a:r>
                    </a:p>
                  </a:txBody>
                  <a:tcPr marL="61005" marR="61005" marT="30503" marB="30503" anchor="ctr">
                    <a:lnL>
                      <a:noFill/>
                    </a:lnL>
                    <a:lnR>
                      <a:noFill/>
                    </a:lnR>
                    <a:lnT>
                      <a:noFill/>
                    </a:lnT>
                    <a:lnB>
                      <a:noFill/>
                    </a:lnB>
                  </a:tcPr>
                </a:tc>
                <a:tc>
                  <a:txBody>
                    <a:bodyPr/>
                    <a:lstStyle/>
                    <a:p>
                      <a:pPr algn="r" fontAlgn="ctr"/>
                      <a:r>
                        <a:rPr lang="en-CA" sz="700">
                          <a:effectLst/>
                        </a:rPr>
                        <a:t>VIC</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2276243424"/>
                  </a:ext>
                </a:extLst>
              </a:tr>
              <a:tr h="174977">
                <a:tc>
                  <a:txBody>
                    <a:bodyPr/>
                    <a:lstStyle/>
                    <a:p>
                      <a:pPr algn="r" fontAlgn="ctr"/>
                      <a:endParaRPr lang="en-CA" sz="700" b="1">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18</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NSW</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3662131794"/>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Female</a:t>
                      </a:r>
                    </a:p>
                  </a:txBody>
                  <a:tcPr marL="61005" marR="61005" marT="30503" marB="30503" anchor="ctr">
                    <a:lnL>
                      <a:noFill/>
                    </a:lnL>
                    <a:lnR>
                      <a:noFill/>
                    </a:lnR>
                    <a:lnT>
                      <a:noFill/>
                    </a:lnT>
                    <a:lnB>
                      <a:noFill/>
                    </a:lnB>
                  </a:tcPr>
                </a:tc>
                <a:tc>
                  <a:txBody>
                    <a:bodyPr/>
                    <a:lstStyle/>
                    <a:p>
                      <a:pPr algn="r" fontAlgn="ctr"/>
                      <a:r>
                        <a:rPr lang="en-CA" sz="700">
                          <a:effectLst/>
                        </a:rPr>
                        <a:t>30-40</a:t>
                      </a:r>
                    </a:p>
                  </a:txBody>
                  <a:tcPr marL="61005" marR="61005" marT="30503" marB="30503" anchor="ctr">
                    <a:lnL>
                      <a:noFill/>
                    </a:lnL>
                    <a:lnR>
                      <a:noFill/>
                    </a:lnR>
                    <a:lnT>
                      <a:noFill/>
                    </a:lnT>
                    <a:lnB>
                      <a:noFill/>
                    </a:lnB>
                  </a:tcPr>
                </a:tc>
                <a:tc>
                  <a:txBody>
                    <a:bodyPr/>
                    <a:lstStyle/>
                    <a:p>
                      <a:pPr algn="r" fontAlgn="ctr"/>
                      <a:r>
                        <a:rPr lang="en-CA" sz="700">
                          <a:effectLst/>
                        </a:rPr>
                        <a:t>Financial Services</a:t>
                      </a:r>
                    </a:p>
                  </a:txBody>
                  <a:tcPr marL="61005" marR="61005" marT="30503" marB="30503" anchor="ctr">
                    <a:lnL>
                      <a:noFill/>
                    </a:lnL>
                    <a:lnR>
                      <a:noFill/>
                    </a:lnR>
                    <a:lnT>
                      <a:noFill/>
                    </a:lnT>
                    <a:lnB>
                      <a:noFill/>
                    </a:lnB>
                  </a:tcPr>
                </a:tc>
                <a:tc>
                  <a:txBody>
                    <a:bodyPr/>
                    <a:lstStyle/>
                    <a:p>
                      <a:pPr algn="r" fontAlgn="ctr"/>
                      <a:r>
                        <a:rPr lang="en-CA" sz="700">
                          <a:effectLst/>
                        </a:rPr>
                        <a:t>44</a:t>
                      </a:r>
                    </a:p>
                  </a:txBody>
                  <a:tcPr marL="61005" marR="61005" marT="30503" marB="30503" anchor="ctr">
                    <a:lnL>
                      <a:noFill/>
                    </a:lnL>
                    <a:lnR>
                      <a:noFill/>
                    </a:lnR>
                    <a:lnT>
                      <a:noFill/>
                    </a:lnT>
                    <a:lnB>
                      <a:noFill/>
                    </a:lnB>
                  </a:tcPr>
                </a:tc>
                <a:tc>
                  <a:txBody>
                    <a:bodyPr/>
                    <a:lstStyle/>
                    <a:p>
                      <a:pPr algn="r" fontAlgn="ctr"/>
                      <a:r>
                        <a:rPr lang="en-CA" sz="700">
                          <a:effectLst/>
                        </a:rPr>
                        <a:t>VIC</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3091355120"/>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Financial Services</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68</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NSW</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1058817831"/>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Female</a:t>
                      </a:r>
                    </a:p>
                  </a:txBody>
                  <a:tcPr marL="61005" marR="61005" marT="30503" marB="30503" anchor="ctr">
                    <a:lnL>
                      <a:noFill/>
                    </a:lnL>
                    <a:lnR>
                      <a:noFill/>
                    </a:lnR>
                    <a:lnT>
                      <a:noFill/>
                    </a:lnT>
                    <a:lnB>
                      <a:noFill/>
                    </a:lnB>
                  </a:tcPr>
                </a:tc>
                <a:tc>
                  <a:txBody>
                    <a:bodyPr/>
                    <a:lstStyle/>
                    <a:p>
                      <a:pPr algn="r" fontAlgn="ctr"/>
                      <a:r>
                        <a:rPr lang="en-CA" sz="700">
                          <a:effectLst/>
                        </a:rPr>
                        <a:t>60+</a:t>
                      </a:r>
                    </a:p>
                  </a:txBody>
                  <a:tcPr marL="61005" marR="61005" marT="30503" marB="30503" anchor="ctr">
                    <a:lnL>
                      <a:noFill/>
                    </a:lnL>
                    <a:lnR>
                      <a:noFill/>
                    </a:lnR>
                    <a:lnT>
                      <a:noFill/>
                    </a:lnT>
                    <a:lnB>
                      <a:noFill/>
                    </a:lnB>
                  </a:tcPr>
                </a:tc>
                <a:tc>
                  <a:txBody>
                    <a:bodyPr/>
                    <a:lstStyle/>
                    <a:p>
                      <a:pPr algn="r" fontAlgn="ctr"/>
                      <a:r>
                        <a:rPr lang="en-CA" sz="700">
                          <a:effectLst/>
                        </a:rPr>
                        <a:t>Manufacturing</a:t>
                      </a:r>
                    </a:p>
                  </a:txBody>
                  <a:tcPr marL="61005" marR="61005" marT="30503" marB="30503" anchor="ctr">
                    <a:lnL>
                      <a:noFill/>
                    </a:lnL>
                    <a:lnR>
                      <a:noFill/>
                    </a:lnR>
                    <a:lnT>
                      <a:noFill/>
                    </a:lnT>
                    <a:lnB>
                      <a:noFill/>
                    </a:lnB>
                  </a:tcPr>
                </a:tc>
                <a:tc>
                  <a:txBody>
                    <a:bodyPr/>
                    <a:lstStyle/>
                    <a:p>
                      <a:pPr algn="r" fontAlgn="ctr"/>
                      <a:r>
                        <a:rPr lang="en-CA" sz="700">
                          <a:effectLst/>
                        </a:rPr>
                        <a:t>21</a:t>
                      </a:r>
                    </a:p>
                  </a:txBody>
                  <a:tcPr marL="61005" marR="61005" marT="30503" marB="30503" anchor="ctr">
                    <a:lnL>
                      <a:noFill/>
                    </a:lnL>
                    <a:lnR>
                      <a:noFill/>
                    </a:lnR>
                    <a:lnT>
                      <a:noFill/>
                    </a:lnT>
                    <a:lnB>
                      <a:noFill/>
                    </a:lnB>
                  </a:tcPr>
                </a:tc>
                <a:tc>
                  <a:txBody>
                    <a:bodyPr/>
                    <a:lstStyle/>
                    <a:p>
                      <a:pPr algn="r" fontAlgn="ctr"/>
                      <a:r>
                        <a:rPr lang="en-CA" sz="700">
                          <a:effectLst/>
                        </a:rPr>
                        <a:t>NSW</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1683485951"/>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Telecommunications</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12</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VIC</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1017973024"/>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Male</a:t>
                      </a:r>
                    </a:p>
                  </a:txBody>
                  <a:tcPr marL="61005" marR="61005" marT="30503" marB="30503" anchor="ctr">
                    <a:lnL>
                      <a:noFill/>
                    </a:lnL>
                    <a:lnR>
                      <a:noFill/>
                    </a:lnR>
                    <a:lnT>
                      <a:noFill/>
                    </a:lnT>
                    <a:lnB>
                      <a:noFill/>
                    </a:lnB>
                  </a:tcPr>
                </a:tc>
                <a:tc>
                  <a:txBody>
                    <a:bodyPr/>
                    <a:lstStyle/>
                    <a:p>
                      <a:pPr algn="r" fontAlgn="ctr"/>
                      <a:r>
                        <a:rPr lang="en-CA" sz="700">
                          <a:effectLst/>
                        </a:rPr>
                        <a:t>30-40</a:t>
                      </a:r>
                    </a:p>
                  </a:txBody>
                  <a:tcPr marL="61005" marR="61005" marT="30503" marB="30503" anchor="ctr">
                    <a:lnL>
                      <a:noFill/>
                    </a:lnL>
                    <a:lnR>
                      <a:noFill/>
                    </a:lnR>
                    <a:lnT>
                      <a:noFill/>
                    </a:lnT>
                    <a:lnB>
                      <a:noFill/>
                    </a:lnB>
                  </a:tcPr>
                </a:tc>
                <a:tc>
                  <a:txBody>
                    <a:bodyPr/>
                    <a:lstStyle/>
                    <a:p>
                      <a:pPr algn="r" fontAlgn="ctr"/>
                      <a:r>
                        <a:rPr lang="en-CA" sz="700">
                          <a:effectLst/>
                        </a:rPr>
                        <a:t>Health</a:t>
                      </a:r>
                    </a:p>
                  </a:txBody>
                  <a:tcPr marL="61005" marR="61005" marT="30503" marB="30503" anchor="ctr">
                    <a:lnL>
                      <a:noFill/>
                    </a:lnL>
                    <a:lnR>
                      <a:noFill/>
                    </a:lnR>
                    <a:lnT>
                      <a:noFill/>
                    </a:lnT>
                    <a:lnB>
                      <a:noFill/>
                    </a:lnB>
                  </a:tcPr>
                </a:tc>
                <a:tc>
                  <a:txBody>
                    <a:bodyPr/>
                    <a:lstStyle/>
                    <a:p>
                      <a:pPr algn="r" fontAlgn="ctr"/>
                      <a:r>
                        <a:rPr lang="en-CA" sz="700">
                          <a:effectLst/>
                        </a:rPr>
                        <a:t>54</a:t>
                      </a:r>
                    </a:p>
                  </a:txBody>
                  <a:tcPr marL="61005" marR="61005" marT="30503" marB="30503" anchor="ctr">
                    <a:lnL>
                      <a:noFill/>
                    </a:lnL>
                    <a:lnR>
                      <a:noFill/>
                    </a:lnR>
                    <a:lnT>
                      <a:noFill/>
                    </a:lnT>
                    <a:lnB>
                      <a:noFill/>
                    </a:lnB>
                  </a:tcPr>
                </a:tc>
                <a:tc>
                  <a:txBody>
                    <a:bodyPr/>
                    <a:lstStyle/>
                    <a:p>
                      <a:pPr algn="r" fontAlgn="ctr"/>
                      <a:r>
                        <a:rPr lang="en-CA" sz="700">
                          <a:effectLst/>
                        </a:rPr>
                        <a:t>QLD</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2402887298"/>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5</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NSW</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4085458511"/>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Male</a:t>
                      </a:r>
                    </a:p>
                  </a:txBody>
                  <a:tcPr marL="61005" marR="61005" marT="30503" marB="30503" anchor="ctr">
                    <a:lnL>
                      <a:noFill/>
                    </a:lnL>
                    <a:lnR>
                      <a:noFill/>
                    </a:lnR>
                    <a:lnT>
                      <a:noFill/>
                    </a:lnT>
                    <a:lnB>
                      <a:noFill/>
                    </a:lnB>
                  </a:tcPr>
                </a:tc>
                <a:tc>
                  <a:txBody>
                    <a:bodyPr/>
                    <a:lstStyle/>
                    <a:p>
                      <a:pPr algn="r" fontAlgn="ctr"/>
                      <a:r>
                        <a:rPr lang="en-CA" sz="700">
                          <a:effectLst/>
                        </a:rPr>
                        <a:t>30-40</a:t>
                      </a:r>
                    </a:p>
                  </a:txBody>
                  <a:tcPr marL="61005" marR="61005" marT="30503" marB="30503" anchor="ctr">
                    <a:lnL>
                      <a:noFill/>
                    </a:lnL>
                    <a:lnR>
                      <a:noFill/>
                    </a:lnR>
                    <a:lnT>
                      <a:noFill/>
                    </a:lnT>
                    <a:lnB>
                      <a:noFill/>
                    </a:lnB>
                  </a:tcPr>
                </a:tc>
                <a:tc>
                  <a:txBody>
                    <a:bodyPr/>
                    <a:lstStyle/>
                    <a:p>
                      <a:pPr algn="r" fontAlgn="ctr"/>
                      <a:r>
                        <a:rPr lang="en-CA" sz="700">
                          <a:effectLst/>
                        </a:rPr>
                        <a:t>Argiculture</a:t>
                      </a:r>
                    </a:p>
                  </a:txBody>
                  <a:tcPr marL="61005" marR="61005" marT="30503" marB="30503" anchor="ctr">
                    <a:lnL>
                      <a:noFill/>
                    </a:lnL>
                    <a:lnR>
                      <a:noFill/>
                    </a:lnR>
                    <a:lnT>
                      <a:noFill/>
                    </a:lnT>
                    <a:lnB>
                      <a:noFill/>
                    </a:lnB>
                  </a:tcPr>
                </a:tc>
                <a:tc>
                  <a:txBody>
                    <a:bodyPr/>
                    <a:lstStyle/>
                    <a:p>
                      <a:pPr algn="r" fontAlgn="ctr"/>
                      <a:r>
                        <a:rPr lang="en-CA" sz="700">
                          <a:effectLst/>
                        </a:rPr>
                        <a:t>61</a:t>
                      </a:r>
                    </a:p>
                  </a:txBody>
                  <a:tcPr marL="61005" marR="61005" marT="30503" marB="30503" anchor="ctr">
                    <a:lnL>
                      <a:noFill/>
                    </a:lnL>
                    <a:lnR>
                      <a:noFill/>
                    </a:lnR>
                    <a:lnT>
                      <a:noFill/>
                    </a:lnT>
                    <a:lnB>
                      <a:noFill/>
                    </a:lnB>
                  </a:tcPr>
                </a:tc>
                <a:tc>
                  <a:txBody>
                    <a:bodyPr/>
                    <a:lstStyle/>
                    <a:p>
                      <a:pPr algn="r" fontAlgn="ctr"/>
                      <a:r>
                        <a:rPr lang="en-CA" sz="700">
                          <a:effectLst/>
                        </a:rPr>
                        <a:t>NSW</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51065847"/>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Female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40-50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Manufacturing</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61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QLD</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dirty="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3215847956"/>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59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0" marR="0" lvl="0" indent="0" algn="l" rtl="0">
              <a:lnSpc>
                <a:spcPct val="115000"/>
              </a:lnSpc>
              <a:spcBef>
                <a:spcPts val="0"/>
              </a:spcBef>
              <a:spcAft>
                <a:spcPts val="0"/>
              </a:spcAft>
              <a:buNone/>
            </a:pPr>
            <a:r>
              <a:rPr lang="en-US" sz="2000" dirty="0">
                <a:latin typeface="Lora"/>
                <a:ea typeface="Lora"/>
                <a:cs typeface="Lora"/>
                <a:sym typeface="Lora"/>
              </a:rPr>
              <a:t>Approach for New Customer Data analysis</a:t>
            </a:r>
          </a:p>
        </p:txBody>
      </p:sp>
      <p:sp>
        <p:nvSpPr>
          <p:cNvPr id="124" name="Shape 73"/>
          <p:cNvSpPr/>
          <p:nvPr/>
        </p:nvSpPr>
        <p:spPr>
          <a:xfrm>
            <a:off x="205025" y="2164724"/>
            <a:ext cx="4134600" cy="214895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387350" marR="0" lvl="0" indent="-285750" algn="l" rtl="0">
              <a:lnSpc>
                <a:spcPct val="115000"/>
              </a:lnSpc>
              <a:spcBef>
                <a:spcPts val="0"/>
              </a:spcBef>
              <a:spcAft>
                <a:spcPts val="0"/>
              </a:spcAft>
              <a:buSzPts val="2000"/>
              <a:buFont typeface="Arial" panose="020B0604020202020204" pitchFamily="34" charset="0"/>
              <a:buChar char="•"/>
            </a:pPr>
            <a:r>
              <a:rPr lang="en-US" sz="1600" dirty="0">
                <a:latin typeface="Open Sans"/>
                <a:ea typeface="Open Sans"/>
                <a:cs typeface="Open Sans"/>
                <a:sym typeface="Open Sans"/>
              </a:rPr>
              <a:t>Age distribution </a:t>
            </a:r>
          </a:p>
          <a:p>
            <a:pPr marL="1657350" marR="0" lvl="0" indent="-285750" algn="l" rtl="0">
              <a:lnSpc>
                <a:spcPct val="115000"/>
              </a:lnSpc>
              <a:spcBef>
                <a:spcPts val="0"/>
              </a:spcBef>
              <a:spcAft>
                <a:spcPts val="0"/>
              </a:spcAft>
              <a:buFont typeface="Arial" panose="020B0604020202020204" pitchFamily="34" charset="0"/>
              <a:buChar char="•"/>
            </a:pPr>
            <a:endParaRPr lang="en-US" sz="1600" dirty="0">
              <a:latin typeface="Open Sans"/>
              <a:ea typeface="Open Sans"/>
              <a:cs typeface="Open Sans"/>
              <a:sym typeface="Open Sans"/>
            </a:endParaRPr>
          </a:p>
          <a:p>
            <a:pPr marL="387350" marR="0" lvl="0" indent="-285750" algn="l" rtl="0">
              <a:lnSpc>
                <a:spcPct val="115000"/>
              </a:lnSpc>
              <a:spcBef>
                <a:spcPts val="0"/>
              </a:spcBef>
              <a:spcAft>
                <a:spcPts val="0"/>
              </a:spcAft>
              <a:buSzPts val="2000"/>
              <a:buFont typeface="Arial" panose="020B0604020202020204" pitchFamily="34" charset="0"/>
              <a:buChar char="•"/>
            </a:pPr>
            <a:r>
              <a:rPr lang="en-US" sz="1600" dirty="0">
                <a:latin typeface="Open Sans"/>
                <a:ea typeface="Open Sans"/>
                <a:cs typeface="Open Sans"/>
                <a:sym typeface="Open Sans"/>
              </a:rPr>
              <a:t>Bike purchase </a:t>
            </a:r>
          </a:p>
          <a:p>
            <a:pPr marL="1657350" marR="0" lvl="0" indent="-285750" algn="l" rtl="0">
              <a:lnSpc>
                <a:spcPct val="115000"/>
              </a:lnSpc>
              <a:spcBef>
                <a:spcPts val="0"/>
              </a:spcBef>
              <a:spcAft>
                <a:spcPts val="0"/>
              </a:spcAft>
              <a:buFont typeface="Arial" panose="020B0604020202020204" pitchFamily="34" charset="0"/>
              <a:buChar char="•"/>
            </a:pPr>
            <a:endParaRPr lang="en-US" sz="1600" dirty="0">
              <a:latin typeface="Open Sans"/>
              <a:ea typeface="Open Sans"/>
              <a:cs typeface="Open Sans"/>
              <a:sym typeface="Open Sans"/>
            </a:endParaRPr>
          </a:p>
          <a:p>
            <a:pPr marL="387350" marR="0" lvl="0" indent="-285750" algn="l" rtl="0">
              <a:lnSpc>
                <a:spcPct val="115000"/>
              </a:lnSpc>
              <a:spcBef>
                <a:spcPts val="0"/>
              </a:spcBef>
              <a:spcAft>
                <a:spcPts val="0"/>
              </a:spcAft>
              <a:buSzPts val="2000"/>
              <a:buFont typeface="Arial" panose="020B0604020202020204" pitchFamily="34" charset="0"/>
              <a:buChar char="•"/>
            </a:pPr>
            <a:r>
              <a:rPr lang="en-US" sz="1600" dirty="0">
                <a:latin typeface="Open Sans"/>
                <a:ea typeface="Open Sans"/>
                <a:cs typeface="Open Sans"/>
                <a:sym typeface="Open Sans"/>
              </a:rPr>
              <a:t>Job industry</a:t>
            </a:r>
          </a:p>
          <a:p>
            <a:pPr marL="387350" marR="0" lvl="0" indent="-285750" algn="l" rtl="0">
              <a:lnSpc>
                <a:spcPct val="115000"/>
              </a:lnSpc>
              <a:spcBef>
                <a:spcPts val="0"/>
              </a:spcBef>
              <a:spcAft>
                <a:spcPts val="0"/>
              </a:spcAft>
              <a:buSzPts val="2000"/>
              <a:buFont typeface="Arial" panose="020B0604020202020204" pitchFamily="34" charset="0"/>
              <a:buChar char="•"/>
            </a:pPr>
            <a:endParaRPr lang="en-US" sz="1600" dirty="0"/>
          </a:p>
          <a:p>
            <a:pPr marL="387350" marR="0" lvl="0" indent="-285750" algn="l" rtl="0">
              <a:lnSpc>
                <a:spcPct val="115000"/>
              </a:lnSpc>
              <a:spcBef>
                <a:spcPts val="0"/>
              </a:spcBef>
              <a:spcAft>
                <a:spcPts val="0"/>
              </a:spcAft>
              <a:buSzPts val="2000"/>
              <a:buFont typeface="Arial" panose="020B0604020202020204" pitchFamily="34" charset="0"/>
              <a:buChar char="•"/>
            </a:pPr>
            <a:r>
              <a:rPr lang="en-US" sz="1600" dirty="0">
                <a:latin typeface="Open Sans"/>
                <a:ea typeface="Open Sans"/>
                <a:cs typeface="Open Sans"/>
                <a:sym typeface="Open Sans"/>
              </a:rPr>
              <a:t>Number of cars owned</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133014"/>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4366975"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and Gender Distribution</a:t>
            </a:r>
            <a:endParaRPr dirty="0"/>
          </a:p>
        </p:txBody>
      </p:sp>
      <p:sp>
        <p:nvSpPr>
          <p:cNvPr id="133" name="Shape 82"/>
          <p:cNvSpPr/>
          <p:nvPr/>
        </p:nvSpPr>
        <p:spPr>
          <a:xfrm>
            <a:off x="205025" y="1944288"/>
            <a:ext cx="3183154" cy="22915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marR="0" lvl="0" indent="-285750" algn="l" rtl="0">
              <a:lnSpc>
                <a:spcPct val="115000"/>
              </a:lnSpc>
              <a:spcBef>
                <a:spcPts val="0"/>
              </a:spcBef>
              <a:spcAft>
                <a:spcPts val="0"/>
              </a:spcAft>
              <a:buSzPts val="1500"/>
              <a:buFont typeface="Noto Sans Symbols"/>
              <a:buChar char="❑"/>
            </a:pPr>
            <a:r>
              <a:rPr lang="en-US" sz="1500" dirty="0">
                <a:latin typeface="Open Sans"/>
                <a:ea typeface="Open Sans"/>
                <a:cs typeface="Open Sans"/>
                <a:sym typeface="Open Sans"/>
              </a:rPr>
              <a:t>New customers are more from the age group of 30-40 and followed by 40-50 </a:t>
            </a:r>
          </a:p>
          <a:p>
            <a:pPr marL="285750" marR="0" lvl="0" indent="-285750" algn="l" rtl="0">
              <a:lnSpc>
                <a:spcPct val="115000"/>
              </a:lnSpc>
              <a:spcBef>
                <a:spcPts val="0"/>
              </a:spcBef>
              <a:spcAft>
                <a:spcPts val="0"/>
              </a:spcAft>
              <a:buSzPts val="1500"/>
              <a:buFont typeface="Noto Sans Symbols"/>
              <a:buChar char="❑"/>
            </a:pPr>
            <a:endParaRPr lang="en-US"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US" dirty="0"/>
              <a:t>48.1% of them are Woman and 51.9% are Man. </a:t>
            </a:r>
            <a:endParaRPr lang="en-US"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endParaRPr lang="en-US" dirty="0"/>
          </a:p>
          <a:p>
            <a:pPr marL="285750" marR="0" lvl="0" indent="-285750" algn="l" rtl="0">
              <a:lnSpc>
                <a:spcPct val="115000"/>
              </a:lnSpc>
              <a:spcBef>
                <a:spcPts val="0"/>
              </a:spcBef>
              <a:spcAft>
                <a:spcPts val="0"/>
              </a:spcAft>
              <a:buSzPts val="1500"/>
              <a:buFont typeface="Noto Sans Symbols"/>
              <a:buChar char="❑"/>
            </a:pPr>
            <a:endParaRPr lang="en-US" sz="1500" dirty="0">
              <a:latin typeface="Open Sans"/>
              <a:ea typeface="Open Sans"/>
              <a:cs typeface="Open Sans"/>
              <a:sym typeface="Open Sans"/>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2A55B53A-28CC-F8C3-E6BA-D1518EF604D4}"/>
              </a:ext>
            </a:extLst>
          </p:cNvPr>
          <p:cNvPicPr>
            <a:picLocks noChangeAspect="1"/>
          </p:cNvPicPr>
          <p:nvPr/>
        </p:nvPicPr>
        <p:blipFill>
          <a:blip r:embed="rId2"/>
          <a:stretch>
            <a:fillRect/>
          </a:stretch>
        </p:blipFill>
        <p:spPr>
          <a:xfrm>
            <a:off x="4884280" y="730616"/>
            <a:ext cx="4184616" cy="2527967"/>
          </a:xfrm>
          <a:prstGeom prst="rect">
            <a:avLst/>
          </a:prstGeom>
        </p:spPr>
      </p:pic>
      <p:pic>
        <p:nvPicPr>
          <p:cNvPr id="3" name="Picture 2">
            <a:extLst>
              <a:ext uri="{FF2B5EF4-FFF2-40B4-BE49-F238E27FC236}">
                <a16:creationId xmlns:a16="http://schemas.microsoft.com/office/drawing/2014/main" id="{58C3A711-3EDF-3682-3EC3-4BF31F673FF3}"/>
              </a:ext>
            </a:extLst>
          </p:cNvPr>
          <p:cNvPicPr>
            <a:picLocks noChangeAspect="1"/>
          </p:cNvPicPr>
          <p:nvPr/>
        </p:nvPicPr>
        <p:blipFill>
          <a:blip r:embed="rId3"/>
          <a:stretch>
            <a:fillRect/>
          </a:stretch>
        </p:blipFill>
        <p:spPr>
          <a:xfrm>
            <a:off x="6424795" y="3137917"/>
            <a:ext cx="2034315" cy="2127253"/>
          </a:xfrm>
          <a:prstGeom prst="rect">
            <a:avLst/>
          </a:prstGeom>
        </p:spPr>
      </p:pic>
    </p:spTree>
    <p:extLst>
      <p:ext uri="{BB962C8B-B14F-4D97-AF65-F5344CB8AC3E}">
        <p14:creationId xmlns:p14="http://schemas.microsoft.com/office/powerpoint/2010/main" val="97137756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9060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Purchases</a:t>
            </a:r>
            <a:endParaRPr dirty="0"/>
          </a:p>
        </p:txBody>
      </p:sp>
      <p:sp>
        <p:nvSpPr>
          <p:cNvPr id="133" name="Shape 82"/>
          <p:cNvSpPr/>
          <p:nvPr/>
        </p:nvSpPr>
        <p:spPr>
          <a:xfrm>
            <a:off x="205025" y="2164724"/>
            <a:ext cx="3770982" cy="122972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marR="0" lvl="0" indent="-285750" algn="l" rtl="0">
              <a:lnSpc>
                <a:spcPct val="115000"/>
              </a:lnSpc>
              <a:spcBef>
                <a:spcPts val="0"/>
              </a:spcBef>
              <a:spcAft>
                <a:spcPts val="0"/>
              </a:spcAft>
              <a:buClr>
                <a:schemeClr val="dk1"/>
              </a:buClr>
              <a:buSzPts val="1500"/>
              <a:buFont typeface="Arial" panose="020B0604020202020204" pitchFamily="34" charset="0"/>
              <a:buChar char="•"/>
            </a:pPr>
            <a:r>
              <a:rPr lang="en-US" sz="1500" b="0" i="0" u="none" strike="noStrike" cap="none" dirty="0">
                <a:solidFill>
                  <a:schemeClr val="dk1"/>
                </a:solidFill>
                <a:latin typeface="Open Sans"/>
                <a:ea typeface="Open Sans"/>
                <a:cs typeface="Open Sans"/>
                <a:sym typeface="Open Sans"/>
              </a:rPr>
              <a:t>Data shows age group </a:t>
            </a:r>
            <a:r>
              <a:rPr lang="en-US" sz="1500" b="1" i="0" u="none" strike="noStrike" cap="none" dirty="0">
                <a:solidFill>
                  <a:schemeClr val="dk1"/>
                </a:solidFill>
                <a:latin typeface="Open Sans"/>
                <a:ea typeface="Open Sans"/>
                <a:cs typeface="Open Sans"/>
                <a:sym typeface="Open Sans"/>
              </a:rPr>
              <a:t>30-40</a:t>
            </a:r>
            <a:r>
              <a:rPr lang="en-US" sz="1500" b="0" i="0" u="none" strike="noStrike" cap="none" dirty="0">
                <a:solidFill>
                  <a:schemeClr val="dk1"/>
                </a:solidFill>
                <a:latin typeface="Open Sans"/>
                <a:ea typeface="Open Sans"/>
                <a:cs typeface="Open Sans"/>
                <a:sym typeface="Open Sans"/>
              </a:rPr>
              <a:t> has high count in terms of bike purchased in last 3 years wit</a:t>
            </a:r>
            <a:r>
              <a:rPr lang="en-US" sz="1500" dirty="0">
                <a:solidFill>
                  <a:schemeClr val="dk1"/>
                </a:solidFill>
                <a:latin typeface="Open Sans"/>
                <a:ea typeface="Open Sans"/>
                <a:cs typeface="Open Sans"/>
                <a:sym typeface="Open Sans"/>
              </a:rPr>
              <a:t>h a slightly greater female ratio. </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92DFD24C-5C98-DEFF-6DEA-C4062EF2CE8A}"/>
              </a:ext>
            </a:extLst>
          </p:cNvPr>
          <p:cNvPicPr>
            <a:picLocks noChangeAspect="1"/>
          </p:cNvPicPr>
          <p:nvPr/>
        </p:nvPicPr>
        <p:blipFill>
          <a:blip r:embed="rId2"/>
          <a:stretch>
            <a:fillRect/>
          </a:stretch>
        </p:blipFill>
        <p:spPr>
          <a:xfrm>
            <a:off x="4580200" y="1047750"/>
            <a:ext cx="4427880" cy="3888926"/>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9060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Job Industry</a:t>
            </a:r>
            <a:endParaRPr dirty="0"/>
          </a:p>
        </p:txBody>
      </p:sp>
      <p:sp>
        <p:nvSpPr>
          <p:cNvPr id="133" name="Shape 82"/>
          <p:cNvSpPr/>
          <p:nvPr/>
        </p:nvSpPr>
        <p:spPr>
          <a:xfrm>
            <a:off x="205025" y="4246028"/>
            <a:ext cx="7404089" cy="69881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419100" marR="0" lvl="0" indent="-285750" algn="l" rtl="0">
              <a:lnSpc>
                <a:spcPct val="115000"/>
              </a:lnSpc>
              <a:spcBef>
                <a:spcPts val="0"/>
              </a:spcBef>
              <a:spcAft>
                <a:spcPts val="0"/>
              </a:spcAft>
              <a:buSzPts val="1500"/>
              <a:buFont typeface="Arial" panose="020B0604020202020204" pitchFamily="34" charset="0"/>
              <a:buChar char="•"/>
            </a:pPr>
            <a:r>
              <a:rPr lang="en-US" sz="1500" dirty="0">
                <a:latin typeface="Open Sans"/>
                <a:ea typeface="Open Sans"/>
                <a:cs typeface="Open Sans"/>
                <a:sym typeface="Open Sans"/>
              </a:rPr>
              <a:t>Financial Services, Manufacturing, and Health are the top three profit-generating industries, followed by retail and property.</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a:extLst>
              <a:ext uri="{FF2B5EF4-FFF2-40B4-BE49-F238E27FC236}">
                <a16:creationId xmlns:a16="http://schemas.microsoft.com/office/drawing/2014/main" id="{F8114900-3255-A588-F6D0-39B0EE801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409" y="1381311"/>
            <a:ext cx="7237182" cy="2864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7857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9060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Job Industry</a:t>
            </a:r>
            <a:endParaRPr dirty="0"/>
          </a:p>
        </p:txBody>
      </p:sp>
      <p:sp>
        <p:nvSpPr>
          <p:cNvPr id="133" name="Shape 82"/>
          <p:cNvSpPr/>
          <p:nvPr/>
        </p:nvSpPr>
        <p:spPr>
          <a:xfrm>
            <a:off x="-15500" y="1677002"/>
            <a:ext cx="2677058" cy="122972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419100" marR="0" lvl="0" indent="-285750" algn="l" rtl="0">
              <a:lnSpc>
                <a:spcPct val="115000"/>
              </a:lnSpc>
              <a:spcBef>
                <a:spcPts val="0"/>
              </a:spcBef>
              <a:spcAft>
                <a:spcPts val="0"/>
              </a:spcAft>
              <a:buSzPts val="1500"/>
              <a:buFont typeface="Arial" panose="020B0604020202020204" pitchFamily="34" charset="0"/>
              <a:buChar char="•"/>
            </a:pPr>
            <a:r>
              <a:rPr lang="en" sz="1500" dirty="0">
                <a:latin typeface="Open Sans"/>
                <a:ea typeface="Open Sans"/>
                <a:cs typeface="Open Sans"/>
                <a:sym typeface="Open Sans"/>
              </a:rPr>
              <a:t>The highest profits are also </a:t>
            </a:r>
            <a:r>
              <a:rPr lang="en" sz="1500" dirty="0">
                <a:solidFill>
                  <a:schemeClr val="dk1"/>
                </a:solidFill>
                <a:latin typeface="Open Sans"/>
                <a:ea typeface="Open Sans"/>
                <a:cs typeface="Open Sans"/>
                <a:sym typeface="Open Sans"/>
              </a:rPr>
              <a:t>Financial Services, Manufacturing, and Health</a:t>
            </a:r>
            <a:endParaRPr lang="en-US" sz="1500" dirty="0">
              <a:latin typeface="Open Sans"/>
              <a:ea typeface="Open Sans"/>
              <a:cs typeface="Open Sans"/>
              <a:sym typeface="Open Sans"/>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BEF03CEA-FBE5-9452-7738-572F42149A7F}"/>
              </a:ext>
            </a:extLst>
          </p:cNvPr>
          <p:cNvPicPr>
            <a:picLocks noChangeAspect="1"/>
          </p:cNvPicPr>
          <p:nvPr/>
        </p:nvPicPr>
        <p:blipFill>
          <a:blip r:embed="rId2"/>
          <a:stretch>
            <a:fillRect/>
          </a:stretch>
        </p:blipFill>
        <p:spPr>
          <a:xfrm>
            <a:off x="2783103" y="1382843"/>
            <a:ext cx="6155872" cy="3750759"/>
          </a:xfrm>
          <a:prstGeom prst="rect">
            <a:avLst/>
          </a:prstGeom>
        </p:spPr>
      </p:pic>
    </p:spTree>
    <p:extLst>
      <p:ext uri="{BB962C8B-B14F-4D97-AF65-F5344CB8AC3E}">
        <p14:creationId xmlns:p14="http://schemas.microsoft.com/office/powerpoint/2010/main" val="42230037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9060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Number of cars owned</a:t>
            </a:r>
            <a:endParaRPr dirty="0"/>
          </a:p>
        </p:txBody>
      </p:sp>
      <p:sp>
        <p:nvSpPr>
          <p:cNvPr id="133" name="Shape 82"/>
          <p:cNvSpPr/>
          <p:nvPr/>
        </p:nvSpPr>
        <p:spPr>
          <a:xfrm>
            <a:off x="131457" y="1783138"/>
            <a:ext cx="2677058" cy="28224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419100" lvl="0" indent="-285750" algn="l" rtl="0">
              <a:lnSpc>
                <a:spcPct val="115000"/>
              </a:lnSpc>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9A01250-4A9A-3B56-953C-50C24A5B6DBD}"/>
              </a:ext>
            </a:extLst>
          </p:cNvPr>
          <p:cNvPicPr>
            <a:picLocks noChangeAspect="1"/>
          </p:cNvPicPr>
          <p:nvPr/>
        </p:nvPicPr>
        <p:blipFill>
          <a:blip r:embed="rId2"/>
          <a:stretch>
            <a:fillRect/>
          </a:stretch>
        </p:blipFill>
        <p:spPr>
          <a:xfrm>
            <a:off x="2975251" y="1506927"/>
            <a:ext cx="6168750" cy="3636573"/>
          </a:xfrm>
          <a:prstGeom prst="rect">
            <a:avLst/>
          </a:prstGeom>
        </p:spPr>
      </p:pic>
    </p:spTree>
    <p:extLst>
      <p:ext uri="{BB962C8B-B14F-4D97-AF65-F5344CB8AC3E}">
        <p14:creationId xmlns:p14="http://schemas.microsoft.com/office/powerpoint/2010/main" val="138421740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 Targeting High Value Customers</a:t>
            </a:r>
          </a:p>
        </p:txBody>
      </p:sp>
      <p:sp>
        <p:nvSpPr>
          <p:cNvPr id="142" name="Shape 91"/>
          <p:cNvSpPr/>
          <p:nvPr/>
        </p:nvSpPr>
        <p:spPr>
          <a:xfrm>
            <a:off x="205025" y="2164724"/>
            <a:ext cx="8285832" cy="197358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889000" lvl="1" indent="-285750" algn="l" rtl="0">
              <a:lnSpc>
                <a:spcPct val="115000"/>
              </a:lnSpc>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Aged between 30 – 40.</a:t>
            </a:r>
          </a:p>
          <a:p>
            <a:pPr marL="1250950" lvl="0" indent="-285750" algn="l" rtl="0">
              <a:lnSpc>
                <a:spcPct val="115000"/>
              </a:lnSpc>
              <a:spcBef>
                <a:spcPts val="0"/>
              </a:spcBef>
              <a:spcAft>
                <a:spcPts val="0"/>
              </a:spcAft>
              <a:buFont typeface="Arial" panose="020B0604020202020204" pitchFamily="34" charset="0"/>
              <a:buChar char="•"/>
            </a:pPr>
            <a:endParaRPr lang="en-US" sz="1500" dirty="0">
              <a:solidFill>
                <a:schemeClr val="dk1"/>
              </a:solidFill>
              <a:latin typeface="Open Sans"/>
              <a:ea typeface="Open Sans"/>
              <a:cs typeface="Open Sans"/>
              <a:sym typeface="Open Sans"/>
            </a:endParaRPr>
          </a:p>
          <a:p>
            <a:pPr marL="889000" lvl="1" indent="-285750" algn="l" rtl="0">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Most of the high value customers are female compared to male</a:t>
            </a:r>
          </a:p>
          <a:p>
            <a:pPr marL="1250950" lvl="0" indent="-285750" algn="l" rtl="0">
              <a:spcBef>
                <a:spcPts val="0"/>
              </a:spcBef>
              <a:spcAft>
                <a:spcPts val="0"/>
              </a:spcAft>
              <a:buFont typeface="Arial" panose="020B0604020202020204" pitchFamily="34" charset="0"/>
              <a:buChar char="•"/>
            </a:pPr>
            <a:endParaRPr lang="en-US" sz="1500" dirty="0">
              <a:solidFill>
                <a:schemeClr val="dk1"/>
              </a:solidFill>
              <a:latin typeface="Open Sans"/>
              <a:ea typeface="Open Sans"/>
              <a:cs typeface="Open Sans"/>
              <a:sym typeface="Open Sans"/>
            </a:endParaRPr>
          </a:p>
          <a:p>
            <a:pPr marL="889000" lvl="1" indent="-285750" algn="l" rtl="0">
              <a:lnSpc>
                <a:spcPct val="115000"/>
              </a:lnSpc>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Working in Financial Service, Manufacturing and Health.</a:t>
            </a:r>
          </a:p>
          <a:p>
            <a:pPr marL="1250950" lvl="0" indent="-285750" algn="l" rtl="0">
              <a:lnSpc>
                <a:spcPct val="115000"/>
              </a:lnSpc>
              <a:spcBef>
                <a:spcPts val="0"/>
              </a:spcBef>
              <a:spcAft>
                <a:spcPts val="0"/>
              </a:spcAft>
              <a:buFont typeface="Arial" panose="020B0604020202020204" pitchFamily="34" charset="0"/>
              <a:buChar char="•"/>
            </a:pPr>
            <a:endParaRPr lang="en-US" sz="1500" dirty="0">
              <a:solidFill>
                <a:schemeClr val="dk1"/>
              </a:solidFill>
              <a:latin typeface="Open Sans"/>
              <a:ea typeface="Open Sans"/>
              <a:cs typeface="Open Sans"/>
              <a:sym typeface="Open Sans"/>
            </a:endParaRPr>
          </a:p>
          <a:p>
            <a:pPr marL="889000" lvl="1" indent="-285750" algn="l" rtl="0">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Who are currently living in New South Wales and\or Victoria.</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TotalTime>
  <Words>723</Words>
  <Application>Microsoft Office PowerPoint</Application>
  <PresentationFormat>On-screen Show (16:9)</PresentationFormat>
  <Paragraphs>168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Lora</vt:lpstr>
      <vt:lpstr>Noto Sans Symbols</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THAKUR</dc:creator>
  <cp:lastModifiedBy>RAVI THAKUR</cp:lastModifiedBy>
  <cp:revision>4</cp:revision>
  <dcterms:modified xsi:type="dcterms:W3CDTF">2023-09-24T17:56:24Z</dcterms:modified>
</cp:coreProperties>
</file>