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8" r:id="rId4"/>
    <p:sldId id="257" r:id="rId5"/>
    <p:sldId id="259" r:id="rId6"/>
    <p:sldId id="263" r:id="rId7"/>
    <p:sldId id="261" r:id="rId8"/>
    <p:sldId id="269" r:id="rId9"/>
    <p:sldId id="268" r:id="rId10"/>
    <p:sldId id="262" r:id="rId11"/>
    <p:sldId id="265" r:id="rId12"/>
    <p:sldId id="267" r:id="rId13"/>
    <p:sldId id="266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-11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01/05/2019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01/05/2019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01/05/2019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01/05/2019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01/05/2019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01/05/2019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01/05/2019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01/05/2019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01/05/2019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01/05/2019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01/05/2019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01/05/2019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228600"/>
            <a:ext cx="7543800" cy="2593975"/>
          </a:xfrm>
        </p:spPr>
        <p:txBody>
          <a:bodyPr/>
          <a:lstStyle/>
          <a:p>
            <a:r>
              <a:rPr lang="en-US" dirty="0" smtClean="0"/>
              <a:t>Hibernate Basics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266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7924800" cy="4800600"/>
          </a:xfrm>
        </p:spPr>
        <p:txBody>
          <a:bodyPr/>
          <a:lstStyle/>
          <a:p>
            <a:r>
              <a:rPr lang="en-US" dirty="0" smtClean="0"/>
              <a:t>Single table strategy : Default Strategy</a:t>
            </a:r>
          </a:p>
          <a:p>
            <a:r>
              <a:rPr lang="en-US" dirty="0" smtClean="0"/>
              <a:t>Table per class : Better to use as it is normalized</a:t>
            </a:r>
          </a:p>
          <a:p>
            <a:r>
              <a:rPr lang="en-US" dirty="0" smtClean="0"/>
              <a:t>Joined strategy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971800"/>
            <a:ext cx="5162550" cy="361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71746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Caching in Hibernate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09700"/>
            <a:ext cx="7620000" cy="4800600"/>
          </a:xfrm>
        </p:spPr>
        <p:txBody>
          <a:bodyPr/>
          <a:lstStyle/>
          <a:p>
            <a:r>
              <a:rPr lang="en-US" b="1" dirty="0" smtClean="0"/>
              <a:t>First Level Cache</a:t>
            </a:r>
            <a:r>
              <a:rPr lang="en-US" dirty="0" smtClean="0"/>
              <a:t> </a:t>
            </a:r>
          </a:p>
          <a:p>
            <a:pPr marL="114300" indent="0">
              <a:buNone/>
            </a:pPr>
            <a:r>
              <a:rPr lang="en-US" dirty="0" smtClean="0"/>
              <a:t>-  It works within the boundary of session.</a:t>
            </a:r>
          </a:p>
          <a:p>
            <a:pPr>
              <a:buFontTx/>
              <a:buChar char="-"/>
            </a:pPr>
            <a:r>
              <a:rPr lang="en-US" dirty="0" smtClean="0"/>
              <a:t>It is by default true by the hibernate and you can not disable it even forcefully.</a:t>
            </a:r>
          </a:p>
          <a:p>
            <a:pPr>
              <a:buFontTx/>
              <a:buChar char="-"/>
            </a:pPr>
            <a:r>
              <a:rPr lang="en-US" dirty="0"/>
              <a:t>The whole session cache can be removed using clear</a:t>
            </a:r>
            <a:r>
              <a:rPr lang="en-US" dirty="0" smtClean="0"/>
              <a:t>() or evict() </a:t>
            </a:r>
            <a:r>
              <a:rPr lang="en-US" dirty="0"/>
              <a:t>method</a:t>
            </a:r>
            <a:endParaRPr lang="en-US" dirty="0" smtClean="0"/>
          </a:p>
          <a:p>
            <a:endParaRPr lang="en-US" dirty="0" smtClean="0"/>
          </a:p>
          <a:p>
            <a:pPr lvl="2"/>
            <a:r>
              <a:rPr lang="en-US" dirty="0" smtClean="0"/>
              <a:t>- </a:t>
            </a:r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3581399"/>
            <a:ext cx="4638675" cy="286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65055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Caching in Hibernate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Second level cache</a:t>
            </a:r>
          </a:p>
          <a:p>
            <a:r>
              <a:rPr lang="en-US" dirty="0" smtClean="0"/>
              <a:t>There is no boundary of session , it works throughout the application.</a:t>
            </a:r>
            <a:endParaRPr lang="en-US" dirty="0"/>
          </a:p>
          <a:p>
            <a:r>
              <a:rPr lang="en-US" b="1" dirty="0" smtClean="0"/>
              <a:t>CacheConcurrencyStrategy </a:t>
            </a:r>
          </a:p>
          <a:p>
            <a:pPr lvl="1"/>
            <a:r>
              <a:rPr lang="en-US" b="1" dirty="0" smtClean="0"/>
              <a:t>- READ_ONLY </a:t>
            </a:r>
          </a:p>
          <a:p>
            <a:pPr lvl="2"/>
            <a:r>
              <a:rPr lang="en-US" dirty="0" smtClean="0"/>
              <a:t>It will be used only to read data from the database</a:t>
            </a:r>
          </a:p>
          <a:p>
            <a:pPr lvl="1"/>
            <a:r>
              <a:rPr lang="en-US" b="1" dirty="0" smtClean="0"/>
              <a:t>- NONSTRICT_READ_WRITE</a:t>
            </a:r>
          </a:p>
          <a:p>
            <a:pPr lvl="2"/>
            <a:r>
              <a:rPr lang="en-US" dirty="0" smtClean="0"/>
              <a:t>There is no strict rule that all update will change at runtime</a:t>
            </a:r>
          </a:p>
          <a:p>
            <a:pPr lvl="2"/>
            <a:r>
              <a:rPr lang="en-US" dirty="0" smtClean="0"/>
              <a:t>There might be some dirty data</a:t>
            </a:r>
          </a:p>
          <a:p>
            <a:pPr lvl="1"/>
            <a:r>
              <a:rPr lang="en-US" b="1" dirty="0" smtClean="0"/>
              <a:t>- READ_WRITE</a:t>
            </a:r>
          </a:p>
          <a:p>
            <a:pPr lvl="2"/>
            <a:r>
              <a:rPr lang="en-US" dirty="0" smtClean="0"/>
              <a:t>It strictly follow read write for the data , there is no dirty read</a:t>
            </a:r>
          </a:p>
          <a:p>
            <a:pPr lvl="1"/>
            <a:r>
              <a:rPr lang="en-US" b="1" dirty="0" smtClean="0"/>
              <a:t>- TRANSACTIONAL</a:t>
            </a:r>
          </a:p>
          <a:p>
            <a:pPr lvl="2"/>
            <a:r>
              <a:rPr lang="en-US" dirty="0" smtClean="0"/>
              <a:t>It will do complete transaction , it is rarely used.</a:t>
            </a:r>
          </a:p>
          <a:p>
            <a:pPr lvl="1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57058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667000"/>
            <a:ext cx="7620000" cy="1143000"/>
          </a:xfrm>
        </p:spPr>
        <p:txBody>
          <a:bodyPr/>
          <a:lstStyle/>
          <a:p>
            <a:r>
              <a:rPr lang="en-US" dirty="0" smtClean="0"/>
              <a:t>			Thanks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7281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Hibernate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ORM Tool </a:t>
            </a:r>
          </a:p>
          <a:p>
            <a:r>
              <a:rPr lang="en-US" dirty="0" smtClean="0"/>
              <a:t>Used in the data layer of application</a:t>
            </a:r>
          </a:p>
          <a:p>
            <a:r>
              <a:rPr lang="en-US" dirty="0" smtClean="0"/>
              <a:t>Implements JPA</a:t>
            </a:r>
          </a:p>
          <a:p>
            <a:r>
              <a:rPr lang="en-US" dirty="0" smtClean="0"/>
              <a:t>Open source</a:t>
            </a:r>
          </a:p>
          <a:p>
            <a:r>
              <a:rPr lang="en-US" dirty="0"/>
              <a:t>Database independent </a:t>
            </a:r>
            <a:r>
              <a:rPr lang="en-US" dirty="0" smtClean="0"/>
              <a:t>Query</a:t>
            </a:r>
          </a:p>
          <a:p>
            <a:r>
              <a:rPr lang="en-US" dirty="0" smtClean="0"/>
              <a:t>Reduce manual Interaction with Database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548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JDBC vs Hibernate way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6605279"/>
              </p:ext>
            </p:extLst>
          </p:nvPr>
        </p:nvGraphicFramePr>
        <p:xfrm>
          <a:off x="457200" y="1600200"/>
          <a:ext cx="7772400" cy="495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6200"/>
                <a:gridCol w="3886200"/>
              </a:tblGrid>
              <a:tr h="736393"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JDBC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Hibernate</a:t>
                      </a:r>
                      <a:endParaRPr lang="en-US" dirty="0"/>
                    </a:p>
                  </a:txBody>
                  <a:tcPr/>
                </a:tc>
              </a:tr>
              <a:tr h="736393">
                <a:tc>
                  <a:txBody>
                    <a:bodyPr/>
                    <a:lstStyle/>
                    <a:p>
                      <a:r>
                        <a:rPr lang="en-US" dirty="0" smtClean="0"/>
                        <a:t>JDBC database Configuration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Hibernate Configuration</a:t>
                      </a:r>
                      <a:endParaRPr lang="en-US" dirty="0"/>
                    </a:p>
                  </a:txBody>
                  <a:tcPr/>
                </a:tc>
              </a:tr>
              <a:tr h="736393">
                <a:tc>
                  <a:txBody>
                    <a:bodyPr/>
                    <a:lstStyle/>
                    <a:p>
                      <a:r>
                        <a:rPr lang="en-US" dirty="0" smtClean="0"/>
                        <a:t>Model Object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Annotations</a:t>
                      </a:r>
                      <a:endParaRPr lang="en-US" dirty="0"/>
                    </a:p>
                  </a:txBody>
                  <a:tcPr/>
                </a:tc>
              </a:tr>
              <a:tr h="1271035">
                <a:tc>
                  <a:txBody>
                    <a:bodyPr/>
                    <a:lstStyle/>
                    <a:p>
                      <a:r>
                        <a:rPr lang="en-US" dirty="0" smtClean="0"/>
                        <a:t>Service method to create the model object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 hibernate API</a:t>
                      </a:r>
                      <a:endParaRPr lang="en-US" dirty="0"/>
                    </a:p>
                  </a:txBody>
                  <a:tcPr/>
                </a:tc>
              </a:tr>
              <a:tr h="736393">
                <a:tc>
                  <a:txBody>
                    <a:bodyPr/>
                    <a:lstStyle/>
                    <a:p>
                      <a:r>
                        <a:rPr lang="en-US" dirty="0" smtClean="0"/>
                        <a:t>Database design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 needed</a:t>
                      </a:r>
                      <a:endParaRPr lang="en-US" dirty="0"/>
                    </a:p>
                  </a:txBody>
                  <a:tcPr/>
                </a:tc>
              </a:tr>
              <a:tr h="736393">
                <a:tc>
                  <a:txBody>
                    <a:bodyPr/>
                    <a:lstStyle/>
                    <a:p>
                      <a:r>
                        <a:rPr lang="en-US" dirty="0" smtClean="0"/>
                        <a:t>Save</a:t>
                      </a:r>
                      <a:r>
                        <a:rPr lang="en-US" baseline="0" dirty="0" smtClean="0"/>
                        <a:t> object using SQL query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 needed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4663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Hibernate Architecture</a:t>
            </a:r>
            <a:endParaRPr lang="en-US" dirty="0"/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1676400"/>
            <a:ext cx="6858000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48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Basic Configurations and Annotations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hibernate.cfg.xml</a:t>
            </a:r>
            <a:endParaRPr lang="en-US" dirty="0" smtClean="0"/>
          </a:p>
          <a:p>
            <a:r>
              <a:rPr lang="en-US" dirty="0" smtClean="0"/>
              <a:t>@Entity</a:t>
            </a:r>
          </a:p>
          <a:p>
            <a:r>
              <a:rPr lang="en-US" dirty="0" smtClean="0"/>
              <a:t>@Table</a:t>
            </a:r>
          </a:p>
          <a:p>
            <a:r>
              <a:rPr lang="en-US" dirty="0" smtClean="0"/>
              <a:t>hbm2ddl.auto </a:t>
            </a:r>
          </a:p>
          <a:p>
            <a:r>
              <a:rPr lang="en-US" dirty="0" smtClean="0"/>
              <a:t>Primary Keys </a:t>
            </a:r>
          </a:p>
          <a:p>
            <a:pPr lvl="1"/>
            <a:r>
              <a:rPr lang="en-US" dirty="0" smtClean="0"/>
              <a:t>Natural Key – Any unique field which already exist in the object</a:t>
            </a:r>
          </a:p>
          <a:p>
            <a:pPr lvl="1"/>
            <a:r>
              <a:rPr lang="en-US" dirty="0" smtClean="0"/>
              <a:t>Surrogate Key – Key which is generated by the system</a:t>
            </a:r>
          </a:p>
          <a:p>
            <a:pPr marL="411480" lvl="1" indent="0">
              <a:buNone/>
            </a:pPr>
            <a:r>
              <a:rPr lang="en-US" dirty="0" smtClean="0"/>
              <a:t>      - </a:t>
            </a:r>
            <a:r>
              <a:rPr lang="en-US" b="1" dirty="0" smtClean="0"/>
              <a:t>Auto</a:t>
            </a:r>
            <a:r>
              <a:rPr lang="en-US" dirty="0" smtClean="0"/>
              <a:t> : Database Provider will provide PK based on the primary key attribute , it is like an incremental key.</a:t>
            </a:r>
          </a:p>
          <a:p>
            <a:pPr marL="411480" lvl="1" indent="0">
              <a:buNone/>
            </a:pPr>
            <a:r>
              <a:rPr lang="en-US" dirty="0"/>
              <a:t> </a:t>
            </a:r>
            <a:r>
              <a:rPr lang="en-US" dirty="0" smtClean="0"/>
              <a:t>     - </a:t>
            </a:r>
            <a:r>
              <a:rPr lang="en-US" b="1" dirty="0" smtClean="0"/>
              <a:t>Identity</a:t>
            </a:r>
            <a:r>
              <a:rPr lang="en-US" dirty="0" smtClean="0"/>
              <a:t> : Generated by identity column in the database so dependendent on database</a:t>
            </a:r>
          </a:p>
          <a:p>
            <a:pPr marL="411480" lvl="1" indent="0">
              <a:buNone/>
            </a:pPr>
            <a:r>
              <a:rPr lang="en-US" dirty="0" smtClean="0"/>
              <a:t>     - </a:t>
            </a:r>
            <a:r>
              <a:rPr lang="en-US" b="1" dirty="0"/>
              <a:t>Sequence</a:t>
            </a:r>
            <a:r>
              <a:rPr lang="en-US" dirty="0"/>
              <a:t> : Hibernate provides the </a:t>
            </a:r>
            <a:r>
              <a:rPr lang="en-US" i="1" dirty="0"/>
              <a:t>SequenceStyleGenerator</a:t>
            </a:r>
            <a:r>
              <a:rPr lang="en-US" dirty="0"/>
              <a:t> class</a:t>
            </a:r>
            <a:endParaRPr lang="en-US" dirty="0" smtClean="0"/>
          </a:p>
          <a:p>
            <a:pPr marL="411480" lvl="1" indent="0">
              <a:buNone/>
            </a:pPr>
            <a:r>
              <a:rPr lang="en-US" dirty="0" smtClean="0"/>
              <a:t>     - </a:t>
            </a:r>
            <a:r>
              <a:rPr lang="en-US" b="1" dirty="0"/>
              <a:t>Table</a:t>
            </a:r>
            <a:r>
              <a:rPr lang="en-US" dirty="0"/>
              <a:t> : </a:t>
            </a:r>
            <a:r>
              <a:rPr lang="en-US" dirty="0" smtClean="0"/>
              <a:t>It uses an underlying database </a:t>
            </a:r>
            <a:r>
              <a:rPr lang="en-US" dirty="0"/>
              <a:t>table that holds segments of identifier generation values.</a:t>
            </a:r>
            <a:endParaRPr lang="en-US" dirty="0" smtClean="0"/>
          </a:p>
          <a:p>
            <a:pPr marL="411480" lvl="1" indent="0">
              <a:buNone/>
            </a:pPr>
            <a:r>
              <a:rPr lang="en-US" b="1" dirty="0" smtClean="0"/>
              <a:t>Note:</a:t>
            </a:r>
            <a:r>
              <a:rPr lang="en-US" dirty="0" smtClean="0"/>
              <a:t> Auto generation type is the default generation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4310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States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445" y="2389188"/>
            <a:ext cx="7664555" cy="3309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81202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Mappings and Cascade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Mappings </a:t>
            </a:r>
          </a:p>
          <a:p>
            <a:pPr lvl="2"/>
            <a:r>
              <a:rPr lang="en-US" dirty="0" smtClean="0"/>
              <a:t>OneToOne</a:t>
            </a:r>
          </a:p>
          <a:p>
            <a:pPr lvl="2"/>
            <a:r>
              <a:rPr lang="en-US" dirty="0" smtClean="0"/>
              <a:t>OneToMany</a:t>
            </a:r>
          </a:p>
          <a:p>
            <a:pPr lvl="2"/>
            <a:r>
              <a:rPr lang="en-US" dirty="0" smtClean="0"/>
              <a:t>ManyToOne</a:t>
            </a:r>
          </a:p>
          <a:p>
            <a:pPr lvl="2"/>
            <a:r>
              <a:rPr lang="en-US" dirty="0" smtClean="0"/>
              <a:t>ManyToMany</a:t>
            </a:r>
          </a:p>
          <a:p>
            <a:pPr marL="777240" lvl="2" indent="0">
              <a:buNone/>
            </a:pPr>
            <a:r>
              <a:rPr lang="en-US" dirty="0" smtClean="0"/>
              <a:t> </a:t>
            </a:r>
          </a:p>
          <a:p>
            <a:r>
              <a:rPr lang="en-US" dirty="0" smtClean="0"/>
              <a:t>CascadeTypes</a:t>
            </a:r>
          </a:p>
          <a:p>
            <a:pPr lvl="2"/>
            <a:r>
              <a:rPr lang="en-US" dirty="0" smtClean="0"/>
              <a:t>Detach</a:t>
            </a:r>
          </a:p>
          <a:p>
            <a:pPr lvl="2"/>
            <a:r>
              <a:rPr lang="en-US" dirty="0" smtClean="0"/>
              <a:t>Merge</a:t>
            </a:r>
          </a:p>
          <a:p>
            <a:pPr lvl="2"/>
            <a:r>
              <a:rPr lang="en-US" dirty="0" smtClean="0"/>
              <a:t>Persist</a:t>
            </a:r>
          </a:p>
          <a:p>
            <a:pPr lvl="2"/>
            <a:r>
              <a:rPr lang="en-US" dirty="0" smtClean="0"/>
              <a:t>Refresh</a:t>
            </a:r>
          </a:p>
          <a:p>
            <a:pPr lvl="2"/>
            <a:r>
              <a:rPr lang="en-US" dirty="0" smtClean="0"/>
              <a:t>Remove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626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Proxy Objects : Eager and Lazy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492485"/>
            <a:ext cx="6324600" cy="48410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63314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HQL , Named Queries and Criteria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HQL is similar to SQL but the main difference is it fires the queries on objects instead of tables.</a:t>
            </a:r>
          </a:p>
          <a:p>
            <a:r>
              <a:rPr lang="en-US" b="1" dirty="0" smtClean="0"/>
              <a:t>Query</a:t>
            </a:r>
            <a:r>
              <a:rPr lang="en-US" dirty="0" smtClean="0"/>
              <a:t>:</a:t>
            </a:r>
          </a:p>
          <a:p>
            <a:pPr lvl="2"/>
            <a:r>
              <a:rPr lang="en-US" dirty="0" smtClean="0"/>
              <a:t>: We can define HQL directly where we want to use</a:t>
            </a:r>
          </a:p>
          <a:p>
            <a:r>
              <a:rPr lang="en-US" b="1" dirty="0" smtClean="0"/>
              <a:t>NamedQuery</a:t>
            </a:r>
          </a:p>
          <a:p>
            <a:pPr marL="411480" lvl="1" indent="0">
              <a:buNone/>
            </a:pPr>
            <a:r>
              <a:rPr lang="en-US" dirty="0" smtClean="0"/>
              <a:t>	: We can define HQL query inside the entity which can be used anywhere in the application</a:t>
            </a:r>
          </a:p>
          <a:p>
            <a:r>
              <a:rPr lang="en-US" b="1" dirty="0" smtClean="0"/>
              <a:t>NamedNativeQuery</a:t>
            </a:r>
          </a:p>
          <a:p>
            <a:pPr marL="114300" indent="0">
              <a:buNone/>
            </a:pPr>
            <a:r>
              <a:rPr lang="en-US" dirty="0"/>
              <a:t> </a:t>
            </a:r>
            <a:r>
              <a:rPr lang="en-US" dirty="0" smtClean="0"/>
              <a:t>   	: We can define SQL query also instead of HQL  </a:t>
            </a:r>
          </a:p>
          <a:p>
            <a:r>
              <a:rPr lang="en-US" b="1" dirty="0" smtClean="0"/>
              <a:t>Criteria API</a:t>
            </a:r>
            <a:r>
              <a:rPr lang="en-US" dirty="0" smtClean="0"/>
              <a:t> </a:t>
            </a:r>
          </a:p>
          <a:p>
            <a:pPr marL="114300" indent="0">
              <a:buNone/>
            </a:pPr>
            <a:r>
              <a:rPr lang="en-US" dirty="0" smtClean="0"/>
              <a:t>    	: Criteria API gives more flexibility to put restrictions using methods (like, between , in, </a:t>
            </a:r>
            <a:r>
              <a:rPr lang="en-US" dirty="0" err="1" smtClean="0"/>
              <a:t>gt</a:t>
            </a:r>
            <a:r>
              <a:rPr lang="en-US" dirty="0" smtClean="0"/>
              <a:t>, </a:t>
            </a:r>
            <a:r>
              <a:rPr lang="en-US" dirty="0" err="1" smtClean="0"/>
              <a:t>lt</a:t>
            </a:r>
            <a:r>
              <a:rPr lang="en-US" dirty="0"/>
              <a:t> </a:t>
            </a:r>
            <a:r>
              <a:rPr lang="en-US" dirty="0" err="1" smtClean="0"/>
              <a:t>etc</a:t>
            </a:r>
            <a:r>
              <a:rPr lang="en-US" dirty="0" smtClean="0"/>
              <a:t>)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7306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8215</TotalTime>
  <Words>388</Words>
  <Application>Microsoft Office PowerPoint</Application>
  <PresentationFormat>On-screen Show (4:3)</PresentationFormat>
  <Paragraphs>87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Adjacency</vt:lpstr>
      <vt:lpstr>Hibernate Basics</vt:lpstr>
      <vt:lpstr>What is Hibernate</vt:lpstr>
      <vt:lpstr>JDBC vs Hibernate way</vt:lpstr>
      <vt:lpstr>Hibernate Architecture</vt:lpstr>
      <vt:lpstr>Basic Configurations and Annotations</vt:lpstr>
      <vt:lpstr>Object States</vt:lpstr>
      <vt:lpstr>Mappings and Cascade Types</vt:lpstr>
      <vt:lpstr>Proxy Objects : Eager and Lazy</vt:lpstr>
      <vt:lpstr>HQL , Named Queries and Criteria API</vt:lpstr>
      <vt:lpstr>Inheritance</vt:lpstr>
      <vt:lpstr>Caching in Hibernate</vt:lpstr>
      <vt:lpstr>Caching in Hibernate</vt:lpstr>
      <vt:lpstr>   Thanks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Hibernate</dc:title>
  <dc:creator>KUMAR Rahul TGI/OLS</dc:creator>
  <cp:lastModifiedBy>KUMAR Rahul IMT/OLPS</cp:lastModifiedBy>
  <cp:revision>49</cp:revision>
  <dcterms:created xsi:type="dcterms:W3CDTF">2006-08-16T00:00:00Z</dcterms:created>
  <dcterms:modified xsi:type="dcterms:W3CDTF">2019-05-07T06:43:34Z</dcterms:modified>
</cp:coreProperties>
</file>