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1" r:id="rId7"/>
    <p:sldId id="310" r:id="rId8"/>
    <p:sldId id="314" r:id="rId9"/>
    <p:sldId id="313" r:id="rId10"/>
    <p:sldId id="315" r:id="rId11"/>
    <p:sldId id="317" r:id="rId12"/>
    <p:sldId id="308" r:id="rId13"/>
    <p:sldId id="316" r:id="rId14"/>
    <p:sldId id="31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bin Thanju" initials="RT" lastIdx="3" clrIdx="0">
    <p:extLst>
      <p:ext uri="{19B8F6BF-5375-455C-9EA6-DF929625EA0E}">
        <p15:presenceInfo xmlns:p15="http://schemas.microsoft.com/office/powerpoint/2012/main" userId="9186a672376b57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53BA85-1B06-44D8-A30E-14E869C6423B}" v="18" dt="2021-05-30T02:24:12.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19" autoAdjust="0"/>
  </p:normalViewPr>
  <p:slideViewPr>
    <p:cSldViewPr snapToGrid="0">
      <p:cViewPr varScale="1">
        <p:scale>
          <a:sx n="72" d="100"/>
          <a:sy n="72" d="100"/>
        </p:scale>
        <p:origin x="6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mack" userId="a927d25cdf97c065" providerId="LiveId" clId="{E753BA85-1B06-44D8-A30E-14E869C6423B}"/>
    <pc:docChg chg="undo redo custSel modSld">
      <pc:chgData name="tim mack" userId="a927d25cdf97c065" providerId="LiveId" clId="{E753BA85-1B06-44D8-A30E-14E869C6423B}" dt="2021-05-30T02:34:45.818" v="1578" actId="20577"/>
      <pc:docMkLst>
        <pc:docMk/>
      </pc:docMkLst>
      <pc:sldChg chg="modSp">
        <pc:chgData name="tim mack" userId="a927d25cdf97c065" providerId="LiveId" clId="{E753BA85-1B06-44D8-A30E-14E869C6423B}" dt="2021-05-30T02:24:12.354" v="1234" actId="20577"/>
        <pc:sldMkLst>
          <pc:docMk/>
          <pc:sldMk cId="265522590" sldId="308"/>
        </pc:sldMkLst>
        <pc:graphicFrameChg chg="mod">
          <ac:chgData name="tim mack" userId="a927d25cdf97c065" providerId="LiveId" clId="{E753BA85-1B06-44D8-A30E-14E869C6423B}" dt="2021-05-30T02:24:12.354" v="1234" actId="20577"/>
          <ac:graphicFrameMkLst>
            <pc:docMk/>
            <pc:sldMk cId="265522590" sldId="308"/>
            <ac:graphicFrameMk id="4" creationId="{59F5A1AC-D08D-42AE-B94A-1CAFB517D846}"/>
          </ac:graphicFrameMkLst>
        </pc:graphicFrameChg>
      </pc:sldChg>
      <pc:sldChg chg="modSp mod">
        <pc:chgData name="tim mack" userId="a927d25cdf97c065" providerId="LiveId" clId="{E753BA85-1B06-44D8-A30E-14E869C6423B}" dt="2021-05-30T02:05:52.166" v="371" actId="20577"/>
        <pc:sldMkLst>
          <pc:docMk/>
          <pc:sldMk cId="3902127487" sldId="310"/>
        </pc:sldMkLst>
        <pc:spChg chg="mod">
          <ac:chgData name="tim mack" userId="a927d25cdf97c065" providerId="LiveId" clId="{E753BA85-1B06-44D8-A30E-14E869C6423B}" dt="2021-05-30T02:05:52.166" v="371" actId="20577"/>
          <ac:spMkLst>
            <pc:docMk/>
            <pc:sldMk cId="3902127487" sldId="310"/>
            <ac:spMk id="3" creationId="{9708002A-2FC1-4ECA-A708-ED5E1BBD90B8}"/>
          </ac:spMkLst>
        </pc:spChg>
      </pc:sldChg>
      <pc:sldChg chg="modSp mod">
        <pc:chgData name="tim mack" userId="a927d25cdf97c065" providerId="LiveId" clId="{E753BA85-1B06-44D8-A30E-14E869C6423B}" dt="2021-05-30T01:58:27.104" v="24" actId="20577"/>
        <pc:sldMkLst>
          <pc:docMk/>
          <pc:sldMk cId="1689144868" sldId="311"/>
        </pc:sldMkLst>
        <pc:spChg chg="mod">
          <ac:chgData name="tim mack" userId="a927d25cdf97c065" providerId="LiveId" clId="{E753BA85-1B06-44D8-A30E-14E869C6423B}" dt="2021-05-30T01:58:27.104" v="24" actId="20577"/>
          <ac:spMkLst>
            <pc:docMk/>
            <pc:sldMk cId="1689144868" sldId="311"/>
            <ac:spMk id="2" creationId="{5CD394A7-3072-4E35-8EDD-E61590AEA35E}"/>
          </ac:spMkLst>
        </pc:spChg>
      </pc:sldChg>
      <pc:sldChg chg="modSp mod">
        <pc:chgData name="tim mack" userId="a927d25cdf97c065" providerId="LiveId" clId="{E753BA85-1B06-44D8-A30E-14E869C6423B}" dt="2021-05-30T02:14:31.022" v="835" actId="20577"/>
        <pc:sldMkLst>
          <pc:docMk/>
          <pc:sldMk cId="4085568781" sldId="313"/>
        </pc:sldMkLst>
        <pc:spChg chg="mod">
          <ac:chgData name="tim mack" userId="a927d25cdf97c065" providerId="LiveId" clId="{E753BA85-1B06-44D8-A30E-14E869C6423B}" dt="2021-05-30T02:14:31.022" v="835" actId="20577"/>
          <ac:spMkLst>
            <pc:docMk/>
            <pc:sldMk cId="4085568781" sldId="313"/>
            <ac:spMk id="11" creationId="{4F1DA9CC-6A3D-43B7-82C5-ED4DC32357E8}"/>
          </ac:spMkLst>
        </pc:spChg>
      </pc:sldChg>
      <pc:sldChg chg="modSp mod">
        <pc:chgData name="tim mack" userId="a927d25cdf97c065" providerId="LiveId" clId="{E753BA85-1B06-44D8-A30E-14E869C6423B}" dt="2021-05-30T02:12:43.072" v="772" actId="20577"/>
        <pc:sldMkLst>
          <pc:docMk/>
          <pc:sldMk cId="2385953596" sldId="314"/>
        </pc:sldMkLst>
        <pc:spChg chg="mod">
          <ac:chgData name="tim mack" userId="a927d25cdf97c065" providerId="LiveId" clId="{E753BA85-1B06-44D8-A30E-14E869C6423B}" dt="2021-05-30T02:12:43.072" v="772" actId="20577"/>
          <ac:spMkLst>
            <pc:docMk/>
            <pc:sldMk cId="2385953596" sldId="314"/>
            <ac:spMk id="28" creationId="{BC9214E9-E4F6-4F06-B5A0-F24FFB21A0EA}"/>
          </ac:spMkLst>
        </pc:spChg>
      </pc:sldChg>
      <pc:sldChg chg="modSp mod">
        <pc:chgData name="tim mack" userId="a927d25cdf97c065" providerId="LiveId" clId="{E753BA85-1B06-44D8-A30E-14E869C6423B}" dt="2021-05-30T02:23:13.652" v="1216" actId="20577"/>
        <pc:sldMkLst>
          <pc:docMk/>
          <pc:sldMk cId="4116600753" sldId="315"/>
        </pc:sldMkLst>
        <pc:spChg chg="mod">
          <ac:chgData name="tim mack" userId="a927d25cdf97c065" providerId="LiveId" clId="{E753BA85-1B06-44D8-A30E-14E869C6423B}" dt="2021-05-30T02:23:13.652" v="1216" actId="20577"/>
          <ac:spMkLst>
            <pc:docMk/>
            <pc:sldMk cId="4116600753" sldId="315"/>
            <ac:spMk id="3" creationId="{1FFA7E1F-8760-4388-95A8-7B3758ADFAD3}"/>
          </ac:spMkLst>
        </pc:spChg>
      </pc:sldChg>
      <pc:sldChg chg="modSp mod">
        <pc:chgData name="tim mack" userId="a927d25cdf97c065" providerId="LiveId" clId="{E753BA85-1B06-44D8-A30E-14E869C6423B}" dt="2021-05-30T02:34:45.818" v="1578" actId="20577"/>
        <pc:sldMkLst>
          <pc:docMk/>
          <pc:sldMk cId="1404990554" sldId="316"/>
        </pc:sldMkLst>
        <pc:spChg chg="mod">
          <ac:chgData name="tim mack" userId="a927d25cdf97c065" providerId="LiveId" clId="{E753BA85-1B06-44D8-A30E-14E869C6423B}" dt="2021-05-30T02:34:45.818" v="1578" actId="20577"/>
          <ac:spMkLst>
            <pc:docMk/>
            <pc:sldMk cId="1404990554" sldId="316"/>
            <ac:spMk id="3" creationId="{F0BC1F5C-844E-4D3D-A2EF-3510720EBB99}"/>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Low speed internet may HAVE limited the Sustainability</a:t>
          </a:r>
        </a:p>
        <a:p>
          <a:pPr>
            <a:lnSpc>
              <a:spcPct val="100000"/>
            </a:lnSpc>
            <a:defRPr cap="all"/>
          </a:pPr>
          <a:r>
            <a:rPr lang="en-US" dirty="0"/>
            <a:t>Of rural areas of Alberta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Implement taxes incentive</a:t>
          </a:r>
        </a:p>
        <a:p>
          <a:pPr>
            <a:lnSpc>
              <a:spcPct val="100000"/>
            </a:lnSpc>
            <a:defRPr cap="all"/>
          </a:pPr>
          <a:r>
            <a:rPr lang="en-US" dirty="0"/>
            <a:t>To attract big companies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The PANDEMIC HAS CAUSED PEOPLE TO RELY ON DIGITAL COMMUNICATION MORE than ever.</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Low speed internet may HAVE limited the Sustainability</a:t>
          </a:r>
        </a:p>
        <a:p>
          <a:pPr marL="0" lvl="0" indent="0" algn="ctr" defTabSz="622300">
            <a:lnSpc>
              <a:spcPct val="100000"/>
            </a:lnSpc>
            <a:spcBef>
              <a:spcPct val="0"/>
            </a:spcBef>
            <a:spcAft>
              <a:spcPct val="35000"/>
            </a:spcAft>
            <a:buNone/>
            <a:defRPr cap="all"/>
          </a:pPr>
          <a:r>
            <a:rPr lang="en-US" sz="1400" kern="1200" dirty="0"/>
            <a:t>Of rural areas of Alberta </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Implement taxes incentive</a:t>
          </a:r>
        </a:p>
        <a:p>
          <a:pPr marL="0" lvl="0" indent="0" algn="ctr" defTabSz="622300">
            <a:lnSpc>
              <a:spcPct val="100000"/>
            </a:lnSpc>
            <a:spcBef>
              <a:spcPct val="0"/>
            </a:spcBef>
            <a:spcAft>
              <a:spcPct val="35000"/>
            </a:spcAft>
            <a:buNone/>
            <a:defRPr cap="all"/>
          </a:pPr>
          <a:r>
            <a:rPr lang="en-US" sz="1400" kern="1200" dirty="0"/>
            <a:t>To attract big companies</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PANDEMIC HAS CAUSED PEOPLE TO RELY ON DIGITAL COMMUNICATION MORE than ever.</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5/29/2021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ybera.ca/why-rural-connectivity-is-an-issue-for-every-canadian/" TargetMode="External"/><Relationship Id="rId2" Type="http://schemas.openxmlformats.org/officeDocument/2006/relationships/hyperlink" Target="https://www.statista.com/statistics/544943/average-data-download-speed-canada-province/" TargetMode="External"/><Relationship Id="rId1" Type="http://schemas.openxmlformats.org/officeDocument/2006/relationships/slideLayout" Target="../slideLayouts/slideLayout2.xml"/><Relationship Id="rId6" Type="http://schemas.openxmlformats.org/officeDocument/2006/relationships/hyperlink" Target="https://regionaldashboard.alberta.ca/#/" TargetMode="External"/><Relationship Id="rId5" Type="http://schemas.openxmlformats.org/officeDocument/2006/relationships/hyperlink" Target="https://crtc.gc.ca/eng/acrtc/prx/2020cramer.htm" TargetMode="External"/><Relationship Id="rId4" Type="http://schemas.openxmlformats.org/officeDocument/2006/relationships/hyperlink" Target="https://open.alberta.ca/open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Internet and Prosperity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fontScale="92500" lnSpcReduction="20000"/>
          </a:bodyPr>
          <a:lstStyle/>
          <a:p>
            <a:r>
              <a:rPr lang="en-US" dirty="0"/>
              <a:t>Bridging the connectivity challenge</a:t>
            </a:r>
          </a:p>
          <a:p>
            <a:r>
              <a:rPr lang="en-US" b="1" dirty="0"/>
              <a:t>The Data </a:t>
            </a:r>
            <a:r>
              <a:rPr lang="en-US" b="1" dirty="0" err="1"/>
              <a:t>DusterS</a:t>
            </a:r>
            <a:endParaRPr lang="en-US" b="1"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53D01-C784-4FDD-98DE-9F4675EC42BE}"/>
              </a:ext>
            </a:extLst>
          </p:cNvPr>
          <p:cNvSpPr>
            <a:spLocks noGrp="1"/>
          </p:cNvSpPr>
          <p:nvPr>
            <p:ph type="title"/>
          </p:nvPr>
        </p:nvSpPr>
        <p:spPr/>
        <p:txBody>
          <a:bodyPr/>
          <a:lstStyle/>
          <a:p>
            <a:r>
              <a:rPr lang="en-CA" dirty="0"/>
              <a:t>Conclusions</a:t>
            </a:r>
          </a:p>
        </p:txBody>
      </p:sp>
      <p:sp>
        <p:nvSpPr>
          <p:cNvPr id="3" name="Content Placeholder 2">
            <a:extLst>
              <a:ext uri="{FF2B5EF4-FFF2-40B4-BE49-F238E27FC236}">
                <a16:creationId xmlns:a16="http://schemas.microsoft.com/office/drawing/2014/main" id="{F0BC1F5C-844E-4D3D-A2EF-3510720EBB99}"/>
              </a:ext>
            </a:extLst>
          </p:cNvPr>
          <p:cNvSpPr>
            <a:spLocks noGrp="1"/>
          </p:cNvSpPr>
          <p:nvPr>
            <p:ph idx="1"/>
          </p:nvPr>
        </p:nvSpPr>
        <p:spPr/>
        <p:txBody>
          <a:bodyPr/>
          <a:lstStyle/>
          <a:p>
            <a:r>
              <a:rPr lang="en-CA" dirty="0"/>
              <a:t>1. We found that the biggest cause of the low connectivity speeds fount in Alberta’s rural areas could be the lack of implementing tax incentives/subsidies to upgrade or built better infrastructures.</a:t>
            </a:r>
          </a:p>
          <a:p>
            <a:r>
              <a:rPr lang="en-CA" dirty="0"/>
              <a:t>2. Rural Municipalities are facing a bad financial conditions</a:t>
            </a:r>
          </a:p>
          <a:p>
            <a:r>
              <a:rPr lang="en-CA" dirty="0"/>
              <a:t>3. The lack of demographic data such as personal income, average age, education etc. makes it difficult to get an idea on what percentage of people are most affected by low internet speeds.</a:t>
            </a:r>
          </a:p>
          <a:p>
            <a:r>
              <a:rPr lang="en-CA" dirty="0"/>
              <a:t>4. We found three clusters when comparing population with </a:t>
            </a:r>
            <a:r>
              <a:rPr lang="en-CA"/>
              <a:t>internet download speeds </a:t>
            </a:r>
            <a:r>
              <a:rPr lang="en-CA" dirty="0"/>
              <a:t>and further </a:t>
            </a:r>
            <a:r>
              <a:rPr lang="en-CA"/>
              <a:t>analysis needs </a:t>
            </a:r>
            <a:r>
              <a:rPr lang="en-CA" dirty="0"/>
              <a:t>to be done to see if </a:t>
            </a:r>
            <a:r>
              <a:rPr lang="en-CA"/>
              <a:t>there are correlations </a:t>
            </a:r>
            <a:r>
              <a:rPr lang="en-CA" dirty="0"/>
              <a:t>between these two variables.</a:t>
            </a:r>
          </a:p>
        </p:txBody>
      </p:sp>
    </p:spTree>
    <p:extLst>
      <p:ext uri="{BB962C8B-B14F-4D97-AF65-F5344CB8AC3E}">
        <p14:creationId xmlns:p14="http://schemas.microsoft.com/office/powerpoint/2010/main" val="1404990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6605-CF74-4DA2-9AFA-976A77894B84}"/>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78184FDD-0205-487C-95B7-BF617A83939D}"/>
              </a:ext>
            </a:extLst>
          </p:cNvPr>
          <p:cNvSpPr>
            <a:spLocks noGrp="1"/>
          </p:cNvSpPr>
          <p:nvPr>
            <p:ph idx="1"/>
          </p:nvPr>
        </p:nvSpPr>
        <p:spPr>
          <a:xfrm>
            <a:off x="1097279" y="2108201"/>
            <a:ext cx="10132695" cy="3902074"/>
          </a:xfrm>
        </p:spPr>
        <p:txBody>
          <a:bodyPr>
            <a:normAutofit/>
          </a:bodyPr>
          <a:lstStyle/>
          <a:p>
            <a:r>
              <a:rPr lang="en-CA" dirty="0"/>
              <a:t>1. </a:t>
            </a:r>
            <a:r>
              <a:rPr lang="en-CA" dirty="0">
                <a:hlinkClick r:id="rId2">
                  <a:extLst>
                    <a:ext uri="{A12FA001-AC4F-418D-AE19-62706E023703}">
                      <ahyp:hlinkClr xmlns:ahyp="http://schemas.microsoft.com/office/drawing/2018/hyperlinkcolor" val="tx"/>
                    </a:ext>
                  </a:extLst>
                </a:hlinkClick>
              </a:rPr>
              <a:t>https://www.statista.com/statistics/544943/average-data-download-speed-canada-province/</a:t>
            </a:r>
            <a:endParaRPr lang="en-CA" dirty="0"/>
          </a:p>
          <a:p>
            <a:r>
              <a:rPr lang="en-CA" dirty="0"/>
              <a:t>2. https://www.statista.com/topics/4865/internet-usage-in-canada/#dossierSummary </a:t>
            </a:r>
          </a:p>
          <a:p>
            <a:r>
              <a:rPr lang="en-CA" dirty="0"/>
              <a:t>3. https://regionaldashboard.alberta.ca/region//#/ </a:t>
            </a:r>
          </a:p>
          <a:p>
            <a:r>
              <a:rPr lang="en-CA" dirty="0"/>
              <a:t>4. </a:t>
            </a:r>
            <a:r>
              <a:rPr lang="en-CA" dirty="0">
                <a:hlinkClick r:id="rId3">
                  <a:extLst>
                    <a:ext uri="{A12FA001-AC4F-418D-AE19-62706E023703}">
                      <ahyp:hlinkClr xmlns:ahyp="http://schemas.microsoft.com/office/drawing/2018/hyperlinkcolor" val="tx"/>
                    </a:ext>
                  </a:extLst>
                </a:hlinkClick>
              </a:rPr>
              <a:t>Why rural connectivity is an issue for EVERY Canadian – </a:t>
            </a:r>
            <a:r>
              <a:rPr lang="en-CA" dirty="0" err="1">
                <a:hlinkClick r:id="rId3">
                  <a:extLst>
                    <a:ext uri="{A12FA001-AC4F-418D-AE19-62706E023703}">
                      <ahyp:hlinkClr xmlns:ahyp="http://schemas.microsoft.com/office/drawing/2018/hyperlinkcolor" val="tx"/>
                    </a:ext>
                  </a:extLst>
                </a:hlinkClick>
              </a:rPr>
              <a:t>Cybera</a:t>
            </a:r>
            <a:endParaRPr lang="en-CA" dirty="0"/>
          </a:p>
          <a:p>
            <a:r>
              <a:rPr lang="en-CA" dirty="0"/>
              <a:t>5. </a:t>
            </a:r>
            <a:r>
              <a:rPr lang="en-CA" dirty="0">
                <a:hlinkClick r:id="rId4"/>
              </a:rPr>
              <a:t>https://open.alberta.ca/opendata</a:t>
            </a:r>
            <a:endParaRPr lang="en-CA" dirty="0"/>
          </a:p>
          <a:p>
            <a:r>
              <a:rPr lang="en-CA" dirty="0"/>
              <a:t>6. </a:t>
            </a:r>
            <a:r>
              <a:rPr lang="en-CA" dirty="0">
                <a:hlinkClick r:id="rId5"/>
              </a:rPr>
              <a:t>https://crtc.gc.ca/eng/acrtc/prx/2020cramer.htm</a:t>
            </a:r>
            <a:endParaRPr lang="en-CA" dirty="0"/>
          </a:p>
          <a:p>
            <a:r>
              <a:rPr lang="en-CA" dirty="0"/>
              <a:t>7. </a:t>
            </a:r>
            <a:r>
              <a:rPr lang="en-CA" dirty="0">
                <a:hlinkClick r:id="rId6"/>
              </a:rPr>
              <a:t>https://regionaldashboard.alberta.ca/#/</a:t>
            </a:r>
            <a:endParaRPr lang="en-CA" dirty="0"/>
          </a:p>
          <a:p>
            <a:endParaRPr lang="en-CA" dirty="0"/>
          </a:p>
          <a:p>
            <a:endParaRPr lang="en-CA" dirty="0"/>
          </a:p>
        </p:txBody>
      </p:sp>
    </p:spTree>
    <p:extLst>
      <p:ext uri="{BB962C8B-B14F-4D97-AF65-F5344CB8AC3E}">
        <p14:creationId xmlns:p14="http://schemas.microsoft.com/office/powerpoint/2010/main" val="235364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DC47-6A41-491E-A84A-29AD546FF4F5}"/>
              </a:ext>
            </a:extLst>
          </p:cNvPr>
          <p:cNvSpPr>
            <a:spLocks noGrp="1"/>
          </p:cNvSpPr>
          <p:nvPr>
            <p:ph type="title"/>
          </p:nvPr>
        </p:nvSpPr>
        <p:spPr/>
        <p:txBody>
          <a:bodyPr/>
          <a:lstStyle/>
          <a:p>
            <a:r>
              <a:rPr lang="en-CA" dirty="0"/>
              <a:t>Introduction</a:t>
            </a:r>
          </a:p>
        </p:txBody>
      </p:sp>
      <p:sp>
        <p:nvSpPr>
          <p:cNvPr id="3" name="Content Placeholder 2">
            <a:extLst>
              <a:ext uri="{FF2B5EF4-FFF2-40B4-BE49-F238E27FC236}">
                <a16:creationId xmlns:a16="http://schemas.microsoft.com/office/drawing/2014/main" id="{DB7BD6B2-74D8-4E26-9E3A-5CFE2A31EFB6}"/>
              </a:ext>
            </a:extLst>
          </p:cNvPr>
          <p:cNvSpPr>
            <a:spLocks noGrp="1"/>
          </p:cNvSpPr>
          <p:nvPr>
            <p:ph idx="1"/>
          </p:nvPr>
        </p:nvSpPr>
        <p:spPr>
          <a:xfrm>
            <a:off x="1097280" y="2108201"/>
            <a:ext cx="9875520" cy="3760891"/>
          </a:xfrm>
        </p:spPr>
        <p:txBody>
          <a:bodyPr>
            <a:normAutofit fontScale="62500" lnSpcReduction="20000"/>
          </a:bodyPr>
          <a:lstStyle/>
          <a:p>
            <a:r>
              <a:rPr lang="en-CA" sz="2600" dirty="0" err="1"/>
              <a:t>Cybera</a:t>
            </a:r>
            <a:r>
              <a:rPr lang="en-CA" sz="2600" dirty="0"/>
              <a:t>, ISAIC, and RMA partnered to host this Hackathon with support from CIRA. </a:t>
            </a:r>
          </a:p>
          <a:p>
            <a:r>
              <a:rPr lang="en-CA" sz="2600" dirty="0"/>
              <a:t>The main goals of the hackathon are to: </a:t>
            </a:r>
          </a:p>
          <a:p>
            <a:pPr lvl="4">
              <a:buFont typeface="Calibri" panose="020F0502020204030204" pitchFamily="34" charset="0"/>
              <a:buChar char="-"/>
            </a:pPr>
            <a:r>
              <a:rPr lang="en-CA" sz="2600" dirty="0"/>
              <a:t>Identify underserved communities in rural Alberta by assessing the connectivity barriers and gaps.</a:t>
            </a:r>
          </a:p>
          <a:p>
            <a:pPr lvl="4">
              <a:buFont typeface="Calibri" panose="020F0502020204030204" pitchFamily="34" charset="0"/>
              <a:buChar char="-"/>
            </a:pPr>
            <a:r>
              <a:rPr lang="en-CA" sz="2600" dirty="0"/>
              <a:t>Assess correlation between social and economic indicators, and connectivity to find impact of internet speed in community sustainability and development.</a:t>
            </a:r>
          </a:p>
          <a:p>
            <a:r>
              <a:rPr lang="en-CA" sz="2600" dirty="0"/>
              <a:t>Nowadays, countries are connected globally through digital access to the internet. High speed, reliable internet exists in more places than ever before, however efficient internet connectivity still remains unavailable in some regions. Canada has many of these regions due to the remoteness of some of its communities, and this remoteness makes improving internet connectivity costly and difficult to expand. All of this means that there are still some rural areas in Alberta which do not even reach a maximum download speed of 5 Mbps.</a:t>
            </a:r>
          </a:p>
          <a:p>
            <a:r>
              <a:rPr lang="en-CA" sz="2600" dirty="0"/>
              <a:t>Experts says the situation is reflective of the larger competitive dynamic in telecommunications service in Canada. Canada ranks 53</a:t>
            </a:r>
            <a:r>
              <a:rPr lang="en-CA" sz="2600" baseline="30000" dirty="0"/>
              <a:t>rd</a:t>
            </a:r>
            <a:r>
              <a:rPr lang="en-CA" sz="2600" dirty="0"/>
              <a:t> in the world and below the global average of 7.6Mbps according to </a:t>
            </a:r>
            <a:r>
              <a:rPr lang="en-CA" sz="2600" dirty="0" err="1"/>
              <a:t>Ookla</a:t>
            </a:r>
            <a:r>
              <a:rPr lang="en-CA" sz="2600" dirty="0"/>
              <a:t>.</a:t>
            </a:r>
          </a:p>
        </p:txBody>
      </p:sp>
    </p:spTree>
    <p:extLst>
      <p:ext uri="{BB962C8B-B14F-4D97-AF65-F5344CB8AC3E}">
        <p14:creationId xmlns:p14="http://schemas.microsoft.com/office/powerpoint/2010/main" val="145154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CD394A7-3072-4E35-8EDD-E61590AEA35E}"/>
              </a:ext>
            </a:extLst>
          </p:cNvPr>
          <p:cNvSpPr>
            <a:spLocks noGrp="1"/>
          </p:cNvSpPr>
          <p:nvPr>
            <p:ph type="title"/>
          </p:nvPr>
        </p:nvSpPr>
        <p:spPr>
          <a:xfrm>
            <a:off x="435869" y="640080"/>
            <a:ext cx="3659246" cy="2862699"/>
          </a:xfrm>
        </p:spPr>
        <p:txBody>
          <a:bodyPr vert="horz" lIns="91440" tIns="45720" rIns="91440" bIns="45720" rtlCol="0" anchor="b">
            <a:normAutofit fontScale="90000"/>
          </a:bodyPr>
          <a:lstStyle/>
          <a:p>
            <a:r>
              <a:rPr lang="en-US" sz="3400" dirty="0">
                <a:solidFill>
                  <a:srgbClr val="FFFFFF"/>
                </a:solidFill>
              </a:rPr>
              <a:t>First question was where is Alberta’s download speed compared to the </a:t>
            </a:r>
            <a:br>
              <a:rPr lang="en-US" sz="3400" dirty="0">
                <a:solidFill>
                  <a:srgbClr val="FFFFFF"/>
                </a:solidFill>
              </a:rPr>
            </a:br>
            <a:r>
              <a:rPr lang="en-US" sz="3400" dirty="0">
                <a:solidFill>
                  <a:srgbClr val="FFFFFF"/>
                </a:solidFill>
              </a:rPr>
              <a:t>rest of the Canadian provinces?</a:t>
            </a:r>
          </a:p>
        </p:txBody>
      </p:sp>
      <p:sp>
        <p:nvSpPr>
          <p:cNvPr id="6" name="Content Placeholder 5">
            <a:extLst>
              <a:ext uri="{FF2B5EF4-FFF2-40B4-BE49-F238E27FC236}">
                <a16:creationId xmlns:a16="http://schemas.microsoft.com/office/drawing/2014/main" id="{C2A1400A-A4D2-429D-BC26-0597B4A9C808}"/>
              </a:ext>
            </a:extLst>
          </p:cNvPr>
          <p:cNvSpPr>
            <a:spLocks noGrp="1"/>
          </p:cNvSpPr>
          <p:nvPr>
            <p:ph idx="1"/>
          </p:nvPr>
        </p:nvSpPr>
        <p:spPr>
          <a:xfrm>
            <a:off x="5727285" y="210365"/>
            <a:ext cx="5664156" cy="2393403"/>
          </a:xfrm>
        </p:spPr>
        <p:txBody>
          <a:bodyPr vert="horz" lIns="91440" tIns="45720" rIns="91440" bIns="45720" rtlCol="0">
            <a:normAutofit/>
          </a:bodyPr>
          <a:lstStyle/>
          <a:p>
            <a:pPr marL="0" indent="0">
              <a:lnSpc>
                <a:spcPct val="100000"/>
              </a:lnSpc>
              <a:buNone/>
            </a:pPr>
            <a:r>
              <a:rPr lang="en-US" sz="1500" b="1" cap="all" spc="200" dirty="0">
                <a:solidFill>
                  <a:srgbClr val="002060"/>
                </a:solidFill>
              </a:rPr>
              <a:t>Average internet download speed in Canada as of march 2018, by province </a:t>
            </a:r>
            <a:r>
              <a:rPr lang="en-US" sz="1500" cap="all" spc="200" dirty="0">
                <a:solidFill>
                  <a:srgbClr val="002060"/>
                </a:solidFill>
              </a:rPr>
              <a:t>(in Mbps)</a:t>
            </a:r>
          </a:p>
        </p:txBody>
      </p:sp>
      <p:cxnSp>
        <p:nvCxnSpPr>
          <p:cNvPr id="21" name="Straight Connector 20">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4CB7C88-2B54-4906-A1A7-D1D65B8695BF}"/>
              </a:ext>
            </a:extLst>
          </p:cNvPr>
          <p:cNvPicPr>
            <a:picLocks noChangeAspect="1"/>
          </p:cNvPicPr>
          <p:nvPr/>
        </p:nvPicPr>
        <p:blipFill>
          <a:blip r:embed="rId2"/>
          <a:stretch>
            <a:fillRect/>
          </a:stretch>
        </p:blipFill>
        <p:spPr>
          <a:xfrm>
            <a:off x="5282335" y="1020713"/>
            <a:ext cx="6275667" cy="5197206"/>
          </a:xfrm>
          <a:prstGeom prst="rect">
            <a:avLst/>
          </a:prstGeom>
        </p:spPr>
      </p:pic>
      <p:cxnSp>
        <p:nvCxnSpPr>
          <p:cNvPr id="10" name="Straight Connector 9">
            <a:extLst>
              <a:ext uri="{FF2B5EF4-FFF2-40B4-BE49-F238E27FC236}">
                <a16:creationId xmlns:a16="http://schemas.microsoft.com/office/drawing/2014/main" id="{7B3EE473-A05E-4B39-A239-E58C1588EB07}"/>
              </a:ext>
            </a:extLst>
          </p:cNvPr>
          <p:cNvCxnSpPr/>
          <p:nvPr/>
        </p:nvCxnSpPr>
        <p:spPr>
          <a:xfrm>
            <a:off x="9673390" y="3160295"/>
            <a:ext cx="240631"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14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4A54-32B8-45A3-83C1-528D0E42108B}"/>
              </a:ext>
            </a:extLst>
          </p:cNvPr>
          <p:cNvSpPr>
            <a:spLocks noGrp="1"/>
          </p:cNvSpPr>
          <p:nvPr>
            <p:ph type="title"/>
          </p:nvPr>
        </p:nvSpPr>
        <p:spPr/>
        <p:txBody>
          <a:bodyPr/>
          <a:lstStyle/>
          <a:p>
            <a:r>
              <a:rPr lang="en-CA" dirty="0"/>
              <a:t>Methodology</a:t>
            </a:r>
          </a:p>
        </p:txBody>
      </p:sp>
      <p:sp>
        <p:nvSpPr>
          <p:cNvPr id="3" name="Content Placeholder 2">
            <a:extLst>
              <a:ext uri="{FF2B5EF4-FFF2-40B4-BE49-F238E27FC236}">
                <a16:creationId xmlns:a16="http://schemas.microsoft.com/office/drawing/2014/main" id="{9708002A-2FC1-4ECA-A708-ED5E1BBD90B8}"/>
              </a:ext>
            </a:extLst>
          </p:cNvPr>
          <p:cNvSpPr>
            <a:spLocks noGrp="1"/>
          </p:cNvSpPr>
          <p:nvPr>
            <p:ph idx="1"/>
          </p:nvPr>
        </p:nvSpPr>
        <p:spPr/>
        <p:txBody>
          <a:bodyPr>
            <a:normAutofit lnSpcReduction="10000"/>
          </a:bodyPr>
          <a:lstStyle/>
          <a:p>
            <a:r>
              <a:rPr lang="en-CA" dirty="0"/>
              <a:t>The team worked with different software to compile and format our data. SQL was used to design relational databases and Python libraries such as Pandas, Folium and Matplotlib, </a:t>
            </a:r>
            <a:r>
              <a:rPr lang="en-CA" dirty="0" err="1"/>
              <a:t>Geopandas</a:t>
            </a:r>
            <a:r>
              <a:rPr lang="en-CA" dirty="0"/>
              <a:t> were used to manipulate, analyse, and visualize the data.</a:t>
            </a:r>
          </a:p>
          <a:p>
            <a:r>
              <a:rPr lang="en-CA" dirty="0"/>
              <a:t>We started by analyzing the data provided by RMA and CIRA, and viewing the shapefiles in order to get a better understanding about the geospatial distribution of the data.</a:t>
            </a:r>
          </a:p>
          <a:p>
            <a:r>
              <a:rPr lang="en-CA" dirty="0"/>
              <a:t>We decided to work with the </a:t>
            </a:r>
            <a:r>
              <a:rPr lang="en-CA" dirty="0" err="1"/>
              <a:t>Mlab</a:t>
            </a:r>
            <a:r>
              <a:rPr lang="en-CA" dirty="0"/>
              <a:t> test data because we saw that it had more representative download and upload data compared to the RMA dataset. We also found discrepancies between the two datasets with the </a:t>
            </a:r>
            <a:r>
              <a:rPr lang="en-CA" b="1" dirty="0" err="1">
                <a:solidFill>
                  <a:srgbClr val="002060"/>
                </a:solidFill>
              </a:rPr>
              <a:t>ClientCity</a:t>
            </a:r>
            <a:r>
              <a:rPr lang="en-CA" b="1" dirty="0">
                <a:solidFill>
                  <a:srgbClr val="002060"/>
                </a:solidFill>
              </a:rPr>
              <a:t> column </a:t>
            </a:r>
            <a:r>
              <a:rPr lang="en-CA" dirty="0"/>
              <a:t>data</a:t>
            </a:r>
            <a:r>
              <a:rPr lang="en-CA" b="1" dirty="0">
                <a:solidFill>
                  <a:srgbClr val="002060"/>
                </a:solidFill>
              </a:rPr>
              <a:t>.</a:t>
            </a:r>
          </a:p>
          <a:p>
            <a:r>
              <a:rPr lang="en-CA" dirty="0"/>
              <a:t>We compiled all the test data into one </a:t>
            </a:r>
            <a:r>
              <a:rPr lang="en-CA" dirty="0" err="1"/>
              <a:t>dataframe</a:t>
            </a:r>
            <a:r>
              <a:rPr lang="en-CA" dirty="0"/>
              <a:t> using Pandas concatenation, giving us one complete dataset, and used SQL queries to find socio-economic indicators.</a:t>
            </a:r>
          </a:p>
        </p:txBody>
      </p:sp>
    </p:spTree>
    <p:extLst>
      <p:ext uri="{BB962C8B-B14F-4D97-AF65-F5344CB8AC3E}">
        <p14:creationId xmlns:p14="http://schemas.microsoft.com/office/powerpoint/2010/main" val="390212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174BA2-9F3C-41BB-9D91-A757C325808B}"/>
              </a:ext>
            </a:extLst>
          </p:cNvPr>
          <p:cNvSpPr>
            <a:spLocks noGrp="1"/>
          </p:cNvSpPr>
          <p:nvPr>
            <p:ph type="title"/>
          </p:nvPr>
        </p:nvSpPr>
        <p:spPr>
          <a:xfrm>
            <a:off x="8614786" y="516836"/>
            <a:ext cx="3100136" cy="1960234"/>
          </a:xfrm>
        </p:spPr>
        <p:txBody>
          <a:bodyPr vert="horz" lIns="91440" tIns="45720" rIns="91440" bIns="45720" rtlCol="0">
            <a:normAutofit/>
          </a:bodyPr>
          <a:lstStyle/>
          <a:p>
            <a:r>
              <a:rPr lang="en-US" sz="4000">
                <a:solidFill>
                  <a:srgbClr val="485736"/>
                </a:solidFill>
              </a:rPr>
              <a:t>Data Analysis using Python</a:t>
            </a:r>
          </a:p>
        </p:txBody>
      </p:sp>
      <p:pic>
        <p:nvPicPr>
          <p:cNvPr id="6" name="Content Placeholder 5" descr="Chart, bar chart&#10;&#10;Description automatically generated">
            <a:extLst>
              <a:ext uri="{FF2B5EF4-FFF2-40B4-BE49-F238E27FC236}">
                <a16:creationId xmlns:a16="http://schemas.microsoft.com/office/drawing/2014/main" id="{52BCA498-CDE8-4BFC-90E4-9BBB8051537F}"/>
              </a:ext>
            </a:extLst>
          </p:cNvPr>
          <p:cNvPicPr>
            <a:picLocks noChangeAspect="1"/>
          </p:cNvPicPr>
          <p:nvPr/>
        </p:nvPicPr>
        <p:blipFill>
          <a:blip r:embed="rId2"/>
          <a:stretch>
            <a:fillRect/>
          </a:stretch>
        </p:blipFill>
        <p:spPr>
          <a:xfrm>
            <a:off x="643468" y="943478"/>
            <a:ext cx="3583439" cy="2024642"/>
          </a:xfrm>
          <a:prstGeom prst="rect">
            <a:avLst/>
          </a:prstGeom>
          <a:effectLst>
            <a:outerShdw blurRad="50800" dist="50800" dir="5400000" algn="ctr" rotWithShape="0">
              <a:schemeClr val="tx2">
                <a:lumMod val="75000"/>
                <a:lumOff val="25000"/>
              </a:schemeClr>
            </a:outerShdw>
          </a:effectLst>
        </p:spPr>
      </p:pic>
      <p:pic>
        <p:nvPicPr>
          <p:cNvPr id="10" name="Picture 9" descr="Table&#10;&#10;Description automatically generated">
            <a:extLst>
              <a:ext uri="{FF2B5EF4-FFF2-40B4-BE49-F238E27FC236}">
                <a16:creationId xmlns:a16="http://schemas.microsoft.com/office/drawing/2014/main" id="{409CB75A-3EFF-489A-B697-01D8E91FE2F5}"/>
              </a:ext>
            </a:extLst>
          </p:cNvPr>
          <p:cNvPicPr>
            <a:picLocks noChangeAspect="1"/>
          </p:cNvPicPr>
          <p:nvPr/>
        </p:nvPicPr>
        <p:blipFill rotWithShape="1">
          <a:blip r:embed="rId3"/>
          <a:srcRect t="4108" b="6964"/>
          <a:stretch/>
        </p:blipFill>
        <p:spPr>
          <a:xfrm>
            <a:off x="485443" y="4285250"/>
            <a:ext cx="3583439" cy="1285873"/>
          </a:xfrm>
          <a:prstGeom prst="rect">
            <a:avLst/>
          </a:prstGeom>
        </p:spPr>
      </p:pic>
      <p:cxnSp>
        <p:nvCxnSpPr>
          <p:cNvPr id="33" name="Straight Connector 32">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5961"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4" name="Picture 23" descr="Table&#10;&#10;Description automatically generated">
            <a:extLst>
              <a:ext uri="{FF2B5EF4-FFF2-40B4-BE49-F238E27FC236}">
                <a16:creationId xmlns:a16="http://schemas.microsoft.com/office/drawing/2014/main" id="{A5B0B40C-BE44-408E-BCF2-A09B79164C4B}"/>
              </a:ext>
            </a:extLst>
          </p:cNvPr>
          <p:cNvPicPr>
            <a:picLocks noChangeAspect="1"/>
          </p:cNvPicPr>
          <p:nvPr/>
        </p:nvPicPr>
        <p:blipFill>
          <a:blip r:embed="rId4"/>
          <a:stretch>
            <a:fillRect/>
          </a:stretch>
        </p:blipFill>
        <p:spPr>
          <a:xfrm>
            <a:off x="4629127" y="1174749"/>
            <a:ext cx="3583438" cy="1562100"/>
          </a:xfrm>
          <a:prstGeom prst="rect">
            <a:avLst/>
          </a:prstGeom>
        </p:spPr>
      </p:pic>
      <p:pic>
        <p:nvPicPr>
          <p:cNvPr id="8" name="Picture 7" descr="Chart, histogram&#10;&#10;Description automatically generated">
            <a:extLst>
              <a:ext uri="{FF2B5EF4-FFF2-40B4-BE49-F238E27FC236}">
                <a16:creationId xmlns:a16="http://schemas.microsoft.com/office/drawing/2014/main" id="{D2E05EAF-79AC-4CD7-A129-3CFE6079C813}"/>
              </a:ext>
            </a:extLst>
          </p:cNvPr>
          <p:cNvPicPr>
            <a:picLocks noChangeAspect="1"/>
          </p:cNvPicPr>
          <p:nvPr/>
        </p:nvPicPr>
        <p:blipFill rotWithShape="1">
          <a:blip r:embed="rId5"/>
          <a:srcRect t="4222"/>
          <a:stretch/>
        </p:blipFill>
        <p:spPr>
          <a:xfrm>
            <a:off x="4548640" y="3753523"/>
            <a:ext cx="3583438" cy="2273796"/>
          </a:xfrm>
          <a:prstGeom prst="rect">
            <a:avLst/>
          </a:prstGeom>
          <a:effectLst>
            <a:outerShdw blurRad="50800" dist="50800" dir="5400000" algn="ctr" rotWithShape="0">
              <a:schemeClr val="tx2">
                <a:lumMod val="75000"/>
                <a:lumOff val="25000"/>
              </a:schemeClr>
            </a:outerShdw>
          </a:effectLst>
        </p:spPr>
      </p:pic>
      <p:sp>
        <p:nvSpPr>
          <p:cNvPr id="28" name="Content Placeholder 27">
            <a:extLst>
              <a:ext uri="{FF2B5EF4-FFF2-40B4-BE49-F238E27FC236}">
                <a16:creationId xmlns:a16="http://schemas.microsoft.com/office/drawing/2014/main" id="{BC9214E9-E4F6-4F06-B5A0-F24FFB21A0EA}"/>
              </a:ext>
            </a:extLst>
          </p:cNvPr>
          <p:cNvSpPr>
            <a:spLocks noGrp="1"/>
          </p:cNvSpPr>
          <p:nvPr>
            <p:ph idx="1"/>
          </p:nvPr>
        </p:nvSpPr>
        <p:spPr>
          <a:xfrm>
            <a:off x="8614786" y="2790855"/>
            <a:ext cx="3084844" cy="3311766"/>
          </a:xfrm>
        </p:spPr>
        <p:txBody>
          <a:bodyPr>
            <a:normAutofit fontScale="92500" lnSpcReduction="10000"/>
          </a:bodyPr>
          <a:lstStyle/>
          <a:p>
            <a:r>
              <a:rPr lang="en-US" sz="1600" b="1" dirty="0"/>
              <a:t>Goal 1</a:t>
            </a:r>
            <a:r>
              <a:rPr lang="en-US" sz="1600" dirty="0"/>
              <a:t>: Identifying underserved rural areas with low-internet speed. We decided to use the download speed data as it is the data most commonly used to measure connectivity quality.</a:t>
            </a:r>
          </a:p>
          <a:p>
            <a:r>
              <a:rPr lang="en-US" sz="1600" dirty="0"/>
              <a:t>From 359 counties, we decided to focus our analysis on the 25 counties with lowest internet download speeds. </a:t>
            </a:r>
          </a:p>
          <a:p>
            <a:r>
              <a:rPr lang="en-US" sz="1600" dirty="0"/>
              <a:t>We found that the best way to visualize the download speeds was to plot the data in a bar graph using </a:t>
            </a:r>
            <a:r>
              <a:rPr lang="en-US" sz="1600" dirty="0" err="1"/>
              <a:t>Plotly</a:t>
            </a:r>
            <a:r>
              <a:rPr lang="en-US" sz="1600" dirty="0"/>
              <a:t>.</a:t>
            </a:r>
          </a:p>
          <a:p>
            <a:pPr marL="0" indent="0">
              <a:buNone/>
            </a:pPr>
            <a:endParaRPr lang="en-US" sz="1600" dirty="0"/>
          </a:p>
        </p:txBody>
      </p:sp>
      <p:sp>
        <p:nvSpPr>
          <p:cNvPr id="35" name="Rectangle 34">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8595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021C3-AA1E-4E3C-A67D-27F90964C0C7}"/>
              </a:ext>
            </a:extLst>
          </p:cNvPr>
          <p:cNvSpPr>
            <a:spLocks noGrp="1"/>
          </p:cNvSpPr>
          <p:nvPr>
            <p:ph type="title"/>
          </p:nvPr>
        </p:nvSpPr>
        <p:spPr>
          <a:xfrm>
            <a:off x="8614786" y="516836"/>
            <a:ext cx="3100136" cy="1960234"/>
          </a:xfrm>
        </p:spPr>
        <p:txBody>
          <a:bodyPr>
            <a:normAutofit/>
          </a:bodyPr>
          <a:lstStyle/>
          <a:p>
            <a:r>
              <a:rPr lang="en-CA" sz="4400">
                <a:solidFill>
                  <a:srgbClr val="445059"/>
                </a:solidFill>
              </a:rPr>
              <a:t>Data Visualization in Python</a:t>
            </a:r>
          </a:p>
        </p:txBody>
      </p:sp>
      <p:pic>
        <p:nvPicPr>
          <p:cNvPr id="10" name="Picture 9" descr="Map&#10;&#10;Description automatically generated">
            <a:extLst>
              <a:ext uri="{FF2B5EF4-FFF2-40B4-BE49-F238E27FC236}">
                <a16:creationId xmlns:a16="http://schemas.microsoft.com/office/drawing/2014/main" id="{B3E6200B-A33B-4B32-A03C-52955DD28E8D}"/>
              </a:ext>
            </a:extLst>
          </p:cNvPr>
          <p:cNvPicPr>
            <a:picLocks noChangeAspect="1"/>
          </p:cNvPicPr>
          <p:nvPr/>
        </p:nvPicPr>
        <p:blipFill rotWithShape="1">
          <a:blip r:embed="rId2"/>
          <a:srcRect l="33675" r="4922"/>
          <a:stretch/>
        </p:blipFill>
        <p:spPr>
          <a:xfrm>
            <a:off x="55747" y="95042"/>
            <a:ext cx="3965824" cy="6762958"/>
          </a:xfrm>
          <a:prstGeom prst="rect">
            <a:avLst/>
          </a:prstGeom>
        </p:spPr>
      </p:pic>
      <p:pic>
        <p:nvPicPr>
          <p:cNvPr id="8" name="Content Placeholder 7" descr="Map&#10;&#10;Description automatically generated">
            <a:extLst>
              <a:ext uri="{FF2B5EF4-FFF2-40B4-BE49-F238E27FC236}">
                <a16:creationId xmlns:a16="http://schemas.microsoft.com/office/drawing/2014/main" id="{2F93E06E-AF9E-43B3-B5E0-5DDCCB497597}"/>
              </a:ext>
            </a:extLst>
          </p:cNvPr>
          <p:cNvPicPr>
            <a:picLocks noChangeAspect="1"/>
          </p:cNvPicPr>
          <p:nvPr/>
        </p:nvPicPr>
        <p:blipFill rotWithShape="1">
          <a:blip r:embed="rId3"/>
          <a:srcRect l="33741" t="1299" r="30795"/>
          <a:stretch/>
        </p:blipFill>
        <p:spPr>
          <a:xfrm>
            <a:off x="4121301" y="47520"/>
            <a:ext cx="4016407" cy="6762959"/>
          </a:xfrm>
          <a:prstGeom prst="rect">
            <a:avLst/>
          </a:prstGeom>
        </p:spPr>
      </p:pic>
      <p:cxnSp>
        <p:nvCxnSpPr>
          <p:cNvPr id="19" name="Straight Connector 18">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30145" y="2633962"/>
            <a:ext cx="2926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F1DA9CC-6A3D-43B7-82C5-ED4DC32357E8}"/>
              </a:ext>
            </a:extLst>
          </p:cNvPr>
          <p:cNvSpPr txBox="1"/>
          <p:nvPr/>
        </p:nvSpPr>
        <p:spPr>
          <a:xfrm>
            <a:off x="8730145" y="3000375"/>
            <a:ext cx="2595080" cy="3139321"/>
          </a:xfrm>
          <a:prstGeom prst="rect">
            <a:avLst/>
          </a:prstGeom>
          <a:noFill/>
        </p:spPr>
        <p:txBody>
          <a:bodyPr wrap="square" rtlCol="0">
            <a:spAutoFit/>
          </a:bodyPr>
          <a:lstStyle/>
          <a:p>
            <a:r>
              <a:rPr lang="en-CA" dirty="0"/>
              <a:t>Heatmap on the left and a marker map at the right indicating the location of the counties and the variability of the internet downloads speeds.</a:t>
            </a:r>
          </a:p>
          <a:p>
            <a:endParaRPr lang="en-CA" dirty="0"/>
          </a:p>
          <a:p>
            <a:r>
              <a:rPr lang="en-CA" dirty="0"/>
              <a:t>The colors ranges goes light blue 1.38 to red 5.89.</a:t>
            </a:r>
          </a:p>
        </p:txBody>
      </p:sp>
    </p:spTree>
    <p:extLst>
      <p:ext uri="{BB962C8B-B14F-4D97-AF65-F5344CB8AC3E}">
        <p14:creationId xmlns:p14="http://schemas.microsoft.com/office/powerpoint/2010/main" val="4085568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CE65-E91F-4105-9BAB-BF575A8DAB9F}"/>
              </a:ext>
            </a:extLst>
          </p:cNvPr>
          <p:cNvSpPr>
            <a:spLocks noGrp="1"/>
          </p:cNvSpPr>
          <p:nvPr>
            <p:ph type="title"/>
          </p:nvPr>
        </p:nvSpPr>
        <p:spPr>
          <a:xfrm>
            <a:off x="1097280" y="267553"/>
            <a:ext cx="10058400" cy="1450757"/>
          </a:xfrm>
        </p:spPr>
        <p:txBody>
          <a:bodyPr/>
          <a:lstStyle/>
          <a:p>
            <a:r>
              <a:rPr lang="en-CA" dirty="0"/>
              <a:t>Discoveries</a:t>
            </a:r>
          </a:p>
        </p:txBody>
      </p:sp>
      <p:sp>
        <p:nvSpPr>
          <p:cNvPr id="3" name="Content Placeholder 2">
            <a:extLst>
              <a:ext uri="{FF2B5EF4-FFF2-40B4-BE49-F238E27FC236}">
                <a16:creationId xmlns:a16="http://schemas.microsoft.com/office/drawing/2014/main" id="{1FFA7E1F-8760-4388-95A8-7B3758ADFAD3}"/>
              </a:ext>
            </a:extLst>
          </p:cNvPr>
          <p:cNvSpPr>
            <a:spLocks noGrp="1"/>
          </p:cNvSpPr>
          <p:nvPr>
            <p:ph idx="1"/>
          </p:nvPr>
        </p:nvSpPr>
        <p:spPr>
          <a:xfrm>
            <a:off x="1097280" y="1895474"/>
            <a:ext cx="10058400" cy="4381501"/>
          </a:xfrm>
        </p:spPr>
        <p:txBody>
          <a:bodyPr>
            <a:normAutofit fontScale="92500"/>
          </a:bodyPr>
          <a:lstStyle/>
          <a:p>
            <a:pPr>
              <a:buFont typeface="Wingdings" panose="05000000000000000000" pitchFamily="2" charset="2"/>
              <a:buChar char="q"/>
            </a:pPr>
            <a:r>
              <a:rPr lang="en-CA" dirty="0"/>
              <a:t> It took a lot of time to find the correct data that we wanted to use for the 25 counties selected.</a:t>
            </a:r>
          </a:p>
          <a:p>
            <a:pPr>
              <a:buFont typeface="Wingdings" panose="05000000000000000000" pitchFamily="2" charset="2"/>
              <a:buChar char="q"/>
            </a:pPr>
            <a:r>
              <a:rPr lang="en-CA" dirty="0"/>
              <a:t> Financial analysis was done based on municipality public statements for 2019.</a:t>
            </a:r>
          </a:p>
          <a:p>
            <a:pPr>
              <a:buFont typeface="Wingdings" panose="05000000000000000000" pitchFamily="2" charset="2"/>
              <a:buChar char="q"/>
            </a:pPr>
            <a:r>
              <a:rPr lang="en-CA" dirty="0"/>
              <a:t> We found that the revenue of equities for the counties were very low; less than 1%.</a:t>
            </a:r>
          </a:p>
          <a:p>
            <a:pPr>
              <a:buFont typeface="Wingdings" panose="05000000000000000000" pitchFamily="2" charset="2"/>
              <a:buChar char="q"/>
            </a:pPr>
            <a:r>
              <a:rPr lang="en-CA" dirty="0"/>
              <a:t> The average download speeds for the 25 counties was less than 10 Mbps</a:t>
            </a:r>
          </a:p>
          <a:p>
            <a:pPr>
              <a:buFont typeface="Wingdings" panose="05000000000000000000" pitchFamily="2" charset="2"/>
              <a:buChar char="q"/>
            </a:pPr>
            <a:r>
              <a:rPr lang="en-CA" dirty="0"/>
              <a:t> Small population sizes may have played a big role on why internet service provider companies are reluctant to invest in upgrading infrastructures.</a:t>
            </a:r>
          </a:p>
          <a:p>
            <a:pPr>
              <a:buFont typeface="Wingdings" panose="05000000000000000000" pitchFamily="2" charset="2"/>
              <a:buChar char="q"/>
            </a:pPr>
            <a:r>
              <a:rPr lang="en-CA" dirty="0"/>
              <a:t> Municipalities, together with the provincial and federal government, need to implement tax incentives to encourage internet service provider companies to invest in </a:t>
            </a:r>
            <a:r>
              <a:rPr lang="en-CA" dirty="0" err="1"/>
              <a:t>racheting</a:t>
            </a:r>
            <a:r>
              <a:rPr lang="en-CA" dirty="0"/>
              <a:t> up speeds.</a:t>
            </a:r>
          </a:p>
          <a:p>
            <a:pPr>
              <a:buFont typeface="Wingdings" panose="05000000000000000000" pitchFamily="2" charset="2"/>
              <a:buChar char="q"/>
            </a:pPr>
            <a:r>
              <a:rPr lang="en-CA" dirty="0"/>
              <a:t> The internet services providers may have an agreements with other big companies making the changes difficult.</a:t>
            </a:r>
          </a:p>
        </p:txBody>
      </p:sp>
    </p:spTree>
    <p:extLst>
      <p:ext uri="{BB962C8B-B14F-4D97-AF65-F5344CB8AC3E}">
        <p14:creationId xmlns:p14="http://schemas.microsoft.com/office/powerpoint/2010/main" val="4116600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8067-A838-4E3E-8EC6-674FEBD9F2CB}"/>
              </a:ext>
            </a:extLst>
          </p:cNvPr>
          <p:cNvSpPr>
            <a:spLocks noGrp="1"/>
          </p:cNvSpPr>
          <p:nvPr>
            <p:ph type="title"/>
          </p:nvPr>
        </p:nvSpPr>
        <p:spPr/>
        <p:txBody>
          <a:bodyPr/>
          <a:lstStyle/>
          <a:p>
            <a:r>
              <a:rPr lang="en-CA" dirty="0"/>
              <a:t>Correlations</a:t>
            </a:r>
          </a:p>
        </p:txBody>
      </p:sp>
      <p:sp>
        <p:nvSpPr>
          <p:cNvPr id="12" name="TextBox 11">
            <a:extLst>
              <a:ext uri="{FF2B5EF4-FFF2-40B4-BE49-F238E27FC236}">
                <a16:creationId xmlns:a16="http://schemas.microsoft.com/office/drawing/2014/main" id="{5CEADC27-F671-4B6F-BF50-601EC9EC63D9}"/>
              </a:ext>
            </a:extLst>
          </p:cNvPr>
          <p:cNvSpPr txBox="1"/>
          <p:nvPr/>
        </p:nvSpPr>
        <p:spPr>
          <a:xfrm>
            <a:off x="6528447" y="5297198"/>
            <a:ext cx="4730526" cy="369332"/>
          </a:xfrm>
          <a:prstGeom prst="rect">
            <a:avLst/>
          </a:prstGeom>
          <a:noFill/>
        </p:spPr>
        <p:txBody>
          <a:bodyPr wrap="none" rtlCol="0">
            <a:spAutoFit/>
          </a:bodyPr>
          <a:lstStyle/>
          <a:p>
            <a:r>
              <a:rPr lang="en-CA" dirty="0"/>
              <a:t>We can observed 3 types of clusters: A,B and C.</a:t>
            </a:r>
          </a:p>
        </p:txBody>
      </p:sp>
      <p:pic>
        <p:nvPicPr>
          <p:cNvPr id="23" name="Content Placeholder 22">
            <a:extLst>
              <a:ext uri="{FF2B5EF4-FFF2-40B4-BE49-F238E27FC236}">
                <a16:creationId xmlns:a16="http://schemas.microsoft.com/office/drawing/2014/main" id="{8E51418B-FE25-445B-B3AE-5C4BCA211F43}"/>
              </a:ext>
            </a:extLst>
          </p:cNvPr>
          <p:cNvPicPr>
            <a:picLocks noGrp="1" noChangeAspect="1"/>
          </p:cNvPicPr>
          <p:nvPr>
            <p:ph idx="1"/>
          </p:nvPr>
        </p:nvPicPr>
        <p:blipFill>
          <a:blip r:embed="rId2"/>
          <a:stretch>
            <a:fillRect/>
          </a:stretch>
        </p:blipFill>
        <p:spPr>
          <a:xfrm>
            <a:off x="1097280" y="2181225"/>
            <a:ext cx="4929342" cy="2967383"/>
          </a:xfrm>
          <a:prstGeom prst="rect">
            <a:avLst/>
          </a:prstGeom>
        </p:spPr>
      </p:pic>
      <p:pic>
        <p:nvPicPr>
          <p:cNvPr id="24" name="Picture 23">
            <a:extLst>
              <a:ext uri="{FF2B5EF4-FFF2-40B4-BE49-F238E27FC236}">
                <a16:creationId xmlns:a16="http://schemas.microsoft.com/office/drawing/2014/main" id="{A249E299-7B43-4F19-96B6-6002285EBCA0}"/>
              </a:ext>
            </a:extLst>
          </p:cNvPr>
          <p:cNvPicPr>
            <a:picLocks noChangeAspect="1"/>
          </p:cNvPicPr>
          <p:nvPr/>
        </p:nvPicPr>
        <p:blipFill>
          <a:blip r:embed="rId3"/>
          <a:stretch>
            <a:fillRect/>
          </a:stretch>
        </p:blipFill>
        <p:spPr>
          <a:xfrm>
            <a:off x="6355245" y="2195652"/>
            <a:ext cx="4986960" cy="2938527"/>
          </a:xfrm>
          <a:prstGeom prst="rect">
            <a:avLst/>
          </a:prstGeom>
        </p:spPr>
      </p:pic>
      <p:cxnSp>
        <p:nvCxnSpPr>
          <p:cNvPr id="8" name="Straight Connector 7">
            <a:extLst>
              <a:ext uri="{FF2B5EF4-FFF2-40B4-BE49-F238E27FC236}">
                <a16:creationId xmlns:a16="http://schemas.microsoft.com/office/drawing/2014/main" id="{9544A1D8-A930-4C2A-89B4-E868B502E82A}"/>
              </a:ext>
            </a:extLst>
          </p:cNvPr>
          <p:cNvCxnSpPr>
            <a:cxnSpLocks/>
          </p:cNvCxnSpPr>
          <p:nvPr/>
        </p:nvCxnSpPr>
        <p:spPr>
          <a:xfrm>
            <a:off x="7745895" y="2933700"/>
            <a:ext cx="0" cy="163830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27" name="Oval 26">
            <a:extLst>
              <a:ext uri="{FF2B5EF4-FFF2-40B4-BE49-F238E27FC236}">
                <a16:creationId xmlns:a16="http://schemas.microsoft.com/office/drawing/2014/main" id="{38EC4072-921F-41C6-AC99-C5CA23AB9E88}"/>
              </a:ext>
            </a:extLst>
          </p:cNvPr>
          <p:cNvSpPr/>
          <p:nvPr/>
        </p:nvSpPr>
        <p:spPr>
          <a:xfrm rot="2676727">
            <a:off x="6954027" y="3352993"/>
            <a:ext cx="622599" cy="1038406"/>
          </a:xfrm>
          <a:prstGeom prst="ellipse">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a:extLst>
              <a:ext uri="{FF2B5EF4-FFF2-40B4-BE49-F238E27FC236}">
                <a16:creationId xmlns:a16="http://schemas.microsoft.com/office/drawing/2014/main" id="{A6A6B097-C55B-4612-93D2-5B54D5B214E6}"/>
              </a:ext>
            </a:extLst>
          </p:cNvPr>
          <p:cNvSpPr/>
          <p:nvPr/>
        </p:nvSpPr>
        <p:spPr>
          <a:xfrm rot="19600131">
            <a:off x="6872339" y="2800061"/>
            <a:ext cx="668366" cy="716302"/>
          </a:xfrm>
          <a:prstGeom prst="ellipse">
            <a:avLst/>
          </a:prstGeom>
          <a:solidFill>
            <a:schemeClr val="accent4">
              <a:lumMod val="60000"/>
              <a:lumOff val="40000"/>
              <a:alpha val="32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TextBox 29">
            <a:extLst>
              <a:ext uri="{FF2B5EF4-FFF2-40B4-BE49-F238E27FC236}">
                <a16:creationId xmlns:a16="http://schemas.microsoft.com/office/drawing/2014/main" id="{D48B4586-FB04-43D4-B3DD-54BCEF49C9C5}"/>
              </a:ext>
            </a:extLst>
          </p:cNvPr>
          <p:cNvSpPr txBox="1"/>
          <p:nvPr/>
        </p:nvSpPr>
        <p:spPr>
          <a:xfrm>
            <a:off x="7206523" y="3804095"/>
            <a:ext cx="316112" cy="369332"/>
          </a:xfrm>
          <a:prstGeom prst="rect">
            <a:avLst/>
          </a:prstGeom>
          <a:noFill/>
        </p:spPr>
        <p:txBody>
          <a:bodyPr wrap="none" rtlCol="0">
            <a:spAutoFit/>
          </a:bodyPr>
          <a:lstStyle/>
          <a:p>
            <a:r>
              <a:rPr lang="en-CA" b="1" dirty="0"/>
              <a:t>A</a:t>
            </a:r>
          </a:p>
        </p:txBody>
      </p:sp>
      <p:sp>
        <p:nvSpPr>
          <p:cNvPr id="31" name="TextBox 30">
            <a:extLst>
              <a:ext uri="{FF2B5EF4-FFF2-40B4-BE49-F238E27FC236}">
                <a16:creationId xmlns:a16="http://schemas.microsoft.com/office/drawing/2014/main" id="{E1E78C71-F5AA-47E2-951F-26FF8ACA5AA7}"/>
              </a:ext>
            </a:extLst>
          </p:cNvPr>
          <p:cNvSpPr txBox="1"/>
          <p:nvPr/>
        </p:nvSpPr>
        <p:spPr>
          <a:xfrm>
            <a:off x="7109809" y="2970192"/>
            <a:ext cx="316112" cy="369332"/>
          </a:xfrm>
          <a:prstGeom prst="rect">
            <a:avLst/>
          </a:prstGeom>
          <a:noFill/>
        </p:spPr>
        <p:txBody>
          <a:bodyPr wrap="none" rtlCol="0">
            <a:spAutoFit/>
          </a:bodyPr>
          <a:lstStyle/>
          <a:p>
            <a:r>
              <a:rPr lang="en-CA" b="1" dirty="0"/>
              <a:t>B</a:t>
            </a:r>
          </a:p>
        </p:txBody>
      </p:sp>
      <p:sp>
        <p:nvSpPr>
          <p:cNvPr id="32" name="TextBox 31">
            <a:extLst>
              <a:ext uri="{FF2B5EF4-FFF2-40B4-BE49-F238E27FC236}">
                <a16:creationId xmlns:a16="http://schemas.microsoft.com/office/drawing/2014/main" id="{64CC3D46-2E92-489A-B149-92B2C56E6551}"/>
              </a:ext>
            </a:extLst>
          </p:cNvPr>
          <p:cNvSpPr txBox="1"/>
          <p:nvPr/>
        </p:nvSpPr>
        <p:spPr>
          <a:xfrm>
            <a:off x="8495727" y="3339524"/>
            <a:ext cx="253618" cy="369332"/>
          </a:xfrm>
          <a:prstGeom prst="rect">
            <a:avLst/>
          </a:prstGeom>
          <a:noFill/>
        </p:spPr>
        <p:txBody>
          <a:bodyPr wrap="square" rtlCol="0">
            <a:spAutoFit/>
          </a:bodyPr>
          <a:lstStyle/>
          <a:p>
            <a:r>
              <a:rPr lang="en-CA" b="1" dirty="0"/>
              <a:t>C</a:t>
            </a:r>
          </a:p>
        </p:txBody>
      </p:sp>
    </p:spTree>
    <p:extLst>
      <p:ext uri="{BB962C8B-B14F-4D97-AF65-F5344CB8AC3E}">
        <p14:creationId xmlns:p14="http://schemas.microsoft.com/office/powerpoint/2010/main" val="1805309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Actual vs Future</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338808274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22590"/>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{B48DA491-9603-44A7-9D10-EE72ACCF53B7}tf11437505_win32</Template>
  <TotalTime>1266</TotalTime>
  <Words>908</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Georgia Pro Cond Light</vt:lpstr>
      <vt:lpstr>Speak Pro</vt:lpstr>
      <vt:lpstr>Wingdings</vt:lpstr>
      <vt:lpstr>RetrospectVTI</vt:lpstr>
      <vt:lpstr>Internet and Prosperity</vt:lpstr>
      <vt:lpstr>Introduction</vt:lpstr>
      <vt:lpstr>First question was where is Alberta’s download speed compared to the  rest of the Canadian provinces?</vt:lpstr>
      <vt:lpstr>Methodology</vt:lpstr>
      <vt:lpstr>Data Analysis using Python</vt:lpstr>
      <vt:lpstr>Data Visualization in Python</vt:lpstr>
      <vt:lpstr>Discoveries</vt:lpstr>
      <vt:lpstr>Correlations</vt:lpstr>
      <vt:lpstr>Actual vs Future</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and Prosperity</dc:title>
  <dc:creator>Luis MYN</dc:creator>
  <cp:lastModifiedBy>tim mack</cp:lastModifiedBy>
  <cp:revision>37</cp:revision>
  <cp:lastPrinted>2021-05-29T23:02:08Z</cp:lastPrinted>
  <dcterms:created xsi:type="dcterms:W3CDTF">2021-05-29T03:42:29Z</dcterms:created>
  <dcterms:modified xsi:type="dcterms:W3CDTF">2021-05-30T02:34:54Z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