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notesMasterIdLst>
    <p:notesMasterId r:id="rId18"/>
  </p:notesMasterIdLst>
  <p:handoutMasterIdLst>
    <p:handoutMasterId r:id="rId19"/>
  </p:handoutMasterIdLst>
  <p:sldIdLst>
    <p:sldId id="256" r:id="rId2"/>
    <p:sldId id="373" r:id="rId3"/>
    <p:sldId id="369" r:id="rId4"/>
    <p:sldId id="356" r:id="rId5"/>
    <p:sldId id="357" r:id="rId6"/>
    <p:sldId id="359" r:id="rId7"/>
    <p:sldId id="360" r:id="rId8"/>
    <p:sldId id="361" r:id="rId9"/>
    <p:sldId id="363" r:id="rId10"/>
    <p:sldId id="362" r:id="rId11"/>
    <p:sldId id="364" r:id="rId12"/>
    <p:sldId id="349" r:id="rId13"/>
    <p:sldId id="354" r:id="rId14"/>
    <p:sldId id="370" r:id="rId15"/>
    <p:sldId id="371" r:id="rId16"/>
    <p:sldId id="3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C2F"/>
    <a:srgbClr val="925C62"/>
    <a:srgbClr val="57172C"/>
    <a:srgbClr val="CAAAAE"/>
    <a:srgbClr val="F8D7CD"/>
    <a:srgbClr val="FCECE8"/>
    <a:srgbClr val="EB6C15"/>
    <a:srgbClr val="581830"/>
    <a:srgbClr val="501213"/>
    <a:srgbClr val="160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9" autoAdjust="0"/>
    <p:restoredTop sz="94811" autoAdjust="0"/>
  </p:normalViewPr>
  <p:slideViewPr>
    <p:cSldViewPr snapToGrid="0">
      <p:cViewPr varScale="1">
        <p:scale>
          <a:sx n="83" d="100"/>
          <a:sy n="83" d="100"/>
        </p:scale>
        <p:origin x="60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111" d="100"/>
          <a:sy n="111" d="100"/>
        </p:scale>
        <p:origin x="2850" y="1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pson, Ryan R" userId="27b49ee2-ca02-4563-aba1-dcb0f3673acc" providerId="ADAL" clId="{2F690AD6-7AEE-B94C-869B-4DDBD5EB4306}"/>
    <pc:docChg chg="addSld delSld modSld">
      <pc:chgData name="Thompson, Ryan R" userId="27b49ee2-ca02-4563-aba1-dcb0f3673acc" providerId="ADAL" clId="{2F690AD6-7AEE-B94C-869B-4DDBD5EB4306}" dt="2018-12-06T00:38:03.493" v="8" actId="2696"/>
      <pc:docMkLst>
        <pc:docMk/>
      </pc:docMkLst>
      <pc:sldChg chg="modSp">
        <pc:chgData name="Thompson, Ryan R" userId="27b49ee2-ca02-4563-aba1-dcb0f3673acc" providerId="ADAL" clId="{2F690AD6-7AEE-B94C-869B-4DDBD5EB4306}" dt="2018-11-28T23:58:39.181" v="1" actId="1076"/>
        <pc:sldMkLst>
          <pc:docMk/>
          <pc:sldMk cId="3712768987" sldId="354"/>
        </pc:sldMkLst>
        <pc:spChg chg="mod">
          <ac:chgData name="Thompson, Ryan R" userId="27b49ee2-ca02-4563-aba1-dcb0f3673acc" providerId="ADAL" clId="{2F690AD6-7AEE-B94C-869B-4DDBD5EB4306}" dt="2018-11-28T23:58:39.181" v="1" actId="1076"/>
          <ac:spMkLst>
            <pc:docMk/>
            <pc:sldMk cId="3712768987" sldId="354"/>
            <ac:spMk id="6" creationId="{6AF57636-AF02-4E6A-BE3D-AF1DD79B071C}"/>
          </ac:spMkLst>
        </pc:spChg>
      </pc:sldChg>
      <pc:sldChg chg="modSp">
        <pc:chgData name="Thompson, Ryan R" userId="27b49ee2-ca02-4563-aba1-dcb0f3673acc" providerId="ADAL" clId="{2F690AD6-7AEE-B94C-869B-4DDBD5EB4306}" dt="2018-12-05T05:39:12.932" v="6" actId="1076"/>
        <pc:sldMkLst>
          <pc:docMk/>
          <pc:sldMk cId="355051801" sldId="357"/>
        </pc:sldMkLst>
        <pc:spChg chg="mod">
          <ac:chgData name="Thompson, Ryan R" userId="27b49ee2-ca02-4563-aba1-dcb0f3673acc" providerId="ADAL" clId="{2F690AD6-7AEE-B94C-869B-4DDBD5EB4306}" dt="2018-12-05T05:39:12.932" v="6" actId="1076"/>
          <ac:spMkLst>
            <pc:docMk/>
            <pc:sldMk cId="355051801" sldId="357"/>
            <ac:spMk id="6" creationId="{868446A8-2CC6-4F25-A21D-E081B5817AFA}"/>
          </ac:spMkLst>
        </pc:spChg>
      </pc:sldChg>
      <pc:sldChg chg="modSp">
        <pc:chgData name="Thompson, Ryan R" userId="27b49ee2-ca02-4563-aba1-dcb0f3673acc" providerId="ADAL" clId="{2F690AD6-7AEE-B94C-869B-4DDBD5EB4306}" dt="2018-11-29T00:20:53.320" v="4" actId="14100"/>
        <pc:sldMkLst>
          <pc:docMk/>
          <pc:sldMk cId="296648215" sldId="371"/>
        </pc:sldMkLst>
        <pc:spChg chg="mod">
          <ac:chgData name="Thompson, Ryan R" userId="27b49ee2-ca02-4563-aba1-dcb0f3673acc" providerId="ADAL" clId="{2F690AD6-7AEE-B94C-869B-4DDBD5EB4306}" dt="2018-11-29T00:20:38.603" v="2" actId="1076"/>
          <ac:spMkLst>
            <pc:docMk/>
            <pc:sldMk cId="296648215" sldId="371"/>
            <ac:spMk id="12" creationId="{A3E52FD9-7B40-4CD5-B5F1-E96B5D14A48D}"/>
          </ac:spMkLst>
        </pc:spChg>
        <pc:cxnChg chg="mod">
          <ac:chgData name="Thompson, Ryan R" userId="27b49ee2-ca02-4563-aba1-dcb0f3673acc" providerId="ADAL" clId="{2F690AD6-7AEE-B94C-869B-4DDBD5EB4306}" dt="2018-11-29T00:20:53.320" v="4" actId="14100"/>
          <ac:cxnSpMkLst>
            <pc:docMk/>
            <pc:sldMk cId="296648215" sldId="371"/>
            <ac:cxnSpMk id="19" creationId="{54B279B1-63A5-4AB2-81F7-26A2E5BB79F2}"/>
          </ac:cxnSpMkLst>
        </pc:cxnChg>
        <pc:cxnChg chg="mod">
          <ac:chgData name="Thompson, Ryan R" userId="27b49ee2-ca02-4563-aba1-dcb0f3673acc" providerId="ADAL" clId="{2F690AD6-7AEE-B94C-869B-4DDBD5EB4306}" dt="2018-11-29T00:20:38.603" v="2" actId="1076"/>
          <ac:cxnSpMkLst>
            <pc:docMk/>
            <pc:sldMk cId="296648215" sldId="371"/>
            <ac:cxnSpMk id="24" creationId="{E8C660A1-CA73-4022-BCA8-57698A69E527}"/>
          </ac:cxnSpMkLst>
        </pc:cxnChg>
        <pc:cxnChg chg="mod">
          <ac:chgData name="Thompson, Ryan R" userId="27b49ee2-ca02-4563-aba1-dcb0f3673acc" providerId="ADAL" clId="{2F690AD6-7AEE-B94C-869B-4DDBD5EB4306}" dt="2018-11-29T00:20:38.603" v="2" actId="1076"/>
          <ac:cxnSpMkLst>
            <pc:docMk/>
            <pc:sldMk cId="296648215" sldId="371"/>
            <ac:cxnSpMk id="26" creationId="{A395D925-F427-4981-AA02-81275A4B8F98}"/>
          </ac:cxnSpMkLst>
        </pc:cxnChg>
        <pc:cxnChg chg="mod">
          <ac:chgData name="Thompson, Ryan R" userId="27b49ee2-ca02-4563-aba1-dcb0f3673acc" providerId="ADAL" clId="{2F690AD6-7AEE-B94C-869B-4DDBD5EB4306}" dt="2018-11-29T00:20:38.603" v="2" actId="1076"/>
          <ac:cxnSpMkLst>
            <pc:docMk/>
            <pc:sldMk cId="296648215" sldId="371"/>
            <ac:cxnSpMk id="28" creationId="{F64B6083-154E-4875-A358-9E66453B9FC6}"/>
          </ac:cxnSpMkLst>
        </pc:cxnChg>
        <pc:cxnChg chg="mod">
          <ac:chgData name="Thompson, Ryan R" userId="27b49ee2-ca02-4563-aba1-dcb0f3673acc" providerId="ADAL" clId="{2F690AD6-7AEE-B94C-869B-4DDBD5EB4306}" dt="2018-11-29T00:20:38.603" v="2" actId="1076"/>
          <ac:cxnSpMkLst>
            <pc:docMk/>
            <pc:sldMk cId="296648215" sldId="371"/>
            <ac:cxnSpMk id="30" creationId="{31B02BD5-6B5C-41DB-9686-4FB53AECE0B5}"/>
          </ac:cxnSpMkLst>
        </pc:cxnChg>
        <pc:cxnChg chg="mod">
          <ac:chgData name="Thompson, Ryan R" userId="27b49ee2-ca02-4563-aba1-dcb0f3673acc" providerId="ADAL" clId="{2F690AD6-7AEE-B94C-869B-4DDBD5EB4306}" dt="2018-11-29T00:20:46.271" v="3" actId="14100"/>
          <ac:cxnSpMkLst>
            <pc:docMk/>
            <pc:sldMk cId="296648215" sldId="371"/>
            <ac:cxnSpMk id="33" creationId="{EB609566-1BD7-4EA5-BDC6-A8DBF8BF123D}"/>
          </ac:cxnSpMkLst>
        </pc:cxnChg>
      </pc:sldChg>
      <pc:sldChg chg="new del">
        <pc:chgData name="Thompson, Ryan R" userId="27b49ee2-ca02-4563-aba1-dcb0f3673acc" providerId="ADAL" clId="{2F690AD6-7AEE-B94C-869B-4DDBD5EB4306}" dt="2018-12-06T00:38:03.493" v="8" actId="2696"/>
        <pc:sldMkLst>
          <pc:docMk/>
          <pc:sldMk cId="444689388" sldId="37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D1320-6E5B-4360-B3E0-422BD38750D4}" type="datetimeFigureOut">
              <a:rPr lang="en-US" smtClean="0"/>
              <a:t>12/5/18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08C86-981B-4AE0-94F1-59C06211B2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6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0AF00-6514-4ED4-A0FB-36BC7C563F14}" type="datetimeFigureOut">
              <a:rPr lang="en-US" smtClean="0"/>
              <a:t>12/5/18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E68B7-86A5-41DD-A8B4-BA0FDF2B1F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8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E68B7-86A5-41DD-A8B4-BA0FDF2B1F3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39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E68B7-86A5-41DD-A8B4-BA0FDF2B1F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47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16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74CC8B-EC10-4738-9124-EACA9DF222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60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74CC8B-EC10-4738-9124-EACA9DF222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949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37391" y="6356351"/>
            <a:ext cx="465136" cy="3661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48D9196-7146-4672-A4BA-DB29036C6B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0"/>
          <p:cNvSpPr>
            <a:spLocks noGrp="1"/>
          </p:cNvSpPr>
          <p:nvPr>
            <p:ph type="title" hasCustomPrompt="1"/>
          </p:nvPr>
        </p:nvSpPr>
        <p:spPr>
          <a:xfrm>
            <a:off x="237391" y="275170"/>
            <a:ext cx="11717219" cy="627944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3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Subject Title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37392" y="1222023"/>
            <a:ext cx="11717542" cy="621828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0" marR="0" indent="0" algn="l" defTabSz="60948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chemeClr val="tx1"/>
                </a:solidFill>
              </a:defRPr>
            </a:lvl1pPr>
            <a:lvl2pPr>
              <a:defRPr sz="2175"/>
            </a:lvl2pPr>
            <a:lvl3pPr>
              <a:defRPr sz="18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37392" y="1843854"/>
            <a:ext cx="11717542" cy="1066175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0" marR="0" indent="0" algn="l" defTabSz="60948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75" b="1">
                <a:solidFill>
                  <a:schemeClr val="tx1"/>
                </a:solidFill>
              </a:defRPr>
            </a:lvl1pPr>
            <a:lvl2pPr>
              <a:defRPr sz="2175"/>
            </a:lvl2pPr>
            <a:lvl3pPr>
              <a:defRPr sz="18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Decima</a:t>
            </a:r>
            <a:r>
              <a:rPr lang="en-US" dirty="0"/>
              <a:t> </a:t>
            </a:r>
            <a:r>
              <a:rPr lang="en-US" dirty="0" err="1"/>
              <a:t>eodem</a:t>
            </a:r>
            <a:r>
              <a:rPr lang="en-US" dirty="0"/>
              <a:t> </a:t>
            </a:r>
            <a:r>
              <a:rPr lang="en-US" dirty="0" err="1"/>
              <a:t>modo</a:t>
            </a:r>
            <a:r>
              <a:rPr lang="en-US" dirty="0"/>
              <a:t> </a:t>
            </a:r>
            <a:r>
              <a:rPr lang="en-US" dirty="0" err="1"/>
              <a:t>typi</a:t>
            </a:r>
            <a:r>
              <a:rPr lang="en-US" dirty="0"/>
              <a:t>,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.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37069" y="3104446"/>
            <a:ext cx="8173156" cy="3116440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342900" indent="-342900">
              <a:spcAft>
                <a:spcPts val="800"/>
              </a:spcAft>
              <a:buSzPct val="90000"/>
              <a:buFont typeface="Arial" panose="020B0604020202020204" pitchFamily="34" charset="0"/>
              <a:buChar char="•"/>
              <a:defRPr sz="1875">
                <a:solidFill>
                  <a:schemeClr val="tx1"/>
                </a:solidFill>
              </a:defRPr>
            </a:lvl1pPr>
            <a:lvl2pPr marL="700202" indent="-285750">
              <a:spcAft>
                <a:spcPts val="800"/>
              </a:spcAft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</a:defRPr>
            </a:lvl2pPr>
            <a:lvl3pPr>
              <a:defRPr sz="1575">
                <a:solidFill>
                  <a:srgbClr val="787878"/>
                </a:solidFill>
              </a:defRPr>
            </a:lvl3pPr>
            <a:lvl4pPr>
              <a:defRPr sz="1575">
                <a:solidFill>
                  <a:srgbClr val="787878"/>
                </a:solidFill>
              </a:defRPr>
            </a:lvl4pPr>
            <a:lvl5pPr>
              <a:defRPr sz="1575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pic>
        <p:nvPicPr>
          <p:cNvPr id="9" name="Picture 4" descr="Texas State University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491" y="6442136"/>
            <a:ext cx="1674132" cy="28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60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4" descr="Texas State University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295" y="6441147"/>
            <a:ext cx="1674132" cy="28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80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F93870EF-B774-44ED-893A-33083E414C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7391" y="6356351"/>
            <a:ext cx="465136" cy="3661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48D9196-7146-4672-A4BA-DB29036C6B4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4" descr="Texas State University Logo">
            <a:extLst>
              <a:ext uri="{FF2B5EF4-FFF2-40B4-BE49-F238E27FC236}">
                <a16:creationId xmlns:a16="http://schemas.microsoft.com/office/drawing/2014/main" id="{6BFE8454-2FA5-4F3C-9C43-3A036D0206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491" y="6442136"/>
            <a:ext cx="1674132" cy="28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05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5CFF28A0-079D-4D60-874F-86F95F7EB8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7391" y="6356351"/>
            <a:ext cx="465136" cy="3661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48D9196-7146-4672-A4BA-DB29036C6B4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4" descr="Texas State University Logo">
            <a:extLst>
              <a:ext uri="{FF2B5EF4-FFF2-40B4-BE49-F238E27FC236}">
                <a16:creationId xmlns:a16="http://schemas.microsoft.com/office/drawing/2014/main" id="{B2CE91CC-7852-4363-9BFD-FBEDBB2189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491" y="6442136"/>
            <a:ext cx="1674132" cy="28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26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F4030852-E515-4F50-BB47-E23F7C4D6B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7391" y="6356351"/>
            <a:ext cx="465136" cy="3661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48D9196-7146-4672-A4BA-DB29036C6B4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4" descr="Texas State University Logo">
            <a:extLst>
              <a:ext uri="{FF2B5EF4-FFF2-40B4-BE49-F238E27FC236}">
                <a16:creationId xmlns:a16="http://schemas.microsoft.com/office/drawing/2014/main" id="{621F4648-3051-4AC0-8072-4DB2F3208F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491" y="6442136"/>
            <a:ext cx="1674132" cy="28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98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617CE7FB-C00B-4B5E-B6C6-8E885B61C8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7391" y="6356351"/>
            <a:ext cx="465136" cy="3661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48D9196-7146-4672-A4BA-DB29036C6B4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4" descr="Texas State University Logo">
            <a:extLst>
              <a:ext uri="{FF2B5EF4-FFF2-40B4-BE49-F238E27FC236}">
                <a16:creationId xmlns:a16="http://schemas.microsoft.com/office/drawing/2014/main" id="{14B7B8C9-AD06-42E6-AA3F-C566F68BF4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491" y="6442136"/>
            <a:ext cx="1674132" cy="28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90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F1D94DF0-F0E8-4C9D-9054-2C5F2DEA32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7391" y="6356351"/>
            <a:ext cx="465136" cy="3661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48D9196-7146-4672-A4BA-DB29036C6B4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4" descr="Texas State University Logo">
            <a:extLst>
              <a:ext uri="{FF2B5EF4-FFF2-40B4-BE49-F238E27FC236}">
                <a16:creationId xmlns:a16="http://schemas.microsoft.com/office/drawing/2014/main" id="{3E433E2D-6FA6-4DEB-BC47-6C8CA54387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491" y="6442136"/>
            <a:ext cx="1674132" cy="28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3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0D0AFBC9-E3B6-4875-AC90-500E8D54B6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7391" y="6356351"/>
            <a:ext cx="465136" cy="3661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48D9196-7146-4672-A4BA-DB29036C6B4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4" descr="Texas State University Logo">
            <a:extLst>
              <a:ext uri="{FF2B5EF4-FFF2-40B4-BE49-F238E27FC236}">
                <a16:creationId xmlns:a16="http://schemas.microsoft.com/office/drawing/2014/main" id="{429B77B6-9843-4A1E-A99F-5A608EA88D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491" y="6442136"/>
            <a:ext cx="1674132" cy="28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68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1E559B15-7B99-4C2E-970C-B117F79003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7391" y="6356351"/>
            <a:ext cx="465136" cy="3661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48D9196-7146-4672-A4BA-DB29036C6B4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4" descr="Texas State University Logo">
            <a:extLst>
              <a:ext uri="{FF2B5EF4-FFF2-40B4-BE49-F238E27FC236}">
                <a16:creationId xmlns:a16="http://schemas.microsoft.com/office/drawing/2014/main" id="{FA38C567-D167-47C3-89B0-851D4A34F8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491" y="6442136"/>
            <a:ext cx="1674132" cy="28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05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18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096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en-us/article/guidelines-and-examples-of-array-formulas-7d94a64e-3ff3-4686-9372-ecfd5caa57c7" TargetMode="External"/><Relationship Id="rId2" Type="http://schemas.openxmlformats.org/officeDocument/2006/relationships/hyperlink" Target="matrix_work.xlsx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rgbClr val="581830"/>
            </a:gs>
            <a:gs pos="56000">
              <a:srgbClr val="501213"/>
            </a:gs>
            <a:gs pos="75000">
              <a:srgbClr val="57172C"/>
            </a:gs>
            <a:gs pos="100000">
              <a:srgbClr val="925C6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EE4321 Digital Systems Design using HDL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Matrix , FPGA Project</a:t>
            </a:r>
          </a:p>
          <a:p>
            <a:endParaRPr lang="en-US" dirty="0"/>
          </a:p>
          <a:p>
            <a:r>
              <a:rPr lang="en-US" dirty="0"/>
              <a:t>Mark W. Welker</a:t>
            </a:r>
          </a:p>
        </p:txBody>
      </p:sp>
      <p:pic>
        <p:nvPicPr>
          <p:cNvPr id="4" name="Picture 2" descr="Texas State Universit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422" y="5579161"/>
            <a:ext cx="2959455" cy="119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616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78D9B9-8AAF-417F-8D1C-CD923D87EC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7391" y="6356351"/>
            <a:ext cx="465136" cy="366183"/>
          </a:xfrm>
        </p:spPr>
        <p:txBody>
          <a:bodyPr/>
          <a:lstStyle/>
          <a:p>
            <a:fld id="{C48D9196-7146-4672-A4BA-DB29036C6B4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CD2879-BDBA-49E7-A673-596FC6B2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Work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8446A8-2CC6-4F25-A21D-E081B5817AF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37390" y="903114"/>
            <a:ext cx="11258246" cy="62794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Identity Matrix Examples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9D2BA3A8-6449-4B55-871A-0DC3DD9D3CC7}"/>
              </a:ext>
            </a:extLst>
          </p:cNvPr>
          <p:cNvSpPr/>
          <p:nvPr/>
        </p:nvSpPr>
        <p:spPr>
          <a:xfrm>
            <a:off x="3937470" y="1983218"/>
            <a:ext cx="441649" cy="1277368"/>
          </a:xfrm>
          <a:prstGeom prst="lef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9E94BC2C-D075-4FEC-A03E-E44B815039AB}"/>
              </a:ext>
            </a:extLst>
          </p:cNvPr>
          <p:cNvSpPr/>
          <p:nvPr/>
        </p:nvSpPr>
        <p:spPr>
          <a:xfrm>
            <a:off x="5799724" y="1977931"/>
            <a:ext cx="441649" cy="1303491"/>
          </a:xfrm>
          <a:prstGeom prst="righ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6013E6E-A39E-4A0F-82D8-78A4C461D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332735"/>
              </p:ext>
            </p:extLst>
          </p:nvPr>
        </p:nvGraphicFramePr>
        <p:xfrm>
          <a:off x="4204663" y="1977931"/>
          <a:ext cx="1719423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141">
                  <a:extLst>
                    <a:ext uri="{9D8B030D-6E8A-4147-A177-3AD203B41FA5}">
                      <a16:colId xmlns:a16="http://schemas.microsoft.com/office/drawing/2014/main" val="4052110363"/>
                    </a:ext>
                  </a:extLst>
                </a:gridCol>
                <a:gridCol w="573141">
                  <a:extLst>
                    <a:ext uri="{9D8B030D-6E8A-4147-A177-3AD203B41FA5}">
                      <a16:colId xmlns:a16="http://schemas.microsoft.com/office/drawing/2014/main" val="3314038725"/>
                    </a:ext>
                  </a:extLst>
                </a:gridCol>
                <a:gridCol w="573141">
                  <a:extLst>
                    <a:ext uri="{9D8B030D-6E8A-4147-A177-3AD203B41FA5}">
                      <a16:colId xmlns:a16="http://schemas.microsoft.com/office/drawing/2014/main" val="628213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5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9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445150"/>
                  </a:ext>
                </a:extLst>
              </a:tr>
            </a:tbl>
          </a:graphicData>
        </a:graphic>
      </p:graphicFrame>
      <p:sp>
        <p:nvSpPr>
          <p:cNvPr id="12" name="Left Bracket 11">
            <a:extLst>
              <a:ext uri="{FF2B5EF4-FFF2-40B4-BE49-F238E27FC236}">
                <a16:creationId xmlns:a16="http://schemas.microsoft.com/office/drawing/2014/main" id="{67B7C78B-C2C3-437A-819C-90845B1CF8F5}"/>
              </a:ext>
            </a:extLst>
          </p:cNvPr>
          <p:cNvSpPr/>
          <p:nvPr/>
        </p:nvSpPr>
        <p:spPr>
          <a:xfrm>
            <a:off x="3937470" y="3920875"/>
            <a:ext cx="441649" cy="1277368"/>
          </a:xfrm>
          <a:prstGeom prst="lef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088A232C-0C38-4EBF-95F0-268A2D7ACA7E}"/>
              </a:ext>
            </a:extLst>
          </p:cNvPr>
          <p:cNvSpPr/>
          <p:nvPr/>
        </p:nvSpPr>
        <p:spPr>
          <a:xfrm>
            <a:off x="5799724" y="3915588"/>
            <a:ext cx="441649" cy="1303491"/>
          </a:xfrm>
          <a:prstGeom prst="righ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18FBF65-8DDC-48A4-9200-8127CC483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312947"/>
              </p:ext>
            </p:extLst>
          </p:nvPr>
        </p:nvGraphicFramePr>
        <p:xfrm>
          <a:off x="4204663" y="3915588"/>
          <a:ext cx="1719423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141">
                  <a:extLst>
                    <a:ext uri="{9D8B030D-6E8A-4147-A177-3AD203B41FA5}">
                      <a16:colId xmlns:a16="http://schemas.microsoft.com/office/drawing/2014/main" val="4052110363"/>
                    </a:ext>
                  </a:extLst>
                </a:gridCol>
                <a:gridCol w="573141">
                  <a:extLst>
                    <a:ext uri="{9D8B030D-6E8A-4147-A177-3AD203B41FA5}">
                      <a16:colId xmlns:a16="http://schemas.microsoft.com/office/drawing/2014/main" val="3314038725"/>
                    </a:ext>
                  </a:extLst>
                </a:gridCol>
                <a:gridCol w="573141">
                  <a:extLst>
                    <a:ext uri="{9D8B030D-6E8A-4147-A177-3AD203B41FA5}">
                      <a16:colId xmlns:a16="http://schemas.microsoft.com/office/drawing/2014/main" val="628213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5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9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445150"/>
                  </a:ext>
                </a:extLst>
              </a:tr>
            </a:tbl>
          </a:graphicData>
        </a:graphic>
      </p:graphicFrame>
      <p:sp>
        <p:nvSpPr>
          <p:cNvPr id="18" name="Left Bracket 17">
            <a:extLst>
              <a:ext uri="{FF2B5EF4-FFF2-40B4-BE49-F238E27FC236}">
                <a16:creationId xmlns:a16="http://schemas.microsoft.com/office/drawing/2014/main" id="{52C88997-C39A-494D-A5C4-2B303AD1A230}"/>
              </a:ext>
            </a:extLst>
          </p:cNvPr>
          <p:cNvSpPr/>
          <p:nvPr/>
        </p:nvSpPr>
        <p:spPr>
          <a:xfrm>
            <a:off x="1215504" y="1983218"/>
            <a:ext cx="441649" cy="1277368"/>
          </a:xfrm>
          <a:prstGeom prst="lef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ket 18">
            <a:extLst>
              <a:ext uri="{FF2B5EF4-FFF2-40B4-BE49-F238E27FC236}">
                <a16:creationId xmlns:a16="http://schemas.microsoft.com/office/drawing/2014/main" id="{3B5F739A-FDE9-4088-84A6-EA6186CE2D2E}"/>
              </a:ext>
            </a:extLst>
          </p:cNvPr>
          <p:cNvSpPr/>
          <p:nvPr/>
        </p:nvSpPr>
        <p:spPr>
          <a:xfrm>
            <a:off x="3077758" y="1977931"/>
            <a:ext cx="441649" cy="1303491"/>
          </a:xfrm>
          <a:prstGeom prst="righ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3BB01EF-4572-4571-AB5D-1662B5D37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937782"/>
              </p:ext>
            </p:extLst>
          </p:nvPr>
        </p:nvGraphicFramePr>
        <p:xfrm>
          <a:off x="1482697" y="1977931"/>
          <a:ext cx="1719423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141">
                  <a:extLst>
                    <a:ext uri="{9D8B030D-6E8A-4147-A177-3AD203B41FA5}">
                      <a16:colId xmlns:a16="http://schemas.microsoft.com/office/drawing/2014/main" val="4052110363"/>
                    </a:ext>
                  </a:extLst>
                </a:gridCol>
                <a:gridCol w="573141">
                  <a:extLst>
                    <a:ext uri="{9D8B030D-6E8A-4147-A177-3AD203B41FA5}">
                      <a16:colId xmlns:a16="http://schemas.microsoft.com/office/drawing/2014/main" val="3314038725"/>
                    </a:ext>
                  </a:extLst>
                </a:gridCol>
                <a:gridCol w="573141">
                  <a:extLst>
                    <a:ext uri="{9D8B030D-6E8A-4147-A177-3AD203B41FA5}">
                      <a16:colId xmlns:a16="http://schemas.microsoft.com/office/drawing/2014/main" val="628213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5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9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445150"/>
                  </a:ext>
                </a:extLst>
              </a:tr>
            </a:tbl>
          </a:graphicData>
        </a:graphic>
      </p:graphicFrame>
      <p:sp>
        <p:nvSpPr>
          <p:cNvPr id="24" name="Left Bracket 23">
            <a:extLst>
              <a:ext uri="{FF2B5EF4-FFF2-40B4-BE49-F238E27FC236}">
                <a16:creationId xmlns:a16="http://schemas.microsoft.com/office/drawing/2014/main" id="{4FBA4F65-033A-4331-A8AA-5DB6763B97E1}"/>
              </a:ext>
            </a:extLst>
          </p:cNvPr>
          <p:cNvSpPr/>
          <p:nvPr/>
        </p:nvSpPr>
        <p:spPr>
          <a:xfrm>
            <a:off x="6882833" y="1983218"/>
            <a:ext cx="441649" cy="1277368"/>
          </a:xfrm>
          <a:prstGeom prst="lef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ket 24">
            <a:extLst>
              <a:ext uri="{FF2B5EF4-FFF2-40B4-BE49-F238E27FC236}">
                <a16:creationId xmlns:a16="http://schemas.microsoft.com/office/drawing/2014/main" id="{E4EEE2CD-CC3C-4C02-BBE2-88612A4E92D3}"/>
              </a:ext>
            </a:extLst>
          </p:cNvPr>
          <p:cNvSpPr/>
          <p:nvPr/>
        </p:nvSpPr>
        <p:spPr>
          <a:xfrm>
            <a:off x="8745087" y="1977931"/>
            <a:ext cx="441649" cy="1303491"/>
          </a:xfrm>
          <a:prstGeom prst="righ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7B774CA9-05F4-4327-898A-F17190EDA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661729"/>
              </p:ext>
            </p:extLst>
          </p:nvPr>
        </p:nvGraphicFramePr>
        <p:xfrm>
          <a:off x="7150026" y="1977931"/>
          <a:ext cx="1719423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141">
                  <a:extLst>
                    <a:ext uri="{9D8B030D-6E8A-4147-A177-3AD203B41FA5}">
                      <a16:colId xmlns:a16="http://schemas.microsoft.com/office/drawing/2014/main" val="4052110363"/>
                    </a:ext>
                  </a:extLst>
                </a:gridCol>
                <a:gridCol w="573141">
                  <a:extLst>
                    <a:ext uri="{9D8B030D-6E8A-4147-A177-3AD203B41FA5}">
                      <a16:colId xmlns:a16="http://schemas.microsoft.com/office/drawing/2014/main" val="3314038725"/>
                    </a:ext>
                  </a:extLst>
                </a:gridCol>
                <a:gridCol w="573141">
                  <a:extLst>
                    <a:ext uri="{9D8B030D-6E8A-4147-A177-3AD203B41FA5}">
                      <a16:colId xmlns:a16="http://schemas.microsoft.com/office/drawing/2014/main" val="628213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5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9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445150"/>
                  </a:ext>
                </a:extLst>
              </a:tr>
            </a:tbl>
          </a:graphicData>
        </a:graphic>
      </p:graphicFrame>
      <p:sp>
        <p:nvSpPr>
          <p:cNvPr id="27" name="Left Bracket 26">
            <a:extLst>
              <a:ext uri="{FF2B5EF4-FFF2-40B4-BE49-F238E27FC236}">
                <a16:creationId xmlns:a16="http://schemas.microsoft.com/office/drawing/2014/main" id="{DBAB5EDE-DE67-4FC8-913B-3720089D380E}"/>
              </a:ext>
            </a:extLst>
          </p:cNvPr>
          <p:cNvSpPr/>
          <p:nvPr/>
        </p:nvSpPr>
        <p:spPr>
          <a:xfrm>
            <a:off x="1215504" y="3921035"/>
            <a:ext cx="441649" cy="1277368"/>
          </a:xfrm>
          <a:prstGeom prst="lef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ket 27">
            <a:extLst>
              <a:ext uri="{FF2B5EF4-FFF2-40B4-BE49-F238E27FC236}">
                <a16:creationId xmlns:a16="http://schemas.microsoft.com/office/drawing/2014/main" id="{D11843B5-D634-48FB-BEF2-A5D112CCFAE6}"/>
              </a:ext>
            </a:extLst>
          </p:cNvPr>
          <p:cNvSpPr/>
          <p:nvPr/>
        </p:nvSpPr>
        <p:spPr>
          <a:xfrm>
            <a:off x="3077758" y="3915748"/>
            <a:ext cx="441649" cy="1303491"/>
          </a:xfrm>
          <a:prstGeom prst="righ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6251D32-A40C-421B-8B96-786974C1C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476051"/>
              </p:ext>
            </p:extLst>
          </p:nvPr>
        </p:nvGraphicFramePr>
        <p:xfrm>
          <a:off x="1482697" y="3915748"/>
          <a:ext cx="1719423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141">
                  <a:extLst>
                    <a:ext uri="{9D8B030D-6E8A-4147-A177-3AD203B41FA5}">
                      <a16:colId xmlns:a16="http://schemas.microsoft.com/office/drawing/2014/main" val="4052110363"/>
                    </a:ext>
                  </a:extLst>
                </a:gridCol>
                <a:gridCol w="573141">
                  <a:extLst>
                    <a:ext uri="{9D8B030D-6E8A-4147-A177-3AD203B41FA5}">
                      <a16:colId xmlns:a16="http://schemas.microsoft.com/office/drawing/2014/main" val="3314038725"/>
                    </a:ext>
                  </a:extLst>
                </a:gridCol>
                <a:gridCol w="573141">
                  <a:extLst>
                    <a:ext uri="{9D8B030D-6E8A-4147-A177-3AD203B41FA5}">
                      <a16:colId xmlns:a16="http://schemas.microsoft.com/office/drawing/2014/main" val="628213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5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9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445150"/>
                  </a:ext>
                </a:extLst>
              </a:tr>
            </a:tbl>
          </a:graphicData>
        </a:graphic>
      </p:graphicFrame>
      <p:sp>
        <p:nvSpPr>
          <p:cNvPr id="31" name="Left Bracket 30">
            <a:extLst>
              <a:ext uri="{FF2B5EF4-FFF2-40B4-BE49-F238E27FC236}">
                <a16:creationId xmlns:a16="http://schemas.microsoft.com/office/drawing/2014/main" id="{ED1BA15F-05A9-46E4-ACF2-64A5E8366D49}"/>
              </a:ext>
            </a:extLst>
          </p:cNvPr>
          <p:cNvSpPr/>
          <p:nvPr/>
        </p:nvSpPr>
        <p:spPr>
          <a:xfrm>
            <a:off x="7003266" y="3920875"/>
            <a:ext cx="441649" cy="1277368"/>
          </a:xfrm>
          <a:prstGeom prst="lef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C2073237-56B1-423A-998E-BF504B62E59C}"/>
              </a:ext>
            </a:extLst>
          </p:cNvPr>
          <p:cNvSpPr/>
          <p:nvPr/>
        </p:nvSpPr>
        <p:spPr>
          <a:xfrm>
            <a:off x="8865520" y="3915588"/>
            <a:ext cx="441649" cy="1303491"/>
          </a:xfrm>
          <a:prstGeom prst="righ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A0C7387A-1501-4304-BEA5-B6E668C08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847828"/>
              </p:ext>
            </p:extLst>
          </p:nvPr>
        </p:nvGraphicFramePr>
        <p:xfrm>
          <a:off x="7270459" y="3915588"/>
          <a:ext cx="1719423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141">
                  <a:extLst>
                    <a:ext uri="{9D8B030D-6E8A-4147-A177-3AD203B41FA5}">
                      <a16:colId xmlns:a16="http://schemas.microsoft.com/office/drawing/2014/main" val="4052110363"/>
                    </a:ext>
                  </a:extLst>
                </a:gridCol>
                <a:gridCol w="573141">
                  <a:extLst>
                    <a:ext uri="{9D8B030D-6E8A-4147-A177-3AD203B41FA5}">
                      <a16:colId xmlns:a16="http://schemas.microsoft.com/office/drawing/2014/main" val="3314038725"/>
                    </a:ext>
                  </a:extLst>
                </a:gridCol>
                <a:gridCol w="573141">
                  <a:extLst>
                    <a:ext uri="{9D8B030D-6E8A-4147-A177-3AD203B41FA5}">
                      <a16:colId xmlns:a16="http://schemas.microsoft.com/office/drawing/2014/main" val="628213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5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9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445150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018330EF-09BB-4B1C-A7DD-55C62963FA20}"/>
              </a:ext>
            </a:extLst>
          </p:cNvPr>
          <p:cNvSpPr txBox="1"/>
          <p:nvPr/>
        </p:nvSpPr>
        <p:spPr>
          <a:xfrm>
            <a:off x="6392826" y="246154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8F7F74-6825-4FB2-AC93-0EC0D119B99A}"/>
              </a:ext>
            </a:extLst>
          </p:cNvPr>
          <p:cNvSpPr txBox="1"/>
          <p:nvPr/>
        </p:nvSpPr>
        <p:spPr>
          <a:xfrm>
            <a:off x="3598916" y="255124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4A61B5-86DB-4910-B419-C499E8E291DE}"/>
              </a:ext>
            </a:extLst>
          </p:cNvPr>
          <p:cNvSpPr txBox="1"/>
          <p:nvPr/>
        </p:nvSpPr>
        <p:spPr>
          <a:xfrm>
            <a:off x="6313317" y="430122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57E423-F6F5-40FD-9783-D3CC2A5B5EBA}"/>
              </a:ext>
            </a:extLst>
          </p:cNvPr>
          <p:cNvSpPr txBox="1"/>
          <p:nvPr/>
        </p:nvSpPr>
        <p:spPr>
          <a:xfrm>
            <a:off x="3519407" y="439092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916932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78D9B9-8AAF-417F-8D1C-CD923D87EC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7391" y="6356351"/>
            <a:ext cx="465136" cy="366183"/>
          </a:xfrm>
        </p:spPr>
        <p:txBody>
          <a:bodyPr/>
          <a:lstStyle/>
          <a:p>
            <a:fld id="{C48D9196-7146-4672-A4BA-DB29036C6B4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CD2879-BDBA-49E7-A673-596FC6B2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Work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8446A8-2CC6-4F25-A21D-E081B5817AF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37390" y="909336"/>
            <a:ext cx="11258246" cy="627944"/>
          </a:xfrm>
        </p:spPr>
        <p:txBody>
          <a:bodyPr>
            <a:noAutofit/>
          </a:bodyPr>
          <a:lstStyle/>
          <a:p>
            <a:r>
              <a:rPr lang="en-US" sz="2800" dirty="0"/>
              <a:t>Order Matters ( </a:t>
            </a:r>
            <a:r>
              <a:rPr lang="en-US" sz="2800" dirty="0">
                <a:hlinkClick r:id="rId2" action="ppaction://hlinkfile"/>
              </a:rPr>
              <a:t>excel example</a:t>
            </a:r>
            <a:r>
              <a:rPr lang="en-US" sz="2800" dirty="0"/>
              <a:t>)</a:t>
            </a:r>
          </a:p>
          <a:p>
            <a:r>
              <a:rPr lang="en-US" sz="2800" dirty="0">
                <a:hlinkClick r:id="rId3"/>
              </a:rPr>
              <a:t>How to work with arrays in Excel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9D2BA3A8-6449-4B55-871A-0DC3DD9D3CC7}"/>
              </a:ext>
            </a:extLst>
          </p:cNvPr>
          <p:cNvSpPr/>
          <p:nvPr/>
        </p:nvSpPr>
        <p:spPr>
          <a:xfrm>
            <a:off x="3937470" y="2816752"/>
            <a:ext cx="441649" cy="1277368"/>
          </a:xfrm>
          <a:prstGeom prst="lef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9E94BC2C-D075-4FEC-A03E-E44B815039AB}"/>
              </a:ext>
            </a:extLst>
          </p:cNvPr>
          <p:cNvSpPr/>
          <p:nvPr/>
        </p:nvSpPr>
        <p:spPr>
          <a:xfrm>
            <a:off x="5799724" y="2811465"/>
            <a:ext cx="441649" cy="1303491"/>
          </a:xfrm>
          <a:prstGeom prst="righ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6013E6E-A39E-4A0F-82D8-78A4C461D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162276"/>
              </p:ext>
            </p:extLst>
          </p:nvPr>
        </p:nvGraphicFramePr>
        <p:xfrm>
          <a:off x="4204663" y="2811465"/>
          <a:ext cx="1719423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141">
                  <a:extLst>
                    <a:ext uri="{9D8B030D-6E8A-4147-A177-3AD203B41FA5}">
                      <a16:colId xmlns:a16="http://schemas.microsoft.com/office/drawing/2014/main" val="4052110363"/>
                    </a:ext>
                  </a:extLst>
                </a:gridCol>
                <a:gridCol w="573141">
                  <a:extLst>
                    <a:ext uri="{9D8B030D-6E8A-4147-A177-3AD203B41FA5}">
                      <a16:colId xmlns:a16="http://schemas.microsoft.com/office/drawing/2014/main" val="3314038725"/>
                    </a:ext>
                  </a:extLst>
                </a:gridCol>
                <a:gridCol w="573141">
                  <a:extLst>
                    <a:ext uri="{9D8B030D-6E8A-4147-A177-3AD203B41FA5}">
                      <a16:colId xmlns:a16="http://schemas.microsoft.com/office/drawing/2014/main" val="628213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5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9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445150"/>
                  </a:ext>
                </a:extLst>
              </a:tr>
            </a:tbl>
          </a:graphicData>
        </a:graphic>
      </p:graphicFrame>
      <p:sp>
        <p:nvSpPr>
          <p:cNvPr id="12" name="Left Bracket 11">
            <a:extLst>
              <a:ext uri="{FF2B5EF4-FFF2-40B4-BE49-F238E27FC236}">
                <a16:creationId xmlns:a16="http://schemas.microsoft.com/office/drawing/2014/main" id="{67B7C78B-C2C3-437A-819C-90845B1CF8F5}"/>
              </a:ext>
            </a:extLst>
          </p:cNvPr>
          <p:cNvSpPr/>
          <p:nvPr/>
        </p:nvSpPr>
        <p:spPr>
          <a:xfrm>
            <a:off x="3937470" y="4754409"/>
            <a:ext cx="441649" cy="1277368"/>
          </a:xfrm>
          <a:prstGeom prst="lef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088A232C-0C38-4EBF-95F0-268A2D7ACA7E}"/>
              </a:ext>
            </a:extLst>
          </p:cNvPr>
          <p:cNvSpPr/>
          <p:nvPr/>
        </p:nvSpPr>
        <p:spPr>
          <a:xfrm>
            <a:off x="5799724" y="4749122"/>
            <a:ext cx="441649" cy="1303491"/>
          </a:xfrm>
          <a:prstGeom prst="righ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18FBF65-8DDC-48A4-9200-8127CC483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42705"/>
              </p:ext>
            </p:extLst>
          </p:nvPr>
        </p:nvGraphicFramePr>
        <p:xfrm>
          <a:off x="4204663" y="4749122"/>
          <a:ext cx="1719423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141">
                  <a:extLst>
                    <a:ext uri="{9D8B030D-6E8A-4147-A177-3AD203B41FA5}">
                      <a16:colId xmlns:a16="http://schemas.microsoft.com/office/drawing/2014/main" val="4052110363"/>
                    </a:ext>
                  </a:extLst>
                </a:gridCol>
                <a:gridCol w="573141">
                  <a:extLst>
                    <a:ext uri="{9D8B030D-6E8A-4147-A177-3AD203B41FA5}">
                      <a16:colId xmlns:a16="http://schemas.microsoft.com/office/drawing/2014/main" val="3314038725"/>
                    </a:ext>
                  </a:extLst>
                </a:gridCol>
                <a:gridCol w="573141">
                  <a:extLst>
                    <a:ext uri="{9D8B030D-6E8A-4147-A177-3AD203B41FA5}">
                      <a16:colId xmlns:a16="http://schemas.microsoft.com/office/drawing/2014/main" val="628213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5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9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445150"/>
                  </a:ext>
                </a:extLst>
              </a:tr>
            </a:tbl>
          </a:graphicData>
        </a:graphic>
      </p:graphicFrame>
      <p:sp>
        <p:nvSpPr>
          <p:cNvPr id="18" name="Left Bracket 17">
            <a:extLst>
              <a:ext uri="{FF2B5EF4-FFF2-40B4-BE49-F238E27FC236}">
                <a16:creationId xmlns:a16="http://schemas.microsoft.com/office/drawing/2014/main" id="{52C88997-C39A-494D-A5C4-2B303AD1A230}"/>
              </a:ext>
            </a:extLst>
          </p:cNvPr>
          <p:cNvSpPr/>
          <p:nvPr/>
        </p:nvSpPr>
        <p:spPr>
          <a:xfrm>
            <a:off x="1215504" y="2816752"/>
            <a:ext cx="441649" cy="1277368"/>
          </a:xfrm>
          <a:prstGeom prst="lef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ket 18">
            <a:extLst>
              <a:ext uri="{FF2B5EF4-FFF2-40B4-BE49-F238E27FC236}">
                <a16:creationId xmlns:a16="http://schemas.microsoft.com/office/drawing/2014/main" id="{3B5F739A-FDE9-4088-84A6-EA6186CE2D2E}"/>
              </a:ext>
            </a:extLst>
          </p:cNvPr>
          <p:cNvSpPr/>
          <p:nvPr/>
        </p:nvSpPr>
        <p:spPr>
          <a:xfrm>
            <a:off x="3077758" y="2811465"/>
            <a:ext cx="441649" cy="1303491"/>
          </a:xfrm>
          <a:prstGeom prst="righ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3BB01EF-4572-4571-AB5D-1662B5D37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279938"/>
              </p:ext>
            </p:extLst>
          </p:nvPr>
        </p:nvGraphicFramePr>
        <p:xfrm>
          <a:off x="1482697" y="2811465"/>
          <a:ext cx="1719423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141">
                  <a:extLst>
                    <a:ext uri="{9D8B030D-6E8A-4147-A177-3AD203B41FA5}">
                      <a16:colId xmlns:a16="http://schemas.microsoft.com/office/drawing/2014/main" val="4052110363"/>
                    </a:ext>
                  </a:extLst>
                </a:gridCol>
                <a:gridCol w="573141">
                  <a:extLst>
                    <a:ext uri="{9D8B030D-6E8A-4147-A177-3AD203B41FA5}">
                      <a16:colId xmlns:a16="http://schemas.microsoft.com/office/drawing/2014/main" val="3314038725"/>
                    </a:ext>
                  </a:extLst>
                </a:gridCol>
                <a:gridCol w="573141">
                  <a:extLst>
                    <a:ext uri="{9D8B030D-6E8A-4147-A177-3AD203B41FA5}">
                      <a16:colId xmlns:a16="http://schemas.microsoft.com/office/drawing/2014/main" val="628213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5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9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445150"/>
                  </a:ext>
                </a:extLst>
              </a:tr>
            </a:tbl>
          </a:graphicData>
        </a:graphic>
      </p:graphicFrame>
      <p:sp>
        <p:nvSpPr>
          <p:cNvPr id="24" name="Left Bracket 23">
            <a:extLst>
              <a:ext uri="{FF2B5EF4-FFF2-40B4-BE49-F238E27FC236}">
                <a16:creationId xmlns:a16="http://schemas.microsoft.com/office/drawing/2014/main" id="{4FBA4F65-033A-4331-A8AA-5DB6763B97E1}"/>
              </a:ext>
            </a:extLst>
          </p:cNvPr>
          <p:cNvSpPr/>
          <p:nvPr/>
        </p:nvSpPr>
        <p:spPr>
          <a:xfrm>
            <a:off x="6882833" y="2816752"/>
            <a:ext cx="441649" cy="1277368"/>
          </a:xfrm>
          <a:prstGeom prst="lef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ket 24">
            <a:extLst>
              <a:ext uri="{FF2B5EF4-FFF2-40B4-BE49-F238E27FC236}">
                <a16:creationId xmlns:a16="http://schemas.microsoft.com/office/drawing/2014/main" id="{E4EEE2CD-CC3C-4C02-BBE2-88612A4E92D3}"/>
              </a:ext>
            </a:extLst>
          </p:cNvPr>
          <p:cNvSpPr/>
          <p:nvPr/>
        </p:nvSpPr>
        <p:spPr>
          <a:xfrm>
            <a:off x="8745087" y="2811465"/>
            <a:ext cx="441649" cy="1303491"/>
          </a:xfrm>
          <a:prstGeom prst="righ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7B774CA9-05F4-4327-898A-F17190EDA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572541"/>
              </p:ext>
            </p:extLst>
          </p:nvPr>
        </p:nvGraphicFramePr>
        <p:xfrm>
          <a:off x="7049635" y="2782794"/>
          <a:ext cx="2036709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903">
                  <a:extLst>
                    <a:ext uri="{9D8B030D-6E8A-4147-A177-3AD203B41FA5}">
                      <a16:colId xmlns:a16="http://schemas.microsoft.com/office/drawing/2014/main" val="4052110363"/>
                    </a:ext>
                  </a:extLst>
                </a:gridCol>
                <a:gridCol w="678903">
                  <a:extLst>
                    <a:ext uri="{9D8B030D-6E8A-4147-A177-3AD203B41FA5}">
                      <a16:colId xmlns:a16="http://schemas.microsoft.com/office/drawing/2014/main" val="3314038725"/>
                    </a:ext>
                  </a:extLst>
                </a:gridCol>
                <a:gridCol w="678903">
                  <a:extLst>
                    <a:ext uri="{9D8B030D-6E8A-4147-A177-3AD203B41FA5}">
                      <a16:colId xmlns:a16="http://schemas.microsoft.com/office/drawing/2014/main" val="628213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5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9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445150"/>
                  </a:ext>
                </a:extLst>
              </a:tr>
            </a:tbl>
          </a:graphicData>
        </a:graphic>
      </p:graphicFrame>
      <p:sp>
        <p:nvSpPr>
          <p:cNvPr id="27" name="Left Bracket 26">
            <a:extLst>
              <a:ext uri="{FF2B5EF4-FFF2-40B4-BE49-F238E27FC236}">
                <a16:creationId xmlns:a16="http://schemas.microsoft.com/office/drawing/2014/main" id="{DBAB5EDE-DE67-4FC8-913B-3720089D380E}"/>
              </a:ext>
            </a:extLst>
          </p:cNvPr>
          <p:cNvSpPr/>
          <p:nvPr/>
        </p:nvSpPr>
        <p:spPr>
          <a:xfrm>
            <a:off x="1215504" y="4754569"/>
            <a:ext cx="441649" cy="1277368"/>
          </a:xfrm>
          <a:prstGeom prst="lef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ket 27">
            <a:extLst>
              <a:ext uri="{FF2B5EF4-FFF2-40B4-BE49-F238E27FC236}">
                <a16:creationId xmlns:a16="http://schemas.microsoft.com/office/drawing/2014/main" id="{D11843B5-D634-48FB-BEF2-A5D112CCFAE6}"/>
              </a:ext>
            </a:extLst>
          </p:cNvPr>
          <p:cNvSpPr/>
          <p:nvPr/>
        </p:nvSpPr>
        <p:spPr>
          <a:xfrm>
            <a:off x="3077758" y="4749282"/>
            <a:ext cx="441649" cy="1303491"/>
          </a:xfrm>
          <a:prstGeom prst="righ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6251D32-A40C-421B-8B96-786974C1C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888398"/>
              </p:ext>
            </p:extLst>
          </p:nvPr>
        </p:nvGraphicFramePr>
        <p:xfrm>
          <a:off x="1482697" y="4749282"/>
          <a:ext cx="1719423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141">
                  <a:extLst>
                    <a:ext uri="{9D8B030D-6E8A-4147-A177-3AD203B41FA5}">
                      <a16:colId xmlns:a16="http://schemas.microsoft.com/office/drawing/2014/main" val="4052110363"/>
                    </a:ext>
                  </a:extLst>
                </a:gridCol>
                <a:gridCol w="573141">
                  <a:extLst>
                    <a:ext uri="{9D8B030D-6E8A-4147-A177-3AD203B41FA5}">
                      <a16:colId xmlns:a16="http://schemas.microsoft.com/office/drawing/2014/main" val="3314038725"/>
                    </a:ext>
                  </a:extLst>
                </a:gridCol>
                <a:gridCol w="573141">
                  <a:extLst>
                    <a:ext uri="{9D8B030D-6E8A-4147-A177-3AD203B41FA5}">
                      <a16:colId xmlns:a16="http://schemas.microsoft.com/office/drawing/2014/main" val="628213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5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9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445150"/>
                  </a:ext>
                </a:extLst>
              </a:tr>
            </a:tbl>
          </a:graphicData>
        </a:graphic>
      </p:graphicFrame>
      <p:sp>
        <p:nvSpPr>
          <p:cNvPr id="31" name="Left Bracket 30">
            <a:extLst>
              <a:ext uri="{FF2B5EF4-FFF2-40B4-BE49-F238E27FC236}">
                <a16:creationId xmlns:a16="http://schemas.microsoft.com/office/drawing/2014/main" id="{ED1BA15F-05A9-46E4-ACF2-64A5E8366D49}"/>
              </a:ext>
            </a:extLst>
          </p:cNvPr>
          <p:cNvSpPr/>
          <p:nvPr/>
        </p:nvSpPr>
        <p:spPr>
          <a:xfrm>
            <a:off x="7003266" y="4754409"/>
            <a:ext cx="441649" cy="1277368"/>
          </a:xfrm>
          <a:prstGeom prst="lef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C2073237-56B1-423A-998E-BF504B62E59C}"/>
              </a:ext>
            </a:extLst>
          </p:cNvPr>
          <p:cNvSpPr/>
          <p:nvPr/>
        </p:nvSpPr>
        <p:spPr>
          <a:xfrm>
            <a:off x="8865520" y="4749122"/>
            <a:ext cx="441649" cy="1303491"/>
          </a:xfrm>
          <a:prstGeom prst="righ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A0C7387A-1501-4304-BEA5-B6E668C08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853926"/>
              </p:ext>
            </p:extLst>
          </p:nvPr>
        </p:nvGraphicFramePr>
        <p:xfrm>
          <a:off x="7270459" y="4706787"/>
          <a:ext cx="1719423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141">
                  <a:extLst>
                    <a:ext uri="{9D8B030D-6E8A-4147-A177-3AD203B41FA5}">
                      <a16:colId xmlns:a16="http://schemas.microsoft.com/office/drawing/2014/main" val="4052110363"/>
                    </a:ext>
                  </a:extLst>
                </a:gridCol>
                <a:gridCol w="573141">
                  <a:extLst>
                    <a:ext uri="{9D8B030D-6E8A-4147-A177-3AD203B41FA5}">
                      <a16:colId xmlns:a16="http://schemas.microsoft.com/office/drawing/2014/main" val="3314038725"/>
                    </a:ext>
                  </a:extLst>
                </a:gridCol>
                <a:gridCol w="573141">
                  <a:extLst>
                    <a:ext uri="{9D8B030D-6E8A-4147-A177-3AD203B41FA5}">
                      <a16:colId xmlns:a16="http://schemas.microsoft.com/office/drawing/2014/main" val="628213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5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9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445150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018330EF-09BB-4B1C-A7DD-55C62963FA20}"/>
              </a:ext>
            </a:extLst>
          </p:cNvPr>
          <p:cNvSpPr txBox="1"/>
          <p:nvPr/>
        </p:nvSpPr>
        <p:spPr>
          <a:xfrm>
            <a:off x="6392826" y="329508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8F7F74-6825-4FB2-AC93-0EC0D119B99A}"/>
              </a:ext>
            </a:extLst>
          </p:cNvPr>
          <p:cNvSpPr txBox="1"/>
          <p:nvPr/>
        </p:nvSpPr>
        <p:spPr>
          <a:xfrm>
            <a:off x="3598916" y="338477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4A61B5-86DB-4910-B419-C499E8E291DE}"/>
              </a:ext>
            </a:extLst>
          </p:cNvPr>
          <p:cNvSpPr txBox="1"/>
          <p:nvPr/>
        </p:nvSpPr>
        <p:spPr>
          <a:xfrm>
            <a:off x="6313317" y="513475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57E423-F6F5-40FD-9783-D3CC2A5B5EBA}"/>
              </a:ext>
            </a:extLst>
          </p:cNvPr>
          <p:cNvSpPr txBox="1"/>
          <p:nvPr/>
        </p:nvSpPr>
        <p:spPr>
          <a:xfrm>
            <a:off x="3519407" y="522445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80551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96AD1E-0FBC-4DEE-8FBB-32F06FD31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8B3262-5F00-4C48-ACEA-F76DEFC3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Design : Start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680531-B64F-4341-B83D-D7D74887946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37391" y="1219556"/>
            <a:ext cx="11003209" cy="4820353"/>
          </a:xfrm>
        </p:spPr>
        <p:txBody>
          <a:bodyPr>
            <a:normAutofit/>
          </a:bodyPr>
          <a:lstStyle/>
          <a:p>
            <a:r>
              <a:rPr lang="en-US" sz="4000" dirty="0"/>
              <a:t>Project design</a:t>
            </a:r>
          </a:p>
          <a:p>
            <a:pPr lvl="1"/>
            <a:r>
              <a:rPr lang="en-US" sz="3200" dirty="0"/>
              <a:t>Work on you modules</a:t>
            </a:r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61307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D29EC6-0D90-46E8-BEE3-43A934A798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554090-351F-4A75-9714-8721BCA39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90" y="269315"/>
            <a:ext cx="11717219" cy="627944"/>
          </a:xfrm>
        </p:spPr>
        <p:txBody>
          <a:bodyPr/>
          <a:lstStyle/>
          <a:p>
            <a:r>
              <a:rPr lang="en-US" dirty="0"/>
              <a:t>Project: Parallel Adder and Accumulator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F57636-AF02-4E6A-BE3D-AF1DD79B07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37390" y="1007290"/>
            <a:ext cx="11346258" cy="5239030"/>
          </a:xfrm>
        </p:spPr>
        <p:txBody>
          <a:bodyPr>
            <a:normAutofit/>
          </a:bodyPr>
          <a:lstStyle/>
          <a:p>
            <a:r>
              <a:rPr lang="en-US" sz="2800" dirty="0"/>
              <a:t>The basic math unit that could be utilized in deep learning. </a:t>
            </a:r>
          </a:p>
          <a:p>
            <a:r>
              <a:rPr lang="en-US" sz="2800" dirty="0"/>
              <a:t>You will be constructing a math unit that does matrix multiplication and matrix addition. </a:t>
            </a:r>
          </a:p>
          <a:p>
            <a:r>
              <a:rPr lang="en-US" sz="2800" dirty="0"/>
              <a:t>A set of numbers will be selected from RAM and their sum will be accumulated in the register, then placed back into RAM.</a:t>
            </a:r>
          </a:p>
          <a:p>
            <a:r>
              <a:rPr lang="en-US" sz="2800" dirty="0"/>
              <a:t>A set of numbers will be selected from RAM and their difference will be accumulated in the register, then placed back into RAM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2768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7A94C0-4DC8-4046-AFBF-A813571794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8D677D-D15F-4FA2-84A1-25115119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667F97-7410-4201-80E2-960D92462B8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3125" y="1173336"/>
            <a:ext cx="11204002" cy="3116440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All math functions will have a clear input to set it to 0. </a:t>
            </a:r>
          </a:p>
          <a:p>
            <a:r>
              <a:rPr lang="en-US" sz="2800" dirty="0"/>
              <a:t>All math functions will retain the previous answer for utilization with subsequent steps unless cleared. </a:t>
            </a:r>
          </a:p>
          <a:p>
            <a:r>
              <a:rPr lang="en-US" sz="2800" dirty="0"/>
              <a:t>The Register value needs to be able to be written back into a memory location</a:t>
            </a:r>
          </a:p>
          <a:p>
            <a:r>
              <a:rPr lang="en-US" sz="2800" dirty="0"/>
              <a:t>For simplicity we will assume all variables in the matrix are 16 bit signed integer.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271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D29EC6-0D90-46E8-BEE3-43A934A798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554090-351F-4A75-9714-8721BCA39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90" y="269315"/>
            <a:ext cx="11717219" cy="627944"/>
          </a:xfrm>
        </p:spPr>
        <p:txBody>
          <a:bodyPr/>
          <a:lstStyle/>
          <a:p>
            <a:r>
              <a:rPr lang="en-US" dirty="0"/>
              <a:t>Project:  Matrix MATH function and Accumulator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1CCEB3-CD2C-4A8B-8CA8-A1EB16DAAA42}"/>
              </a:ext>
            </a:extLst>
          </p:cNvPr>
          <p:cNvSpPr/>
          <p:nvPr/>
        </p:nvSpPr>
        <p:spPr>
          <a:xfrm>
            <a:off x="1080658" y="2721222"/>
            <a:ext cx="2052604" cy="112541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D8D671-4984-4056-AC8A-756F2491E1A0}"/>
              </a:ext>
            </a:extLst>
          </p:cNvPr>
          <p:cNvSpPr/>
          <p:nvPr/>
        </p:nvSpPr>
        <p:spPr>
          <a:xfrm>
            <a:off x="4667384" y="1547730"/>
            <a:ext cx="1487233" cy="72139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Adder / Subtractor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13080AE-6642-4F3C-BD71-C4E0D37C383C}"/>
              </a:ext>
            </a:extLst>
          </p:cNvPr>
          <p:cNvSpPr/>
          <p:nvPr/>
        </p:nvSpPr>
        <p:spPr>
          <a:xfrm>
            <a:off x="4553351" y="2562538"/>
            <a:ext cx="1601266" cy="72139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Scalar Multiplication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3FB6FDF-0950-4E40-B0E1-A91D1276B3C3}"/>
              </a:ext>
            </a:extLst>
          </p:cNvPr>
          <p:cNvSpPr/>
          <p:nvPr/>
        </p:nvSpPr>
        <p:spPr>
          <a:xfrm>
            <a:off x="4610367" y="3577346"/>
            <a:ext cx="1544250" cy="72343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AD7C44-4930-4CEF-9B56-3CA21E5FF6A8}"/>
              </a:ext>
            </a:extLst>
          </p:cNvPr>
          <p:cNvSpPr/>
          <p:nvPr/>
        </p:nvSpPr>
        <p:spPr>
          <a:xfrm>
            <a:off x="4610367" y="4537253"/>
            <a:ext cx="1544250" cy="72343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Transpose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E52FD9-7B40-4CD5-B5F1-E96B5D14A48D}"/>
              </a:ext>
            </a:extLst>
          </p:cNvPr>
          <p:cNvSpPr/>
          <p:nvPr/>
        </p:nvSpPr>
        <p:spPr>
          <a:xfrm>
            <a:off x="7762652" y="2646516"/>
            <a:ext cx="2052604" cy="112541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A744026-2654-4D68-979E-837E403181A9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133262" y="1908426"/>
            <a:ext cx="1534122" cy="1375504"/>
          </a:xfrm>
          <a:prstGeom prst="bentConnector3">
            <a:avLst>
              <a:gd name="adj1" fmla="val 47916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1045A71-A3C7-44C5-9F6E-6D558659256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3133262" y="3283930"/>
            <a:ext cx="1477105" cy="1615041"/>
          </a:xfrm>
          <a:prstGeom prst="bentConnector3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4B279B1-63A5-4AB2-81F7-26A2E5BB79F2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3133262" y="2923234"/>
            <a:ext cx="1420089" cy="360696"/>
          </a:xfrm>
          <a:prstGeom prst="bentConnector3">
            <a:avLst>
              <a:gd name="adj1" fmla="val 50877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3110859-1061-49BE-90E4-4AECC439CFD0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3133262" y="3283930"/>
            <a:ext cx="1477105" cy="655134"/>
          </a:xfrm>
          <a:prstGeom prst="bentConnector3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8C660A1-CA73-4022-BCA8-57698A69E527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6154617" y="1908426"/>
            <a:ext cx="1608035" cy="1300798"/>
          </a:xfrm>
          <a:prstGeom prst="bentConnector3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395D925-F427-4981-AA02-81275A4B8F9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6154617" y="2923234"/>
            <a:ext cx="1608035" cy="285990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64B6083-154E-4875-A358-9E66453B9FC6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6154617" y="3209224"/>
            <a:ext cx="1608035" cy="729840"/>
          </a:xfrm>
          <a:prstGeom prst="bentConnector3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1B02BD5-6B5C-41DB-9686-4FB53AECE0B5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6154617" y="3209224"/>
            <a:ext cx="1608035" cy="1689747"/>
          </a:xfrm>
          <a:prstGeom prst="bentConnector3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B609566-1BD7-4EA5-BDC6-A8DBF8BF123D}"/>
              </a:ext>
            </a:extLst>
          </p:cNvPr>
          <p:cNvCxnSpPr>
            <a:stCxn id="12" idx="2"/>
            <a:endCxn id="6" idx="2"/>
          </p:cNvCxnSpPr>
          <p:nvPr/>
        </p:nvCxnSpPr>
        <p:spPr>
          <a:xfrm rot="5400000">
            <a:off x="5410604" y="468288"/>
            <a:ext cx="74706" cy="6681994"/>
          </a:xfrm>
          <a:prstGeom prst="bentConnector3">
            <a:avLst>
              <a:gd name="adj1" fmla="val 2589329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48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1E21-BF34-4EB7-A4AA-4110B9FC8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219"/>
          </a:xfrm>
        </p:spPr>
        <p:txBody>
          <a:bodyPr>
            <a:noAutofit/>
          </a:bodyPr>
          <a:lstStyle/>
          <a:p>
            <a:r>
              <a:rPr lang="en-US" sz="3200" dirty="0"/>
              <a:t>Project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1532AD-4EBE-47F8-B620-B171CF58D2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33EDD2-2039-435E-B471-9994EAECDE38}"/>
              </a:ext>
            </a:extLst>
          </p:cNvPr>
          <p:cNvSpPr txBox="1"/>
          <p:nvPr/>
        </p:nvSpPr>
        <p:spPr>
          <a:xfrm>
            <a:off x="107918" y="904106"/>
            <a:ext cx="11976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Load 2 matrix’s into RAM</a:t>
            </a:r>
          </a:p>
          <a:p>
            <a:endParaRPr lang="en-US" sz="2400" dirty="0"/>
          </a:p>
          <a:p>
            <a:r>
              <a:rPr lang="en-US" sz="2400" dirty="0"/>
              <a:t>Testbench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Add the first matrix to the second matrix and store the result subtract the second matrix from the result in memory and store the result somewhere else. 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Transpose the first matrix store in memory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Scale the second matrix store in memory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Multiply the result from step 2 by the result in step 3, Store in memory.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933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Outline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9B609F-53E7-4A39-9693-C28144E3EDE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56465" y="325683"/>
          <a:ext cx="7795241" cy="621375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475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9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303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August 29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925C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Introductions, Deep Learning and FPGA’s,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ModelSim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CAAA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303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September 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925C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Design flow Behavioral, RTL, gate level. Test Benches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925C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303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September 12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925C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Introduction to Verilog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CAAA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68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September 19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925C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Details on Deep Learning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Algo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and processor design,  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Quiz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1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( 1/2 hour)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925C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303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September 26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925C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Combinatorial logic; accumulator, comparator,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CAAA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3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October 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925C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Sequential Logic, clock generation, flip flops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925C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303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October 10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925C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Finite State Machines , mid term prep, </a:t>
                      </a:r>
                      <a:r>
                        <a:rPr lang="en-US" sz="1800" b="1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Quiz2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( 1/2 hour)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CAAA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303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October 17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925C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Midterm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925C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303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October 24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925C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Project, Registers, counters, memory 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CAAA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303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October 31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925C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Memory, errors, Quiz Review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925C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6303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November 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925C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FPGA’s, Project:  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Quiz3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( 1/2 hour)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CAAA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6303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November 14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925C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FPGA, Matrix Work, Project work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925C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6303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November 21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925C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Thanksgiving Break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CAAA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6303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November 28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925C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Project Work</a:t>
                      </a:r>
                    </a:p>
                  </a:txBody>
                  <a:tcPr marL="68580" marR="68580" marT="0" marB="0">
                    <a:solidFill>
                      <a:srgbClr val="925C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01824"/>
                  </a:ext>
                </a:extLst>
              </a:tr>
              <a:tr h="376303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December 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925C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Project Presentations, counts as 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Quiz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4, final review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CAAA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6303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December 12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925C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Final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5:00 – 7:30PM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925C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95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E16309-E325-4611-A291-655E499AEF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8226C7-19C6-4339-979F-B6FCE5FCF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Quiz3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CC7D47B-14F7-49E3-8EFF-A4341439D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645681"/>
              </p:ext>
            </p:extLst>
          </p:nvPr>
        </p:nvGraphicFramePr>
        <p:xfrm>
          <a:off x="6604129" y="1182052"/>
          <a:ext cx="3833715" cy="4493895"/>
        </p:xfrm>
        <a:graphic>
          <a:graphicData uri="http://schemas.openxmlformats.org/drawingml/2006/table">
            <a:tbl>
              <a:tblPr/>
              <a:tblGrid>
                <a:gridCol w="1157348">
                  <a:extLst>
                    <a:ext uri="{9D8B030D-6E8A-4147-A177-3AD203B41FA5}">
                      <a16:colId xmlns:a16="http://schemas.microsoft.com/office/drawing/2014/main" val="2433789540"/>
                    </a:ext>
                  </a:extLst>
                </a:gridCol>
                <a:gridCol w="1157348">
                  <a:extLst>
                    <a:ext uri="{9D8B030D-6E8A-4147-A177-3AD203B41FA5}">
                      <a16:colId xmlns:a16="http://schemas.microsoft.com/office/drawing/2014/main" val="42464108"/>
                    </a:ext>
                  </a:extLst>
                </a:gridCol>
                <a:gridCol w="1519019">
                  <a:extLst>
                    <a:ext uri="{9D8B030D-6E8A-4147-A177-3AD203B41FA5}">
                      <a16:colId xmlns:a16="http://schemas.microsoft.com/office/drawing/2014/main" val="280263162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Question Number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5149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9679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3873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4294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8188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2099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0819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84158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5562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90218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7031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361C786-EDEA-4FD8-A147-763260B32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140324"/>
              </p:ext>
            </p:extLst>
          </p:nvPr>
        </p:nvGraphicFramePr>
        <p:xfrm>
          <a:off x="1169437" y="2213034"/>
          <a:ext cx="2898710" cy="1744980"/>
        </p:xfrm>
        <a:graphic>
          <a:graphicData uri="http://schemas.openxmlformats.org/drawingml/2006/table">
            <a:tbl>
              <a:tblPr/>
              <a:tblGrid>
                <a:gridCol w="1449355">
                  <a:extLst>
                    <a:ext uri="{9D8B030D-6E8A-4147-A177-3AD203B41FA5}">
                      <a16:colId xmlns:a16="http://schemas.microsoft.com/office/drawing/2014/main" val="809203861"/>
                    </a:ext>
                  </a:extLst>
                </a:gridCol>
                <a:gridCol w="1449355">
                  <a:extLst>
                    <a:ext uri="{9D8B030D-6E8A-4147-A177-3AD203B41FA5}">
                      <a16:colId xmlns:a16="http://schemas.microsoft.com/office/drawing/2014/main" val="28086009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81.95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3480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81.5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3853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56950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035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429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78D9B9-8AAF-417F-8D1C-CD923D87EC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CD2879-BDBA-49E7-A673-596FC6B25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91" y="275170"/>
            <a:ext cx="11717219" cy="627944"/>
          </a:xfrm>
        </p:spPr>
        <p:txBody>
          <a:bodyPr/>
          <a:lstStyle/>
          <a:p>
            <a:r>
              <a:rPr lang="en-US" dirty="0"/>
              <a:t>Matrix Work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8446A8-2CC6-4F25-A21D-E081B5817AF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43762" y="1589770"/>
            <a:ext cx="11258246" cy="4450246"/>
          </a:xfrm>
        </p:spPr>
        <p:txBody>
          <a:bodyPr>
            <a:normAutofit/>
          </a:bodyPr>
          <a:lstStyle/>
          <a:p>
            <a:r>
              <a:rPr lang="en-US" sz="2400" dirty="0"/>
              <a:t>This is a matrix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Multiply a matrix by a single number is easy</a:t>
            </a:r>
          </a:p>
          <a:p>
            <a:endParaRPr lang="en-US" sz="2400" dirty="0"/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DF9D54EB-E5F0-4844-A944-44324DFE4E2E}"/>
              </a:ext>
            </a:extLst>
          </p:cNvPr>
          <p:cNvSpPr/>
          <p:nvPr/>
        </p:nvSpPr>
        <p:spPr>
          <a:xfrm>
            <a:off x="3349693" y="1776472"/>
            <a:ext cx="441649" cy="845975"/>
          </a:xfrm>
          <a:prstGeom prst="lef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CDFCE3C1-EC72-4C25-855E-3FA1472680DB}"/>
              </a:ext>
            </a:extLst>
          </p:cNvPr>
          <p:cNvSpPr/>
          <p:nvPr/>
        </p:nvSpPr>
        <p:spPr>
          <a:xfrm>
            <a:off x="4761724" y="1776472"/>
            <a:ext cx="441649" cy="845975"/>
          </a:xfrm>
          <a:prstGeom prst="righ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CB2C5BF-8312-49B6-ADEF-430E60328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165297"/>
              </p:ext>
            </p:extLst>
          </p:nvPr>
        </p:nvGraphicFramePr>
        <p:xfrm>
          <a:off x="3483950" y="1739152"/>
          <a:ext cx="1719423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141">
                  <a:extLst>
                    <a:ext uri="{9D8B030D-6E8A-4147-A177-3AD203B41FA5}">
                      <a16:colId xmlns:a16="http://schemas.microsoft.com/office/drawing/2014/main" val="4052110363"/>
                    </a:ext>
                  </a:extLst>
                </a:gridCol>
                <a:gridCol w="573141">
                  <a:extLst>
                    <a:ext uri="{9D8B030D-6E8A-4147-A177-3AD203B41FA5}">
                      <a16:colId xmlns:a16="http://schemas.microsoft.com/office/drawing/2014/main" val="3314038725"/>
                    </a:ext>
                  </a:extLst>
                </a:gridCol>
                <a:gridCol w="573141">
                  <a:extLst>
                    <a:ext uri="{9D8B030D-6E8A-4147-A177-3AD203B41FA5}">
                      <a16:colId xmlns:a16="http://schemas.microsoft.com/office/drawing/2014/main" val="628213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5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91214"/>
                  </a:ext>
                </a:extLst>
              </a:tr>
            </a:tbl>
          </a:graphicData>
        </a:graphic>
      </p:graphicFrame>
      <p:sp>
        <p:nvSpPr>
          <p:cNvPr id="14" name="Left Bracket 13">
            <a:extLst>
              <a:ext uri="{FF2B5EF4-FFF2-40B4-BE49-F238E27FC236}">
                <a16:creationId xmlns:a16="http://schemas.microsoft.com/office/drawing/2014/main" id="{9D2BA3A8-6449-4B55-871A-0DC3DD9D3CC7}"/>
              </a:ext>
            </a:extLst>
          </p:cNvPr>
          <p:cNvSpPr/>
          <p:nvPr/>
        </p:nvSpPr>
        <p:spPr>
          <a:xfrm>
            <a:off x="4774165" y="5336656"/>
            <a:ext cx="441649" cy="845975"/>
          </a:xfrm>
          <a:prstGeom prst="lef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9E94BC2C-D075-4FEC-A03E-E44B815039AB}"/>
              </a:ext>
            </a:extLst>
          </p:cNvPr>
          <p:cNvSpPr/>
          <p:nvPr/>
        </p:nvSpPr>
        <p:spPr>
          <a:xfrm>
            <a:off x="6186196" y="5336656"/>
            <a:ext cx="441649" cy="845975"/>
          </a:xfrm>
          <a:prstGeom prst="righ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6013E6E-A39E-4A0F-82D8-78A4C461D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118493"/>
              </p:ext>
            </p:extLst>
          </p:nvPr>
        </p:nvGraphicFramePr>
        <p:xfrm>
          <a:off x="4908422" y="5299336"/>
          <a:ext cx="1719423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141">
                  <a:extLst>
                    <a:ext uri="{9D8B030D-6E8A-4147-A177-3AD203B41FA5}">
                      <a16:colId xmlns:a16="http://schemas.microsoft.com/office/drawing/2014/main" val="4052110363"/>
                    </a:ext>
                  </a:extLst>
                </a:gridCol>
                <a:gridCol w="573141">
                  <a:extLst>
                    <a:ext uri="{9D8B030D-6E8A-4147-A177-3AD203B41FA5}">
                      <a16:colId xmlns:a16="http://schemas.microsoft.com/office/drawing/2014/main" val="3314038725"/>
                    </a:ext>
                  </a:extLst>
                </a:gridCol>
                <a:gridCol w="573141">
                  <a:extLst>
                    <a:ext uri="{9D8B030D-6E8A-4147-A177-3AD203B41FA5}">
                      <a16:colId xmlns:a16="http://schemas.microsoft.com/office/drawing/2014/main" val="628213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5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9121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B23C364-96C6-4E3A-A896-64001963FD05}"/>
              </a:ext>
            </a:extLst>
          </p:cNvPr>
          <p:cNvSpPr txBox="1"/>
          <p:nvPr/>
        </p:nvSpPr>
        <p:spPr>
          <a:xfrm>
            <a:off x="4001640" y="5571870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   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2A4CEA-95A9-4BCF-B3E7-8577B1684A16}"/>
              </a:ext>
            </a:extLst>
          </p:cNvPr>
          <p:cNvSpPr txBox="1"/>
          <p:nvPr/>
        </p:nvSpPr>
        <p:spPr>
          <a:xfrm>
            <a:off x="6914989" y="553982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</a:t>
            </a:r>
          </a:p>
        </p:txBody>
      </p: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1C9275C5-0941-4668-9B3B-DDA352D1BD6C}"/>
              </a:ext>
            </a:extLst>
          </p:cNvPr>
          <p:cNvSpPr/>
          <p:nvPr/>
        </p:nvSpPr>
        <p:spPr>
          <a:xfrm>
            <a:off x="7406430" y="5305551"/>
            <a:ext cx="441649" cy="845975"/>
          </a:xfrm>
          <a:prstGeom prst="lef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ket 21">
            <a:extLst>
              <a:ext uri="{FF2B5EF4-FFF2-40B4-BE49-F238E27FC236}">
                <a16:creationId xmlns:a16="http://schemas.microsoft.com/office/drawing/2014/main" id="{37A248D5-D252-4772-B63D-8738D1DA8F2A}"/>
              </a:ext>
            </a:extLst>
          </p:cNvPr>
          <p:cNvSpPr/>
          <p:nvPr/>
        </p:nvSpPr>
        <p:spPr>
          <a:xfrm>
            <a:off x="8818461" y="5305551"/>
            <a:ext cx="441649" cy="845975"/>
          </a:xfrm>
          <a:prstGeom prst="righ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4B618AC-3134-4DB0-81F2-AE68ABA5A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330151"/>
              </p:ext>
            </p:extLst>
          </p:nvPr>
        </p:nvGraphicFramePr>
        <p:xfrm>
          <a:off x="7540687" y="5268231"/>
          <a:ext cx="1719423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141">
                  <a:extLst>
                    <a:ext uri="{9D8B030D-6E8A-4147-A177-3AD203B41FA5}">
                      <a16:colId xmlns:a16="http://schemas.microsoft.com/office/drawing/2014/main" val="4052110363"/>
                    </a:ext>
                  </a:extLst>
                </a:gridCol>
                <a:gridCol w="573141">
                  <a:extLst>
                    <a:ext uri="{9D8B030D-6E8A-4147-A177-3AD203B41FA5}">
                      <a16:colId xmlns:a16="http://schemas.microsoft.com/office/drawing/2014/main" val="3314038725"/>
                    </a:ext>
                  </a:extLst>
                </a:gridCol>
                <a:gridCol w="573141">
                  <a:extLst>
                    <a:ext uri="{9D8B030D-6E8A-4147-A177-3AD203B41FA5}">
                      <a16:colId xmlns:a16="http://schemas.microsoft.com/office/drawing/2014/main" val="628213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5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9121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B839D699-22AA-4015-B75B-09236641BC52}"/>
              </a:ext>
            </a:extLst>
          </p:cNvPr>
          <p:cNvSpPr txBox="1"/>
          <p:nvPr/>
        </p:nvSpPr>
        <p:spPr>
          <a:xfrm>
            <a:off x="5379482" y="4571479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 x 3 = 12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95C153E-B5DC-4084-8B37-1024C79E9242}"/>
              </a:ext>
            </a:extLst>
          </p:cNvPr>
          <p:cNvCxnSpPr>
            <a:endCxn id="24" idx="1"/>
          </p:cNvCxnSpPr>
          <p:nvPr/>
        </p:nvCxnSpPr>
        <p:spPr>
          <a:xfrm flipV="1">
            <a:off x="4223657" y="4771534"/>
            <a:ext cx="1155825" cy="857935"/>
          </a:xfrm>
          <a:prstGeom prst="curvedConnector3">
            <a:avLst>
              <a:gd name="adj1" fmla="val 1026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2F1EFC08-17AD-4F9E-9498-EBDAB0404B80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5273354" y="4971589"/>
            <a:ext cx="692988" cy="488770"/>
          </a:xfrm>
          <a:prstGeom prst="curvedConnector2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17A4BAC7-7535-43EB-A1D0-7271CAAAB7F7}"/>
              </a:ext>
            </a:extLst>
          </p:cNvPr>
          <p:cNvCxnSpPr/>
          <p:nvPr/>
        </p:nvCxnSpPr>
        <p:spPr>
          <a:xfrm>
            <a:off x="6466634" y="4885372"/>
            <a:ext cx="1381445" cy="382859"/>
          </a:xfrm>
          <a:prstGeom prst="curvedConnector3">
            <a:avLst>
              <a:gd name="adj1" fmla="val 9773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21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78D9B9-8AAF-417F-8D1C-CD923D87EC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CD2879-BDBA-49E7-A673-596FC6B2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Work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8446A8-2CC6-4F25-A21D-E081B5817AF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6177" y="1057469"/>
            <a:ext cx="11258246" cy="5298882"/>
          </a:xfrm>
        </p:spPr>
        <p:txBody>
          <a:bodyPr>
            <a:normAutofit/>
          </a:bodyPr>
          <a:lstStyle/>
          <a:p>
            <a:r>
              <a:rPr lang="en-US" sz="2800" dirty="0"/>
              <a:t>Multiply a matrix x matrix</a:t>
            </a:r>
          </a:p>
          <a:p>
            <a:pPr lvl="1"/>
            <a:r>
              <a:rPr lang="en-US" sz="2400" dirty="0"/>
              <a:t>Columns of first Matrix must equal Rows of second Matrix. 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Number of rows in one = Number of columns in other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2 x 3 matrix * 3 x 2 Matrix = 2x2 Matrix </a:t>
            </a:r>
          </a:p>
          <a:p>
            <a:r>
              <a:rPr lang="en-US" sz="2800" dirty="0"/>
              <a:t>m x n * n x p = m x p :  n must be the same. </a:t>
            </a:r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9D2BA3A8-6449-4B55-871A-0DC3DD9D3CC7}"/>
              </a:ext>
            </a:extLst>
          </p:cNvPr>
          <p:cNvSpPr/>
          <p:nvPr/>
        </p:nvSpPr>
        <p:spPr>
          <a:xfrm>
            <a:off x="1334279" y="3073808"/>
            <a:ext cx="441649" cy="845975"/>
          </a:xfrm>
          <a:prstGeom prst="lef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9E94BC2C-D075-4FEC-A03E-E44B815039AB}"/>
              </a:ext>
            </a:extLst>
          </p:cNvPr>
          <p:cNvSpPr/>
          <p:nvPr/>
        </p:nvSpPr>
        <p:spPr>
          <a:xfrm>
            <a:off x="2746310" y="3073808"/>
            <a:ext cx="441649" cy="845975"/>
          </a:xfrm>
          <a:prstGeom prst="righ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6013E6E-A39E-4A0F-82D8-78A4C461D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446690"/>
              </p:ext>
            </p:extLst>
          </p:nvPr>
        </p:nvGraphicFramePr>
        <p:xfrm>
          <a:off x="1468536" y="3036488"/>
          <a:ext cx="1719423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141">
                  <a:extLst>
                    <a:ext uri="{9D8B030D-6E8A-4147-A177-3AD203B41FA5}">
                      <a16:colId xmlns:a16="http://schemas.microsoft.com/office/drawing/2014/main" val="4052110363"/>
                    </a:ext>
                  </a:extLst>
                </a:gridCol>
                <a:gridCol w="573141">
                  <a:extLst>
                    <a:ext uri="{9D8B030D-6E8A-4147-A177-3AD203B41FA5}">
                      <a16:colId xmlns:a16="http://schemas.microsoft.com/office/drawing/2014/main" val="3314038725"/>
                    </a:ext>
                  </a:extLst>
                </a:gridCol>
                <a:gridCol w="573141">
                  <a:extLst>
                    <a:ext uri="{9D8B030D-6E8A-4147-A177-3AD203B41FA5}">
                      <a16:colId xmlns:a16="http://schemas.microsoft.com/office/drawing/2014/main" val="628213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5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91214"/>
                  </a:ext>
                </a:extLst>
              </a:tr>
            </a:tbl>
          </a:graphicData>
        </a:graphic>
      </p:graphicFrame>
      <p:sp>
        <p:nvSpPr>
          <p:cNvPr id="21" name="Left Bracket 20">
            <a:extLst>
              <a:ext uri="{FF2B5EF4-FFF2-40B4-BE49-F238E27FC236}">
                <a16:creationId xmlns:a16="http://schemas.microsoft.com/office/drawing/2014/main" id="{1C9275C5-0941-4668-9B3B-DDA352D1BD6C}"/>
              </a:ext>
            </a:extLst>
          </p:cNvPr>
          <p:cNvSpPr/>
          <p:nvPr/>
        </p:nvSpPr>
        <p:spPr>
          <a:xfrm>
            <a:off x="3997646" y="3081590"/>
            <a:ext cx="441649" cy="1285137"/>
          </a:xfrm>
          <a:prstGeom prst="lef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ket 21">
            <a:extLst>
              <a:ext uri="{FF2B5EF4-FFF2-40B4-BE49-F238E27FC236}">
                <a16:creationId xmlns:a16="http://schemas.microsoft.com/office/drawing/2014/main" id="{37A248D5-D252-4772-B63D-8738D1DA8F2A}"/>
              </a:ext>
            </a:extLst>
          </p:cNvPr>
          <p:cNvSpPr/>
          <p:nvPr/>
        </p:nvSpPr>
        <p:spPr>
          <a:xfrm>
            <a:off x="4894858" y="3104913"/>
            <a:ext cx="441649" cy="1280935"/>
          </a:xfrm>
          <a:prstGeom prst="righ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4B618AC-3134-4DB0-81F2-AE68ABA5A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152270"/>
              </p:ext>
            </p:extLst>
          </p:nvPr>
        </p:nvGraphicFramePr>
        <p:xfrm>
          <a:off x="4055968" y="3049864"/>
          <a:ext cx="1146282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141">
                  <a:extLst>
                    <a:ext uri="{9D8B030D-6E8A-4147-A177-3AD203B41FA5}">
                      <a16:colId xmlns:a16="http://schemas.microsoft.com/office/drawing/2014/main" val="4052110363"/>
                    </a:ext>
                  </a:extLst>
                </a:gridCol>
                <a:gridCol w="573141">
                  <a:extLst>
                    <a:ext uri="{9D8B030D-6E8A-4147-A177-3AD203B41FA5}">
                      <a16:colId xmlns:a16="http://schemas.microsoft.com/office/drawing/2014/main" val="3314038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5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9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309983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B805380-2A70-43FF-9CF0-26F8BA16E03A}"/>
              </a:ext>
            </a:extLst>
          </p:cNvPr>
          <p:cNvSpPr txBox="1"/>
          <p:nvPr/>
        </p:nvSpPr>
        <p:spPr>
          <a:xfrm>
            <a:off x="3422687" y="319816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5505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78D9B9-8AAF-417F-8D1C-CD923D87EC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CD2879-BDBA-49E7-A673-596FC6B2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Work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8446A8-2CC6-4F25-A21D-E081B5817AF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9010" y="1057469"/>
            <a:ext cx="11258246" cy="3881535"/>
          </a:xfrm>
        </p:spPr>
        <p:txBody>
          <a:bodyPr>
            <a:normAutofit/>
          </a:bodyPr>
          <a:lstStyle/>
          <a:p>
            <a:r>
              <a:rPr lang="en-US" sz="2800" dirty="0"/>
              <a:t>Use a Dot Product</a:t>
            </a:r>
          </a:p>
          <a:p>
            <a:r>
              <a:rPr lang="en-US" sz="2800" dirty="0"/>
              <a:t>(3 * 12) + (2 * 20) + (10 * 1)</a:t>
            </a:r>
          </a:p>
          <a:p>
            <a:r>
              <a:rPr lang="en-US" sz="2800" dirty="0"/>
              <a:t>36 + 40 + 10</a:t>
            </a:r>
          </a:p>
          <a:p>
            <a:r>
              <a:rPr lang="en-US" sz="2800" dirty="0"/>
              <a:t>86 </a:t>
            </a:r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9D2BA3A8-6449-4B55-871A-0DC3DD9D3CC7}"/>
              </a:ext>
            </a:extLst>
          </p:cNvPr>
          <p:cNvSpPr/>
          <p:nvPr/>
        </p:nvSpPr>
        <p:spPr>
          <a:xfrm>
            <a:off x="1178769" y="4722216"/>
            <a:ext cx="441649" cy="845975"/>
          </a:xfrm>
          <a:prstGeom prst="lef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9E94BC2C-D075-4FEC-A03E-E44B815039AB}"/>
              </a:ext>
            </a:extLst>
          </p:cNvPr>
          <p:cNvSpPr/>
          <p:nvPr/>
        </p:nvSpPr>
        <p:spPr>
          <a:xfrm>
            <a:off x="2590800" y="4722216"/>
            <a:ext cx="441649" cy="845975"/>
          </a:xfrm>
          <a:prstGeom prst="righ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6013E6E-A39E-4A0F-82D8-78A4C461D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013899"/>
              </p:ext>
            </p:extLst>
          </p:nvPr>
        </p:nvGraphicFramePr>
        <p:xfrm>
          <a:off x="1313026" y="4684896"/>
          <a:ext cx="1719423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141">
                  <a:extLst>
                    <a:ext uri="{9D8B030D-6E8A-4147-A177-3AD203B41FA5}">
                      <a16:colId xmlns:a16="http://schemas.microsoft.com/office/drawing/2014/main" val="4052110363"/>
                    </a:ext>
                  </a:extLst>
                </a:gridCol>
                <a:gridCol w="573141">
                  <a:extLst>
                    <a:ext uri="{9D8B030D-6E8A-4147-A177-3AD203B41FA5}">
                      <a16:colId xmlns:a16="http://schemas.microsoft.com/office/drawing/2014/main" val="3314038725"/>
                    </a:ext>
                  </a:extLst>
                </a:gridCol>
                <a:gridCol w="573141">
                  <a:extLst>
                    <a:ext uri="{9D8B030D-6E8A-4147-A177-3AD203B41FA5}">
                      <a16:colId xmlns:a16="http://schemas.microsoft.com/office/drawing/2014/main" val="628213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ighlight>
                            <a:srgbClr val="ED7C2F"/>
                          </a:highlight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ighlight>
                            <a:srgbClr val="ED7C2F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ighlight>
                            <a:srgbClr val="ED7C2F"/>
                          </a:highlight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5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9121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12A4CEA-95A9-4BCF-B3E7-8577B1684A16}"/>
              </a:ext>
            </a:extLst>
          </p:cNvPr>
          <p:cNvSpPr txBox="1"/>
          <p:nvPr/>
        </p:nvSpPr>
        <p:spPr>
          <a:xfrm>
            <a:off x="5589013" y="48330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</a:t>
            </a:r>
          </a:p>
        </p:txBody>
      </p: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1C9275C5-0941-4668-9B3B-DDA352D1BD6C}"/>
              </a:ext>
            </a:extLst>
          </p:cNvPr>
          <p:cNvSpPr/>
          <p:nvPr/>
        </p:nvSpPr>
        <p:spPr>
          <a:xfrm>
            <a:off x="3775827" y="4392466"/>
            <a:ext cx="441649" cy="1285137"/>
          </a:xfrm>
          <a:prstGeom prst="lef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ket 21">
            <a:extLst>
              <a:ext uri="{FF2B5EF4-FFF2-40B4-BE49-F238E27FC236}">
                <a16:creationId xmlns:a16="http://schemas.microsoft.com/office/drawing/2014/main" id="{37A248D5-D252-4772-B63D-8738D1DA8F2A}"/>
              </a:ext>
            </a:extLst>
          </p:cNvPr>
          <p:cNvSpPr/>
          <p:nvPr/>
        </p:nvSpPr>
        <p:spPr>
          <a:xfrm>
            <a:off x="4673039" y="4415789"/>
            <a:ext cx="441649" cy="1280935"/>
          </a:xfrm>
          <a:prstGeom prst="righ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4B618AC-3134-4DB0-81F2-AE68ABA5A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280898"/>
              </p:ext>
            </p:extLst>
          </p:nvPr>
        </p:nvGraphicFramePr>
        <p:xfrm>
          <a:off x="3834149" y="4360740"/>
          <a:ext cx="1146282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141">
                  <a:extLst>
                    <a:ext uri="{9D8B030D-6E8A-4147-A177-3AD203B41FA5}">
                      <a16:colId xmlns:a16="http://schemas.microsoft.com/office/drawing/2014/main" val="4052110363"/>
                    </a:ext>
                  </a:extLst>
                </a:gridCol>
                <a:gridCol w="573141">
                  <a:extLst>
                    <a:ext uri="{9D8B030D-6E8A-4147-A177-3AD203B41FA5}">
                      <a16:colId xmlns:a16="http://schemas.microsoft.com/office/drawing/2014/main" val="3314038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ighlight>
                            <a:srgbClr val="ED7C2F"/>
                          </a:highlight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5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ighlight>
                            <a:srgbClr val="ED7C2F"/>
                          </a:highlight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9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ighlight>
                            <a:srgbClr val="ED7C2F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309983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B805380-2A70-43FF-9CF0-26F8BA16E03A}"/>
              </a:ext>
            </a:extLst>
          </p:cNvPr>
          <p:cNvSpPr txBox="1"/>
          <p:nvPr/>
        </p:nvSpPr>
        <p:spPr>
          <a:xfrm>
            <a:off x="3267177" y="48465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53D22758-435A-4CA7-B3DC-4BE7D78D7FA0}"/>
              </a:ext>
            </a:extLst>
          </p:cNvPr>
          <p:cNvSpPr/>
          <p:nvPr/>
        </p:nvSpPr>
        <p:spPr>
          <a:xfrm>
            <a:off x="6170229" y="4478305"/>
            <a:ext cx="441649" cy="1285137"/>
          </a:xfrm>
          <a:prstGeom prst="lef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06F8C6DD-AD92-4B9B-AF82-C7189CDD989A}"/>
              </a:ext>
            </a:extLst>
          </p:cNvPr>
          <p:cNvSpPr/>
          <p:nvPr/>
        </p:nvSpPr>
        <p:spPr>
          <a:xfrm>
            <a:off x="7067441" y="4501628"/>
            <a:ext cx="441649" cy="1280935"/>
          </a:xfrm>
          <a:prstGeom prst="righ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29FA16A-AF76-4B13-A81D-E53244369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818473"/>
              </p:ext>
            </p:extLst>
          </p:nvPr>
        </p:nvGraphicFramePr>
        <p:xfrm>
          <a:off x="6275283" y="4663673"/>
          <a:ext cx="114628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141">
                  <a:extLst>
                    <a:ext uri="{9D8B030D-6E8A-4147-A177-3AD203B41FA5}">
                      <a16:colId xmlns:a16="http://schemas.microsoft.com/office/drawing/2014/main" val="4052110363"/>
                    </a:ext>
                  </a:extLst>
                </a:gridCol>
                <a:gridCol w="573141">
                  <a:extLst>
                    <a:ext uri="{9D8B030D-6E8A-4147-A177-3AD203B41FA5}">
                      <a16:colId xmlns:a16="http://schemas.microsoft.com/office/drawing/2014/main" val="3314038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ighlight>
                            <a:srgbClr val="ED7C2F"/>
                          </a:highlight>
                        </a:rPr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5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highlight>
                          <a:srgbClr val="ED7C2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91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72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78D9B9-8AAF-417F-8D1C-CD923D87EC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CD2879-BDBA-49E7-A673-596FC6B2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Work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8446A8-2CC6-4F25-A21D-E081B5817AF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9010" y="1057469"/>
            <a:ext cx="11258246" cy="3881535"/>
          </a:xfrm>
        </p:spPr>
        <p:txBody>
          <a:bodyPr>
            <a:normAutofit/>
          </a:bodyPr>
          <a:lstStyle/>
          <a:p>
            <a:r>
              <a:rPr lang="en-US" sz="2800" dirty="0"/>
              <a:t>Result is placed by Row and column position of the matrix’s being multiplied</a:t>
            </a:r>
          </a:p>
          <a:p>
            <a:r>
              <a:rPr lang="en-US" sz="2800" dirty="0"/>
              <a:t>R1</a:t>
            </a:r>
            <a:r>
              <a:rPr lang="en-US" sz="2800" baseline="-25000" dirty="0"/>
              <a:t>m1</a:t>
            </a:r>
            <a:r>
              <a:rPr lang="en-US" sz="2800" dirty="0"/>
              <a:t> * C1</a:t>
            </a:r>
            <a:r>
              <a:rPr lang="en-US" sz="2800" baseline="-25000" dirty="0"/>
              <a:t>m2</a:t>
            </a:r>
            <a:r>
              <a:rPr lang="en-US" sz="2800" dirty="0"/>
              <a:t> = R1C1</a:t>
            </a:r>
            <a:r>
              <a:rPr lang="en-US" sz="2800" baseline="-25000" dirty="0"/>
              <a:t>mr</a:t>
            </a:r>
          </a:p>
          <a:p>
            <a:r>
              <a:rPr lang="en-US" sz="2800" dirty="0"/>
              <a:t>(3 * 8) + (2 * 0) + (10 * 2)</a:t>
            </a:r>
          </a:p>
          <a:p>
            <a:r>
              <a:rPr lang="en-US" sz="2800" dirty="0"/>
              <a:t>24 + 0 + 20</a:t>
            </a:r>
          </a:p>
          <a:p>
            <a:r>
              <a:rPr lang="en-US" sz="2800" dirty="0"/>
              <a:t>44 </a:t>
            </a:r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9D2BA3A8-6449-4B55-871A-0DC3DD9D3CC7}"/>
              </a:ext>
            </a:extLst>
          </p:cNvPr>
          <p:cNvSpPr/>
          <p:nvPr/>
        </p:nvSpPr>
        <p:spPr>
          <a:xfrm>
            <a:off x="1178769" y="4722216"/>
            <a:ext cx="441649" cy="845975"/>
          </a:xfrm>
          <a:prstGeom prst="lef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9E94BC2C-D075-4FEC-A03E-E44B815039AB}"/>
              </a:ext>
            </a:extLst>
          </p:cNvPr>
          <p:cNvSpPr/>
          <p:nvPr/>
        </p:nvSpPr>
        <p:spPr>
          <a:xfrm>
            <a:off x="2590800" y="4722216"/>
            <a:ext cx="441649" cy="845975"/>
          </a:xfrm>
          <a:prstGeom prst="righ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6013E6E-A39E-4A0F-82D8-78A4C461D105}"/>
              </a:ext>
            </a:extLst>
          </p:cNvPr>
          <p:cNvGraphicFramePr>
            <a:graphicFrameLocks noGrp="1"/>
          </p:cNvGraphicFramePr>
          <p:nvPr/>
        </p:nvGraphicFramePr>
        <p:xfrm>
          <a:off x="1313026" y="4684896"/>
          <a:ext cx="1719423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141">
                  <a:extLst>
                    <a:ext uri="{9D8B030D-6E8A-4147-A177-3AD203B41FA5}">
                      <a16:colId xmlns:a16="http://schemas.microsoft.com/office/drawing/2014/main" val="4052110363"/>
                    </a:ext>
                  </a:extLst>
                </a:gridCol>
                <a:gridCol w="573141">
                  <a:extLst>
                    <a:ext uri="{9D8B030D-6E8A-4147-A177-3AD203B41FA5}">
                      <a16:colId xmlns:a16="http://schemas.microsoft.com/office/drawing/2014/main" val="3314038725"/>
                    </a:ext>
                  </a:extLst>
                </a:gridCol>
                <a:gridCol w="573141">
                  <a:extLst>
                    <a:ext uri="{9D8B030D-6E8A-4147-A177-3AD203B41FA5}">
                      <a16:colId xmlns:a16="http://schemas.microsoft.com/office/drawing/2014/main" val="628213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ighlight>
                            <a:srgbClr val="ED7C2F"/>
                          </a:highlight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ighlight>
                            <a:srgbClr val="ED7C2F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ighlight>
                            <a:srgbClr val="ED7C2F"/>
                          </a:highlight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5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9121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12A4CEA-95A9-4BCF-B3E7-8577B1684A16}"/>
              </a:ext>
            </a:extLst>
          </p:cNvPr>
          <p:cNvSpPr txBox="1"/>
          <p:nvPr/>
        </p:nvSpPr>
        <p:spPr>
          <a:xfrm>
            <a:off x="5589013" y="48330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</a:t>
            </a:r>
          </a:p>
        </p:txBody>
      </p: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1C9275C5-0941-4668-9B3B-DDA352D1BD6C}"/>
              </a:ext>
            </a:extLst>
          </p:cNvPr>
          <p:cNvSpPr/>
          <p:nvPr/>
        </p:nvSpPr>
        <p:spPr>
          <a:xfrm>
            <a:off x="3775827" y="4392466"/>
            <a:ext cx="441649" cy="1285137"/>
          </a:xfrm>
          <a:prstGeom prst="lef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ket 21">
            <a:extLst>
              <a:ext uri="{FF2B5EF4-FFF2-40B4-BE49-F238E27FC236}">
                <a16:creationId xmlns:a16="http://schemas.microsoft.com/office/drawing/2014/main" id="{37A248D5-D252-4772-B63D-8738D1DA8F2A}"/>
              </a:ext>
            </a:extLst>
          </p:cNvPr>
          <p:cNvSpPr/>
          <p:nvPr/>
        </p:nvSpPr>
        <p:spPr>
          <a:xfrm>
            <a:off x="4673039" y="4415789"/>
            <a:ext cx="441649" cy="1280935"/>
          </a:xfrm>
          <a:prstGeom prst="righ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4B618AC-3134-4DB0-81F2-AE68ABA5A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313939"/>
              </p:ext>
            </p:extLst>
          </p:nvPr>
        </p:nvGraphicFramePr>
        <p:xfrm>
          <a:off x="3834149" y="4360740"/>
          <a:ext cx="1146282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141">
                  <a:extLst>
                    <a:ext uri="{9D8B030D-6E8A-4147-A177-3AD203B41FA5}">
                      <a16:colId xmlns:a16="http://schemas.microsoft.com/office/drawing/2014/main" val="4052110363"/>
                    </a:ext>
                  </a:extLst>
                </a:gridCol>
                <a:gridCol w="573141">
                  <a:extLst>
                    <a:ext uri="{9D8B030D-6E8A-4147-A177-3AD203B41FA5}">
                      <a16:colId xmlns:a16="http://schemas.microsoft.com/office/drawing/2014/main" val="3314038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ighlight>
                            <a:srgbClr val="ED7C2F"/>
                          </a:highlight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5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ighlight>
                            <a:srgbClr val="ED7C2F"/>
                          </a:highlight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9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ighlight>
                            <a:srgbClr val="ED7C2F"/>
                          </a:highlight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309983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B805380-2A70-43FF-9CF0-26F8BA16E03A}"/>
              </a:ext>
            </a:extLst>
          </p:cNvPr>
          <p:cNvSpPr txBox="1"/>
          <p:nvPr/>
        </p:nvSpPr>
        <p:spPr>
          <a:xfrm>
            <a:off x="3267177" y="48465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53D22758-435A-4CA7-B3DC-4BE7D78D7FA0}"/>
              </a:ext>
            </a:extLst>
          </p:cNvPr>
          <p:cNvSpPr/>
          <p:nvPr/>
        </p:nvSpPr>
        <p:spPr>
          <a:xfrm>
            <a:off x="6170229" y="4478305"/>
            <a:ext cx="441649" cy="1285137"/>
          </a:xfrm>
          <a:prstGeom prst="lef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06F8C6DD-AD92-4B9B-AF82-C7189CDD989A}"/>
              </a:ext>
            </a:extLst>
          </p:cNvPr>
          <p:cNvSpPr/>
          <p:nvPr/>
        </p:nvSpPr>
        <p:spPr>
          <a:xfrm>
            <a:off x="7067441" y="4501628"/>
            <a:ext cx="441649" cy="1280935"/>
          </a:xfrm>
          <a:prstGeom prst="righ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29FA16A-AF76-4B13-A81D-E53244369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871518"/>
              </p:ext>
            </p:extLst>
          </p:nvPr>
        </p:nvGraphicFramePr>
        <p:xfrm>
          <a:off x="6275283" y="4663673"/>
          <a:ext cx="114628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141">
                  <a:extLst>
                    <a:ext uri="{9D8B030D-6E8A-4147-A177-3AD203B41FA5}">
                      <a16:colId xmlns:a16="http://schemas.microsoft.com/office/drawing/2014/main" val="4052110363"/>
                    </a:ext>
                  </a:extLst>
                </a:gridCol>
                <a:gridCol w="573141">
                  <a:extLst>
                    <a:ext uri="{9D8B030D-6E8A-4147-A177-3AD203B41FA5}">
                      <a16:colId xmlns:a16="http://schemas.microsoft.com/office/drawing/2014/main" val="3314038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ighlight>
                            <a:srgbClr val="ED7C2F"/>
                          </a:highlight>
                        </a:rPr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5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highlight>
                          <a:srgbClr val="ED7C2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9121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879722C-43BF-42FE-ABE6-55846BC03482}"/>
              </a:ext>
            </a:extLst>
          </p:cNvPr>
          <p:cNvSpPr txBox="1"/>
          <p:nvPr/>
        </p:nvSpPr>
        <p:spPr>
          <a:xfrm>
            <a:off x="1943509" y="5696724"/>
            <a:ext cx="585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46C36-A87C-4DE3-A652-08D27EE3BCC0}"/>
              </a:ext>
            </a:extLst>
          </p:cNvPr>
          <p:cNvSpPr txBox="1"/>
          <p:nvPr/>
        </p:nvSpPr>
        <p:spPr>
          <a:xfrm>
            <a:off x="4158859" y="5751773"/>
            <a:ext cx="585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3C66F6-1EEC-4F16-AFC6-C518A6291641}"/>
              </a:ext>
            </a:extLst>
          </p:cNvPr>
          <p:cNvSpPr txBox="1"/>
          <p:nvPr/>
        </p:nvSpPr>
        <p:spPr>
          <a:xfrm>
            <a:off x="6505010" y="5868898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mr</a:t>
            </a:r>
            <a:endParaRPr lang="en-US" sz="2400" dirty="0"/>
          </a:p>
        </p:txBody>
      </p: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E34693C5-D652-4132-8C36-C39AADDECC1A}"/>
              </a:ext>
            </a:extLst>
          </p:cNvPr>
          <p:cNvSpPr/>
          <p:nvPr/>
        </p:nvSpPr>
        <p:spPr>
          <a:xfrm>
            <a:off x="6170228" y="2121836"/>
            <a:ext cx="441649" cy="1397220"/>
          </a:xfrm>
          <a:prstGeom prst="lef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ket 26">
            <a:extLst>
              <a:ext uri="{FF2B5EF4-FFF2-40B4-BE49-F238E27FC236}">
                <a16:creationId xmlns:a16="http://schemas.microsoft.com/office/drawing/2014/main" id="{52791A3A-D314-459C-BD33-366ACEF2DD49}"/>
              </a:ext>
            </a:extLst>
          </p:cNvPr>
          <p:cNvSpPr/>
          <p:nvPr/>
        </p:nvSpPr>
        <p:spPr>
          <a:xfrm>
            <a:off x="9542105" y="2121836"/>
            <a:ext cx="441649" cy="1397220"/>
          </a:xfrm>
          <a:prstGeom prst="righ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8B9834D-6DE0-47D6-BD40-61FEB046C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643941"/>
              </p:ext>
            </p:extLst>
          </p:nvPr>
        </p:nvGraphicFramePr>
        <p:xfrm>
          <a:off x="6505010" y="2302286"/>
          <a:ext cx="3037095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2365">
                  <a:extLst>
                    <a:ext uri="{9D8B030D-6E8A-4147-A177-3AD203B41FA5}">
                      <a16:colId xmlns:a16="http://schemas.microsoft.com/office/drawing/2014/main" val="4052110363"/>
                    </a:ext>
                  </a:extLst>
                </a:gridCol>
                <a:gridCol w="1012365">
                  <a:extLst>
                    <a:ext uri="{9D8B030D-6E8A-4147-A177-3AD203B41FA5}">
                      <a16:colId xmlns:a16="http://schemas.microsoft.com/office/drawing/2014/main" val="3314038725"/>
                    </a:ext>
                  </a:extLst>
                </a:gridCol>
                <a:gridCol w="1012365">
                  <a:extLst>
                    <a:ext uri="{9D8B030D-6E8A-4147-A177-3AD203B41FA5}">
                      <a16:colId xmlns:a16="http://schemas.microsoft.com/office/drawing/2014/main" val="628213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R1C1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R1C2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R1C3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5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R2C1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R2C2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R2C3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91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861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78D9B9-8AAF-417F-8D1C-CD923D87EC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CD2879-BDBA-49E7-A673-596FC6B2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Work</a:t>
            </a:r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9D2BA3A8-6449-4B55-871A-0DC3DD9D3CC7}"/>
              </a:ext>
            </a:extLst>
          </p:cNvPr>
          <p:cNvSpPr/>
          <p:nvPr/>
        </p:nvSpPr>
        <p:spPr>
          <a:xfrm>
            <a:off x="1178769" y="2563734"/>
            <a:ext cx="441649" cy="977777"/>
          </a:xfrm>
          <a:prstGeom prst="lef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9E94BC2C-D075-4FEC-A03E-E44B815039AB}"/>
              </a:ext>
            </a:extLst>
          </p:cNvPr>
          <p:cNvSpPr/>
          <p:nvPr/>
        </p:nvSpPr>
        <p:spPr>
          <a:xfrm>
            <a:off x="2590800" y="2563734"/>
            <a:ext cx="441649" cy="977777"/>
          </a:xfrm>
          <a:prstGeom prst="righ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6013E6E-A39E-4A0F-82D8-78A4C461D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3444"/>
              </p:ext>
            </p:extLst>
          </p:nvPr>
        </p:nvGraphicFramePr>
        <p:xfrm>
          <a:off x="1235031" y="2563734"/>
          <a:ext cx="1719423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141">
                  <a:extLst>
                    <a:ext uri="{9D8B030D-6E8A-4147-A177-3AD203B41FA5}">
                      <a16:colId xmlns:a16="http://schemas.microsoft.com/office/drawing/2014/main" val="4052110363"/>
                    </a:ext>
                  </a:extLst>
                </a:gridCol>
                <a:gridCol w="573141">
                  <a:extLst>
                    <a:ext uri="{9D8B030D-6E8A-4147-A177-3AD203B41FA5}">
                      <a16:colId xmlns:a16="http://schemas.microsoft.com/office/drawing/2014/main" val="3314038725"/>
                    </a:ext>
                  </a:extLst>
                </a:gridCol>
                <a:gridCol w="573141">
                  <a:extLst>
                    <a:ext uri="{9D8B030D-6E8A-4147-A177-3AD203B41FA5}">
                      <a16:colId xmlns:a16="http://schemas.microsoft.com/office/drawing/2014/main" val="628213301"/>
                    </a:ext>
                  </a:extLst>
                </a:gridCol>
              </a:tblGrid>
              <a:tr h="3724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5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9121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12A4CEA-95A9-4BCF-B3E7-8577B1684A16}"/>
              </a:ext>
            </a:extLst>
          </p:cNvPr>
          <p:cNvSpPr txBox="1"/>
          <p:nvPr/>
        </p:nvSpPr>
        <p:spPr>
          <a:xfrm>
            <a:off x="5589013" y="267452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</a:t>
            </a:r>
          </a:p>
        </p:txBody>
      </p: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1C9275C5-0941-4668-9B3B-DDA352D1BD6C}"/>
              </a:ext>
            </a:extLst>
          </p:cNvPr>
          <p:cNvSpPr/>
          <p:nvPr/>
        </p:nvSpPr>
        <p:spPr>
          <a:xfrm>
            <a:off x="3775827" y="2233984"/>
            <a:ext cx="441649" cy="1499431"/>
          </a:xfrm>
          <a:prstGeom prst="lef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ket 21">
            <a:extLst>
              <a:ext uri="{FF2B5EF4-FFF2-40B4-BE49-F238E27FC236}">
                <a16:creationId xmlns:a16="http://schemas.microsoft.com/office/drawing/2014/main" id="{37A248D5-D252-4772-B63D-8738D1DA8F2A}"/>
              </a:ext>
            </a:extLst>
          </p:cNvPr>
          <p:cNvSpPr/>
          <p:nvPr/>
        </p:nvSpPr>
        <p:spPr>
          <a:xfrm>
            <a:off x="4673039" y="2257307"/>
            <a:ext cx="441649" cy="1499431"/>
          </a:xfrm>
          <a:prstGeom prst="righ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4B618AC-3134-4DB0-81F2-AE68ABA5A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264306"/>
              </p:ext>
            </p:extLst>
          </p:nvPr>
        </p:nvGraphicFramePr>
        <p:xfrm>
          <a:off x="3834149" y="2202258"/>
          <a:ext cx="1146282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141">
                  <a:extLst>
                    <a:ext uri="{9D8B030D-6E8A-4147-A177-3AD203B41FA5}">
                      <a16:colId xmlns:a16="http://schemas.microsoft.com/office/drawing/2014/main" val="4052110363"/>
                    </a:ext>
                  </a:extLst>
                </a:gridCol>
                <a:gridCol w="573141">
                  <a:extLst>
                    <a:ext uri="{9D8B030D-6E8A-4147-A177-3AD203B41FA5}">
                      <a16:colId xmlns:a16="http://schemas.microsoft.com/office/drawing/2014/main" val="3314038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5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9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309983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B805380-2A70-43FF-9CF0-26F8BA16E03A}"/>
              </a:ext>
            </a:extLst>
          </p:cNvPr>
          <p:cNvSpPr txBox="1"/>
          <p:nvPr/>
        </p:nvSpPr>
        <p:spPr>
          <a:xfrm>
            <a:off x="3267177" y="26880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53D22758-435A-4CA7-B3DC-4BE7D78D7FA0}"/>
              </a:ext>
            </a:extLst>
          </p:cNvPr>
          <p:cNvSpPr/>
          <p:nvPr/>
        </p:nvSpPr>
        <p:spPr>
          <a:xfrm>
            <a:off x="6170229" y="2319823"/>
            <a:ext cx="441649" cy="1285137"/>
          </a:xfrm>
          <a:prstGeom prst="lef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06F8C6DD-AD92-4B9B-AF82-C7189CDD989A}"/>
              </a:ext>
            </a:extLst>
          </p:cNvPr>
          <p:cNvSpPr/>
          <p:nvPr/>
        </p:nvSpPr>
        <p:spPr>
          <a:xfrm>
            <a:off x="7446594" y="2343146"/>
            <a:ext cx="441649" cy="1280935"/>
          </a:xfrm>
          <a:prstGeom prst="righ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29FA16A-AF76-4B13-A81D-E53244369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99260"/>
              </p:ext>
            </p:extLst>
          </p:nvPr>
        </p:nvGraphicFramePr>
        <p:xfrm>
          <a:off x="6282612" y="2505191"/>
          <a:ext cx="1710612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0778">
                  <a:extLst>
                    <a:ext uri="{9D8B030D-6E8A-4147-A177-3AD203B41FA5}">
                      <a16:colId xmlns:a16="http://schemas.microsoft.com/office/drawing/2014/main" val="4052110363"/>
                    </a:ext>
                  </a:extLst>
                </a:gridCol>
                <a:gridCol w="859834">
                  <a:extLst>
                    <a:ext uri="{9D8B030D-6E8A-4147-A177-3AD203B41FA5}">
                      <a16:colId xmlns:a16="http://schemas.microsoft.com/office/drawing/2014/main" val="3314038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5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9121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879722C-43BF-42FE-ABE6-55846BC03482}"/>
              </a:ext>
            </a:extLst>
          </p:cNvPr>
          <p:cNvSpPr txBox="1"/>
          <p:nvPr/>
        </p:nvSpPr>
        <p:spPr>
          <a:xfrm>
            <a:off x="1955950" y="4115322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46C36-A87C-4DE3-A652-08D27EE3BCC0}"/>
              </a:ext>
            </a:extLst>
          </p:cNvPr>
          <p:cNvSpPr txBox="1"/>
          <p:nvPr/>
        </p:nvSpPr>
        <p:spPr>
          <a:xfrm>
            <a:off x="4087622" y="4115322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3C66F6-1EEC-4F16-AFC6-C518A6291641}"/>
              </a:ext>
            </a:extLst>
          </p:cNvPr>
          <p:cNvSpPr txBox="1"/>
          <p:nvPr/>
        </p:nvSpPr>
        <p:spPr>
          <a:xfrm>
            <a:off x="6706351" y="4115322"/>
            <a:ext cx="59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mr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56045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78D9B9-8AAF-417F-8D1C-CD923D87EC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7391" y="6356351"/>
            <a:ext cx="465136" cy="366183"/>
          </a:xfrm>
        </p:spPr>
        <p:txBody>
          <a:bodyPr/>
          <a:lstStyle/>
          <a:p>
            <a:fld id="{C48D9196-7146-4672-A4BA-DB29036C6B4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CD2879-BDBA-49E7-A673-596FC6B2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Work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8446A8-2CC6-4F25-A21D-E081B5817AF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8929" y="903114"/>
            <a:ext cx="11258246" cy="5298882"/>
          </a:xfrm>
        </p:spPr>
        <p:txBody>
          <a:bodyPr>
            <a:normAutofit/>
          </a:bodyPr>
          <a:lstStyle/>
          <a:p>
            <a:r>
              <a:rPr lang="en-US" sz="2800" dirty="0"/>
              <a:t>Identity Matrix  </a:t>
            </a:r>
          </a:p>
          <a:p>
            <a:pPr lvl="1"/>
            <a:r>
              <a:rPr lang="en-US" sz="2400" dirty="0"/>
              <a:t>It is "square" (has same number of rows as columns)</a:t>
            </a:r>
          </a:p>
          <a:p>
            <a:pPr lvl="1"/>
            <a:r>
              <a:rPr lang="en-US" sz="2400" dirty="0"/>
              <a:t>It can be large or small (2×2, 100×100, ... whatever)</a:t>
            </a:r>
          </a:p>
          <a:p>
            <a:pPr lvl="1"/>
            <a:r>
              <a:rPr lang="en-US" sz="2400" dirty="0"/>
              <a:t>It has 1s on the diagonal and 0s everywhere else</a:t>
            </a:r>
          </a:p>
          <a:p>
            <a:pPr lvl="1"/>
            <a:r>
              <a:rPr lang="en-US" sz="2400" dirty="0"/>
              <a:t>Its symbol is the capital letter I</a:t>
            </a:r>
          </a:p>
          <a:p>
            <a:pPr lvl="1"/>
            <a:r>
              <a:rPr lang="en-US" sz="2400" dirty="0"/>
              <a:t>A * I = A</a:t>
            </a:r>
          </a:p>
          <a:p>
            <a:pPr lvl="1"/>
            <a:r>
              <a:rPr lang="en-US" sz="2400" dirty="0"/>
              <a:t>I * A = A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9D2BA3A8-6449-4B55-871A-0DC3DD9D3CC7}"/>
              </a:ext>
            </a:extLst>
          </p:cNvPr>
          <p:cNvSpPr/>
          <p:nvPr/>
        </p:nvSpPr>
        <p:spPr>
          <a:xfrm>
            <a:off x="2313943" y="4714427"/>
            <a:ext cx="441649" cy="1277368"/>
          </a:xfrm>
          <a:prstGeom prst="lef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9E94BC2C-D075-4FEC-A03E-E44B815039AB}"/>
              </a:ext>
            </a:extLst>
          </p:cNvPr>
          <p:cNvSpPr/>
          <p:nvPr/>
        </p:nvSpPr>
        <p:spPr>
          <a:xfrm>
            <a:off x="4176197" y="4709140"/>
            <a:ext cx="441649" cy="1303491"/>
          </a:xfrm>
          <a:prstGeom prst="righ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6013E6E-A39E-4A0F-82D8-78A4C461D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63685"/>
              </p:ext>
            </p:extLst>
          </p:nvPr>
        </p:nvGraphicFramePr>
        <p:xfrm>
          <a:off x="2581136" y="4709140"/>
          <a:ext cx="1719423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141">
                  <a:extLst>
                    <a:ext uri="{9D8B030D-6E8A-4147-A177-3AD203B41FA5}">
                      <a16:colId xmlns:a16="http://schemas.microsoft.com/office/drawing/2014/main" val="4052110363"/>
                    </a:ext>
                  </a:extLst>
                </a:gridCol>
                <a:gridCol w="573141">
                  <a:extLst>
                    <a:ext uri="{9D8B030D-6E8A-4147-A177-3AD203B41FA5}">
                      <a16:colId xmlns:a16="http://schemas.microsoft.com/office/drawing/2014/main" val="3314038725"/>
                    </a:ext>
                  </a:extLst>
                </a:gridCol>
                <a:gridCol w="573141">
                  <a:extLst>
                    <a:ext uri="{9D8B030D-6E8A-4147-A177-3AD203B41FA5}">
                      <a16:colId xmlns:a16="http://schemas.microsoft.com/office/drawing/2014/main" val="628213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5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9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445150"/>
                  </a:ext>
                </a:extLst>
              </a:tr>
            </a:tbl>
          </a:graphicData>
        </a:graphic>
      </p:graphicFrame>
      <p:sp>
        <p:nvSpPr>
          <p:cNvPr id="21" name="Left Bracket 20">
            <a:extLst>
              <a:ext uri="{FF2B5EF4-FFF2-40B4-BE49-F238E27FC236}">
                <a16:creationId xmlns:a16="http://schemas.microsoft.com/office/drawing/2014/main" id="{1C9275C5-0941-4668-9B3B-DDA352D1BD6C}"/>
              </a:ext>
            </a:extLst>
          </p:cNvPr>
          <p:cNvSpPr/>
          <p:nvPr/>
        </p:nvSpPr>
        <p:spPr>
          <a:xfrm>
            <a:off x="6120405" y="4480540"/>
            <a:ext cx="441649" cy="1828800"/>
          </a:xfrm>
          <a:prstGeom prst="lef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ket 21">
            <a:extLst>
              <a:ext uri="{FF2B5EF4-FFF2-40B4-BE49-F238E27FC236}">
                <a16:creationId xmlns:a16="http://schemas.microsoft.com/office/drawing/2014/main" id="{37A248D5-D252-4772-B63D-8738D1DA8F2A}"/>
              </a:ext>
            </a:extLst>
          </p:cNvPr>
          <p:cNvSpPr/>
          <p:nvPr/>
        </p:nvSpPr>
        <p:spPr>
          <a:xfrm>
            <a:off x="8480759" y="4514439"/>
            <a:ext cx="441649" cy="1776553"/>
          </a:xfrm>
          <a:prstGeom prst="righ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4B618AC-3134-4DB0-81F2-AE68ABA5A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852433"/>
              </p:ext>
            </p:extLst>
          </p:nvPr>
        </p:nvGraphicFramePr>
        <p:xfrm>
          <a:off x="6341229" y="4488316"/>
          <a:ext cx="222664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661">
                  <a:extLst>
                    <a:ext uri="{9D8B030D-6E8A-4147-A177-3AD203B41FA5}">
                      <a16:colId xmlns:a16="http://schemas.microsoft.com/office/drawing/2014/main" val="4052110363"/>
                    </a:ext>
                  </a:extLst>
                </a:gridCol>
                <a:gridCol w="556661">
                  <a:extLst>
                    <a:ext uri="{9D8B030D-6E8A-4147-A177-3AD203B41FA5}">
                      <a16:colId xmlns:a16="http://schemas.microsoft.com/office/drawing/2014/main" val="3314038725"/>
                    </a:ext>
                  </a:extLst>
                </a:gridCol>
                <a:gridCol w="556661">
                  <a:extLst>
                    <a:ext uri="{9D8B030D-6E8A-4147-A177-3AD203B41FA5}">
                      <a16:colId xmlns:a16="http://schemas.microsoft.com/office/drawing/2014/main" val="2689245712"/>
                    </a:ext>
                  </a:extLst>
                </a:gridCol>
                <a:gridCol w="556661">
                  <a:extLst>
                    <a:ext uri="{9D8B030D-6E8A-4147-A177-3AD203B41FA5}">
                      <a16:colId xmlns:a16="http://schemas.microsoft.com/office/drawing/2014/main" val="2110509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5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9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309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08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318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36657</TotalTime>
  <Words>897</Words>
  <Application>Microsoft Office PowerPoint</Application>
  <PresentationFormat>Widescreen</PresentationFormat>
  <Paragraphs>407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EE4321 Digital Systems Design using HDL</vt:lpstr>
      <vt:lpstr>Class Outline</vt:lpstr>
      <vt:lpstr>Quiz3</vt:lpstr>
      <vt:lpstr>Matrix Work</vt:lpstr>
      <vt:lpstr>Matrix Work</vt:lpstr>
      <vt:lpstr>Matrix Work</vt:lpstr>
      <vt:lpstr>Matrix Work</vt:lpstr>
      <vt:lpstr>Matrix Work</vt:lpstr>
      <vt:lpstr>Matrix Work</vt:lpstr>
      <vt:lpstr>Matrix Work</vt:lpstr>
      <vt:lpstr>Matrix Work</vt:lpstr>
      <vt:lpstr>Project Design : Start</vt:lpstr>
      <vt:lpstr>Project: Parallel Adder and Accumulator</vt:lpstr>
      <vt:lpstr>Project:</vt:lpstr>
      <vt:lpstr>Project:  Matrix MATH function and Accumulator</vt:lpstr>
      <vt:lpstr>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 Welker</dc:creator>
  <cp:lastModifiedBy>Ryan thompson</cp:lastModifiedBy>
  <cp:revision>269</cp:revision>
  <dcterms:created xsi:type="dcterms:W3CDTF">2018-01-16T20:21:53Z</dcterms:created>
  <dcterms:modified xsi:type="dcterms:W3CDTF">2018-12-06T00:38:10Z</dcterms:modified>
</cp:coreProperties>
</file>