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302" r:id="rId13"/>
    <p:sldId id="264" r:id="rId14"/>
    <p:sldId id="270" r:id="rId15"/>
    <p:sldId id="276" r:id="rId16"/>
    <p:sldId id="307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308" r:id="rId26"/>
    <p:sldId id="282" r:id="rId27"/>
    <p:sldId id="304" r:id="rId28"/>
    <p:sldId id="303" r:id="rId29"/>
    <p:sldId id="305" r:id="rId30"/>
    <p:sldId id="306" r:id="rId31"/>
    <p:sldId id="283" r:id="rId32"/>
    <p:sldId id="309" r:id="rId33"/>
    <p:sldId id="310" r:id="rId34"/>
    <p:sldId id="31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F4A6B46-DAC8-4B60-9F38-9E0F96749FBA}">
          <p14:sldIdLst>
            <p14:sldId id="256"/>
            <p14:sldId id="266"/>
            <p14:sldId id="267"/>
            <p14:sldId id="268"/>
            <p14:sldId id="269"/>
            <p14:sldId id="257"/>
            <p14:sldId id="258"/>
            <p14:sldId id="259"/>
            <p14:sldId id="260"/>
            <p14:sldId id="261"/>
            <p14:sldId id="262"/>
            <p14:sldId id="302"/>
            <p14:sldId id="264"/>
          </p14:sldIdLst>
        </p14:section>
        <p14:section name="Twitter as Data" id="{EA42884D-FC88-4DFF-ADA9-94A4575B2EB5}">
          <p14:sldIdLst>
            <p14:sldId id="270"/>
            <p14:sldId id="276"/>
            <p14:sldId id="307"/>
            <p14:sldId id="272"/>
            <p14:sldId id="273"/>
            <p14:sldId id="274"/>
            <p14:sldId id="275"/>
          </p14:sldIdLst>
        </p14:section>
        <p14:section name="Getting Tweets" id="{6B7B2F7D-A023-4DD7-9042-0A8348101FA8}">
          <p14:sldIdLst>
            <p14:sldId id="278"/>
            <p14:sldId id="279"/>
            <p14:sldId id="280"/>
            <p14:sldId id="281"/>
            <p14:sldId id="308"/>
            <p14:sldId id="282"/>
            <p14:sldId id="304"/>
            <p14:sldId id="303"/>
            <p14:sldId id="305"/>
            <p14:sldId id="306"/>
            <p14:sldId id="283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7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nasn2ac.cc.emory.edu\ecds2\Scratch\rthorst\workshops\twitter_workshop\pew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26887102818625"/>
          <c:y val="7.7696349235208836E-2"/>
          <c:w val="0.88842789607224659"/>
          <c:h val="0.88922931722575771"/>
        </c:manualLayout>
      </c:layout>
      <c:barChart>
        <c:barDir val="col"/>
        <c:grouping val="clustered"/>
        <c:varyColors val="1"/>
        <c:ser>
          <c:idx val="0"/>
          <c:order val="0"/>
          <c:spPr>
            <a:solidFill>
              <a:schemeClr val="accent1"/>
            </a:solidFill>
            <a:ln w="2540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12-457E-9DAF-D6AAAA688F9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12-457E-9DAF-D6AAAA688F9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12-457E-9DAF-D6AAAA688F9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12-457E-9DAF-D6AAAA688F9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212-457E-9DAF-D6AAAA688F9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212-457E-9DAF-D6AAAA688F9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212-457E-9DAF-D6AAAA688F9B}"/>
              </c:ext>
            </c:extLst>
          </c:dPt>
          <c:cat>
            <c:strRef>
              <c:f>Sheet1!$A$1:$A$7</c:f>
              <c:strCache>
                <c:ptCount val="7"/>
                <c:pt idx="0">
                  <c:v>Facebook</c:v>
                </c:pt>
                <c:pt idx="1">
                  <c:v>Instagram</c:v>
                </c:pt>
                <c:pt idx="2">
                  <c:v>Pinterest</c:v>
                </c:pt>
                <c:pt idx="3">
                  <c:v>LinkedIn</c:v>
                </c:pt>
                <c:pt idx="4">
                  <c:v>Snapchat</c:v>
                </c:pt>
                <c:pt idx="5">
                  <c:v>Twitter</c:v>
                </c:pt>
                <c:pt idx="6">
                  <c:v>Reddit</c:v>
                </c:pt>
              </c:strCache>
            </c:strRef>
          </c:cat>
          <c:val>
            <c:numRef>
              <c:f>Sheet1!$B$1:$B$7</c:f>
              <c:numCache>
                <c:formatCode>General</c:formatCode>
                <c:ptCount val="7"/>
                <c:pt idx="0">
                  <c:v>69</c:v>
                </c:pt>
                <c:pt idx="1">
                  <c:v>37</c:v>
                </c:pt>
                <c:pt idx="2">
                  <c:v>28</c:v>
                </c:pt>
                <c:pt idx="3">
                  <c:v>27</c:v>
                </c:pt>
                <c:pt idx="4">
                  <c:v>24</c:v>
                </c:pt>
                <c:pt idx="5">
                  <c:v>22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78-47A1-B294-28F337690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50"/>
        <c:axId val="610771304"/>
        <c:axId val="610772944"/>
      </c:barChart>
      <c:catAx>
        <c:axId val="610771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0772944"/>
        <c:crosses val="autoZero"/>
        <c:auto val="1"/>
        <c:lblAlgn val="ctr"/>
        <c:lblOffset val="100"/>
        <c:noMultiLvlLbl val="0"/>
      </c:catAx>
      <c:valAx>
        <c:axId val="6107729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10771304"/>
        <c:crosses val="autoZero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26887102818625"/>
          <c:y val="7.7696349235208836E-2"/>
          <c:w val="0.88842789607224659"/>
          <c:h val="0.88922931722575771"/>
        </c:manualLayout>
      </c:layout>
      <c:barChart>
        <c:barDir val="col"/>
        <c:grouping val="clustered"/>
        <c:varyColors val="1"/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50"/>
        <c:axId val="610771304"/>
        <c:axId val="610772944"/>
      </c:barChart>
      <c:catAx>
        <c:axId val="610771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0772944"/>
        <c:crosses val="autoZero"/>
        <c:auto val="1"/>
        <c:lblAlgn val="ctr"/>
        <c:lblOffset val="100"/>
        <c:noMultiLvlLbl val="0"/>
      </c:catAx>
      <c:valAx>
        <c:axId val="6107729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10771304"/>
        <c:crosses val="autoZero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61871368945077"/>
          <c:y val="6.3764431219817411E-2"/>
          <c:w val="0.87202273044160017"/>
          <c:h val="0.8780749592785278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Sheet1!$A$10:$A$13</c:f>
              <c:strCache>
                <c:ptCount val="4"/>
                <c:pt idx="0">
                  <c:v>Facebook</c:v>
                </c:pt>
                <c:pt idx="1">
                  <c:v>Instagram</c:v>
                </c:pt>
                <c:pt idx="2">
                  <c:v>Snapchat</c:v>
                </c:pt>
                <c:pt idx="3">
                  <c:v>Twitter</c:v>
                </c:pt>
              </c:strCache>
            </c:strRef>
          </c:cat>
          <c:val>
            <c:numRef>
              <c:f>Sheet1!$B$10:$B$13</c:f>
              <c:numCache>
                <c:formatCode>General</c:formatCode>
                <c:ptCount val="4"/>
                <c:pt idx="0">
                  <c:v>74</c:v>
                </c:pt>
                <c:pt idx="1">
                  <c:v>63</c:v>
                </c:pt>
                <c:pt idx="2">
                  <c:v>61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A-48DC-98BE-48BCB7A59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620887200"/>
        <c:axId val="620890152"/>
      </c:barChart>
      <c:catAx>
        <c:axId val="620887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20890152"/>
        <c:crosses val="autoZero"/>
        <c:auto val="1"/>
        <c:lblAlgn val="ctr"/>
        <c:lblOffset val="100"/>
        <c:noMultiLvlLbl val="0"/>
      </c:catAx>
      <c:valAx>
        <c:axId val="620890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208872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26887102818625"/>
          <c:y val="7.7696349235208836E-2"/>
          <c:w val="0.88842789607224659"/>
          <c:h val="0.88922931722575771"/>
        </c:manualLayout>
      </c:layout>
      <c:barChart>
        <c:barDir val="col"/>
        <c:grouping val="clustered"/>
        <c:varyColors val="1"/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50"/>
        <c:axId val="610771304"/>
        <c:axId val="610772944"/>
      </c:barChart>
      <c:catAx>
        <c:axId val="610771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0772944"/>
        <c:crosses val="autoZero"/>
        <c:auto val="1"/>
        <c:lblAlgn val="ctr"/>
        <c:lblOffset val="100"/>
        <c:noMultiLvlLbl val="0"/>
      </c:catAx>
      <c:valAx>
        <c:axId val="6107729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10771304"/>
        <c:crosses val="autoZero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Prediction Accuracy from Facebook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30</c:v>
                </c:pt>
                <c:pt idx="1">
                  <c:v>24</c:v>
                </c:pt>
                <c:pt idx="2">
                  <c:v>18</c:v>
                </c:pt>
                <c:pt idx="3">
                  <c:v>12</c:v>
                </c:pt>
                <c:pt idx="4">
                  <c:v>6</c:v>
                </c:pt>
                <c:pt idx="5">
                  <c:v>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0.5</c:v>
                </c:pt>
                <c:pt idx="1">
                  <c:v>0.56000000000000005</c:v>
                </c:pt>
                <c:pt idx="2">
                  <c:v>0.52500000000000002</c:v>
                </c:pt>
                <c:pt idx="3">
                  <c:v>0.56999999999999995</c:v>
                </c:pt>
                <c:pt idx="4">
                  <c:v>0.625</c:v>
                </c:pt>
                <c:pt idx="5">
                  <c:v>0.72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0A-4950-928F-BCF786811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9401464"/>
        <c:axId val="629537624"/>
      </c:scatterChart>
      <c:valAx>
        <c:axId val="629401464"/>
        <c:scaling>
          <c:orientation val="maxMin"/>
          <c:max val="3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629537624"/>
        <c:crosses val="autoZero"/>
        <c:crossBetween val="midCat"/>
      </c:valAx>
      <c:valAx>
        <c:axId val="629537624"/>
        <c:scaling>
          <c:orientation val="minMax"/>
          <c:min val="0.5"/>
        </c:scaling>
        <c:delete val="0"/>
        <c:axPos val="r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629401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Twitter</c:v>
                </c:pt>
              </c:strCache>
            </c:strRef>
          </c:tx>
          <c:spPr>
            <a:solidFill>
              <a:schemeClr val="accent1"/>
            </a:solidFill>
            <a:ln w="381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Age</c:v>
                </c:pt>
                <c:pt idx="1">
                  <c:v>Education</c:v>
                </c:pt>
                <c:pt idx="2">
                  <c:v>Income</c:v>
                </c:pt>
                <c:pt idx="3">
                  <c:v>Gender</c:v>
                </c:pt>
                <c:pt idx="4">
                  <c:v>Race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0.73</c:v>
                </c:pt>
                <c:pt idx="1">
                  <c:v>0.42</c:v>
                </c:pt>
                <c:pt idx="2">
                  <c:v>0.41</c:v>
                </c:pt>
                <c:pt idx="3">
                  <c:v>0.5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A-4C40-AB66-FB823E9DE1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 Average</c:v>
                </c:pt>
              </c:strCache>
            </c:strRef>
          </c:tx>
          <c:spPr>
            <a:solidFill>
              <a:schemeClr val="tx2"/>
            </a:solidFill>
            <a:ln w="381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Age</c:v>
                </c:pt>
                <c:pt idx="1">
                  <c:v>Education</c:v>
                </c:pt>
                <c:pt idx="2">
                  <c:v>Income</c:v>
                </c:pt>
                <c:pt idx="3">
                  <c:v>Gender</c:v>
                </c:pt>
                <c:pt idx="4">
                  <c:v>Race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0.54</c:v>
                </c:pt>
                <c:pt idx="1">
                  <c:v>0.31</c:v>
                </c:pt>
                <c:pt idx="2">
                  <c:v>0.32</c:v>
                </c:pt>
                <c:pt idx="3">
                  <c:v>0.48</c:v>
                </c:pt>
                <c:pt idx="4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0A-4C40-AB66-FB823E9DE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3291664"/>
        <c:axId val="633296584"/>
      </c:barChart>
      <c:catAx>
        <c:axId val="63329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633296584"/>
        <c:crosses val="autoZero"/>
        <c:auto val="1"/>
        <c:lblAlgn val="ctr"/>
        <c:lblOffset val="100"/>
        <c:noMultiLvlLbl val="0"/>
      </c:catAx>
      <c:valAx>
        <c:axId val="6332965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29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364183192743585"/>
          <c:y val="3.8407512162671541E-2"/>
          <c:w val="0.33646921262785701"/>
          <c:h val="8.01058603473806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BDB5C-2199-4017-87A2-7A641E3933C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841CC-087B-439D-B06C-C17F7C87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8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Include: a DOI or a URL to link</a:t>
            </a:r>
            <a:r>
              <a:rPr lang="en-US" baseline="0" dirty="0" smtClean="0"/>
              <a:t> out 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841CC-087B-439D-B06C-C17F7C870D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5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841CC-087B-439D-B06C-C17F7C870D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841CC-087B-439D-B06C-C17F7C870D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8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to myself. This </a:t>
            </a:r>
            <a:r>
              <a:rPr lang="en-US" dirty="0" err="1" smtClean="0"/>
              <a:t>slidef</a:t>
            </a:r>
            <a:r>
              <a:rPr lang="en-US" dirty="0" smtClean="0"/>
              <a:t> is not clear at</a:t>
            </a:r>
            <a:r>
              <a:rPr lang="en-US" baseline="0" dirty="0" smtClean="0"/>
              <a:t> all. </a:t>
            </a:r>
            <a:r>
              <a:rPr lang="en-US" baseline="0" dirty="0" err="1" smtClean="0"/>
              <a:t>Consdier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replotitting</a:t>
            </a:r>
            <a:r>
              <a:rPr lang="en-US" baseline="0" dirty="0" smtClean="0"/>
              <a:t> their data and a better </a:t>
            </a:r>
            <a:r>
              <a:rPr lang="en-US" baseline="0" dirty="0" err="1" smtClean="0"/>
              <a:t>titile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841CC-087B-439D-B06C-C17F7C870D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NOTE; tell them what the “firehose”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841CC-087B-439D-B06C-C17F7C870D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8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841CC-087B-439D-B06C-C17F7C870D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88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data of multiple types and formats. Twitter is “RAW MATERIALS FOR DATA…. Not data itself.”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841CC-087B-439D-B06C-C17F7C870D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3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841CC-087B-439D-B06C-C17F7C870D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3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841CC-087B-439D-B06C-C17F7C870D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841CC-087B-439D-B06C-C17F7C870D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6F59-A1C0-4E69-AF67-E60A658DC95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0F36-4714-4580-A156-3D750C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6F59-A1C0-4E69-AF67-E60A658DC95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0F36-4714-4580-A156-3D750C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6F59-A1C0-4E69-AF67-E60A658DC95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0F36-4714-4580-A156-3D750C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2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6F59-A1C0-4E69-AF67-E60A658DC95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0F36-4714-4580-A156-3D750C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6F59-A1C0-4E69-AF67-E60A658DC95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0F36-4714-4580-A156-3D750C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5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6F59-A1C0-4E69-AF67-E60A658DC95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0F36-4714-4580-A156-3D750C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5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6F59-A1C0-4E69-AF67-E60A658DC95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0F36-4714-4580-A156-3D750C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9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6F59-A1C0-4E69-AF67-E60A658DC95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0F36-4714-4580-A156-3D750C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4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6F59-A1C0-4E69-AF67-E60A658DC95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0F36-4714-4580-A156-3D750C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6F59-A1C0-4E69-AF67-E60A658DC95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0F36-4714-4580-A156-3D750C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6F59-A1C0-4E69-AF67-E60A658DC95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0F36-4714-4580-A156-3D750C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6F59-A1C0-4E69-AF67-E60A658DC95A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0F36-4714-4580-A156-3D750C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0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Now/hydrator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eets/search/api-refere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jhWs6bt5UdHNdfh22hloWuTPKvCd93I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eets/search/api-reference" TargetMode="External"/><Relationship Id="rId2" Type="http://schemas.openxmlformats.org/officeDocument/2006/relationships/hyperlink" Target="https://developer.twitter.com/en/docs/basics/rate-limi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twitter.com/en/apply-for-access" TargetMode="External"/><Relationship Id="rId4" Type="http://schemas.openxmlformats.org/officeDocument/2006/relationships/hyperlink" Target="https://developer.twitter.com/en/docs/basics/authentication/guides/access-toke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042193"/>
            <a:ext cx="10477500" cy="1897063"/>
          </a:xfrm>
        </p:spPr>
        <p:txBody>
          <a:bodyPr>
            <a:noAutofit/>
          </a:bodyPr>
          <a:lstStyle/>
          <a:p>
            <a:r>
              <a:rPr lang="en-US" sz="7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 Scraping </a:t>
            </a:r>
            <a:br>
              <a:rPr lang="en-US" sz="7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Python</a:t>
            </a:r>
            <a:endParaRPr lang="en-US" sz="7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8900" y="3569494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Robert Thorstad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 O’Reilly</a:t>
            </a: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November 20, 2019</a:t>
            </a: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CD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4" y="3270250"/>
            <a:ext cx="3248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216" y="3714750"/>
            <a:ext cx="2215091" cy="25558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4174" y="3181350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2"/>
          <a:stretch/>
        </p:blipFill>
        <p:spPr>
          <a:xfrm>
            <a:off x="1828310" y="1581150"/>
            <a:ext cx="8874143" cy="4857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598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Personality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28185" y="60505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Youyou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al, 2013, PNAS)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2587" y="1111916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598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Science Uses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762" t="20514" r="27262" b="55470"/>
          <a:stretch/>
        </p:blipFill>
        <p:spPr>
          <a:xfrm>
            <a:off x="629450" y="1645319"/>
            <a:ext cx="5438775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8787" b="50319"/>
          <a:stretch/>
        </p:blipFill>
        <p:spPr>
          <a:xfrm>
            <a:off x="904873" y="2834663"/>
            <a:ext cx="4724400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536" t="19034" r="-536" b="37784"/>
          <a:stretch/>
        </p:blipFill>
        <p:spPr>
          <a:xfrm>
            <a:off x="681837" y="3836191"/>
            <a:ext cx="5334000" cy="723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14221" b="58175"/>
          <a:stretch/>
        </p:blipFill>
        <p:spPr>
          <a:xfrm>
            <a:off x="519912" y="5190045"/>
            <a:ext cx="5657850" cy="5048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701" y="1645319"/>
            <a:ext cx="5486400" cy="666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701" y="3334358"/>
            <a:ext cx="487680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7701" y="5190045"/>
            <a:ext cx="5391150" cy="5905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82587" y="1265922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34523" y="2263678"/>
            <a:ext cx="17508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https://doi.org/10.1111/ajps.12274</a:t>
            </a:r>
          </a:p>
        </p:txBody>
      </p:sp>
      <p:sp>
        <p:nvSpPr>
          <p:cNvPr id="5" name="Rectangle 4"/>
          <p:cNvSpPr/>
          <p:nvPr/>
        </p:nvSpPr>
        <p:spPr>
          <a:xfrm>
            <a:off x="7705405" y="206601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://doi.org/10.1093/pan/mpu010</a:t>
            </a:r>
            <a:endParaRPr lang="en-US" sz="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9683" y="3233947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https://doi.org/10.4054/DemRes.2017.37.46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05861" y="3970135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doi.org/10.4054/DemRes.2018.39.22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53622" y="4600298"/>
            <a:ext cx="27126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https://doi.org/10.17723/aarc.77.2.794404552m67024n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86484" y="5694871"/>
            <a:ext cx="2646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http://dx.doi.org/10.1136/tobaccocontrol-2014-051551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71661" y="5790847"/>
            <a:ext cx="2146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https://doi.org/10.1007/s10579-012-9185-0</a:t>
            </a:r>
          </a:p>
        </p:txBody>
      </p:sp>
    </p:spTree>
    <p:extLst>
      <p:ext uri="{BB962C8B-B14F-4D97-AF65-F5344CB8AC3E}">
        <p14:creationId xmlns:p14="http://schemas.microsoft.com/office/powerpoint/2010/main" val="3110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598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Depression?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14497" y="6017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(Eichstaedt et al, 2018, PNAS; see also Thorstad &amp; Wolff, 2019; De Choudhury et al, 2013; 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Guntuku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al, 2017)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2587" y="1102291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135577"/>
              </p:ext>
            </p:extLst>
          </p:nvPr>
        </p:nvGraphicFramePr>
        <p:xfrm>
          <a:off x="1161632" y="1263670"/>
          <a:ext cx="8420759" cy="472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8553727" y="2880583"/>
            <a:ext cx="3666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Accuracy </a:t>
            </a:r>
          </a:p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from Facebook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2245" y="6024848"/>
            <a:ext cx="6524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Months Before Depression Diagnosis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397" y="1471493"/>
            <a:ext cx="950595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We’ll focus on twitter,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mage result for facebook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70" y="476476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instagram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964" y="481334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pinteres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468" y="4825127"/>
            <a:ext cx="905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 result for linkedin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r="21815" b="4327"/>
          <a:stretch/>
        </p:blipFill>
        <p:spPr bwMode="auto">
          <a:xfrm>
            <a:off x="6073373" y="4787980"/>
            <a:ext cx="9292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Image result for snapcha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765" y="482512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Image result for reddi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269" y="479345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163360" y="5406905"/>
            <a:ext cx="7820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405530" y="3439199"/>
            <a:ext cx="9335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think </a:t>
            </a:r>
            <a:r>
              <a:rPr lang="en-US" sz="8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broadly</a:t>
            </a:r>
            <a:endParaRPr lang="en-US" sz="8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697" y="2728793"/>
            <a:ext cx="950595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as </a:t>
            </a:r>
            <a:br>
              <a:rPr lang="en-US" sz="8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8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blogs.forbes.com/kalevleetaru/files/2019/03/2019-exploring-twitter-2012-2018-totaltwee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88"/>
          <a:stretch/>
        </p:blipFill>
        <p:spPr bwMode="auto">
          <a:xfrm>
            <a:off x="141340" y="1973178"/>
            <a:ext cx="11784658" cy="408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7620" y="5471160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59688" y="5471160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5508" y="5471160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23726" y="56520"/>
            <a:ext cx="10619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~200 Billion Tweets/Year</a:t>
            </a:r>
            <a:endParaRPr lang="en-US" sz="7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75868" y="5884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from 1% twitter firehose by </a:t>
            </a:r>
            <a:r>
              <a:rPr lang="en-US" sz="1600" dirty="0" err="1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Kalev</a:t>
            </a: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Leetaru</a:t>
            </a:r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https://bit.ly/2mvwGXi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813" y="1978134"/>
            <a:ext cx="1847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5813" y="2790214"/>
            <a:ext cx="137730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million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340" y="3648715"/>
            <a:ext cx="137730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400 million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789" y="4382081"/>
            <a:ext cx="95295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million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5813" y="5309778"/>
            <a:ext cx="95295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million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440" y="5471160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790" y="1535386"/>
            <a:ext cx="183466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Tweets per day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813" y="1978134"/>
            <a:ext cx="137730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 million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82587" y="1314046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6006" y="6078025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68074" y="6078025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3894" y="6078025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61826" y="0"/>
            <a:ext cx="10619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  <a:endParaRPr lang="en-US" sz="7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1826" y="6078025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61826" y="6481965"/>
            <a:ext cx="10515600" cy="526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PEW, 2018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82587" y="1169666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479927"/>
              </p:ext>
            </p:extLst>
          </p:nvPr>
        </p:nvGraphicFramePr>
        <p:xfrm>
          <a:off x="1187961" y="2074717"/>
          <a:ext cx="9960067" cy="4783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-2447907" y="6071680"/>
            <a:ext cx="10515600" cy="526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50 years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10194" y="1466456"/>
            <a:ext cx="10515600" cy="526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 as skewed as you may think!</a:t>
            </a:r>
            <a:endParaRPr lang="en-US" sz="3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187961" y="6063055"/>
            <a:ext cx="10515600" cy="526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&gt;$75k/year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967595" y="6063055"/>
            <a:ext cx="10515600" cy="526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Male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808961" y="6069400"/>
            <a:ext cx="10515600" cy="526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White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-653405" y="6065253"/>
            <a:ext cx="10515600" cy="526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16" descr="Image result for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01" y="331232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Image result for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394" y="337817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Image result for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87" y="297632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Image result for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180" y="252614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GSignLab |&amp;quot;American Flag -Square&amp;quot; Window Cling (5-Pack) | 16&amp;quot;x16&amp;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906" y="38221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GSignLab |&amp;quot;American Flag -Square&amp;quot; Window Cling (5-Pack) | 16&amp;quot;x16&amp;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299" y="37762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GSignLab |&amp;quot;American Flag -Square&amp;quot; Window Cling (5-Pack) | 16&amp;quot;x16&amp;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11" y="30960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GSignLab |&amp;quot;American Flag -Square&amp;quot; Window Cling (5-Pack) | 16&amp;quot;x16&amp;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89" y="240511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Image result for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31" y="196651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GSignLab |&amp;quot;American Flag -Square&amp;quot; Window Cling (5-Pack) | 16&amp;quot;x16&amp;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16" y="27736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94" y="647615"/>
            <a:ext cx="950595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kind of data is this?</a:t>
            </a:r>
            <a:endParaRPr lang="en-US" sz="8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45" y="2496689"/>
            <a:ext cx="4672047" cy="418320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82587" y="2305452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94" y="647615"/>
            <a:ext cx="950595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sz="8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45" y="2323434"/>
            <a:ext cx="4672047" cy="418320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213880" y="1644081"/>
            <a:ext cx="0" cy="81998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-176479" y="2323434"/>
            <a:ext cx="39237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Hashtags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76479" y="3089473"/>
            <a:ext cx="39237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Mentions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87980" y="3089473"/>
            <a:ext cx="1905000" cy="55952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-226121" y="4135274"/>
            <a:ext cx="39237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</a:p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602310" y="4571172"/>
            <a:ext cx="1905000" cy="55952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01305" y="4520794"/>
            <a:ext cx="1903055" cy="148867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-148019" y="1744535"/>
            <a:ext cx="39237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Components:</a:t>
            </a:r>
            <a:endParaRPr lang="en-US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176479" y="5371881"/>
            <a:ext cx="39237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Emoticons</a:t>
            </a:r>
          </a:p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94" y="647615"/>
            <a:ext cx="950595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endParaRPr lang="en-US" sz="8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45" y="2323434"/>
            <a:ext cx="4672047" cy="418320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088751" y="1751397"/>
            <a:ext cx="0" cy="455315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697" y="2728793"/>
            <a:ext cx="950595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of you…</a:t>
            </a:r>
            <a:endParaRPr lang="en-US" sz="8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084" y="3192259"/>
            <a:ext cx="2391080" cy="3515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07" y="3186112"/>
            <a:ext cx="2773200" cy="35219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94" y="647615"/>
            <a:ext cx="950595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</a:t>
            </a:r>
            <a:endParaRPr lang="en-US" sz="8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760" y="3359391"/>
            <a:ext cx="3546477" cy="317540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1618411" y="2947336"/>
            <a:ext cx="8731618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750" y="1921864"/>
            <a:ext cx="2450899" cy="73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697" y="2728793"/>
            <a:ext cx="950595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Tweets</a:t>
            </a:r>
            <a:endParaRPr lang="en-US" sz="8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419933"/>
            <a:ext cx="11634067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#1: Pre-Curated Dataset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836229" y="1726246"/>
            <a:ext cx="61922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for:</a:t>
            </a:r>
            <a:endParaRPr lang="en-US" sz="6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2447" y="4358122"/>
            <a:ext cx="10334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Historical tweets about public interest topics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Easier to get started!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2447" y="4638369"/>
            <a:ext cx="9337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2587" y="1650932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happy sad fa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14316" r="50300" b="23633"/>
          <a:stretch/>
        </p:blipFill>
        <p:spPr bwMode="auto">
          <a:xfrm>
            <a:off x="2734629" y="1931180"/>
            <a:ext cx="89676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3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419933"/>
            <a:ext cx="11634067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pre-curated datasets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2447" y="4638369"/>
            <a:ext cx="9337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275" t="36043"/>
          <a:stretch/>
        </p:blipFill>
        <p:spPr>
          <a:xfrm>
            <a:off x="932447" y="1828799"/>
            <a:ext cx="5389145" cy="7797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362" y="3174311"/>
            <a:ext cx="6943725" cy="1057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407" y="4688004"/>
            <a:ext cx="8334375" cy="485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277" y="5728553"/>
            <a:ext cx="4524375" cy="4191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82587" y="1573930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23480" y="2676591"/>
            <a:ext cx="18742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 https://doi.org/10.7910/DVN/IQ525U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0636" y="1828498"/>
            <a:ext cx="34671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14395" y="2712169"/>
            <a:ext cx="18886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https://doi.org/10.7910/DVN/UIVHQR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67800" y="4274933"/>
            <a:ext cx="25282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https://github.com/fivethirtyeight/russian-troll-tweets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86822" y="5194610"/>
            <a:ext cx="17347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http://doi.org/10.3886/E100202V3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05575" y="6205956"/>
            <a:ext cx="14302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u="sng" dirty="0">
                <a:latin typeface="Arial" panose="020B0604020202020204" pitchFamily="34" charset="0"/>
              </a:rPr>
              <a:t>10.5255/UKDA-SN-852731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566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419933"/>
            <a:ext cx="11634067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need to “hydrate”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2447" y="4638369"/>
            <a:ext cx="9337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97180" y="2039597"/>
            <a:ext cx="4502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Usually, just get an ID</a:t>
            </a:r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78" y="3301640"/>
            <a:ext cx="3546477" cy="31754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392910" y="3543458"/>
            <a:ext cx="23112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1033084146103402497</a:t>
            </a:r>
            <a:endParaRPr lang="en-US" sz="3000" b="1" dirty="0">
              <a:solidFill>
                <a:schemeClr val="tx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14213" y="1967076"/>
            <a:ext cx="4717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Want to recover this:</a:t>
            </a:r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75234" y="4206240"/>
            <a:ext cx="2138979" cy="9625"/>
          </a:xfrm>
          <a:prstGeom prst="straightConnector1">
            <a:avLst/>
          </a:prstGeom>
          <a:ln w="152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2587" y="1650932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419933"/>
            <a:ext cx="11634067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Ethics Note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2447" y="4638369"/>
            <a:ext cx="9337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89552" y="2976495"/>
            <a:ext cx="11049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 only share or publis</a:t>
            </a:r>
            <a:r>
              <a:rPr lang="en-US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</a:p>
          <a:p>
            <a:pPr algn="ctr"/>
            <a:r>
              <a:rPr lang="en-US" sz="5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tweet ID, not text of tweet</a:t>
            </a:r>
            <a:r>
              <a:rPr lang="en-US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sz="5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 to store </a:t>
            </a:r>
            <a:r>
              <a:rPr lang="en-US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full tweets</a:t>
            </a:r>
            <a:endParaRPr lang="en-US" sz="5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82587" y="1650932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70423" y="57869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https://developer.twitter.com/en/developer-terms/agreement-and-policy.html</a:t>
            </a:r>
          </a:p>
        </p:txBody>
      </p:sp>
    </p:spTree>
    <p:extLst>
      <p:ext uri="{BB962C8B-B14F-4D97-AF65-F5344CB8AC3E}">
        <p14:creationId xmlns:p14="http://schemas.microsoft.com/office/powerpoint/2010/main" val="25136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32447" y="4638369"/>
            <a:ext cx="9337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-1" b="29079"/>
          <a:stretch/>
        </p:blipFill>
        <p:spPr>
          <a:xfrm>
            <a:off x="1963118" y="1514490"/>
            <a:ext cx="8648700" cy="45598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35" y="188927"/>
            <a:ext cx="11634067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There’s an app for that!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60823" y="6195218"/>
            <a:ext cx="116340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Hydrator: </a:t>
            </a:r>
            <a:r>
              <a:rPr lang="en-US" sz="3000" dirty="0">
                <a:hlinkClick r:id="rId3"/>
              </a:rPr>
              <a:t>https://github.com/DocNow/hydrator</a:t>
            </a:r>
            <a:endParaRPr lang="en-US" sz="3000" dirty="0"/>
          </a:p>
          <a:p>
            <a:pPr algn="ctr"/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70435" y="1342924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32447" y="4638369"/>
            <a:ext cx="9337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35" y="188927"/>
            <a:ext cx="11634067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70435" y="1342924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533" y="1774078"/>
            <a:ext cx="6691869" cy="398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35" y="188927"/>
            <a:ext cx="11634067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Dataset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70435" y="1342924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2819" b="28455"/>
          <a:stretch/>
        </p:blipFill>
        <p:spPr>
          <a:xfrm>
            <a:off x="1150999" y="1795650"/>
            <a:ext cx="9210675" cy="1745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64668"/>
          <a:stretch/>
        </p:blipFill>
        <p:spPr>
          <a:xfrm>
            <a:off x="4820618" y="4721424"/>
            <a:ext cx="1466850" cy="19014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1685" y="3705761"/>
            <a:ext cx="98693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 is a list of IDs, 1 per line:</a:t>
            </a:r>
          </a:p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news_outlets.txt</a:t>
            </a:r>
            <a:endParaRPr lang="en-US" sz="3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Dataset to Hydrator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09" y="2287855"/>
            <a:ext cx="6060788" cy="34598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73829" y="4868883"/>
            <a:ext cx="3396342" cy="130628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70435" y="1580429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78879" y="2535258"/>
            <a:ext cx="859971" cy="85564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697" y="2728793"/>
            <a:ext cx="950595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social media today?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Hydrating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70435" y="1580429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864426"/>
            <a:ext cx="5791200" cy="3209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02529" y="2030496"/>
            <a:ext cx="859971" cy="85564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53250" y="4124324"/>
            <a:ext cx="628650" cy="62865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9335" y="5391686"/>
            <a:ext cx="98693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Output: text file of tweets</a:t>
            </a:r>
          </a:p>
          <a:p>
            <a:pPr algn="ctr"/>
            <a:r>
              <a:rPr lang="en-US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format</a:t>
            </a:r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 see Python portion of tutorial!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419933"/>
            <a:ext cx="11634067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#2: Mine your Own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8830" y="3127122"/>
            <a:ext cx="10334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Get exactly the tweets you want!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2447" y="4638369"/>
            <a:ext cx="9337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2587" y="1650932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1965151" y="4452685"/>
            <a:ext cx="10226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more effort</a:t>
            </a:r>
            <a:endParaRPr lang="en-US" sz="6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88629" y="2083580"/>
            <a:ext cx="61922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for:</a:t>
            </a:r>
            <a:endParaRPr lang="en-US" sz="6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happy sad fac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14316" r="50300" b="23633"/>
          <a:stretch/>
        </p:blipFill>
        <p:spPr bwMode="auto">
          <a:xfrm>
            <a:off x="2988629" y="2301498"/>
            <a:ext cx="89676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happy sad fa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8" t="14136" b="24667"/>
          <a:stretch/>
        </p:blipFill>
        <p:spPr bwMode="auto">
          <a:xfrm>
            <a:off x="2942865" y="4576741"/>
            <a:ext cx="94253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5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419933"/>
            <a:ext cx="11634067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Options: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25393" y="3798541"/>
            <a:ext cx="10334339" cy="167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[tutorial]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[of a single user]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Decahose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 [real-time stream]</a:t>
            </a:r>
            <a:endParaRPr lang="en-US" sz="50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 </a:t>
            </a:r>
            <a:r>
              <a:rPr lang="en-US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[some cost $$$]:</a:t>
            </a:r>
            <a:r>
              <a:rPr lang="en-US" sz="5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https://developer.twitter.com/en/docs/tweets/search/api-reference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2447" y="4638369"/>
            <a:ext cx="9337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2587" y="1650932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3" y="1816247"/>
            <a:ext cx="11634067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05711" y="3446374"/>
            <a:ext cx="10334339" cy="167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https://colab.research.google.com/drive/1jhWs6bt5UdHNdfh22hloWuTPKvCd93I0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2447" y="4638369"/>
            <a:ext cx="93377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Arial" panose="020B0604020202020204" pitchFamily="34" charset="0"/>
              <a:buChar char="•"/>
            </a:pP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7534" y="5145482"/>
            <a:ext cx="6033234" cy="418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for mining tweets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74" y="1927654"/>
            <a:ext cx="6103359" cy="56302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Careful with </a:t>
            </a:r>
            <a:r>
              <a:rPr lang="en-US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limits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9841" y="508143"/>
            <a:ext cx="116340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 sheet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2473" y="2391507"/>
            <a:ext cx="6103359" cy="563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tweepy.api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wait_on_rate_limit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=True)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2192" y="2775553"/>
            <a:ext cx="5497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https://developer.twitter.com/en/docs/basics/rate-limits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7520" y="1927653"/>
            <a:ext cx="5789140" cy="1328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7520" y="3418380"/>
            <a:ext cx="5789140" cy="1328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0410" y="3438347"/>
            <a:ext cx="6103359" cy="563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searches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2472" y="4045260"/>
            <a:ext cx="6103359" cy="316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Keywords. User timeline. Decahose. And others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9681" y="4234025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https://developer.twitter.com/en/docs/tweets/search/api-reference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9581" y="5073336"/>
            <a:ext cx="5789140" cy="1216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9841" y="5748060"/>
            <a:ext cx="6103359" cy="316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Tweepy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(python). Hydrator (graphical program)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391332" y="1924702"/>
            <a:ext cx="6103359" cy="563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concepts</a:t>
            </a:r>
            <a:endParaRPr lang="en-US" sz="3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2551" y="2517348"/>
            <a:ext cx="4703709" cy="563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API (+ rate limits)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JSON (and JSONL)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48442" y="1910620"/>
            <a:ext cx="5404954" cy="1328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391333" y="3404977"/>
            <a:ext cx="5692576" cy="5630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API Credentials</a:t>
            </a:r>
            <a:endParaRPr lang="en-US" sz="3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48442" y="3390895"/>
            <a:ext cx="5404954" cy="1328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58821" y="3912784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hlinkClick r:id="rId4"/>
              </a:rPr>
              <a:t>https://developer.twitter.com/en/docs/basics/authentication/guides/access-tokens</a:t>
            </a:r>
            <a:r>
              <a:rPr lang="en-US" sz="1000" dirty="0">
                <a:solidFill>
                  <a:srgbClr val="212121"/>
                </a:solidFill>
                <a:latin typeface="Roboto" panose="02000000000000000000" pitchFamily="2" charset="0"/>
              </a:rPr>
              <a:t> 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6658821" y="4122880"/>
            <a:ext cx="30700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hlinkClick r:id="rId5"/>
              </a:rPr>
              <a:t>https://developer.twitter.com/en/apply-for-access</a:t>
            </a:r>
            <a:r>
              <a:rPr lang="en-US" sz="1000" dirty="0">
                <a:solidFill>
                  <a:srgbClr val="212121"/>
                </a:solidFill>
                <a:latin typeface="Roboto" panose="02000000000000000000" pitchFamily="2" charset="0"/>
              </a:rPr>
              <a:t>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64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697" y="2728793"/>
            <a:ext cx="950595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 on your way to the workshop?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697" y="2728793"/>
            <a:ext cx="9505950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Which social networks </a:t>
            </a:r>
            <a:b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did you use?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Americans Use Social Media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021066"/>
              </p:ext>
            </p:extLst>
          </p:nvPr>
        </p:nvGraphicFramePr>
        <p:xfrm>
          <a:off x="1174436" y="2500312"/>
          <a:ext cx="9745044" cy="3786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Image result for facebook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95" y="20431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nstagram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395" y="31740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interes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5" y="3631287"/>
            <a:ext cx="90525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linkedin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r="21815" b="4327"/>
          <a:stretch/>
        </p:blipFill>
        <p:spPr bwMode="auto">
          <a:xfrm>
            <a:off x="6096000" y="3753803"/>
            <a:ext cx="9292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 rot="16200000">
            <a:off x="-504907" y="3876854"/>
            <a:ext cx="274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% of US Adults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2" name="Picture 14" descr="Image result for snap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554" y="385238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twitt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129" y="397621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reddi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633" y="45456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027438" y="6371986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(PEW Institute, 2019)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2587" y="1833813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3825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Often, Every Day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841016"/>
              </p:ext>
            </p:extLst>
          </p:nvPr>
        </p:nvGraphicFramePr>
        <p:xfrm>
          <a:off x="1111627" y="1771497"/>
          <a:ext cx="9745044" cy="4511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Image result for facebook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94" y="220706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nstagram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68" y="255663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 rot="16200000">
            <a:off x="-177352" y="3445997"/>
            <a:ext cx="2962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% Who Use 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At Least 1X/Day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2" name="Picture 14" descr="Image result for snapc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352" y="266426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twit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136" y="338784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915587" y="6413340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(PEW Institute, 2019)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561955"/>
              </p:ext>
            </p:extLst>
          </p:nvPr>
        </p:nvGraphicFramePr>
        <p:xfrm>
          <a:off x="2468811" y="2759816"/>
          <a:ext cx="7294313" cy="3686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02555" y="1496929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850" y="2548054"/>
            <a:ext cx="7820025" cy="1325563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</a:t>
            </a:r>
            <a:r>
              <a:rPr lang="en-US" sz="8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to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3825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 Worldwide Mood</a:t>
            </a:r>
            <a:endParaRPr lang="en-US" sz="6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72610"/>
              </p:ext>
            </p:extLst>
          </p:nvPr>
        </p:nvGraphicFramePr>
        <p:xfrm>
          <a:off x="395937" y="1310175"/>
          <a:ext cx="9745044" cy="4511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b="8384"/>
          <a:stretch/>
        </p:blipFill>
        <p:spPr>
          <a:xfrm>
            <a:off x="4806749" y="3061389"/>
            <a:ext cx="6880152" cy="161074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224010" y="43504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Daylight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 rot="16200000" flipH="1">
            <a:off x="-1113833" y="31225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21626" y="58935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Golder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Macy, 2011, </a:t>
            </a:r>
            <a:r>
              <a:rPr lang="en-US" sz="1600" i="1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6" descr="Image result for twit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09" y="2335421"/>
            <a:ext cx="819509" cy="8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sentiment analysi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1" y="5760643"/>
            <a:ext cx="2148229" cy="73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5400000">
            <a:off x="1363069" y="4665813"/>
            <a:ext cx="11443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-3400953" y="47766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-3289229" y="29897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N = 1 </a:t>
            </a:r>
          </a:p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billion!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82587" y="1573930"/>
            <a:ext cx="114268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9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566</Words>
  <Application>Microsoft Office PowerPoint</Application>
  <PresentationFormat>Widescreen</PresentationFormat>
  <Paragraphs>153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Roboto</vt:lpstr>
      <vt:lpstr>Office Theme</vt:lpstr>
      <vt:lpstr>Social Media Scraping  with Python</vt:lpstr>
      <vt:lpstr>How many of you…</vt:lpstr>
      <vt:lpstr>Used social media today?</vt:lpstr>
      <vt:lpstr>… on your way to the workshop?</vt:lpstr>
      <vt:lpstr>Which social networks  did you use?</vt:lpstr>
      <vt:lpstr>Most Americans Use Social Media</vt:lpstr>
      <vt:lpstr>Often, Every Day</vt:lpstr>
      <vt:lpstr>Social media can be used to</vt:lpstr>
      <vt:lpstr>Infer Worldwide Mood</vt:lpstr>
      <vt:lpstr>Predict Personality</vt:lpstr>
      <vt:lpstr>Social Science Uses</vt:lpstr>
      <vt:lpstr>Predict Depression?</vt:lpstr>
      <vt:lpstr>We’ll focus on twitter,</vt:lpstr>
      <vt:lpstr>Twitter as  Data</vt:lpstr>
      <vt:lpstr>PowerPoint Presentation</vt:lpstr>
      <vt:lpstr>PowerPoint Presentation</vt:lpstr>
      <vt:lpstr>What kind of data is this?</vt:lpstr>
      <vt:lpstr>Language</vt:lpstr>
      <vt:lpstr>Social</vt:lpstr>
      <vt:lpstr>Time Series</vt:lpstr>
      <vt:lpstr>Getting Tweets</vt:lpstr>
      <vt:lpstr>Option #1: Pre-Curated Dataset</vt:lpstr>
      <vt:lpstr>Some pre-curated datasets</vt:lpstr>
      <vt:lpstr>May need to “hydrate”</vt:lpstr>
      <vt:lpstr>Ethics Note</vt:lpstr>
      <vt:lpstr>There’s an app for that!</vt:lpstr>
      <vt:lpstr>Install</vt:lpstr>
      <vt:lpstr>Example Dataset</vt:lpstr>
      <vt:lpstr>Add Dataset to Hydrator</vt:lpstr>
      <vt:lpstr>Start Hydrating</vt:lpstr>
      <vt:lpstr>Option #2: Mine your Own</vt:lpstr>
      <vt:lpstr>Options:</vt:lpstr>
      <vt:lpstr>Tutorial</vt:lpstr>
      <vt:lpstr>Careful with rate limits: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Scraping  with Python</dc:title>
  <dc:creator>Thorstad, Robert</dc:creator>
  <cp:lastModifiedBy>Thorstad, Robert</cp:lastModifiedBy>
  <cp:revision>187</cp:revision>
  <dcterms:created xsi:type="dcterms:W3CDTF">2019-09-23T16:55:59Z</dcterms:created>
  <dcterms:modified xsi:type="dcterms:W3CDTF">2019-11-01T18:16:56Z</dcterms:modified>
</cp:coreProperties>
</file>