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0"/>
  </p:notesMasterIdLst>
  <p:sldIdLst>
    <p:sldId id="260" r:id="rId3"/>
    <p:sldId id="294" r:id="rId4"/>
    <p:sldId id="293" r:id="rId5"/>
    <p:sldId id="288" r:id="rId6"/>
    <p:sldId id="291" r:id="rId7"/>
    <p:sldId id="290" r:id="rId8"/>
    <p:sldId id="266" r:id="rId9"/>
    <p:sldId id="267" r:id="rId10"/>
    <p:sldId id="268" r:id="rId11"/>
    <p:sldId id="269" r:id="rId12"/>
    <p:sldId id="272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231"/>
    <p:restoredTop sz="94694"/>
  </p:normalViewPr>
  <p:slideViewPr>
    <p:cSldViewPr snapToGrid="0">
      <p:cViewPr varScale="1">
        <p:scale>
          <a:sx n="83" d="100"/>
          <a:sy n="83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B87C6-401B-E940-BA98-6DE1FF65F936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28DC2-11BF-B44B-949A-366BEAA1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my name is Richard Tillies, candidate for the 12M Computer Programming Instructor position.</a:t>
            </a:r>
          </a:p>
          <a:p>
            <a:endParaRPr lang="en-US" dirty="0"/>
          </a:p>
          <a:p>
            <a:r>
              <a:rPr lang="en-US" dirty="0"/>
              <a:t>I will present today on Recursion in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* fact(1) goes on the stack. n is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Does n = 0?</a:t>
            </a:r>
          </a:p>
          <a:p>
            <a:r>
              <a:rPr lang="en-US" dirty="0"/>
              <a:t>Nah but we're getting closer.</a:t>
            </a:r>
          </a:p>
          <a:p>
            <a:r>
              <a:rPr lang="en-US" dirty="0"/>
              <a:t>I'm glad, because my sink doth overflow soon.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 to the else.</a:t>
            </a:r>
          </a:p>
          <a:p>
            <a:r>
              <a:rPr lang="en-US" dirty="0"/>
              <a:t>n * factorial of n-1</a:t>
            </a:r>
          </a:p>
          <a:p>
            <a:r>
              <a:rPr lang="en-US" dirty="0"/>
              <a:t>n = 1, so 1 * fact(0)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* fact(0) is on the stack.</a:t>
            </a:r>
          </a:p>
          <a:p>
            <a:r>
              <a:rPr lang="en-US" dirty="0"/>
              <a:t>And I think we've hit the jackpot.</a:t>
            </a:r>
          </a:p>
          <a:p>
            <a:r>
              <a:rPr lang="en-US" dirty="0"/>
              <a:t>Or base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Does n = 0?</a:t>
            </a:r>
          </a:p>
          <a:p>
            <a:r>
              <a:rPr lang="en-US" dirty="0"/>
              <a:t>Yes. It. Does.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fact(0)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 we can evaluate what's on the stack.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1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fact(0) = 1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So 1 * 1 = 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fact(1) =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fact(1) = 1</a:t>
            </a:r>
          </a:p>
          <a:p>
            <a:endParaRPr lang="en-US" dirty="0"/>
          </a:p>
          <a:p>
            <a:r>
              <a:rPr lang="en-US" dirty="0"/>
              <a:t>2 * 1 = 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fact(2) =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fact(2) = 2</a:t>
            </a:r>
          </a:p>
          <a:p>
            <a:endParaRPr lang="en-US" dirty="0"/>
          </a:p>
          <a:p>
            <a:r>
              <a:rPr lang="en-US" dirty="0"/>
              <a:t>3 * 2 = 6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fact(3) =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5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fact(3) = 6</a:t>
            </a:r>
          </a:p>
          <a:p>
            <a:endParaRPr lang="en-US" dirty="0"/>
          </a:p>
          <a:p>
            <a:r>
              <a:rPr lang="en-US" dirty="0"/>
              <a:t>4 * 6 = 24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fact(4) = 24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9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fact(4) = 24</a:t>
            </a:r>
            <a:br>
              <a:rPr lang="en-US" dirty="0"/>
            </a:br>
            <a:r>
              <a:rPr lang="en-US" dirty="0"/>
              <a:t>Q.E.D.</a:t>
            </a:r>
          </a:p>
          <a:p>
            <a:endParaRPr lang="en-US" dirty="0"/>
          </a:p>
          <a:p>
            <a:r>
              <a:rPr lang="en-US" dirty="0"/>
              <a:t>Let's look at the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recursion, it would be helpful to understand recursion.</a:t>
            </a:r>
          </a:p>
          <a:p>
            <a:r>
              <a:rPr lang="en-US" dirty="0"/>
              <a:t>So let's define it.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A recursive function is a function that calls itself.</a:t>
            </a:r>
          </a:p>
          <a:p>
            <a:r>
              <a:rPr lang="en-US" dirty="0"/>
              <a:t>For it to work properly, it needs two parts or cases.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The base case is the solution without the need for recursion.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The recursive case is the part that calls itself.</a:t>
            </a:r>
          </a:p>
          <a:p>
            <a:r>
              <a:rPr lang="en-US" dirty="0"/>
              <a:t>Each recursive call needs to move closer to the base case, or it will continue forever.</a:t>
            </a:r>
          </a:p>
          <a:p>
            <a:r>
              <a:rPr lang="en-US" dirty="0"/>
              <a:t>Think of it like an infinite loop, but worse.</a:t>
            </a:r>
          </a:p>
          <a:p>
            <a:r>
              <a:rPr lang="en-US" dirty="0"/>
              <a:t>An infinite loop is like your faucet running forever down the drain.</a:t>
            </a:r>
          </a:p>
          <a:p>
            <a:r>
              <a:rPr lang="en-US" dirty="0"/>
              <a:t>Infinite recursion is the faucet running into a stopped sink, flooding your house.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Speaking of loops, any recursion problem can be solved with iteration.</a:t>
            </a:r>
          </a:p>
          <a:p>
            <a:r>
              <a:rPr lang="en-US" dirty="0"/>
              <a:t>So why would you ever use recursion? Sometimes, the recursive solution is simpler to understand. Or more elegant. We will dive into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of the Matryoshka nesting dolls, The inner most doll has candy, or a toy, or coal, I don't really know. Let's just assume candy.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when you open the doll, there's a slightly smaller doll inside, and you repeat the process until you get to the candy.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candy is the base case. You're done.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if it's another doll, you open the doll. That's the recursive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look at a different problem that we can solve with recursion.</a:t>
            </a:r>
          </a:p>
          <a:p>
            <a:endParaRPr lang="en-US" dirty="0"/>
          </a:p>
          <a:p>
            <a:r>
              <a:rPr lang="en-US" dirty="0"/>
              <a:t>If you remember high school math, and who doesn't, you probably remember factorial.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The factorial of a number is the product of all the positive integers from the number down to 1. So 4 factorial, written as 4!, is 4*3*2*1 = 24.</a:t>
            </a:r>
          </a:p>
          <a:p>
            <a:endParaRPr lang="en-US" dirty="0"/>
          </a:p>
          <a:p>
            <a:r>
              <a:rPr lang="en-US" dirty="0"/>
              <a:t>But if we look closely, this part would be 3!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So 4! is the same as 4 * 3!</a:t>
            </a:r>
          </a:p>
          <a:p>
            <a:endParaRPr lang="en-US" dirty="0"/>
          </a:p>
          <a:p>
            <a:r>
              <a:rPr lang="en-US" dirty="0"/>
              <a:t>And we can repeat that process.</a:t>
            </a:r>
          </a:p>
          <a:p>
            <a:r>
              <a:rPr lang="en-US" dirty="0"/>
              <a:t>Factorial of a number is that number times the factorial of the number below it.</a:t>
            </a:r>
          </a:p>
          <a:p>
            <a:r>
              <a:rPr lang="en-US" dirty="0"/>
              <a:t>(click) 3! = 3 * 2!</a:t>
            </a:r>
          </a:p>
          <a:p>
            <a:r>
              <a:rPr lang="en-US" dirty="0"/>
              <a:t>(click) 2! = 2 * 1!</a:t>
            </a:r>
          </a:p>
          <a:p>
            <a:r>
              <a:rPr lang="en-US" dirty="0"/>
              <a:t>(click) 1! = 1 * 0!</a:t>
            </a:r>
          </a:p>
          <a:p>
            <a:endParaRPr lang="en-US" dirty="0"/>
          </a:p>
          <a:p>
            <a:r>
              <a:rPr lang="en-US" dirty="0"/>
              <a:t>And 0! is our base case. 0! =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The base case is 0. 0! = 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The recursive case is any number greater than 0. And my program has logic that ensures the user enters a positive integer.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7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can replace 0! in this equation with 1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1 * 1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replace 1! in this equation with 1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2 * 1 = 1</a:t>
            </a:r>
          </a:p>
          <a:p>
            <a:r>
              <a:rPr lang="en-US" dirty="0"/>
              <a:t>This process continues.</a:t>
            </a:r>
          </a:p>
          <a:p>
            <a:endParaRPr lang="en-US" dirty="0"/>
          </a:p>
          <a:p>
            <a:r>
              <a:rPr lang="en-US" dirty="0"/>
              <a:t>Replace 2! with 2</a:t>
            </a:r>
          </a:p>
          <a:p>
            <a:r>
              <a:rPr lang="en-US" dirty="0"/>
              <a:t>(click) 3 * 2 = 6</a:t>
            </a:r>
          </a:p>
          <a:p>
            <a:endParaRPr lang="en-US" dirty="0"/>
          </a:p>
          <a:p>
            <a:r>
              <a:rPr lang="en-US" dirty="0"/>
              <a:t>Replace 3! with 6</a:t>
            </a:r>
          </a:p>
          <a:p>
            <a:r>
              <a:rPr lang="en-US" dirty="0"/>
              <a:t>(click) 4 * 6 = 24</a:t>
            </a:r>
          </a:p>
          <a:p>
            <a:endParaRPr lang="en-US" dirty="0"/>
          </a:p>
          <a:p>
            <a:r>
              <a:rPr lang="en-US" dirty="0"/>
              <a:t>So we get our correct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what it looks like in Python.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Define the factorial function, we'll call it fact for short.</a:t>
            </a:r>
          </a:p>
          <a:p>
            <a:r>
              <a:rPr lang="en-US" dirty="0"/>
              <a:t>It takes one argument, we'll call it n.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Here's our base case, if n = 0, return 1</a:t>
            </a:r>
          </a:p>
          <a:p>
            <a:r>
              <a:rPr lang="en-US" dirty="0"/>
              <a:t>Because 0! = 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Here's the recursive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Multiply n * factorial of n-1, and return that.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Again, for non-negative integer values.</a:t>
            </a:r>
          </a:p>
          <a:p>
            <a:r>
              <a:rPr lang="en-US" dirty="0"/>
              <a:t>The program has logic that ensures the user enters a positive integer.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call fact(4). We already know that's 24, but let's get there </a:t>
            </a:r>
            <a:r>
              <a:rPr lang="en-US" dirty="0" err="1"/>
              <a:t>Pythonically</a:t>
            </a:r>
            <a:r>
              <a:rPr lang="en-US" dirty="0"/>
              <a:t>.</a:t>
            </a:r>
          </a:p>
          <a:p>
            <a:r>
              <a:rPr lang="en-US" dirty="0"/>
              <a:t>We have a call stack on the left, let's add stuff to it as we go.</a:t>
            </a:r>
          </a:p>
          <a:p>
            <a:r>
              <a:rPr lang="en-US" dirty="0"/>
              <a:t>There's also an n tracker on the top right for those playing at home.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Add fact(4) to the stack.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Check if n is equal to 0.</a:t>
            </a:r>
          </a:p>
          <a:p>
            <a:r>
              <a:rPr lang="en-US" dirty="0"/>
              <a:t>It does not. Jump to the else.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return n * factorial of n-1</a:t>
            </a:r>
          </a:p>
          <a:p>
            <a:r>
              <a:rPr lang="en-US" dirty="0"/>
              <a:t>so 4 * fact(3)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we're at 4 * fact(3). Let's add that to the stack.</a:t>
            </a:r>
          </a:p>
          <a:p>
            <a:r>
              <a:rPr lang="en-US" dirty="0"/>
              <a:t>n is now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Does n = 0?</a:t>
            </a:r>
          </a:p>
          <a:p>
            <a:r>
              <a:rPr lang="en-US" dirty="0"/>
              <a:t>Nope. Else.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return n * factorial of n-1</a:t>
            </a:r>
          </a:p>
          <a:p>
            <a:r>
              <a:rPr lang="en-US" dirty="0"/>
              <a:t>n = 3, so 3 * fact(2)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* fact(2). Add it to the stack</a:t>
            </a:r>
          </a:p>
          <a:p>
            <a:r>
              <a:rPr lang="en-US" dirty="0"/>
              <a:t>n is now 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Does n = 0?</a:t>
            </a:r>
          </a:p>
          <a:p>
            <a:r>
              <a:rPr lang="en-US" dirty="0"/>
              <a:t>Still no. Else.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(click)</a:t>
            </a:r>
          </a:p>
          <a:p>
            <a:r>
              <a:rPr lang="en-US" dirty="0"/>
              <a:t>return n * factorial of n-1</a:t>
            </a:r>
          </a:p>
          <a:p>
            <a:r>
              <a:rPr lang="en-US" dirty="0"/>
              <a:t>n = 2, so 2 * fact(1)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28DC2-11BF-B44B-949A-366BEAA162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C1-5D9C-F7EB-05F2-192B581D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85AFD-797A-022C-9FDD-5A19664EA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0FEE-CFC1-2EA8-C642-E2FAA69A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7BA0-9381-FC2C-6395-2E89CD7C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426E-01D1-85F5-E39E-5E76EF57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CD4-3CB8-1E08-FF52-97D7A0BA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D6C70-EB44-7E04-A9F2-E7A2079E9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A56F-DE5E-3E8E-6695-925C7072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295C-F2BA-0830-96C9-A93D33B2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C73D3-4BE3-E039-B857-AE4BEB94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F747F-2DF5-BD03-F900-1B3C95F2B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31A5D-68FD-DA2D-2EAE-2C450DBC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9DE5-5BA3-842F-28E9-B98ACA05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4B71-2D92-C4E5-12A3-3080FFA4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422A-CEBC-B62B-8F43-5E268C0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6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BD10-85EC-8B63-4312-06906E31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9521D-EEDA-1DAA-3108-1303166E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D854-AF15-DD08-7BBA-8B168BE0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C508-C028-FBA4-5668-8820AA8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99D0-24AC-1F53-A3DC-C22B2C5E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40C7-D016-D396-FE83-F2C35DAF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8FD7-EA90-CAC8-2CA0-3DB643DE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9D67-1A51-61BA-FC68-FCC07EBC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D276-A3F4-7245-3FAC-83A28097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6345-FD33-5101-6D9D-4A6CD59A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6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F771-246E-E582-A420-09AF9E4F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FB42-E662-C57C-468E-F118FACE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8BCE-FEE0-49C5-D5BA-6EF4141C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D409-4EC6-9998-5430-C0CDBB32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978FA-FE4F-6320-5318-2D64EE49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92D7-BDC5-585F-D5D6-065FDA28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A8C9-18D1-0A53-C422-669257319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BAD7B-1930-B956-445A-27F1CEB5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0908-1029-30DF-016B-280D9B90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23B6-B8FF-9316-410D-A1D5B50F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BA41-E381-5706-03AC-9508BECD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42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8969-FE07-B11E-FD42-D64370E5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61F3-5588-0F86-0171-874C6D62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7BFA9-6632-729B-26C7-BCC4B9F8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9CB6B-B192-520C-310E-27B35AE2F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7AF3C-1456-F1A5-12D3-5A2BA73E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16B94-1D19-1D15-46E2-52822D72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F7A8-F410-F7FA-82E3-E15EAC7C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02B8C-7D87-9FA3-1481-28EAAB58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6CF3-0073-F597-42CE-D0C6C77A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280F-EAAB-2772-0267-1D2A986A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CE1DC-D5C0-D43E-3D6C-1C178DA7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E0FFC-D027-AB91-E4EA-B48C2C27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3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ot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AF90D-82DD-01A8-1354-66812EF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F0179-2045-8CFE-ABFA-9CF6B90F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21FBC-46F7-50D2-8E3F-23C9BDA5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68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2CAD-F6A5-5176-38E8-34306C19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D5A7-C398-3FEF-5AFF-6EB41256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1BC4-7D45-A22E-1138-9CB3950B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11A2-A88A-E107-8AFC-0EC42E25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3B50-26D2-9BC5-88F9-6D7BB963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3C6F2-CDFA-324B-9E3E-7EA238E4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562-58C5-DD73-7503-B42245C4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CA1D-F6B3-EC00-18BF-8065833B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F5FB-2CC5-DC8F-C569-82337410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EEF0-75C0-6983-59F7-011A8D14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8553-AB52-FC18-4194-D6348921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C27B-867C-F1D7-4B67-30353F1A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B08D-E363-3F85-0E5E-4388AE40F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E6BC6-9710-E3CB-B684-564A7D4B7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00F1-2DDF-BC52-06DB-B2145841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3DF3-00BE-85BB-7F6A-393CC1A5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5F5E-29A6-2B72-AF00-2B99F870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C2F1-4BA2-A3DD-14ED-F11AF776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0FCF5-9EB5-68F6-9C0C-D80CDCF0B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4C16-BC2B-A150-343F-15859081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36E1-7DD6-4899-F858-312F39FE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766E-D06D-E011-B75A-2CD9C1C5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A66B9-F300-A7A9-E8D8-869257DC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1DF0E-8751-E503-6009-34A10469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00DC-76BF-E6FA-8F44-A5517C75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522B-1947-5509-BC23-F46F2D7E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A926-E008-4DBC-4957-33D9F8CC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96F3-3B6A-A70D-E0FB-A50D08F8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1E81-A52D-069D-AF0A-32E1D1D7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A82C-EBA6-965D-CC89-0249039D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5E44-C80A-C7E6-6439-0F598648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76EB-74E8-B740-5F51-1CCFCDD7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F48B-0937-574C-0D9D-64BD6795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D4D5-B16D-8124-6B7A-17A24FFB0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00D88-D023-2706-5281-D2962E85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DCD01-197D-87DF-83DC-597C1171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278E-81CE-D6D0-4126-AD3EE327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3A393-46A7-240D-AEE4-640A4AED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14BF-21E0-AE7E-2969-3F0EAFD5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67F2-9129-03F4-CF52-88FEFEED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D0A5C-DAB0-5B3F-7003-6F9D75834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46350-1869-1C49-F1D3-4D7395EB5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3D075-32B8-931D-5F51-831D19330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9EC6-28F0-0DFA-A15B-582E451D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4EEF8-BC4B-B074-D59E-C8D5C168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C87F4-59E3-B6A3-0F2B-6B7F32B3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0F60-AFCC-2BDA-13CB-AEAF352F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851A7-BA17-1550-2F5A-68039958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90157-B12C-2A22-8175-8E712F2C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F1CD-03B7-EAA9-8DF4-AD50B94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ot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A395F-422C-5DF0-3EC6-61AA746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57D66-988F-8DF0-3440-1D29FF75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B04AA-E57B-B53D-48E5-A80EF1F0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3272-7AC9-2479-777F-7481D05B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5CA4-709E-CCB2-9ADB-F55FE41E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D12E-6B6F-163B-2431-B2BF8FD42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ECDC-5086-4D8A-88FD-7366AC01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28635-27F2-7EC7-6636-4FC3B706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3AFD7-E301-CAB6-4D7B-857CD73F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2326-E6FE-BF68-7241-41833401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3224E-469D-EF1C-B116-48AA61919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B72B8-9B08-D0BF-C214-66506853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2F25-91A3-6256-13EF-754A8E60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72D39-B54E-21D6-BD9B-E966B3DC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D8EFE-D073-54A5-1F81-BB40B370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ash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002F-3769-F184-739B-C6D242B2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3B026-0DA9-89B0-792E-01E349AC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4CBC-93E4-CC5A-61DE-E0F719461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647B-D783-8D58-6326-ED2A5DF75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5C98-32CE-6B37-8AF9-6F1C7E848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37787-6B57-FD93-8381-0B83139D0649}"/>
              </a:ext>
            </a:extLst>
          </p:cNvPr>
          <p:cNvSpPr/>
          <p:nvPr userDrawn="1"/>
        </p:nvSpPr>
        <p:spPr>
          <a:xfrm>
            <a:off x="274320" y="-182880"/>
            <a:ext cx="3657600" cy="722376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7D65A-BF47-0FB0-94D3-D60E2F38AE01}"/>
              </a:ext>
            </a:extLst>
          </p:cNvPr>
          <p:cNvSpPr txBox="1"/>
          <p:nvPr userDrawn="1"/>
        </p:nvSpPr>
        <p:spPr>
          <a:xfrm>
            <a:off x="91440" y="0"/>
            <a:ext cx="40233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Script" panose="020B0804020000000003" pitchFamily="34" charset="0"/>
                <a:ea typeface="Menlo" panose="020B0609030804020204" pitchFamily="49" charset="0"/>
                <a:cs typeface="Menlo" panose="020B0609030804020204" pitchFamily="49" charset="0"/>
              </a:rPr>
              <a:t>Call Stack</a:t>
            </a:r>
            <a:endParaRPr lang="en-US" sz="3600" dirty="0">
              <a:latin typeface="Segoe Script" panose="020B08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5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AFB0F-0BAD-626B-6CF9-E5DC6BD1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711D-310C-A33E-5D9A-725F9EC2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DC1A-D0C7-DB05-0412-E62FC3E0B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EAD9D-4567-F144-B501-67B0F53B289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9605-68FA-ABD4-AEBB-EC4704C03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FF4B-BB76-E5E3-F8C7-804502E6B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1A360-261A-E746-A159-52F86B9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pikist.com/free-photo-vifmc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omputer with a reflection of a cup of coffee&#10;&#10;Description automatically generated">
            <a:extLst>
              <a:ext uri="{FF2B5EF4-FFF2-40B4-BE49-F238E27FC236}">
                <a16:creationId xmlns:a16="http://schemas.microsoft.com/office/drawing/2014/main" id="{BADEDF18-50ED-BD7D-80AF-B7525EA19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9865" r="-1" b="9867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11" name="Picture 10" descr="A close up of a snake&#10;&#10;Description automatically generated">
            <a:extLst>
              <a:ext uri="{FF2B5EF4-FFF2-40B4-BE49-F238E27FC236}">
                <a16:creationId xmlns:a16="http://schemas.microsoft.com/office/drawing/2014/main" id="{D39BAD37-394B-69D7-5860-0817147F9A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7016" r="-1" b="12150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E1F5ED-B797-6C38-C558-90CDCDC7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0" y="1317917"/>
            <a:ext cx="6029901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kern="1200" dirty="0">
                <a:solidFill>
                  <a:schemeClr val="bg1"/>
                </a:solidFill>
                <a:latin typeface="Impact" panose="020B0806030902050204" pitchFamily="34" charset="0"/>
              </a:rPr>
              <a:t>RECURSION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4EAA17-4B1E-F16D-9436-C328480068EE}"/>
              </a:ext>
            </a:extLst>
          </p:cNvPr>
          <p:cNvSpPr txBox="1"/>
          <p:nvPr/>
        </p:nvSpPr>
        <p:spPr>
          <a:xfrm>
            <a:off x="834407" y="3705517"/>
            <a:ext cx="287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baseline="30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82BE4-61DB-988C-31D4-0B3D349979BF}"/>
              </a:ext>
            </a:extLst>
          </p:cNvPr>
          <p:cNvSpPr txBox="1"/>
          <p:nvPr/>
        </p:nvSpPr>
        <p:spPr>
          <a:xfrm>
            <a:off x="204210" y="4999318"/>
            <a:ext cx="5486400" cy="16459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sz="3600" b="1" baseline="30000" dirty="0">
                <a:solidFill>
                  <a:schemeClr val="bg1">
                    <a:lumMod val="5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Richard Tillies, M.S.</a:t>
            </a:r>
          </a:p>
          <a:p>
            <a:r>
              <a:rPr lang="en-US" sz="3600" b="1" baseline="30000" dirty="0">
                <a:solidFill>
                  <a:schemeClr val="bg1">
                    <a:lumMod val="5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Instructor Candidate</a:t>
            </a:r>
          </a:p>
          <a:p>
            <a:r>
              <a:rPr lang="en-US" sz="3600" b="1" baseline="30000" dirty="0">
                <a:solidFill>
                  <a:schemeClr val="bg1">
                    <a:lumMod val="5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Wake Technical Community College</a:t>
            </a:r>
          </a:p>
          <a:p>
            <a:r>
              <a:rPr lang="en-US" sz="3600" b="1" baseline="30000" dirty="0">
                <a:solidFill>
                  <a:schemeClr val="bg1">
                    <a:lumMod val="50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June 17, 2024</a:t>
            </a:r>
          </a:p>
        </p:txBody>
      </p:sp>
    </p:spTree>
    <p:extLst>
      <p:ext uri="{BB962C8B-B14F-4D97-AF65-F5344CB8AC3E}">
        <p14:creationId xmlns:p14="http://schemas.microsoft.com/office/powerpoint/2010/main" val="121284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CECAF98-EF2A-F6F5-DBDE-5E0582D22CCF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B978E03A-BFEF-8841-4913-A21BA808317B}"/>
              </a:ext>
            </a:extLst>
          </p:cNvPr>
          <p:cNvSpPr/>
          <p:nvPr/>
        </p:nvSpPr>
        <p:spPr>
          <a:xfrm>
            <a:off x="4434840" y="3108960"/>
            <a:ext cx="914400" cy="914400"/>
          </a:xfrm>
          <a:prstGeom prst="mathMultiply">
            <a:avLst>
              <a:gd name="adj1" fmla="val 15474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BE1873-39C9-CAE5-A83A-36C1DEBD95E4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5E3579D7-937C-1C51-617C-E6CE565C153F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182738-0A6F-1DAA-23F5-BE732D2F5AC4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62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B60FEA-05B6-3651-781E-4AD20B09F4BC}"/>
              </a:ext>
            </a:extLst>
          </p:cNvPr>
          <p:cNvSpPr/>
          <p:nvPr/>
        </p:nvSpPr>
        <p:spPr>
          <a:xfrm>
            <a:off x="5852160" y="3977640"/>
            <a:ext cx="27432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CECAF98-EF2A-F6F5-DBDE-5E0582D22CCF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C1CD4962-D8E4-1C69-B5A1-20F22BBF6A6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BC1AA-CCE4-E2BB-7700-06F421E489ED}"/>
              </a:ext>
            </a:extLst>
          </p:cNvPr>
          <p:cNvSpPr/>
          <p:nvPr/>
        </p:nvSpPr>
        <p:spPr>
          <a:xfrm>
            <a:off x="2331720" y="548640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E041E18-C959-EA4C-F7F8-6F643A5D1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840" y="3108960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A98FA25-2182-082E-1812-566FBBAE3E7C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5" name="Round Same Side Corner Rectangle 14">
              <a:extLst>
                <a:ext uri="{FF2B5EF4-FFF2-40B4-BE49-F238E27FC236}">
                  <a16:creationId xmlns:a16="http://schemas.microsoft.com/office/drawing/2014/main" id="{C4B911D1-15CC-0AF8-F440-8E4A4B0038CF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5CB53E-865C-E5EE-B79E-59332F89B030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2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B60FEA-05B6-3651-781E-4AD20B09F4BC}"/>
              </a:ext>
            </a:extLst>
          </p:cNvPr>
          <p:cNvSpPr/>
          <p:nvPr/>
        </p:nvSpPr>
        <p:spPr>
          <a:xfrm>
            <a:off x="5852160" y="3977640"/>
            <a:ext cx="27432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BCECAF98-EF2A-F6F5-DBDE-5E0582D22CCF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C1CD4962-D8E4-1C69-B5A1-20F22BBF6A6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BC1AA-CCE4-E2BB-7700-06F421E489ED}"/>
              </a:ext>
            </a:extLst>
          </p:cNvPr>
          <p:cNvSpPr/>
          <p:nvPr/>
        </p:nvSpPr>
        <p:spPr>
          <a:xfrm>
            <a:off x="2331720" y="548640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4E5FE-0B70-7BAB-862E-B59281CBA281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A633FE31-89ED-5096-FEEB-4874E5013F1D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73E4DD-2C9B-3D69-C6BE-9ED45040515A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3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A544CDE3-4795-9584-F42C-A5B44D940FD3}"/>
              </a:ext>
            </a:extLst>
          </p:cNvPr>
          <p:cNvSpPr/>
          <p:nvPr/>
        </p:nvSpPr>
        <p:spPr>
          <a:xfrm>
            <a:off x="365760" y="137160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fact(0)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548640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1371600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1371600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1371600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1371600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64C70-59DD-9D96-5A53-6D686F4A851F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B3F85-6106-B469-8C68-8CAB6835111B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11ED2-486E-A115-5BE3-DC9E0532390F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4317B0AD-F1F2-D9D8-E547-354504D09C7D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F7A38E-D5C3-8860-F1C1-C7A6CC71CCD7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72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11328 7.40741E-7 C 0.16419 7.40741E-7 0.22891 0.03218 0.22891 0.05856 L 0.22891 0.11991 " pathEditMode="relative" rAng="0" ptsTypes="AA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L -0.16107 3.33333E-6 C -0.23268 3.33333E-6 -0.31849 0.01041 -0.31849 0.01944 L -0.31849 0.04004 " pathEditMode="relative" rAng="0" ptsTypes="AA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199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36" grpId="0" animBg="1"/>
      <p:bldP spid="3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F796CA77-0078-0FE6-70A9-4F8DCAB647CD}"/>
              </a:ext>
            </a:extLst>
          </p:cNvPr>
          <p:cNvSpPr/>
          <p:nvPr/>
        </p:nvSpPr>
        <p:spPr>
          <a:xfrm>
            <a:off x="365760" y="246888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fact(1)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164344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246640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246640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246640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246640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DE068-EA4F-5B4C-916E-A98E1544A2C5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CEDF-D07F-D0E9-A512-B76B8BF4BA1F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580C08-506E-64E3-CA73-B910D1049B5D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0ECD5E1C-D654-BBA6-8154-3DE8825CEBE1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98CC84-6FDB-0B06-2084-2E0E22169577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11328 0 C 0.16419 0 0.22891 0.03218 0.22891 0.05856 L 0.22891 0.11991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-0.16107 1.11111E-6 C -0.23268 1.11111E-6 -0.31849 0.01042 -0.31849 0.01944 L -0.31849 0.04005 " pathEditMode="relative" rAng="0" ptsTypes="AA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1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36" grpId="0" animBg="1"/>
      <p:bldP spid="36" grpId="1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370BE9CE-BC49-5BBC-9A02-BEA4EAB2ABE3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274072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356368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356368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356368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356368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02AE1-CF5E-63CB-58CC-4BF44ED91E97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77D5D-5E33-2276-7B9B-6A89775A81E2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E42EB-029D-6DD8-3FE5-85DD328A287E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5CA9DEEA-42C6-0052-854C-BA2DA01F7198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A64B07-D655-7E52-7BC3-203B8172C62E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9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11328 -3.7037E-6 C 0.16419 -3.7037E-6 0.22891 0.03218 0.22891 0.05857 L 0.22891 0.11991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59259E-6 L -0.16107 -2.59259E-6 C -0.23268 -2.59259E-6 -0.31849 0.01042 -0.31849 0.01945 L -0.31849 0.04005 " pathEditMode="relative" rAng="0" ptsTypes="AA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24" y="1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36" grpId="0" animBg="1"/>
      <p:bldP spid="36" grpId="1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46F3838-BE46-32F7-4EE5-9BD14BA723A3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D5593-8AF0-0CB7-69EF-8192E0CC243F}"/>
              </a:ext>
            </a:extLst>
          </p:cNvPr>
          <p:cNvSpPr/>
          <p:nvPr/>
        </p:nvSpPr>
        <p:spPr>
          <a:xfrm>
            <a:off x="2331720" y="383800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A5C8B-FE70-C43B-87D8-BF89EE781C02}"/>
              </a:ext>
            </a:extLst>
          </p:cNvPr>
          <p:cNvSpPr/>
          <p:nvPr/>
        </p:nvSpPr>
        <p:spPr>
          <a:xfrm>
            <a:off x="4023360" y="466096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B831B5-3E92-2534-F2BE-155740F7E22E}"/>
              </a:ext>
            </a:extLst>
          </p:cNvPr>
          <p:cNvSpPr/>
          <p:nvPr/>
        </p:nvSpPr>
        <p:spPr>
          <a:xfrm>
            <a:off x="4572000" y="466096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6217920" y="4660969"/>
            <a:ext cx="73152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B9921-5E56-E4D8-3737-0371C1D8C7CC}"/>
              </a:ext>
            </a:extLst>
          </p:cNvPr>
          <p:cNvSpPr/>
          <p:nvPr/>
        </p:nvSpPr>
        <p:spPr>
          <a:xfrm>
            <a:off x="5666809" y="4660969"/>
            <a:ext cx="5486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=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43B03-3F48-B40B-9764-6142C37B962F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CFFA3-B5DA-36EC-1B2C-A9EBCEFD00ED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CAE41-508D-3132-A8AF-31D7A400497E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98EF1D26-FEA7-0E3C-58C2-72985473D8AB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E74032-B9AB-F859-DAC0-82C53169F73F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6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11328 1.11111E-6 C 0.16419 1.11111E-6 0.22891 0.03217 0.22891 0.05856 L 0.22891 0.11991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6 L -0.18554 3.7037E-6 C -0.26796 3.7037E-6 -0.36666 0.01041 -0.36666 0.01944 L -0.36666 0.04027 " pathEditMode="relative" rAng="0" ptsTypes="AA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201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36" grpId="0" animBg="1"/>
      <p:bldP spid="36" grpId="1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38C10-02FA-C045-42FD-BC101EDBC419}"/>
              </a:ext>
            </a:extLst>
          </p:cNvPr>
          <p:cNvSpPr/>
          <p:nvPr/>
        </p:nvSpPr>
        <p:spPr>
          <a:xfrm>
            <a:off x="1737360" y="4936524"/>
            <a:ext cx="73152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43B03-3F48-B40B-9764-6142C37B962F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CFFA3-B5DA-36EC-1B2C-A9EBCEFD00ED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B2A2-4C17-7818-DDBC-9A002EC223B4}"/>
              </a:ext>
            </a:extLst>
          </p:cNvPr>
          <p:cNvSpPr txBox="1"/>
          <p:nvPr/>
        </p:nvSpPr>
        <p:spPr>
          <a:xfrm>
            <a:off x="7589520" y="457200"/>
            <a:ext cx="1915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24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BB4A7-A436-6A34-C9BA-AB7983FCCD10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4737FABB-AF5E-288D-DA61-0BFE9909C627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74BCED-9548-40E4-67F9-1EF0D4179D09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3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A69D-0D6C-DBF0-07FF-2AFA0A00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D99F75-A0F6-48FE-9A6E-A5F08AC8EA4A}"/>
              </a:ext>
            </a:extLst>
          </p:cNvPr>
          <p:cNvSpPr/>
          <p:nvPr/>
        </p:nvSpPr>
        <p:spPr>
          <a:xfrm>
            <a:off x="838200" y="1690688"/>
            <a:ext cx="10515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b="1" dirty="0">
                <a:solidFill>
                  <a:srgbClr val="FFFF00"/>
                </a:solidFill>
              </a:rPr>
              <a:t>recursive function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 a function that calls itself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72E4DD-4718-F750-AA52-EDB45ECFC072}"/>
              </a:ext>
            </a:extLst>
          </p:cNvPr>
          <p:cNvSpPr/>
          <p:nvPr/>
        </p:nvSpPr>
        <p:spPr>
          <a:xfrm>
            <a:off x="838200" y="5193305"/>
            <a:ext cx="10515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Any recursive problem can be solved with </a:t>
            </a:r>
            <a:r>
              <a:rPr lang="en-US" sz="2800" b="1" dirty="0">
                <a:solidFill>
                  <a:srgbClr val="FFFF00"/>
                </a:solidFill>
              </a:rPr>
              <a:t>iteration</a:t>
            </a:r>
            <a:r>
              <a:rPr lang="en-US" sz="2800" dirty="0"/>
              <a:t> (loops)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CF6426-0215-D7EA-6A3E-E27F8C1A9AB7}"/>
              </a:ext>
            </a:extLst>
          </p:cNvPr>
          <p:cNvSpPr/>
          <p:nvPr/>
        </p:nvSpPr>
        <p:spPr>
          <a:xfrm>
            <a:off x="838200" y="2944678"/>
            <a:ext cx="4572000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rgbClr val="FFFF00"/>
                </a:solidFill>
              </a:rPr>
              <a:t>base case </a:t>
            </a:r>
            <a:r>
              <a:rPr lang="en-US" sz="2800" dirty="0">
                <a:solidFill>
                  <a:schemeClr val="bg1"/>
                </a:solidFill>
              </a:rPr>
              <a:t>is the solution to the problem without recursion.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7A95FD-5452-314B-E502-4CF0492326C8}"/>
              </a:ext>
            </a:extLst>
          </p:cNvPr>
          <p:cNvSpPr/>
          <p:nvPr/>
        </p:nvSpPr>
        <p:spPr>
          <a:xfrm>
            <a:off x="6386594" y="2944678"/>
            <a:ext cx="5029200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rgbClr val="FFFF00"/>
                </a:solidFill>
              </a:rPr>
              <a:t>recursive case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calls itself with a simpler version as it moves toward the base case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DF1E50F-43B4-0EC9-F831-413ED920E07A}"/>
              </a:ext>
            </a:extLst>
          </p:cNvPr>
          <p:cNvSpPr/>
          <p:nvPr/>
        </p:nvSpPr>
        <p:spPr>
          <a:xfrm>
            <a:off x="5638800" y="3584758"/>
            <a:ext cx="914400" cy="54864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group of dolls with red and white clothes&#10;&#10;Description automatically generated">
            <a:extLst>
              <a:ext uri="{FF2B5EF4-FFF2-40B4-BE49-F238E27FC236}">
                <a16:creationId xmlns:a16="http://schemas.microsoft.com/office/drawing/2014/main" id="{DC42F72D-2BFD-A2A9-98E6-AA665CECF2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 amt="40000"/>
          </a:blip>
          <a:srcRect l="6166" t="18132" r="5057" b="23976"/>
          <a:stretch/>
        </p:blipFill>
        <p:spPr>
          <a:xfrm>
            <a:off x="-1095610" y="2194518"/>
            <a:ext cx="14044749" cy="52891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CE0F2E-67C3-FD78-5D4E-2F98BC2C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6" y="294721"/>
            <a:ext cx="9098621" cy="10149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Matryoshka Nesting Dolls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C8600A-0ACD-EA69-609F-D456CC42E4FD}"/>
              </a:ext>
            </a:extLst>
          </p:cNvPr>
          <p:cNvGrpSpPr/>
          <p:nvPr/>
        </p:nvGrpSpPr>
        <p:grpSpPr>
          <a:xfrm>
            <a:off x="5486400" y="1371600"/>
            <a:ext cx="2743200" cy="2103120"/>
            <a:chOff x="5486400" y="1463040"/>
            <a:chExt cx="2743200" cy="2103120"/>
          </a:xfrm>
        </p:grpSpPr>
        <p:pic>
          <p:nvPicPr>
            <p:cNvPr id="26" name="Graphic 25" descr="Candy with solid fill">
              <a:extLst>
                <a:ext uri="{FF2B5EF4-FFF2-40B4-BE49-F238E27FC236}">
                  <a16:creationId xmlns:a16="http://schemas.microsoft.com/office/drawing/2014/main" id="{863C608D-C236-8201-0540-F44322EDB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0" y="173736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93C7536E-7A78-776B-4EA5-96B217567449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6480" y="1737360"/>
              <a:ext cx="731520" cy="914400"/>
            </a:xfrm>
            <a:prstGeom prst="rect">
              <a:avLst/>
            </a:prstGeom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2F20EC8-A8AA-DECF-613D-1C500AE7C173}"/>
                </a:ext>
              </a:extLst>
            </p:cNvPr>
            <p:cNvSpPr/>
            <p:nvPr/>
          </p:nvSpPr>
          <p:spPr>
            <a:xfrm>
              <a:off x="5486400" y="1463040"/>
              <a:ext cx="2743200" cy="2103120"/>
            </a:xfrm>
            <a:prstGeom prst="roundRect">
              <a:avLst/>
            </a:prstGeom>
            <a:noFill/>
            <a:ln w="762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802872-0FFC-EEDA-E46B-A34D38F4DDC0}"/>
                </a:ext>
              </a:extLst>
            </p:cNvPr>
            <p:cNvSpPr txBox="1"/>
            <p:nvPr/>
          </p:nvSpPr>
          <p:spPr>
            <a:xfrm>
              <a:off x="5577840" y="2743200"/>
              <a:ext cx="25603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eat_candy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DC9103-A8D3-D3BA-5318-1C1F43007B56}"/>
              </a:ext>
            </a:extLst>
          </p:cNvPr>
          <p:cNvGrpSpPr/>
          <p:nvPr/>
        </p:nvGrpSpPr>
        <p:grpSpPr>
          <a:xfrm>
            <a:off x="8686800" y="1371600"/>
            <a:ext cx="2743200" cy="2103120"/>
            <a:chOff x="8686800" y="1371600"/>
            <a:chExt cx="2743200" cy="2103120"/>
          </a:xfrm>
        </p:grpSpPr>
        <p:sp>
          <p:nvSpPr>
            <p:cNvPr id="15" name="Multiply 14">
              <a:extLst>
                <a:ext uri="{FF2B5EF4-FFF2-40B4-BE49-F238E27FC236}">
                  <a16:creationId xmlns:a16="http://schemas.microsoft.com/office/drawing/2014/main" id="{CB0C09ED-45D3-6470-FCCC-6EE11421F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2560" y="1645920"/>
              <a:ext cx="914400" cy="914400"/>
            </a:xfrm>
            <a:prstGeom prst="mathMultiply">
              <a:avLst>
                <a:gd name="adj1" fmla="val 1547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AAAB8BB-1B9A-B5FB-3097-96F7F8CD7201}"/>
                </a:ext>
              </a:extLst>
            </p:cNvPr>
            <p:cNvSpPr/>
            <p:nvPr/>
          </p:nvSpPr>
          <p:spPr>
            <a:xfrm>
              <a:off x="8686800" y="1371600"/>
              <a:ext cx="2743200" cy="2103120"/>
            </a:xfrm>
            <a:prstGeom prst="round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F80693-E8A5-5131-EA51-A3553EED71C2}"/>
                </a:ext>
              </a:extLst>
            </p:cNvPr>
            <p:cNvSpPr txBox="1"/>
            <p:nvPr/>
          </p:nvSpPr>
          <p:spPr>
            <a:xfrm>
              <a:off x="8778240" y="2651760"/>
              <a:ext cx="25603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open_doll</a:t>
              </a:r>
            </a:p>
          </p:txBody>
        </p:sp>
        <p:pic>
          <p:nvPicPr>
            <p:cNvPr id="9" name="Graphic 8" descr="Candy with solid fill">
              <a:extLst>
                <a:ext uri="{FF2B5EF4-FFF2-40B4-BE49-F238E27FC236}">
                  <a16:creationId xmlns:a16="http://schemas.microsoft.com/office/drawing/2014/main" id="{94F64BCD-4E65-7D8C-73EA-FC0E4C529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8400" y="16459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2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DAF33-E2C3-898C-190E-7783D55D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r>
              <a:rPr lang="en-US" sz="6000" b="1" dirty="0"/>
              <a:t>Recursive Factorial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54FB7D-632E-2BF1-2FD7-66E2C80F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4! = 4 * 3 * 2 * 1  = 24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4! = 4 * 3!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3! = 3 * 2!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2! = 2 * 1!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1! = 1 * 0!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0! = 1</a:t>
            </a:r>
          </a:p>
        </p:txBody>
      </p:sp>
    </p:spTree>
    <p:extLst>
      <p:ext uri="{BB962C8B-B14F-4D97-AF65-F5344CB8AC3E}">
        <p14:creationId xmlns:p14="http://schemas.microsoft.com/office/powerpoint/2010/main" val="207925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DAF33-E2C3-898C-190E-7783D55D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r>
              <a:rPr lang="en-US" sz="6000" b="1" dirty="0"/>
              <a:t>Recursive Factorial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54FB7D-632E-2BF1-2FD7-66E2C80F1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4480"/>
            <a:ext cx="10104121" cy="43513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4! = 4 * 3 * 2 * 1  = 24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4! = 4 * 3!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3! = 3 * 2!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2! = 2 * 1!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1! = 1 * 0!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0! =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A0146F-CD92-741B-69D7-C1C73324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0" y="1554480"/>
            <a:ext cx="5181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4 * 6 = 24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3 * 2 = 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2 * 1 =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1 * 1 = 1</a:t>
            </a:r>
          </a:p>
        </p:txBody>
      </p:sp>
    </p:spTree>
    <p:extLst>
      <p:ext uri="{BB962C8B-B14F-4D97-AF65-F5344CB8AC3E}">
        <p14:creationId xmlns:p14="http://schemas.microsoft.com/office/powerpoint/2010/main" val="32814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43345-F1BA-CCD7-AF7D-1543EC615938}"/>
              </a:ext>
            </a:extLst>
          </p:cNvPr>
          <p:cNvSpPr txBox="1"/>
          <p:nvPr/>
        </p:nvSpPr>
        <p:spPr>
          <a:xfrm>
            <a:off x="457200" y="91440"/>
            <a:ext cx="11247120" cy="65556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factorial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6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68DB9-E499-8E97-4A21-3C68F74A9902}"/>
              </a:ext>
            </a:extLst>
          </p:cNvPr>
          <p:cNvSpPr txBox="1"/>
          <p:nvPr/>
        </p:nvSpPr>
        <p:spPr>
          <a:xfrm>
            <a:off x="5486400" y="6492240"/>
            <a:ext cx="603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baseline="30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non-negative integer values of 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0CBE1-BC50-6FE8-D185-DD9DB09EC3AD}"/>
              </a:ext>
            </a:extLst>
          </p:cNvPr>
          <p:cNvSpPr txBox="1"/>
          <p:nvPr/>
        </p:nvSpPr>
        <p:spPr>
          <a:xfrm>
            <a:off x="7132320" y="2743200"/>
            <a:ext cx="3200400" cy="640080"/>
          </a:xfrm>
          <a:prstGeom prst="round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base case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5F041-77F5-A245-F5B0-F6E84F1B87ED}"/>
              </a:ext>
            </a:extLst>
          </p:cNvPr>
          <p:cNvSpPr txBox="1"/>
          <p:nvPr/>
        </p:nvSpPr>
        <p:spPr>
          <a:xfrm>
            <a:off x="7132320" y="4754880"/>
            <a:ext cx="4572000" cy="640080"/>
          </a:xfrm>
          <a:prstGeom prst="round2Diag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case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292608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57204214-22AC-8066-5B24-CF525DF3B3A3}"/>
              </a:ext>
            </a:extLst>
          </p:cNvPr>
          <p:cNvSpPr/>
          <p:nvPr/>
        </p:nvSpPr>
        <p:spPr>
          <a:xfrm>
            <a:off x="4434840" y="3108960"/>
            <a:ext cx="914400" cy="914400"/>
          </a:xfrm>
          <a:prstGeom prst="mathMultiply">
            <a:avLst>
              <a:gd name="adj1" fmla="val 15474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631562-726E-65E7-92D3-FF5C65B20667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29" name="Round Same Side Corner Rectangle 28">
              <a:extLst>
                <a:ext uri="{FF2B5EF4-FFF2-40B4-BE49-F238E27FC236}">
                  <a16:creationId xmlns:a16="http://schemas.microsoft.com/office/drawing/2014/main" id="{62567C07-3E83-9D35-88D9-0D7490B05192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844CDB-F775-0738-D641-7A34E96C73E6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8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F9809D56-F189-4149-1D27-EC5D3A241EA8}"/>
              </a:ext>
            </a:extLst>
          </p:cNvPr>
          <p:cNvSpPr/>
          <p:nvPr/>
        </p:nvSpPr>
        <p:spPr>
          <a:xfrm>
            <a:off x="4434840" y="3108960"/>
            <a:ext cx="914400" cy="914400"/>
          </a:xfrm>
          <a:prstGeom prst="mathMultiply">
            <a:avLst>
              <a:gd name="adj1" fmla="val 15474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79BC7A-5F40-9CB2-CD4E-02B972C3DCB8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9B8D7453-4EB5-8BA7-4006-A3A060942E84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9725E3-F1F5-16E8-032B-1882526BAEAF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32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F56F65-D057-C17C-A26B-62553E20C2CD}"/>
              </a:ext>
            </a:extLst>
          </p:cNvPr>
          <p:cNvSpPr/>
          <p:nvPr/>
        </p:nvSpPr>
        <p:spPr>
          <a:xfrm>
            <a:off x="4785360" y="365760"/>
            <a:ext cx="45720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C16-4EEF-5F32-75D5-52CEC5A9B94C}"/>
              </a:ext>
            </a:extLst>
          </p:cNvPr>
          <p:cNvSpPr/>
          <p:nvPr/>
        </p:nvSpPr>
        <p:spPr>
          <a:xfrm>
            <a:off x="5882640" y="5627267"/>
            <a:ext cx="5943600" cy="731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7B62F413-E6EF-AE92-7280-38C61629149C}"/>
              </a:ext>
            </a:extLst>
          </p:cNvPr>
          <p:cNvSpPr/>
          <p:nvPr/>
        </p:nvSpPr>
        <p:spPr>
          <a:xfrm>
            <a:off x="365760" y="5760720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4015-E97A-9823-219A-3849490C9038}"/>
              </a:ext>
            </a:extLst>
          </p:cNvPr>
          <p:cNvSpPr txBox="1"/>
          <p:nvPr/>
        </p:nvSpPr>
        <p:spPr>
          <a:xfrm>
            <a:off x="4876800" y="219826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== 0: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 * fact(n-1)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987AB-950D-90C7-756E-006B6FE7F52E}"/>
              </a:ext>
            </a:extLst>
          </p:cNvPr>
          <p:cNvSpPr txBox="1"/>
          <p:nvPr/>
        </p:nvSpPr>
        <p:spPr>
          <a:xfrm>
            <a:off x="4876800" y="457200"/>
            <a:ext cx="6104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</a:t>
            </a: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934F9-543F-0012-8D6A-D8DCD9BD659F}"/>
              </a:ext>
            </a:extLst>
          </p:cNvPr>
          <p:cNvCxnSpPr>
            <a:cxnSpLocks/>
          </p:cNvCxnSpPr>
          <p:nvPr/>
        </p:nvCxnSpPr>
        <p:spPr>
          <a:xfrm>
            <a:off x="4937759" y="3108960"/>
            <a:ext cx="30175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CBC0-E5EA-5D73-F2C6-76777A52A4A5}"/>
              </a:ext>
            </a:extLst>
          </p:cNvPr>
          <p:cNvCxnSpPr>
            <a:cxnSpLocks/>
          </p:cNvCxnSpPr>
          <p:nvPr/>
        </p:nvCxnSpPr>
        <p:spPr>
          <a:xfrm>
            <a:off x="5486400" y="3886200"/>
            <a:ext cx="25603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D44348-7B55-BCAE-F0F2-5891239467B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1188720" cy="0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17579EEF-CA36-C09C-5224-8A7879ABFB62}"/>
              </a:ext>
            </a:extLst>
          </p:cNvPr>
          <p:cNvSpPr/>
          <p:nvPr/>
        </p:nvSpPr>
        <p:spPr>
          <a:xfrm>
            <a:off x="365760" y="4660969"/>
            <a:ext cx="3474720" cy="91440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* fact(3)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19976AA-FCDB-9E9B-64F2-B63ADF52F0A2}"/>
              </a:ext>
            </a:extLst>
          </p:cNvPr>
          <p:cNvSpPr/>
          <p:nvPr/>
        </p:nvSpPr>
        <p:spPr>
          <a:xfrm>
            <a:off x="365760" y="3566160"/>
            <a:ext cx="347472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* fact(2)</a:t>
            </a: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CEE7984A-5BB6-5CAD-5DCF-E9666FB28CFF}"/>
              </a:ext>
            </a:extLst>
          </p:cNvPr>
          <p:cNvSpPr/>
          <p:nvPr/>
        </p:nvSpPr>
        <p:spPr>
          <a:xfrm>
            <a:off x="4434840" y="3108960"/>
            <a:ext cx="914400" cy="914400"/>
          </a:xfrm>
          <a:prstGeom prst="mathMultiply">
            <a:avLst>
              <a:gd name="adj1" fmla="val 15474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82D5E-B865-569E-9276-412DBE2D0D30}"/>
              </a:ext>
            </a:extLst>
          </p:cNvPr>
          <p:cNvGrpSpPr/>
          <p:nvPr/>
        </p:nvGrpSpPr>
        <p:grpSpPr>
          <a:xfrm>
            <a:off x="10972800" y="180409"/>
            <a:ext cx="914400" cy="1828800"/>
            <a:chOff x="10972800" y="180409"/>
            <a:chExt cx="914400" cy="1828800"/>
          </a:xfrm>
        </p:grpSpPr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502F7E81-6566-0780-FE6C-A9338C760D9B}"/>
                </a:ext>
              </a:extLst>
            </p:cNvPr>
            <p:cNvSpPr/>
            <p:nvPr/>
          </p:nvSpPr>
          <p:spPr>
            <a:xfrm>
              <a:off x="10972800" y="180409"/>
              <a:ext cx="914400" cy="914400"/>
            </a:xfrm>
            <a:prstGeom prst="round2Same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F43317-18ED-906E-9BA2-05B00339F607}"/>
                </a:ext>
              </a:extLst>
            </p:cNvPr>
            <p:cNvSpPr/>
            <p:nvPr/>
          </p:nvSpPr>
          <p:spPr>
            <a:xfrm flipH="1">
              <a:off x="10972800" y="10948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2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</TotalTime>
  <Words>1783</Words>
  <Application>Microsoft Macintosh PowerPoint</Application>
  <PresentationFormat>Widescreen</PresentationFormat>
  <Paragraphs>369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Impact</vt:lpstr>
      <vt:lpstr>Menlo</vt:lpstr>
      <vt:lpstr>Segoe Script</vt:lpstr>
      <vt:lpstr>Custom Design</vt:lpstr>
      <vt:lpstr>Office Theme</vt:lpstr>
      <vt:lpstr>RECURSION</vt:lpstr>
      <vt:lpstr>Recursion</vt:lpstr>
      <vt:lpstr>Matryoshka Nesting Dolls</vt:lpstr>
      <vt:lpstr>Recursive Factorial</vt:lpstr>
      <vt:lpstr>Recursive Factorial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Tillies</dc:creator>
  <cp:lastModifiedBy>Richard Tillies</cp:lastModifiedBy>
  <cp:revision>23</cp:revision>
  <dcterms:created xsi:type="dcterms:W3CDTF">2024-06-11T13:22:27Z</dcterms:created>
  <dcterms:modified xsi:type="dcterms:W3CDTF">2024-06-17T13:44:47Z</dcterms:modified>
</cp:coreProperties>
</file>