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277" r:id="rId5"/>
    <p:sldId id="280" r:id="rId6"/>
    <p:sldId id="283" r:id="rId7"/>
    <p:sldId id="281" r:id="rId8"/>
    <p:sldId id="270" r:id="rId9"/>
    <p:sldId id="284" r:id="rId10"/>
    <p:sldId id="289" r:id="rId11"/>
    <p:sldId id="285" r:id="rId12"/>
    <p:sldId id="286" r:id="rId13"/>
    <p:sldId id="290" r:id="rId14"/>
    <p:sldId id="269" r:id="rId15"/>
    <p:sldId id="278" r:id="rId16"/>
    <p:sldId id="263" r:id="rId17"/>
    <p:sldId id="272" r:id="rId18"/>
    <p:sldId id="275" r:id="rId19"/>
    <p:sldId id="279" r:id="rId20"/>
    <p:sldId id="264" r:id="rId21"/>
    <p:sldId id="276" r:id="rId22"/>
    <p:sldId id="260" r:id="rId23"/>
    <p:sldId id="268" r:id="rId24"/>
    <p:sldId id="265" r:id="rId25"/>
    <p:sldId id="266" r:id="rId26"/>
    <p:sldId id="267" r:id="rId27"/>
    <p:sldId id="261" r:id="rId28"/>
    <p:sldId id="287" r:id="rId29"/>
    <p:sldId id="262"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ternalBlue - Main" id="{1708F3A3-F2E6-4E5B-9B51-55033CC16705}">
          <p14:sldIdLst>
            <p14:sldId id="277"/>
            <p14:sldId id="280"/>
            <p14:sldId id="283"/>
            <p14:sldId id="281"/>
            <p14:sldId id="270"/>
            <p14:sldId id="284"/>
            <p14:sldId id="289"/>
            <p14:sldId id="285"/>
            <p14:sldId id="286"/>
            <p14:sldId id="290"/>
          </p14:sldIdLst>
        </p14:section>
        <p14:section name="EternalBlue - Fallout" id="{A8802421-260C-41CB-B56F-63DE7476940A}">
          <p14:sldIdLst>
            <p14:sldId id="269"/>
            <p14:sldId id="278"/>
            <p14:sldId id="263"/>
            <p14:sldId id="272"/>
          </p14:sldIdLst>
        </p14:section>
        <p14:section name="EternalBlue - Mitigation" id="{A3FE7B2C-E71C-4D69-B5EF-F9D523501C5A}">
          <p14:sldIdLst>
            <p14:sldId id="275"/>
            <p14:sldId id="279"/>
            <p14:sldId id="264"/>
            <p14:sldId id="276"/>
          </p14:sldIdLst>
        </p14:section>
        <p14:section name="EternalBlue - Variants" id="{0F780BED-1FBC-460C-839D-831C032E7267}">
          <p14:sldIdLst>
            <p14:sldId id="260"/>
            <p14:sldId id="268"/>
            <p14:sldId id="265"/>
            <p14:sldId id="266"/>
            <p14:sldId id="267"/>
            <p14:sldId id="261"/>
          </p14:sldIdLst>
        </p14:section>
        <p14:section name="EternalBlue - References" id="{969D8225-1B18-43A9-A395-DEF83F84D4B4}">
          <p14:sldIdLst>
            <p14:sldId id="287"/>
          </p14:sldIdLst>
        </p14:section>
        <p14:section name="Appendix" id="{A80E54AF-3519-4B4B-8BA1-FE1251D568C9}">
          <p14:sldIdLst>
            <p14:sldId id="262"/>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7B139-3525-53CB-57BF-1D6B72F526A0}" v="6" dt="2020-02-25T23:45:12.161"/>
    <p1510:client id="{646776C1-4E8E-67EA-0F9B-BA4DC43B644C}" v="2" dt="2020-02-26T02:13:11.962"/>
    <p1510:client id="{9F53B5D5-3318-51E4-6FDE-6F85FF43707A}" v="43" dt="2020-02-26T02:17:12.805"/>
    <p1510:client id="{A889E3F9-F92D-E4A4-42F1-58C846588AE7}" v="103" dt="2020-02-26T03:06:41.192"/>
    <p1510:client id="{D693C5C9-7DC2-425D-B8A0-288BED5A1CD4}" v="563" dt="2020-02-26T02:39:51.644"/>
    <p1510:client id="{DAB41143-D3F4-408E-9CA3-ECE64307DBB6}" v="27" dt="2020-02-26T02:35:14.906"/>
    <p1510:client id="{E14CEAD2-0789-4E1D-A53C-51C04736C311}" v="604" dt="2020-02-26T03:20:36.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91"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6B3576-242C-484A-896C-9C566A774D1D}"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8431BBEE-637E-43B2-A75B-CD5ACB2B32B4}">
      <dgm:prSet phldrT="[Text]" custT="1"/>
      <dgm:spPr/>
      <dgm:t>
        <a:bodyPr/>
        <a:lstStyle/>
        <a:p>
          <a:r>
            <a:rPr lang="da-DK" sz="1200" cap="all">
              <a:solidFill>
                <a:srgbClr val="4D4E53"/>
              </a:solidFill>
              <a:latin typeface="Maven Pro Regular"/>
            </a:rPr>
            <a:t>05:00 – 06:00 EDT</a:t>
          </a:r>
          <a:endParaRPr lang="en-US" sz="1200"/>
        </a:p>
      </dgm:t>
    </dgm:pt>
    <dgm:pt modelId="{2C8F8EE9-DAE7-48D0-8DFD-CBB0D98D2429}" type="parTrans" cxnId="{362C690B-B0CA-45FB-82AA-452D2464041D}">
      <dgm:prSet/>
      <dgm:spPr/>
      <dgm:t>
        <a:bodyPr/>
        <a:lstStyle/>
        <a:p>
          <a:endParaRPr lang="en-US"/>
        </a:p>
      </dgm:t>
    </dgm:pt>
    <dgm:pt modelId="{8F63F568-FB4D-46A5-9B38-CCE4F80798A7}" type="sibTrans" cxnId="{362C690B-B0CA-45FB-82AA-452D2464041D}">
      <dgm:prSet/>
      <dgm:spPr/>
      <dgm:t>
        <a:bodyPr/>
        <a:lstStyle/>
        <a:p>
          <a:endParaRPr lang="en-US"/>
        </a:p>
      </dgm:t>
    </dgm:pt>
    <dgm:pt modelId="{4F83622C-3D44-4D33-B6D2-5EA182CA0904}">
      <dgm:prSet phldrT="[Text]" custT="1"/>
      <dgm:spPr/>
      <dgm:t>
        <a:bodyPr/>
        <a:lstStyle/>
        <a:p>
          <a:r>
            <a:rPr lang="da-DK" sz="1200" cap="all">
              <a:solidFill>
                <a:srgbClr val="4D4E53"/>
              </a:solidFill>
              <a:latin typeface="Maven Pro Regular"/>
            </a:rPr>
            <a:t>08:00 EDT</a:t>
          </a:r>
          <a:endParaRPr lang="en-US" sz="1200"/>
        </a:p>
      </dgm:t>
    </dgm:pt>
    <dgm:pt modelId="{B1BF7515-F3BF-42DE-AB03-DD5A2C273DBE}" type="parTrans" cxnId="{94546A15-BF7D-431F-85D3-99826454EE84}">
      <dgm:prSet/>
      <dgm:spPr/>
      <dgm:t>
        <a:bodyPr/>
        <a:lstStyle/>
        <a:p>
          <a:endParaRPr lang="en-US"/>
        </a:p>
      </dgm:t>
    </dgm:pt>
    <dgm:pt modelId="{2FC0E75F-B8E8-4E90-A509-7429790A3039}" type="sibTrans" cxnId="{94546A15-BF7D-431F-85D3-99826454EE84}">
      <dgm:prSet/>
      <dgm:spPr/>
      <dgm:t>
        <a:bodyPr/>
        <a:lstStyle/>
        <a:p>
          <a:endParaRPr lang="en-US"/>
        </a:p>
      </dgm:t>
    </dgm:pt>
    <dgm:pt modelId="{829A4D31-9C15-49CA-BFF6-CB97BA8BA05E}">
      <dgm:prSet phldrT="[Text]" custT="1"/>
      <dgm:spPr/>
      <dgm:t>
        <a:bodyPr/>
        <a:lstStyle/>
        <a:p>
          <a:r>
            <a:rPr lang="da-DK" sz="1200" cap="all">
              <a:solidFill>
                <a:srgbClr val="4D4E53"/>
              </a:solidFill>
              <a:latin typeface="Maven Pro Regular"/>
            </a:rPr>
            <a:t>10:00 EDT</a:t>
          </a:r>
          <a:endParaRPr lang="en-US" sz="1200"/>
        </a:p>
      </dgm:t>
    </dgm:pt>
    <dgm:pt modelId="{A0823E68-5DB0-4977-B60B-1D4BD4181AA0}" type="parTrans" cxnId="{9C5A29F9-020A-4297-AC4B-13C2399DEFA6}">
      <dgm:prSet/>
      <dgm:spPr/>
      <dgm:t>
        <a:bodyPr/>
        <a:lstStyle/>
        <a:p>
          <a:endParaRPr lang="en-US"/>
        </a:p>
      </dgm:t>
    </dgm:pt>
    <dgm:pt modelId="{F579562E-1A92-4991-AFCA-8CD9D6AE0FB4}" type="sibTrans" cxnId="{9C5A29F9-020A-4297-AC4B-13C2399DEFA6}">
      <dgm:prSet/>
      <dgm:spPr/>
      <dgm:t>
        <a:bodyPr/>
        <a:lstStyle/>
        <a:p>
          <a:endParaRPr lang="en-US"/>
        </a:p>
      </dgm:t>
    </dgm:pt>
    <dgm:pt modelId="{0E3832C9-667F-4BFD-A69C-F0196418EB10}">
      <dgm:prSet phldrT="[Text]" custT="1"/>
      <dgm:spPr/>
      <dgm:t>
        <a:bodyPr/>
        <a:lstStyle/>
        <a:p>
          <a:r>
            <a:rPr lang="da-DK" sz="1200" cap="all">
              <a:solidFill>
                <a:srgbClr val="4D4E53"/>
              </a:solidFill>
              <a:latin typeface="Maven Pro Regular"/>
            </a:rPr>
            <a:t>12:00 EDT</a:t>
          </a:r>
          <a:endParaRPr lang="en-US" sz="1200"/>
        </a:p>
      </dgm:t>
    </dgm:pt>
    <dgm:pt modelId="{0702AB4C-2DDB-4DE5-9D0D-560158B1645A}" type="parTrans" cxnId="{DA4EC337-F3E2-427D-BC55-1E48DDF336DB}">
      <dgm:prSet/>
      <dgm:spPr/>
      <dgm:t>
        <a:bodyPr/>
        <a:lstStyle/>
        <a:p>
          <a:endParaRPr lang="en-US"/>
        </a:p>
      </dgm:t>
    </dgm:pt>
    <dgm:pt modelId="{42CA3756-02DA-42F5-87E0-95BA03780E1B}" type="sibTrans" cxnId="{DA4EC337-F3E2-427D-BC55-1E48DDF336DB}">
      <dgm:prSet/>
      <dgm:spPr/>
      <dgm:t>
        <a:bodyPr/>
        <a:lstStyle/>
        <a:p>
          <a:endParaRPr lang="en-US"/>
        </a:p>
      </dgm:t>
    </dgm:pt>
    <dgm:pt modelId="{5502ED3D-D99E-415B-8362-43FB3AB70960}">
      <dgm:prSet phldrT="[Text]" custT="1"/>
      <dgm:spPr/>
      <dgm:t>
        <a:bodyPr/>
        <a:lstStyle/>
        <a:p>
          <a:r>
            <a:rPr lang="en-US" sz="1200" cap="all">
              <a:solidFill>
                <a:srgbClr val="4D4E53"/>
              </a:solidFill>
              <a:latin typeface="Maven Pro Regular"/>
            </a:rPr>
            <a:t>13:00 EDT</a:t>
          </a:r>
          <a:endParaRPr lang="en-US" sz="1200"/>
        </a:p>
      </dgm:t>
    </dgm:pt>
    <dgm:pt modelId="{78E5F728-E963-4D98-AB1F-FAB6E8AAD53F}" type="parTrans" cxnId="{B724369B-884C-4A69-8195-6F823B7C385F}">
      <dgm:prSet/>
      <dgm:spPr/>
      <dgm:t>
        <a:bodyPr/>
        <a:lstStyle/>
        <a:p>
          <a:endParaRPr lang="en-US"/>
        </a:p>
      </dgm:t>
    </dgm:pt>
    <dgm:pt modelId="{B2D4DB9B-C5AF-4358-9772-488C1DD63CD9}" type="sibTrans" cxnId="{B724369B-884C-4A69-8195-6F823B7C385F}">
      <dgm:prSet/>
      <dgm:spPr/>
      <dgm:t>
        <a:bodyPr/>
        <a:lstStyle/>
        <a:p>
          <a:endParaRPr lang="en-US"/>
        </a:p>
      </dgm:t>
    </dgm:pt>
    <dgm:pt modelId="{E4C3B087-623A-43ED-8F32-95A9A53B968A}">
      <dgm:prSet phldrT="[Text]" custT="1"/>
      <dgm:spPr/>
      <dgm:t>
        <a:bodyPr/>
        <a:lstStyle/>
        <a:p>
          <a:r>
            <a:rPr lang="en-US" sz="1200" cap="all">
              <a:solidFill>
                <a:srgbClr val="4D4E53"/>
              </a:solidFill>
              <a:latin typeface="Maven Pro Regular"/>
            </a:rPr>
            <a:t>05:00 EDT</a:t>
          </a:r>
          <a:endParaRPr lang="en-US" sz="1200"/>
        </a:p>
      </dgm:t>
    </dgm:pt>
    <dgm:pt modelId="{2D21AB1F-2FCA-4E75-BBEE-11F3F07665EA}" type="parTrans" cxnId="{1C20DD9D-880B-4C80-A730-547B9C31901C}">
      <dgm:prSet/>
      <dgm:spPr/>
      <dgm:t>
        <a:bodyPr/>
        <a:lstStyle/>
        <a:p>
          <a:endParaRPr lang="en-US"/>
        </a:p>
      </dgm:t>
    </dgm:pt>
    <dgm:pt modelId="{44A0C4DB-6EA4-4FBF-8074-855737F3AAE9}" type="sibTrans" cxnId="{1C20DD9D-880B-4C80-A730-547B9C31901C}">
      <dgm:prSet/>
      <dgm:spPr/>
      <dgm:t>
        <a:bodyPr/>
        <a:lstStyle/>
        <a:p>
          <a:endParaRPr lang="en-US"/>
        </a:p>
      </dgm:t>
    </dgm:pt>
    <dgm:pt modelId="{36591BC0-4E80-4F7F-9FAE-2BA612B09F8D}" type="pres">
      <dgm:prSet presAssocID="{7C6B3576-242C-484A-896C-9C566A774D1D}" presName="Name0" presStyleCnt="0">
        <dgm:presLayoutVars>
          <dgm:dir/>
          <dgm:resizeHandles val="exact"/>
        </dgm:presLayoutVars>
      </dgm:prSet>
      <dgm:spPr/>
    </dgm:pt>
    <dgm:pt modelId="{0261F1BC-962F-458F-8535-BF9A67B9DD9C}" type="pres">
      <dgm:prSet presAssocID="{8431BBEE-637E-43B2-A75B-CD5ACB2B32B4}" presName="composite" presStyleCnt="0"/>
      <dgm:spPr/>
    </dgm:pt>
    <dgm:pt modelId="{6083D761-93D7-49D9-83AB-938F0F698A70}" type="pres">
      <dgm:prSet presAssocID="{8431BBEE-637E-43B2-A75B-CD5ACB2B32B4}" presName="bgChev" presStyleLbl="node1" presStyleIdx="0" presStyleCnt="6"/>
      <dgm:spPr/>
    </dgm:pt>
    <dgm:pt modelId="{5A8590F0-FE3E-425F-9A86-A9BC1FE551EF}" type="pres">
      <dgm:prSet presAssocID="{8431BBEE-637E-43B2-A75B-CD5ACB2B32B4}" presName="txNode" presStyleLbl="fgAcc1" presStyleIdx="0" presStyleCnt="6">
        <dgm:presLayoutVars>
          <dgm:bulletEnabled val="1"/>
        </dgm:presLayoutVars>
      </dgm:prSet>
      <dgm:spPr/>
    </dgm:pt>
    <dgm:pt modelId="{46E9EB65-AAC9-4C74-8134-7A4BDC1CB82C}" type="pres">
      <dgm:prSet presAssocID="{8F63F568-FB4D-46A5-9B38-CCE4F80798A7}" presName="compositeSpace" presStyleCnt="0"/>
      <dgm:spPr/>
    </dgm:pt>
    <dgm:pt modelId="{2C6F775F-35A6-40EE-812D-1AB09DFDE8F6}" type="pres">
      <dgm:prSet presAssocID="{4F83622C-3D44-4D33-B6D2-5EA182CA0904}" presName="composite" presStyleCnt="0"/>
      <dgm:spPr/>
    </dgm:pt>
    <dgm:pt modelId="{23FD453F-48F6-4A9A-B026-57E0DD30B08E}" type="pres">
      <dgm:prSet presAssocID="{4F83622C-3D44-4D33-B6D2-5EA182CA0904}" presName="bgChev" presStyleLbl="node1" presStyleIdx="1" presStyleCnt="6"/>
      <dgm:spPr/>
    </dgm:pt>
    <dgm:pt modelId="{0CFC9A9C-F976-4CC5-BB44-FBABD540DC66}" type="pres">
      <dgm:prSet presAssocID="{4F83622C-3D44-4D33-B6D2-5EA182CA0904}" presName="txNode" presStyleLbl="fgAcc1" presStyleIdx="1" presStyleCnt="6">
        <dgm:presLayoutVars>
          <dgm:bulletEnabled val="1"/>
        </dgm:presLayoutVars>
      </dgm:prSet>
      <dgm:spPr/>
    </dgm:pt>
    <dgm:pt modelId="{2773E284-0D2D-40E7-B4DA-BBE6DCC81B53}" type="pres">
      <dgm:prSet presAssocID="{2FC0E75F-B8E8-4E90-A509-7429790A3039}" presName="compositeSpace" presStyleCnt="0"/>
      <dgm:spPr/>
    </dgm:pt>
    <dgm:pt modelId="{B9594E8F-C121-4DB9-82FD-08680DB58B5B}" type="pres">
      <dgm:prSet presAssocID="{829A4D31-9C15-49CA-BFF6-CB97BA8BA05E}" presName="composite" presStyleCnt="0"/>
      <dgm:spPr/>
    </dgm:pt>
    <dgm:pt modelId="{302DC048-65D5-48D0-B406-081F6E02BBCF}" type="pres">
      <dgm:prSet presAssocID="{829A4D31-9C15-49CA-BFF6-CB97BA8BA05E}" presName="bgChev" presStyleLbl="node1" presStyleIdx="2" presStyleCnt="6"/>
      <dgm:spPr/>
    </dgm:pt>
    <dgm:pt modelId="{671FAB03-46B5-462E-A895-492573E29ADF}" type="pres">
      <dgm:prSet presAssocID="{829A4D31-9C15-49CA-BFF6-CB97BA8BA05E}" presName="txNode" presStyleLbl="fgAcc1" presStyleIdx="2" presStyleCnt="6">
        <dgm:presLayoutVars>
          <dgm:bulletEnabled val="1"/>
        </dgm:presLayoutVars>
      </dgm:prSet>
      <dgm:spPr/>
    </dgm:pt>
    <dgm:pt modelId="{9F5D362C-113D-4E0F-AA43-DFB7819E8181}" type="pres">
      <dgm:prSet presAssocID="{F579562E-1A92-4991-AFCA-8CD9D6AE0FB4}" presName="compositeSpace" presStyleCnt="0"/>
      <dgm:spPr/>
    </dgm:pt>
    <dgm:pt modelId="{F8B21B1D-6046-4B83-9C69-BB1B2E0576D8}" type="pres">
      <dgm:prSet presAssocID="{0E3832C9-667F-4BFD-A69C-F0196418EB10}" presName="composite" presStyleCnt="0"/>
      <dgm:spPr/>
    </dgm:pt>
    <dgm:pt modelId="{9D2C92A1-1CF4-4E89-B5C9-F8B4EFE45D87}" type="pres">
      <dgm:prSet presAssocID="{0E3832C9-667F-4BFD-A69C-F0196418EB10}" presName="bgChev" presStyleLbl="node1" presStyleIdx="3" presStyleCnt="6"/>
      <dgm:spPr/>
    </dgm:pt>
    <dgm:pt modelId="{31BA21B5-C37F-45DF-BB05-59A96AB4C904}" type="pres">
      <dgm:prSet presAssocID="{0E3832C9-667F-4BFD-A69C-F0196418EB10}" presName="txNode" presStyleLbl="fgAcc1" presStyleIdx="3" presStyleCnt="6">
        <dgm:presLayoutVars>
          <dgm:bulletEnabled val="1"/>
        </dgm:presLayoutVars>
      </dgm:prSet>
      <dgm:spPr/>
    </dgm:pt>
    <dgm:pt modelId="{1BDD49F4-DC30-4D74-9DBF-215BA7B2A4D6}" type="pres">
      <dgm:prSet presAssocID="{42CA3756-02DA-42F5-87E0-95BA03780E1B}" presName="compositeSpace" presStyleCnt="0"/>
      <dgm:spPr/>
    </dgm:pt>
    <dgm:pt modelId="{9B48AA23-2607-4D2C-8151-2FF99B9B9F02}" type="pres">
      <dgm:prSet presAssocID="{5502ED3D-D99E-415B-8362-43FB3AB70960}" presName="composite" presStyleCnt="0"/>
      <dgm:spPr/>
    </dgm:pt>
    <dgm:pt modelId="{9669FEC4-33FC-4BD1-93DA-504AEC62845E}" type="pres">
      <dgm:prSet presAssocID="{5502ED3D-D99E-415B-8362-43FB3AB70960}" presName="bgChev" presStyleLbl="node1" presStyleIdx="4" presStyleCnt="6"/>
      <dgm:spPr/>
    </dgm:pt>
    <dgm:pt modelId="{ED1BBF88-8362-4267-8465-2AE0C0E8BD88}" type="pres">
      <dgm:prSet presAssocID="{5502ED3D-D99E-415B-8362-43FB3AB70960}" presName="txNode" presStyleLbl="fgAcc1" presStyleIdx="4" presStyleCnt="6">
        <dgm:presLayoutVars>
          <dgm:bulletEnabled val="1"/>
        </dgm:presLayoutVars>
      </dgm:prSet>
      <dgm:spPr/>
    </dgm:pt>
    <dgm:pt modelId="{86EF5ED8-87B8-4116-9C07-E4725B54575D}" type="pres">
      <dgm:prSet presAssocID="{B2D4DB9B-C5AF-4358-9772-488C1DD63CD9}" presName="compositeSpace" presStyleCnt="0"/>
      <dgm:spPr/>
    </dgm:pt>
    <dgm:pt modelId="{FE5C39D6-B6BB-4FE1-B19D-D7B0F3B232E1}" type="pres">
      <dgm:prSet presAssocID="{E4C3B087-623A-43ED-8F32-95A9A53B968A}" presName="composite" presStyleCnt="0"/>
      <dgm:spPr/>
    </dgm:pt>
    <dgm:pt modelId="{42E62858-3890-4D66-AEA6-F6BE81740B07}" type="pres">
      <dgm:prSet presAssocID="{E4C3B087-623A-43ED-8F32-95A9A53B968A}" presName="bgChev" presStyleLbl="node1" presStyleIdx="5" presStyleCnt="6"/>
      <dgm:spPr/>
    </dgm:pt>
    <dgm:pt modelId="{78FF1264-8E21-43EA-88A2-851366CB914B}" type="pres">
      <dgm:prSet presAssocID="{E4C3B087-623A-43ED-8F32-95A9A53B968A}" presName="txNode" presStyleLbl="fgAcc1" presStyleIdx="5" presStyleCnt="6">
        <dgm:presLayoutVars>
          <dgm:bulletEnabled val="1"/>
        </dgm:presLayoutVars>
      </dgm:prSet>
      <dgm:spPr/>
    </dgm:pt>
  </dgm:ptLst>
  <dgm:cxnLst>
    <dgm:cxn modelId="{1724BC03-0F16-4581-A4F1-3E78F1D174C7}" type="presOf" srcId="{829A4D31-9C15-49CA-BFF6-CB97BA8BA05E}" destId="{671FAB03-46B5-462E-A895-492573E29ADF}" srcOrd="0" destOrd="0" presId="urn:microsoft.com/office/officeart/2005/8/layout/chevronAccent+Icon"/>
    <dgm:cxn modelId="{362C690B-B0CA-45FB-82AA-452D2464041D}" srcId="{7C6B3576-242C-484A-896C-9C566A774D1D}" destId="{8431BBEE-637E-43B2-A75B-CD5ACB2B32B4}" srcOrd="0" destOrd="0" parTransId="{2C8F8EE9-DAE7-48D0-8DFD-CBB0D98D2429}" sibTransId="{8F63F568-FB4D-46A5-9B38-CCE4F80798A7}"/>
    <dgm:cxn modelId="{94546A15-BF7D-431F-85D3-99826454EE84}" srcId="{7C6B3576-242C-484A-896C-9C566A774D1D}" destId="{4F83622C-3D44-4D33-B6D2-5EA182CA0904}" srcOrd="1" destOrd="0" parTransId="{B1BF7515-F3BF-42DE-AB03-DD5A2C273DBE}" sibTransId="{2FC0E75F-B8E8-4E90-A509-7429790A3039}"/>
    <dgm:cxn modelId="{DA4EC337-F3E2-427D-BC55-1E48DDF336DB}" srcId="{7C6B3576-242C-484A-896C-9C566A774D1D}" destId="{0E3832C9-667F-4BFD-A69C-F0196418EB10}" srcOrd="3" destOrd="0" parTransId="{0702AB4C-2DDB-4DE5-9D0D-560158B1645A}" sibTransId="{42CA3756-02DA-42F5-87E0-95BA03780E1B}"/>
    <dgm:cxn modelId="{88FC575D-B44B-45CA-B49E-AE1C9776744A}" type="presOf" srcId="{4F83622C-3D44-4D33-B6D2-5EA182CA0904}" destId="{0CFC9A9C-F976-4CC5-BB44-FBABD540DC66}" srcOrd="0" destOrd="0" presId="urn:microsoft.com/office/officeart/2005/8/layout/chevronAccent+Icon"/>
    <dgm:cxn modelId="{ED5D6671-8ECC-4CA6-B440-667BDF3FA095}" type="presOf" srcId="{E4C3B087-623A-43ED-8F32-95A9A53B968A}" destId="{78FF1264-8E21-43EA-88A2-851366CB914B}" srcOrd="0" destOrd="0" presId="urn:microsoft.com/office/officeart/2005/8/layout/chevronAccent+Icon"/>
    <dgm:cxn modelId="{4AD45996-16CA-4695-9EEA-986D9BDA6CA5}" type="presOf" srcId="{7C6B3576-242C-484A-896C-9C566A774D1D}" destId="{36591BC0-4E80-4F7F-9FAE-2BA612B09F8D}" srcOrd="0" destOrd="0" presId="urn:microsoft.com/office/officeart/2005/8/layout/chevronAccent+Icon"/>
    <dgm:cxn modelId="{B724369B-884C-4A69-8195-6F823B7C385F}" srcId="{7C6B3576-242C-484A-896C-9C566A774D1D}" destId="{5502ED3D-D99E-415B-8362-43FB3AB70960}" srcOrd="4" destOrd="0" parTransId="{78E5F728-E963-4D98-AB1F-FAB6E8AAD53F}" sibTransId="{B2D4DB9B-C5AF-4358-9772-488C1DD63CD9}"/>
    <dgm:cxn modelId="{1C20DD9D-880B-4C80-A730-547B9C31901C}" srcId="{7C6B3576-242C-484A-896C-9C566A774D1D}" destId="{E4C3B087-623A-43ED-8F32-95A9A53B968A}" srcOrd="5" destOrd="0" parTransId="{2D21AB1F-2FCA-4E75-BBEE-11F3F07665EA}" sibTransId="{44A0C4DB-6EA4-4FBF-8074-855737F3AAE9}"/>
    <dgm:cxn modelId="{50FE3EC7-6415-4387-A84F-B808B8690E53}" type="presOf" srcId="{5502ED3D-D99E-415B-8362-43FB3AB70960}" destId="{ED1BBF88-8362-4267-8465-2AE0C0E8BD88}" srcOrd="0" destOrd="0" presId="urn:microsoft.com/office/officeart/2005/8/layout/chevronAccent+Icon"/>
    <dgm:cxn modelId="{EACB2CDD-DA15-48C5-9394-9698D51EABA5}" type="presOf" srcId="{8431BBEE-637E-43B2-A75B-CD5ACB2B32B4}" destId="{5A8590F0-FE3E-425F-9A86-A9BC1FE551EF}" srcOrd="0" destOrd="0" presId="urn:microsoft.com/office/officeart/2005/8/layout/chevronAccent+Icon"/>
    <dgm:cxn modelId="{2457E5EE-F875-420A-ACD0-B6919B73D7B4}" type="presOf" srcId="{0E3832C9-667F-4BFD-A69C-F0196418EB10}" destId="{31BA21B5-C37F-45DF-BB05-59A96AB4C904}" srcOrd="0" destOrd="0" presId="urn:microsoft.com/office/officeart/2005/8/layout/chevronAccent+Icon"/>
    <dgm:cxn modelId="{9C5A29F9-020A-4297-AC4B-13C2399DEFA6}" srcId="{7C6B3576-242C-484A-896C-9C566A774D1D}" destId="{829A4D31-9C15-49CA-BFF6-CB97BA8BA05E}" srcOrd="2" destOrd="0" parTransId="{A0823E68-5DB0-4977-B60B-1D4BD4181AA0}" sibTransId="{F579562E-1A92-4991-AFCA-8CD9D6AE0FB4}"/>
    <dgm:cxn modelId="{7D0F6B81-B9FC-45B3-9CE5-0827CF4EE573}" type="presParOf" srcId="{36591BC0-4E80-4F7F-9FAE-2BA612B09F8D}" destId="{0261F1BC-962F-458F-8535-BF9A67B9DD9C}" srcOrd="0" destOrd="0" presId="urn:microsoft.com/office/officeart/2005/8/layout/chevronAccent+Icon"/>
    <dgm:cxn modelId="{752E5FE8-C0B4-44FA-8FAC-EF5C91694F69}" type="presParOf" srcId="{0261F1BC-962F-458F-8535-BF9A67B9DD9C}" destId="{6083D761-93D7-49D9-83AB-938F0F698A70}" srcOrd="0" destOrd="0" presId="urn:microsoft.com/office/officeart/2005/8/layout/chevronAccent+Icon"/>
    <dgm:cxn modelId="{BDCFB803-48EA-4B38-A855-F81E178318BC}" type="presParOf" srcId="{0261F1BC-962F-458F-8535-BF9A67B9DD9C}" destId="{5A8590F0-FE3E-425F-9A86-A9BC1FE551EF}" srcOrd="1" destOrd="0" presId="urn:microsoft.com/office/officeart/2005/8/layout/chevronAccent+Icon"/>
    <dgm:cxn modelId="{5BF041CF-D217-4AF4-9EFB-BA0EB14980C8}" type="presParOf" srcId="{36591BC0-4E80-4F7F-9FAE-2BA612B09F8D}" destId="{46E9EB65-AAC9-4C74-8134-7A4BDC1CB82C}" srcOrd="1" destOrd="0" presId="urn:microsoft.com/office/officeart/2005/8/layout/chevronAccent+Icon"/>
    <dgm:cxn modelId="{3DA7C062-1345-4A3B-ADD7-9A78CC0BD150}" type="presParOf" srcId="{36591BC0-4E80-4F7F-9FAE-2BA612B09F8D}" destId="{2C6F775F-35A6-40EE-812D-1AB09DFDE8F6}" srcOrd="2" destOrd="0" presId="urn:microsoft.com/office/officeart/2005/8/layout/chevronAccent+Icon"/>
    <dgm:cxn modelId="{3C41C7FB-04F6-460D-AB7C-3BA0CFC2E78B}" type="presParOf" srcId="{2C6F775F-35A6-40EE-812D-1AB09DFDE8F6}" destId="{23FD453F-48F6-4A9A-B026-57E0DD30B08E}" srcOrd="0" destOrd="0" presId="urn:microsoft.com/office/officeart/2005/8/layout/chevronAccent+Icon"/>
    <dgm:cxn modelId="{28B0F17A-F7FA-49C2-85A9-22B8CE33CEE2}" type="presParOf" srcId="{2C6F775F-35A6-40EE-812D-1AB09DFDE8F6}" destId="{0CFC9A9C-F976-4CC5-BB44-FBABD540DC66}" srcOrd="1" destOrd="0" presId="urn:microsoft.com/office/officeart/2005/8/layout/chevronAccent+Icon"/>
    <dgm:cxn modelId="{182E759A-9494-4372-9C35-43648660BA56}" type="presParOf" srcId="{36591BC0-4E80-4F7F-9FAE-2BA612B09F8D}" destId="{2773E284-0D2D-40E7-B4DA-BBE6DCC81B53}" srcOrd="3" destOrd="0" presId="urn:microsoft.com/office/officeart/2005/8/layout/chevronAccent+Icon"/>
    <dgm:cxn modelId="{B8F9CE07-D5BB-4599-886E-0BA76304DD5B}" type="presParOf" srcId="{36591BC0-4E80-4F7F-9FAE-2BA612B09F8D}" destId="{B9594E8F-C121-4DB9-82FD-08680DB58B5B}" srcOrd="4" destOrd="0" presId="urn:microsoft.com/office/officeart/2005/8/layout/chevronAccent+Icon"/>
    <dgm:cxn modelId="{1F470F71-E5F2-486D-8843-0FDB9B479404}" type="presParOf" srcId="{B9594E8F-C121-4DB9-82FD-08680DB58B5B}" destId="{302DC048-65D5-48D0-B406-081F6E02BBCF}" srcOrd="0" destOrd="0" presId="urn:microsoft.com/office/officeart/2005/8/layout/chevronAccent+Icon"/>
    <dgm:cxn modelId="{99F3205B-F77F-4F13-AA80-940254DA5729}" type="presParOf" srcId="{B9594E8F-C121-4DB9-82FD-08680DB58B5B}" destId="{671FAB03-46B5-462E-A895-492573E29ADF}" srcOrd="1" destOrd="0" presId="urn:microsoft.com/office/officeart/2005/8/layout/chevronAccent+Icon"/>
    <dgm:cxn modelId="{7E592D53-D252-4AA2-BF73-946C6D439517}" type="presParOf" srcId="{36591BC0-4E80-4F7F-9FAE-2BA612B09F8D}" destId="{9F5D362C-113D-4E0F-AA43-DFB7819E8181}" srcOrd="5" destOrd="0" presId="urn:microsoft.com/office/officeart/2005/8/layout/chevronAccent+Icon"/>
    <dgm:cxn modelId="{3ADD1231-5402-46DC-91E4-A6C75597D6E8}" type="presParOf" srcId="{36591BC0-4E80-4F7F-9FAE-2BA612B09F8D}" destId="{F8B21B1D-6046-4B83-9C69-BB1B2E0576D8}" srcOrd="6" destOrd="0" presId="urn:microsoft.com/office/officeart/2005/8/layout/chevronAccent+Icon"/>
    <dgm:cxn modelId="{76F5E026-5D7F-416E-A62E-32CDF2761781}" type="presParOf" srcId="{F8B21B1D-6046-4B83-9C69-BB1B2E0576D8}" destId="{9D2C92A1-1CF4-4E89-B5C9-F8B4EFE45D87}" srcOrd="0" destOrd="0" presId="urn:microsoft.com/office/officeart/2005/8/layout/chevronAccent+Icon"/>
    <dgm:cxn modelId="{8AF517A9-7B7C-46E2-A3C5-8C53331BFDB6}" type="presParOf" srcId="{F8B21B1D-6046-4B83-9C69-BB1B2E0576D8}" destId="{31BA21B5-C37F-45DF-BB05-59A96AB4C904}" srcOrd="1" destOrd="0" presId="urn:microsoft.com/office/officeart/2005/8/layout/chevronAccent+Icon"/>
    <dgm:cxn modelId="{0F02AD74-DCE2-44B8-AC25-5151F4905D6D}" type="presParOf" srcId="{36591BC0-4E80-4F7F-9FAE-2BA612B09F8D}" destId="{1BDD49F4-DC30-4D74-9DBF-215BA7B2A4D6}" srcOrd="7" destOrd="0" presId="urn:microsoft.com/office/officeart/2005/8/layout/chevronAccent+Icon"/>
    <dgm:cxn modelId="{78B0DF31-46BA-4AE3-A280-165FD99CD965}" type="presParOf" srcId="{36591BC0-4E80-4F7F-9FAE-2BA612B09F8D}" destId="{9B48AA23-2607-4D2C-8151-2FF99B9B9F02}" srcOrd="8" destOrd="0" presId="urn:microsoft.com/office/officeart/2005/8/layout/chevronAccent+Icon"/>
    <dgm:cxn modelId="{9B68279F-7857-4CB7-89F0-EC43BA2B9F90}" type="presParOf" srcId="{9B48AA23-2607-4D2C-8151-2FF99B9B9F02}" destId="{9669FEC4-33FC-4BD1-93DA-504AEC62845E}" srcOrd="0" destOrd="0" presId="urn:microsoft.com/office/officeart/2005/8/layout/chevronAccent+Icon"/>
    <dgm:cxn modelId="{72839419-5343-481C-B13D-76AF892F354E}" type="presParOf" srcId="{9B48AA23-2607-4D2C-8151-2FF99B9B9F02}" destId="{ED1BBF88-8362-4267-8465-2AE0C0E8BD88}" srcOrd="1" destOrd="0" presId="urn:microsoft.com/office/officeart/2005/8/layout/chevronAccent+Icon"/>
    <dgm:cxn modelId="{55C7AF84-3D07-414F-9003-CAE0AE66DE25}" type="presParOf" srcId="{36591BC0-4E80-4F7F-9FAE-2BA612B09F8D}" destId="{86EF5ED8-87B8-4116-9C07-E4725B54575D}" srcOrd="9" destOrd="0" presId="urn:microsoft.com/office/officeart/2005/8/layout/chevronAccent+Icon"/>
    <dgm:cxn modelId="{47D8BE0E-3C94-4268-9EBA-767FF8D38911}" type="presParOf" srcId="{36591BC0-4E80-4F7F-9FAE-2BA612B09F8D}" destId="{FE5C39D6-B6BB-4FE1-B19D-D7B0F3B232E1}" srcOrd="10" destOrd="0" presId="urn:microsoft.com/office/officeart/2005/8/layout/chevronAccent+Icon"/>
    <dgm:cxn modelId="{6A105BC5-7F52-4A9F-9B9E-3C68D234BE89}" type="presParOf" srcId="{FE5C39D6-B6BB-4FE1-B19D-D7B0F3B232E1}" destId="{42E62858-3890-4D66-AEA6-F6BE81740B07}" srcOrd="0" destOrd="0" presId="urn:microsoft.com/office/officeart/2005/8/layout/chevronAccent+Icon"/>
    <dgm:cxn modelId="{3ED2FDB4-C2DC-4FF7-AF12-055970AE496D}" type="presParOf" srcId="{FE5C39D6-B6BB-4FE1-B19D-D7B0F3B232E1}" destId="{78FF1264-8E21-43EA-88A2-851366CB914B}"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3D761-93D7-49D9-83AB-938F0F698A70}">
      <dsp:nvSpPr>
        <dsp:cNvPr id="0" name=""/>
        <dsp:cNvSpPr/>
      </dsp:nvSpPr>
      <dsp:spPr>
        <a:xfrm>
          <a:off x="839" y="503444"/>
          <a:ext cx="1624702" cy="627135"/>
        </a:xfrm>
        <a:prstGeom prst="chevron">
          <a:avLst>
            <a:gd name="adj" fmla="val 4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590F0-FE3E-425F-9A86-A9BC1FE551EF}">
      <dsp:nvSpPr>
        <dsp:cNvPr id="0" name=""/>
        <dsp:cNvSpPr/>
      </dsp:nvSpPr>
      <dsp:spPr>
        <a:xfrm>
          <a:off x="434092" y="660228"/>
          <a:ext cx="1371970" cy="627135"/>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da-DK" sz="1200" kern="1200" cap="all">
              <a:solidFill>
                <a:srgbClr val="4D4E53"/>
              </a:solidFill>
              <a:latin typeface="Maven Pro Regular"/>
            </a:rPr>
            <a:t>05:00 – 06:00 EDT</a:t>
          </a:r>
          <a:endParaRPr lang="en-US" sz="1200" kern="1200"/>
        </a:p>
      </dsp:txBody>
      <dsp:txXfrm>
        <a:off x="452460" y="678596"/>
        <a:ext cx="1335234" cy="590399"/>
      </dsp:txXfrm>
    </dsp:sp>
    <dsp:sp modelId="{23FD453F-48F6-4A9A-B026-57E0DD30B08E}">
      <dsp:nvSpPr>
        <dsp:cNvPr id="0" name=""/>
        <dsp:cNvSpPr/>
      </dsp:nvSpPr>
      <dsp:spPr>
        <a:xfrm>
          <a:off x="1856609" y="503444"/>
          <a:ext cx="1624702" cy="627135"/>
        </a:xfrm>
        <a:prstGeom prst="chevron">
          <a:avLst>
            <a:gd name="adj" fmla="val 4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FC9A9C-F976-4CC5-BB44-FBABD540DC66}">
      <dsp:nvSpPr>
        <dsp:cNvPr id="0" name=""/>
        <dsp:cNvSpPr/>
      </dsp:nvSpPr>
      <dsp:spPr>
        <a:xfrm>
          <a:off x="2289863" y="660228"/>
          <a:ext cx="1371970" cy="627135"/>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da-DK" sz="1200" kern="1200" cap="all">
              <a:solidFill>
                <a:srgbClr val="4D4E53"/>
              </a:solidFill>
              <a:latin typeface="Maven Pro Regular"/>
            </a:rPr>
            <a:t>08:00 EDT</a:t>
          </a:r>
          <a:endParaRPr lang="en-US" sz="1200" kern="1200"/>
        </a:p>
      </dsp:txBody>
      <dsp:txXfrm>
        <a:off x="2308231" y="678596"/>
        <a:ext cx="1335234" cy="590399"/>
      </dsp:txXfrm>
    </dsp:sp>
    <dsp:sp modelId="{302DC048-65D5-48D0-B406-081F6E02BBCF}">
      <dsp:nvSpPr>
        <dsp:cNvPr id="0" name=""/>
        <dsp:cNvSpPr/>
      </dsp:nvSpPr>
      <dsp:spPr>
        <a:xfrm>
          <a:off x="3712380" y="503444"/>
          <a:ext cx="1624702" cy="627135"/>
        </a:xfrm>
        <a:prstGeom prst="chevron">
          <a:avLst>
            <a:gd name="adj" fmla="val 4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1FAB03-46B5-462E-A895-492573E29ADF}">
      <dsp:nvSpPr>
        <dsp:cNvPr id="0" name=""/>
        <dsp:cNvSpPr/>
      </dsp:nvSpPr>
      <dsp:spPr>
        <a:xfrm>
          <a:off x="4145634" y="660228"/>
          <a:ext cx="1371970" cy="627135"/>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da-DK" sz="1200" kern="1200" cap="all">
              <a:solidFill>
                <a:srgbClr val="4D4E53"/>
              </a:solidFill>
              <a:latin typeface="Maven Pro Regular"/>
            </a:rPr>
            <a:t>10:00 EDT</a:t>
          </a:r>
          <a:endParaRPr lang="en-US" sz="1200" kern="1200"/>
        </a:p>
      </dsp:txBody>
      <dsp:txXfrm>
        <a:off x="4164002" y="678596"/>
        <a:ext cx="1335234" cy="590399"/>
      </dsp:txXfrm>
    </dsp:sp>
    <dsp:sp modelId="{9D2C92A1-1CF4-4E89-B5C9-F8B4EFE45D87}">
      <dsp:nvSpPr>
        <dsp:cNvPr id="0" name=""/>
        <dsp:cNvSpPr/>
      </dsp:nvSpPr>
      <dsp:spPr>
        <a:xfrm>
          <a:off x="5568151" y="503444"/>
          <a:ext cx="1624702" cy="627135"/>
        </a:xfrm>
        <a:prstGeom prst="chevron">
          <a:avLst>
            <a:gd name="adj" fmla="val 4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BA21B5-C37F-45DF-BB05-59A96AB4C904}">
      <dsp:nvSpPr>
        <dsp:cNvPr id="0" name=""/>
        <dsp:cNvSpPr/>
      </dsp:nvSpPr>
      <dsp:spPr>
        <a:xfrm>
          <a:off x="6001405" y="660228"/>
          <a:ext cx="1371970" cy="627135"/>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da-DK" sz="1200" kern="1200" cap="all">
              <a:solidFill>
                <a:srgbClr val="4D4E53"/>
              </a:solidFill>
              <a:latin typeface="Maven Pro Regular"/>
            </a:rPr>
            <a:t>12:00 EDT</a:t>
          </a:r>
          <a:endParaRPr lang="en-US" sz="1200" kern="1200"/>
        </a:p>
      </dsp:txBody>
      <dsp:txXfrm>
        <a:off x="6019773" y="678596"/>
        <a:ext cx="1335234" cy="590399"/>
      </dsp:txXfrm>
    </dsp:sp>
    <dsp:sp modelId="{9669FEC4-33FC-4BD1-93DA-504AEC62845E}">
      <dsp:nvSpPr>
        <dsp:cNvPr id="0" name=""/>
        <dsp:cNvSpPr/>
      </dsp:nvSpPr>
      <dsp:spPr>
        <a:xfrm>
          <a:off x="7423922" y="503444"/>
          <a:ext cx="1624702" cy="627135"/>
        </a:xfrm>
        <a:prstGeom prst="chevron">
          <a:avLst>
            <a:gd name="adj" fmla="val 4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1BBF88-8362-4267-8465-2AE0C0E8BD88}">
      <dsp:nvSpPr>
        <dsp:cNvPr id="0" name=""/>
        <dsp:cNvSpPr/>
      </dsp:nvSpPr>
      <dsp:spPr>
        <a:xfrm>
          <a:off x="7857176" y="660228"/>
          <a:ext cx="1371970" cy="627135"/>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cap="all">
              <a:solidFill>
                <a:srgbClr val="4D4E53"/>
              </a:solidFill>
              <a:latin typeface="Maven Pro Regular"/>
            </a:rPr>
            <a:t>13:00 EDT</a:t>
          </a:r>
          <a:endParaRPr lang="en-US" sz="1200" kern="1200"/>
        </a:p>
      </dsp:txBody>
      <dsp:txXfrm>
        <a:off x="7875544" y="678596"/>
        <a:ext cx="1335234" cy="590399"/>
      </dsp:txXfrm>
    </dsp:sp>
    <dsp:sp modelId="{42E62858-3890-4D66-AEA6-F6BE81740B07}">
      <dsp:nvSpPr>
        <dsp:cNvPr id="0" name=""/>
        <dsp:cNvSpPr/>
      </dsp:nvSpPr>
      <dsp:spPr>
        <a:xfrm>
          <a:off x="9279693" y="503444"/>
          <a:ext cx="1624702" cy="627135"/>
        </a:xfrm>
        <a:prstGeom prst="chevron">
          <a:avLst>
            <a:gd name="adj" fmla="val 4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FF1264-8E21-43EA-88A2-851366CB914B}">
      <dsp:nvSpPr>
        <dsp:cNvPr id="0" name=""/>
        <dsp:cNvSpPr/>
      </dsp:nvSpPr>
      <dsp:spPr>
        <a:xfrm>
          <a:off x="9712947" y="660228"/>
          <a:ext cx="1371970" cy="627135"/>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cap="all">
              <a:solidFill>
                <a:srgbClr val="4D4E53"/>
              </a:solidFill>
              <a:latin typeface="Maven Pro Regular"/>
            </a:rPr>
            <a:t>05:00 EDT</a:t>
          </a:r>
          <a:endParaRPr lang="en-US" sz="1200" kern="1200"/>
        </a:p>
      </dsp:txBody>
      <dsp:txXfrm>
        <a:off x="9731315" y="678596"/>
        <a:ext cx="1335234" cy="5903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F7871-AB4B-4280-AA1D-C05F497591EF}"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19646-6457-4310-9CB4-6C6049E3B422}" type="slidenum">
              <a:rPr lang="en-US" smtClean="0"/>
              <a:t>‹#›</a:t>
            </a:fld>
            <a:endParaRPr lang="en-US"/>
          </a:p>
        </p:txBody>
      </p:sp>
    </p:spTree>
    <p:extLst>
      <p:ext uri="{BB962C8B-B14F-4D97-AF65-F5344CB8AC3E}">
        <p14:creationId xmlns:p14="http://schemas.microsoft.com/office/powerpoint/2010/main" val="324118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Kaspersky_Lab" TargetMode="External"/><Relationship Id="rId3" Type="http://schemas.openxmlformats.org/officeDocument/2006/relationships/hyperlink" Target="https://www.theguardian.com/technology/2017/may/17/hackers-shadow-brokers-threatens-issue-more-leaks-hacking-tools-ransomware" TargetMode="External"/><Relationship Id="rId7" Type="http://schemas.openxmlformats.org/officeDocument/2006/relationships/hyperlink" Target="https://en.wikipedia.org/wiki/EternalBlue"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ndex.php?title=BadRabbit&amp;action=edit&amp;redlink=1" TargetMode="External"/><Relationship Id="rId11" Type="http://schemas.openxmlformats.org/officeDocument/2006/relationships/hyperlink" Target="https://medium.com/@thegrugq/pnyetya-yet-another-ransomware-outbreak-59afd1ee89d4" TargetMode="External"/><Relationship Id="rId5" Type="http://schemas.openxmlformats.org/officeDocument/2006/relationships/hyperlink" Target="https://en.wikipedia.org/wiki/NotPetya" TargetMode="External"/><Relationship Id="rId10" Type="http://schemas.openxmlformats.org/officeDocument/2006/relationships/hyperlink" Target="https://en.wikipedia.org/wiki/Copycat_crime" TargetMode="External"/><Relationship Id="rId4" Type="http://schemas.openxmlformats.org/officeDocument/2006/relationships/hyperlink" Target="https://en.wikipedia.org/wiki/WannaCry" TargetMode="External"/><Relationship Id="rId9" Type="http://schemas.openxmlformats.org/officeDocument/2006/relationships/hyperlink" Target="https://en.wikipedia.org/wiki/Vector_(malware)"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Master_boot_record" TargetMode="External"/><Relationship Id="rId13" Type="http://schemas.openxmlformats.org/officeDocument/2006/relationships/hyperlink" Target="https://en.wikipedia.org/wiki/James_Bond_in_film" TargetMode="External"/><Relationship Id="rId18" Type="http://schemas.openxmlformats.org/officeDocument/2006/relationships/hyperlink" Target="https://en.wikipedia.org/wiki/NTFS" TargetMode="External"/><Relationship Id="rId3" Type="http://schemas.openxmlformats.org/officeDocument/2006/relationships/hyperlink" Target="https://en.wikipedia.org/wiki/WannaCry" TargetMode="External"/><Relationship Id="rId7" Type="http://schemas.openxmlformats.org/officeDocument/2006/relationships/hyperlink" Target="https://en.wikipedia.org/wiki/Microsoft_Windows" TargetMode="External"/><Relationship Id="rId12" Type="http://schemas.openxmlformats.org/officeDocument/2006/relationships/hyperlink" Target="https://en.wikipedia.org/wiki/Superuser" TargetMode="External"/><Relationship Id="rId17" Type="http://schemas.openxmlformats.org/officeDocument/2006/relationships/hyperlink" Target="https://en.wikipedia.org/wiki/Master_File_Table" TargetMode="External"/><Relationship Id="rId2" Type="http://schemas.openxmlformats.org/officeDocument/2006/relationships/slide" Target="../slides/slide20.xml"/><Relationship Id="rId16" Type="http://schemas.openxmlformats.org/officeDocument/2006/relationships/hyperlink" Target="https://en.wikipedia.org/wiki/Bootloader" TargetMode="External"/><Relationship Id="rId1" Type="http://schemas.openxmlformats.org/officeDocument/2006/relationships/notesMaster" Target="../notesMasters/notesMaster1.xml"/><Relationship Id="rId6" Type="http://schemas.openxmlformats.org/officeDocument/2006/relationships/hyperlink" Target="https://en.wikipedia.org/wiki/Ransomware" TargetMode="External"/><Relationship Id="rId11" Type="http://schemas.openxmlformats.org/officeDocument/2006/relationships/hyperlink" Target="https://en.wikipedia.org/wiki/Bitcoin" TargetMode="External"/><Relationship Id="rId5" Type="http://schemas.openxmlformats.org/officeDocument/2006/relationships/hyperlink" Target="https://en.wikipedia.org/w/index.php?title=BadRabbit&amp;action=edit&amp;redlink=1" TargetMode="External"/><Relationship Id="rId15" Type="http://schemas.openxmlformats.org/officeDocument/2006/relationships/hyperlink" Target="https://en.wikipedia.org/wiki/Electromagnetic_pulse" TargetMode="External"/><Relationship Id="rId10" Type="http://schemas.openxmlformats.org/officeDocument/2006/relationships/hyperlink" Target="https://en.wikipedia.org/wiki/File_system" TargetMode="External"/><Relationship Id="rId19" Type="http://schemas.openxmlformats.org/officeDocument/2006/relationships/hyperlink" Target="https://en.wikipedia.org/wiki/PDF" TargetMode="External"/><Relationship Id="rId4" Type="http://schemas.openxmlformats.org/officeDocument/2006/relationships/hyperlink" Target="https://en.wikipedia.org/wiki/NotPetya" TargetMode="External"/><Relationship Id="rId9" Type="http://schemas.openxmlformats.org/officeDocument/2006/relationships/hyperlink" Target="https://en.wikipedia.org/wiki/Payload_(computing)" TargetMode="External"/><Relationship Id="rId14" Type="http://schemas.openxmlformats.org/officeDocument/2006/relationships/hyperlink" Target="https://en.wikipedia.org/wiki/GoldenEye"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Bitcoin" TargetMode="External"/><Relationship Id="rId13" Type="http://schemas.openxmlformats.org/officeDocument/2006/relationships/hyperlink" Target="https://en.wikipedia.org/wiki/Vulnerability_(computing)" TargetMode="External"/><Relationship Id="rId3" Type="http://schemas.openxmlformats.org/officeDocument/2006/relationships/hyperlink" Target="https://en.wikipedia.org/wiki/Master_boot_record" TargetMode="External"/><Relationship Id="rId7" Type="http://schemas.openxmlformats.org/officeDocument/2006/relationships/hyperlink" Target="https://en.wikipedia.org/wiki/File_system" TargetMode="External"/><Relationship Id="rId12" Type="http://schemas.openxmlformats.org/officeDocument/2006/relationships/hyperlink" Target="https://en.wikipedia.org/wiki/Exploit_(computer_security)" TargetMode="External"/><Relationship Id="rId17" Type="http://schemas.openxmlformats.org/officeDocument/2006/relationships/hyperlink" Target="https://en.wikipedia.org/wiki/Copycat_crime" TargetMode="External"/><Relationship Id="rId2" Type="http://schemas.openxmlformats.org/officeDocument/2006/relationships/slide" Target="../slides/slide21.xml"/><Relationship Id="rId16" Type="http://schemas.openxmlformats.org/officeDocument/2006/relationships/hyperlink" Target="https://en.wikipedia.org/wiki/Vector_(malware)" TargetMode="External"/><Relationship Id="rId1" Type="http://schemas.openxmlformats.org/officeDocument/2006/relationships/notesMaster" Target="../notesMasters/notesMaster1.xml"/><Relationship Id="rId6" Type="http://schemas.openxmlformats.org/officeDocument/2006/relationships/hyperlink" Target="https://en.wikipedia.org/wiki/NTFS" TargetMode="External"/><Relationship Id="rId11" Type="http://schemas.openxmlformats.org/officeDocument/2006/relationships/hyperlink" Target="https://en.wikipedia.org/wiki/EternalBlue" TargetMode="External"/><Relationship Id="rId5" Type="http://schemas.openxmlformats.org/officeDocument/2006/relationships/hyperlink" Target="https://en.wikipedia.org/wiki/Master_File_Table" TargetMode="External"/><Relationship Id="rId15" Type="http://schemas.openxmlformats.org/officeDocument/2006/relationships/hyperlink" Target="https://en.wikipedia.org/wiki/WannaCry" TargetMode="External"/><Relationship Id="rId10" Type="http://schemas.openxmlformats.org/officeDocument/2006/relationships/hyperlink" Target="https://en.wikipedia.org/wiki/PDF" TargetMode="External"/><Relationship Id="rId4" Type="http://schemas.openxmlformats.org/officeDocument/2006/relationships/hyperlink" Target="https://en.wikipedia.org/wiki/Bootloader" TargetMode="External"/><Relationship Id="rId9" Type="http://schemas.openxmlformats.org/officeDocument/2006/relationships/hyperlink" Target="https://en.wikipedia.org/wiki/Chkdsk" TargetMode="External"/><Relationship Id="rId14" Type="http://schemas.openxmlformats.org/officeDocument/2006/relationships/hyperlink" Target="https://en.wikipedia.org/wiki/Server_Message_Block"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kal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DLA_Piper" TargetMode="External"/><Relationship Id="rId13" Type="http://schemas.openxmlformats.org/officeDocument/2006/relationships/hyperlink" Target="https://en.wikipedia.org/wiki/Mondelez_International" TargetMode="External"/><Relationship Id="rId18" Type="http://schemas.openxmlformats.org/officeDocument/2006/relationships/hyperlink" Target="https://en.wikipedia.org/wiki/NATO" TargetMode="External"/><Relationship Id="rId3" Type="http://schemas.openxmlformats.org/officeDocument/2006/relationships/hyperlink" Target="https://en.wikipedia.org/wiki/Chernobyl_Nuclear_Power_Plant" TargetMode="External"/><Relationship Id="rId21" Type="http://schemas.openxmlformats.org/officeDocument/2006/relationships/hyperlink" Target="https://en.wikipedia.org/wiki/European_Union" TargetMode="External"/><Relationship Id="rId7" Type="http://schemas.openxmlformats.org/officeDocument/2006/relationships/hyperlink" Target="https://en.wikipedia.org/wiki/Rosneft" TargetMode="External"/><Relationship Id="rId12" Type="http://schemas.openxmlformats.org/officeDocument/2006/relationships/hyperlink" Target="https://en.wikipedia.org/wiki/DHL_Express" TargetMode="External"/><Relationship Id="rId17" Type="http://schemas.openxmlformats.org/officeDocument/2006/relationships/hyperlink" Target="https://en.wikipedia.org/wiki/Jens_Stoltenberg" TargetMode="External"/><Relationship Id="rId2" Type="http://schemas.openxmlformats.org/officeDocument/2006/relationships/slide" Target="../slides/slide23.xml"/><Relationship Id="rId16" Type="http://schemas.openxmlformats.org/officeDocument/2006/relationships/hyperlink" Target="https://en.wikipedia.org/wiki/Jawaharlal_Nehru_Port#Jawaharlal_Nehru_Port_Trust" TargetMode="External"/><Relationship Id="rId20" Type="http://schemas.openxmlformats.org/officeDocument/2006/relationships/hyperlink" Target="https://en.wikipedia.org/wiki/Europol" TargetMode="External"/><Relationship Id="rId1" Type="http://schemas.openxmlformats.org/officeDocument/2006/relationships/notesMaster" Target="../notesMasters/notesMaster1.xml"/><Relationship Id="rId6" Type="http://schemas.openxmlformats.org/officeDocument/2006/relationships/hyperlink" Target="https://en.wikipedia.org/wiki/Merck_%26_Co." TargetMode="External"/><Relationship Id="rId11" Type="http://schemas.openxmlformats.org/officeDocument/2006/relationships/hyperlink" Target="https://en.wikipedia.org/wiki/Beiersdorf" TargetMode="External"/><Relationship Id="rId5" Type="http://schemas.openxmlformats.org/officeDocument/2006/relationships/hyperlink" Target="https://en.wikipedia.org/wiki/Maersk" TargetMode="External"/><Relationship Id="rId15" Type="http://schemas.openxmlformats.org/officeDocument/2006/relationships/hyperlink" Target="https://en.wikipedia.org/wiki/Hobart" TargetMode="External"/><Relationship Id="rId23" Type="http://schemas.openxmlformats.org/officeDocument/2006/relationships/hyperlink" Target="https://en.wikipedia.org/wiki/Ted_Lieu" TargetMode="External"/><Relationship Id="rId10" Type="http://schemas.openxmlformats.org/officeDocument/2006/relationships/hyperlink" Target="https://en.wikipedia.org/wiki/Reckitt_Benckiser" TargetMode="External"/><Relationship Id="rId19" Type="http://schemas.openxmlformats.org/officeDocument/2006/relationships/hyperlink" Target="https://en.wikipedia.org/wiki/Zurich_American_Insurance_Company" TargetMode="External"/><Relationship Id="rId4" Type="http://schemas.openxmlformats.org/officeDocument/2006/relationships/hyperlink" Target="https://en.wikipedia.org/wiki/WPP_plc" TargetMode="External"/><Relationship Id="rId9" Type="http://schemas.openxmlformats.org/officeDocument/2006/relationships/hyperlink" Target="https://en.wikipedia.org/wiki/Saint-Gobain" TargetMode="External"/><Relationship Id="rId14" Type="http://schemas.openxmlformats.org/officeDocument/2006/relationships/hyperlink" Target="https://en.wikipedia.org/wiki/Cadbury%27s_Chocolate_Factory,_Tasmania" TargetMode="External"/><Relationship Id="rId22" Type="http://schemas.openxmlformats.org/officeDocument/2006/relationships/hyperlink" Target="https://en.wikipedia.org/wiki/United_States_Department_of_Homeland_Securit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leepingcomputer.com/news/software/-eternal-blues-tool-tests-computers-against-nsas-eternalblue-exploit/" TargetMode="External"/><Relationship Id="rId7" Type="http://schemas.openxmlformats.org/officeDocument/2006/relationships/hyperlink" Target="https://technet.microsoft.com/en-us/library/security/ms17-010.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app.powerbi.com/view?r=eyJrIjoiNDY5ZWIzOTYtNjQ5Ni00MmMwLThhOWQtOGIwZmYwNmUzNTY0IiwidCI6IjMxNzhkNTliLTRlYzItNDM2MC05ZmI1LTNlNWQ3N2IyM2JkNyIsImMiOjl9&amp;pageName=ReportSection12" TargetMode="External"/><Relationship Id="rId5" Type="http://schemas.openxmlformats.org/officeDocument/2006/relationships/hyperlink" Target="http://omerez.com/eternal-blues-worldwide-statistics/" TargetMode="External"/><Relationship Id="rId4" Type="http://schemas.openxmlformats.org/officeDocument/2006/relationships/hyperlink" Target="http://omerez.com/eternalblu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Assadour</a:t>
            </a:r>
          </a:p>
        </p:txBody>
      </p:sp>
      <p:sp>
        <p:nvSpPr>
          <p:cNvPr id="4" name="Slide Number Placeholder 3"/>
          <p:cNvSpPr>
            <a:spLocks noGrp="1"/>
          </p:cNvSpPr>
          <p:nvPr>
            <p:ph type="sldNum" sz="quarter" idx="5"/>
          </p:nvPr>
        </p:nvSpPr>
        <p:spPr/>
        <p:txBody>
          <a:bodyPr/>
          <a:lstStyle/>
          <a:p>
            <a:fld id="{15419646-6457-4310-9CB4-6C6049E3B422}" type="slidenum">
              <a:rPr lang="en-US" smtClean="0"/>
              <a:t>2</a:t>
            </a:fld>
            <a:endParaRPr lang="en-US"/>
          </a:p>
        </p:txBody>
      </p:sp>
    </p:spTree>
    <p:extLst>
      <p:ext uri="{BB962C8B-B14F-4D97-AF65-F5344CB8AC3E}">
        <p14:creationId xmlns:p14="http://schemas.microsoft.com/office/powerpoint/2010/main" val="18032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14</a:t>
            </a:fld>
            <a:endParaRPr lang="en-US"/>
          </a:p>
        </p:txBody>
      </p:sp>
    </p:spTree>
    <p:extLst>
      <p:ext uri="{BB962C8B-B14F-4D97-AF65-F5344CB8AC3E}">
        <p14:creationId xmlns:p14="http://schemas.microsoft.com/office/powerpoint/2010/main" val="4244244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Also consider the following tactics to proactively prevent an attack from infiltrating your network:</a:t>
            </a:r>
            <a:br>
              <a:rPr lang="en-US" sz="1200" b="0" i="0" kern="1200">
                <a:solidFill>
                  <a:schemeClr val="tx1"/>
                </a:solidFill>
                <a:effectLst/>
                <a:latin typeface="+mn-lt"/>
                <a:ea typeface="+mn-ea"/>
                <a:cs typeface="+mn-cs"/>
              </a:rPr>
            </a:br>
            <a:br>
              <a:rPr lang="en-US" sz="1200" b="0" i="0" kern="1200">
                <a:solidFill>
                  <a:schemeClr val="tx1"/>
                </a:solidFill>
                <a:effectLst/>
                <a:latin typeface="+mn-lt"/>
                <a:ea typeface="+mn-ea"/>
                <a:cs typeface="+mn-cs"/>
              </a:rPr>
            </a:br>
            <a:endParaRPr lang="en-US" sz="1200" b="0" i="0" kern="1200">
              <a:solidFill>
                <a:schemeClr val="tx1"/>
              </a:solidFill>
              <a:effectLst/>
              <a:latin typeface="+mn-lt"/>
              <a:ea typeface="+mn-ea"/>
              <a:cs typeface="+mn-cs"/>
            </a:endParaRPr>
          </a:p>
          <a:p>
            <a:br>
              <a:rPr lang="en-US"/>
            </a:br>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17</a:t>
            </a:fld>
            <a:endParaRPr lang="en-US"/>
          </a:p>
        </p:txBody>
      </p:sp>
    </p:spTree>
    <p:extLst>
      <p:ext uri="{BB962C8B-B14F-4D97-AF65-F5344CB8AC3E}">
        <p14:creationId xmlns:p14="http://schemas.microsoft.com/office/powerpoint/2010/main" val="2522192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18</a:t>
            </a:fld>
            <a:endParaRPr lang="en-US"/>
          </a:p>
        </p:txBody>
      </p:sp>
    </p:spTree>
    <p:extLst>
      <p:ext uri="{BB962C8B-B14F-4D97-AF65-F5344CB8AC3E}">
        <p14:creationId xmlns:p14="http://schemas.microsoft.com/office/powerpoint/2010/main" val="1053708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Place Holder – Slide – Ryan Timbrook – Topic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modern ransomware </a:t>
            </a:r>
            <a:r>
              <a:rPr lang="en-US" sz="1200" b="0" i="0" kern="1200">
                <a:solidFill>
                  <a:schemeClr val="tx1"/>
                </a:solidFill>
                <a:effectLst/>
                <a:latin typeface="+mn-lt"/>
                <a:ea typeface="+mn-ea"/>
                <a:cs typeface="+mn-cs"/>
              </a:rPr>
              <a:t>attack was </a:t>
            </a:r>
            <a:r>
              <a:rPr lang="en-US" sz="1200" b="1" i="0" kern="1200">
                <a:solidFill>
                  <a:schemeClr val="tx1"/>
                </a:solidFill>
                <a:effectLst/>
                <a:latin typeface="+mn-lt"/>
                <a:ea typeface="+mn-ea"/>
                <a:cs typeface="+mn-cs"/>
              </a:rPr>
              <a:t>born from two innovations </a:t>
            </a:r>
            <a:r>
              <a:rPr lang="en-US" sz="1200" b="0" i="0" kern="1200">
                <a:solidFill>
                  <a:schemeClr val="tx1"/>
                </a:solidFill>
                <a:effectLst/>
                <a:latin typeface="+mn-lt"/>
                <a:ea typeface="+mn-ea"/>
                <a:cs typeface="+mn-cs"/>
              </a:rPr>
              <a:t>in the early part of this decade: </a:t>
            </a:r>
            <a:r>
              <a:rPr lang="en-US" sz="1200" b="1" i="0" kern="1200">
                <a:solidFill>
                  <a:schemeClr val="tx1"/>
                </a:solidFill>
                <a:effectLst/>
                <a:latin typeface="+mn-lt"/>
                <a:ea typeface="+mn-ea"/>
                <a:cs typeface="+mn-cs"/>
              </a:rPr>
              <a:t>encryption</a:t>
            </a:r>
            <a:r>
              <a:rPr lang="en-US" sz="1200" b="0" i="0" kern="1200">
                <a:solidFill>
                  <a:schemeClr val="tx1"/>
                </a:solidFill>
                <a:effectLst/>
                <a:latin typeface="+mn-lt"/>
                <a:ea typeface="+mn-ea"/>
                <a:cs typeface="+mn-cs"/>
              </a:rPr>
              <a:t> and </a:t>
            </a:r>
            <a:r>
              <a:rPr lang="en-US" sz="1200" b="1" i="0" kern="1200">
                <a:solidFill>
                  <a:schemeClr val="tx1"/>
                </a:solidFill>
                <a:effectLst/>
                <a:latin typeface="+mn-lt"/>
                <a:ea typeface="+mn-ea"/>
                <a:cs typeface="+mn-cs"/>
              </a:rPr>
              <a:t>bitcoin</a:t>
            </a:r>
            <a:r>
              <a:rPr lang="en-US" sz="1200" b="0" i="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WannaCry</a:t>
            </a:r>
            <a:r>
              <a:rPr lang="en-US" sz="1200" b="0" i="0" kern="1200">
                <a:solidFill>
                  <a:schemeClr val="tx1"/>
                </a:solidFill>
                <a:effectLst/>
                <a:latin typeface="+mn-lt"/>
                <a:ea typeface="+mn-ea"/>
                <a:cs typeface="+mn-cs"/>
              </a:rPr>
              <a:t> was the </a:t>
            </a:r>
            <a:r>
              <a:rPr lang="en-US" sz="1200" b="1" i="0" kern="1200">
                <a:solidFill>
                  <a:schemeClr val="tx1"/>
                </a:solidFill>
                <a:effectLst/>
                <a:latin typeface="+mn-lt"/>
                <a:ea typeface="+mn-ea"/>
                <a:cs typeface="+mn-cs"/>
              </a:rPr>
              <a:t>first</a:t>
            </a:r>
            <a:r>
              <a:rPr lang="en-US" sz="1200" b="0" i="0" kern="1200">
                <a:solidFill>
                  <a:schemeClr val="tx1"/>
                </a:solidFill>
                <a:effectLst/>
                <a:latin typeface="+mn-lt"/>
                <a:ea typeface="+mn-ea"/>
                <a:cs typeface="+mn-cs"/>
              </a:rPr>
              <a:t> “ransomworm” the world had ever seen.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A “worm”, in computing parlance, is a piece of malware able to spread itself to be far more damaging than your typical computer virus. They </a:t>
            </a:r>
            <a:r>
              <a:rPr lang="en-US" sz="1200" b="1" i="0" kern="1200">
                <a:solidFill>
                  <a:schemeClr val="tx1"/>
                </a:solidFill>
                <a:effectLst/>
                <a:latin typeface="+mn-lt"/>
                <a:ea typeface="+mn-ea"/>
                <a:cs typeface="+mn-cs"/>
              </a:rPr>
              <a:t>self-replicate</a:t>
            </a:r>
            <a:r>
              <a:rPr lang="en-US" sz="1200" b="0" i="0" kern="1200">
                <a:solidFill>
                  <a:schemeClr val="tx1"/>
                </a:solidFill>
                <a:effectLst/>
                <a:latin typeface="+mn-lt"/>
                <a:ea typeface="+mn-ea"/>
                <a:cs typeface="+mn-cs"/>
              </a:rPr>
              <a:t>, bouncing from host to host, and obeying all the epidemiological rules that </a:t>
            </a:r>
            <a:r>
              <a:rPr lang="en-US" sz="1200" b="1" i="0" kern="1200">
                <a:solidFill>
                  <a:schemeClr val="tx1"/>
                </a:solidFill>
                <a:effectLst/>
                <a:latin typeface="+mn-lt"/>
                <a:ea typeface="+mn-ea"/>
                <a:cs typeface="+mn-cs"/>
              </a:rPr>
              <a:t>real diseases </a:t>
            </a:r>
            <a:r>
              <a:rPr lang="en-US" sz="1200" b="0" i="0" kern="1200">
                <a:solidFill>
                  <a:schemeClr val="tx1"/>
                </a:solidFill>
                <a:effectLst/>
                <a:latin typeface="+mn-lt"/>
                <a:ea typeface="+mn-ea"/>
                <a:cs typeface="+mn-cs"/>
              </a:rPr>
              <a:t>do, </a:t>
            </a:r>
            <a:r>
              <a:rPr lang="en-US" sz="1200" b="1" i="0" kern="1200">
                <a:solidFill>
                  <a:schemeClr val="tx1"/>
                </a:solidFill>
                <a:effectLst/>
                <a:latin typeface="+mn-lt"/>
                <a:ea typeface="+mn-ea"/>
                <a:cs typeface="+mn-cs"/>
              </a:rPr>
              <a:t>growing exponentially </a:t>
            </a:r>
            <a:r>
              <a:rPr lang="en-US" sz="1200" b="0" i="0" kern="1200">
                <a:solidFill>
                  <a:schemeClr val="tx1"/>
                </a:solidFill>
                <a:effectLst/>
                <a:latin typeface="+mn-lt"/>
                <a:ea typeface="+mn-ea"/>
                <a:cs typeface="+mn-cs"/>
              </a:rPr>
              <a:t>and taking off when they </a:t>
            </a:r>
            <a:r>
              <a:rPr lang="en-US" sz="1200" b="1" i="0" kern="1200">
                <a:solidFill>
                  <a:schemeClr val="tx1"/>
                </a:solidFill>
                <a:effectLst/>
                <a:latin typeface="+mn-lt"/>
                <a:ea typeface="+mn-ea"/>
                <a:cs typeface="+mn-cs"/>
              </a:rPr>
              <a:t>infect well-connected nodes</a:t>
            </a:r>
            <a:r>
              <a:rPr lang="en-US" sz="1200" b="0" i="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hlinkClick r:id="rId3"/>
              </a:rPr>
              <a:t>The Shadow Brokers</a:t>
            </a:r>
            <a:r>
              <a:rPr lang="en-US" sz="1200" b="0" i="0" kern="1200">
                <a:solidFill>
                  <a:schemeClr val="tx1"/>
                </a:solidFill>
                <a:effectLst/>
                <a:latin typeface="+mn-lt"/>
                <a:ea typeface="+mn-ea"/>
                <a:cs typeface="+mn-cs"/>
              </a:rPr>
              <a:t> released details of a weakness in </a:t>
            </a:r>
            <a:r>
              <a:rPr lang="en-US" sz="1200" b="1" i="0" kern="1200">
                <a:solidFill>
                  <a:schemeClr val="tx1"/>
                </a:solidFill>
                <a:effectLst/>
                <a:latin typeface="+mn-lt"/>
                <a:ea typeface="+mn-ea"/>
                <a:cs typeface="+mn-cs"/>
              </a:rPr>
              <a:t>Microsoft’s Windows operating </a:t>
            </a:r>
            <a:r>
              <a:rPr lang="en-US" sz="1200" b="0" i="0" kern="1200">
                <a:solidFill>
                  <a:schemeClr val="tx1"/>
                </a:solidFill>
                <a:effectLst/>
                <a:latin typeface="+mn-lt"/>
                <a:ea typeface="+mn-ea"/>
                <a:cs typeface="+mn-cs"/>
              </a:rPr>
              <a:t>systems that could be used to automatically run programs on other computers on the same network.</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At </a:t>
            </a:r>
            <a:r>
              <a:rPr lang="en-US" sz="1200" b="1" kern="1200">
                <a:solidFill>
                  <a:schemeClr val="tx1"/>
                </a:solidFill>
                <a:effectLst/>
                <a:latin typeface="+mn-lt"/>
                <a:ea typeface="+mn-ea"/>
                <a:cs typeface="+mn-cs"/>
              </a:rPr>
              <a:t>the end of 2018</a:t>
            </a:r>
            <a:r>
              <a:rPr lang="en-US" sz="1200" kern="1200">
                <a:solidFill>
                  <a:schemeClr val="tx1"/>
                </a:solidFill>
                <a:effectLst/>
                <a:latin typeface="+mn-lt"/>
                <a:ea typeface="+mn-ea"/>
                <a:cs typeface="+mn-cs"/>
              </a:rPr>
              <a:t>, millions of systems </a:t>
            </a:r>
            <a:r>
              <a:rPr lang="en-US" sz="1200" b="1" kern="1200">
                <a:solidFill>
                  <a:schemeClr val="tx1"/>
                </a:solidFill>
                <a:effectLst/>
                <a:latin typeface="+mn-lt"/>
                <a:ea typeface="+mn-ea"/>
                <a:cs typeface="+mn-cs"/>
              </a:rPr>
              <a:t>were still vulnerable </a:t>
            </a:r>
            <a:r>
              <a:rPr lang="en-US" sz="1200" kern="1200">
                <a:solidFill>
                  <a:schemeClr val="tx1"/>
                </a:solidFill>
                <a:effectLst/>
                <a:latin typeface="+mn-lt"/>
                <a:ea typeface="+mn-ea"/>
                <a:cs typeface="+mn-cs"/>
              </a:rPr>
              <a:t>to EternalBlue. This has led to </a:t>
            </a:r>
            <a:r>
              <a:rPr lang="en-US" sz="1200" b="1" kern="1200">
                <a:solidFill>
                  <a:schemeClr val="tx1"/>
                </a:solidFill>
                <a:effectLst/>
                <a:latin typeface="+mn-lt"/>
                <a:ea typeface="+mn-ea"/>
                <a:cs typeface="+mn-cs"/>
              </a:rPr>
              <a:t>millions of dollars in damages due primarily to ransomware worms.</a:t>
            </a:r>
            <a:r>
              <a:rPr lang="en-US" sz="1200" kern="1200">
                <a:solidFill>
                  <a:schemeClr val="tx1"/>
                </a:solidFill>
                <a:effectLst/>
                <a:latin typeface="+mn-lt"/>
                <a:ea typeface="+mn-ea"/>
                <a:cs typeface="+mn-cs"/>
              </a:rPr>
              <a:t> Following the massive impact of </a:t>
            </a:r>
            <a:r>
              <a:rPr lang="en-US" sz="1200" kern="1200">
                <a:solidFill>
                  <a:schemeClr val="tx1"/>
                </a:solidFill>
                <a:effectLst/>
                <a:latin typeface="+mn-lt"/>
                <a:ea typeface="+mn-ea"/>
                <a:cs typeface="+mn-cs"/>
                <a:hlinkClick r:id="rId4"/>
              </a:rPr>
              <a:t>WannaCry</a:t>
            </a:r>
            <a:r>
              <a:rPr lang="en-US" sz="1200" kern="1200">
                <a:solidFill>
                  <a:schemeClr val="tx1"/>
                </a:solidFill>
                <a:effectLst/>
                <a:latin typeface="+mn-lt"/>
                <a:ea typeface="+mn-ea"/>
                <a:cs typeface="+mn-cs"/>
              </a:rPr>
              <a:t>, both </a:t>
            </a:r>
            <a:r>
              <a:rPr lang="en-US" sz="1200" kern="1200">
                <a:solidFill>
                  <a:schemeClr val="tx1"/>
                </a:solidFill>
                <a:effectLst/>
                <a:latin typeface="+mn-lt"/>
                <a:ea typeface="+mn-ea"/>
                <a:cs typeface="+mn-cs"/>
                <a:hlinkClick r:id="rId5"/>
              </a:rPr>
              <a:t>NotPetya</a:t>
            </a:r>
            <a:r>
              <a:rPr lang="en-US" sz="1200" kern="1200">
                <a:solidFill>
                  <a:schemeClr val="tx1"/>
                </a:solidFill>
                <a:effectLst/>
                <a:latin typeface="+mn-lt"/>
                <a:ea typeface="+mn-ea"/>
                <a:cs typeface="+mn-cs"/>
              </a:rPr>
              <a:t> and </a:t>
            </a:r>
            <a:r>
              <a:rPr lang="en-US" sz="1200" kern="1200">
                <a:solidFill>
                  <a:schemeClr val="tx1"/>
                </a:solidFill>
                <a:effectLst/>
                <a:latin typeface="+mn-lt"/>
                <a:ea typeface="+mn-ea"/>
                <a:cs typeface="+mn-cs"/>
                <a:hlinkClick r:id="rId6"/>
              </a:rPr>
              <a:t>BadRabbit</a:t>
            </a:r>
            <a:r>
              <a:rPr lang="en-US" sz="1200" kern="1200">
                <a:solidFill>
                  <a:schemeClr val="tx1"/>
                </a:solidFill>
                <a:effectLst/>
                <a:latin typeface="+mn-lt"/>
                <a:ea typeface="+mn-ea"/>
                <a:cs typeface="+mn-cs"/>
              </a:rPr>
              <a:t> caused over </a:t>
            </a:r>
            <a:r>
              <a:rPr lang="en-US" sz="1200" b="1" kern="1200">
                <a:solidFill>
                  <a:schemeClr val="tx1"/>
                </a:solidFill>
                <a:effectLst/>
                <a:latin typeface="+mn-lt"/>
                <a:ea typeface="+mn-ea"/>
                <a:cs typeface="+mn-cs"/>
              </a:rPr>
              <a:t>$1 billion worth of damages in over 65 countries</a:t>
            </a:r>
            <a:r>
              <a:rPr lang="en-US" sz="1200" kern="1200">
                <a:solidFill>
                  <a:schemeClr val="tx1"/>
                </a:solidFill>
                <a:effectLst/>
                <a:latin typeface="+mn-lt"/>
                <a:ea typeface="+mn-ea"/>
                <a:cs typeface="+mn-cs"/>
              </a:rPr>
              <a:t>, using EternalBlue as either an initial compromise vector or as a method of lateral movement.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 “unpatched Windows exploit” was how WannaCry was able to affect over </a:t>
            </a:r>
            <a:r>
              <a:rPr lang="en-US" sz="1200" b="1" i="0" kern="1200">
                <a:solidFill>
                  <a:schemeClr val="tx1"/>
                </a:solidFill>
                <a:effectLst/>
                <a:latin typeface="+mn-lt"/>
                <a:ea typeface="+mn-ea"/>
                <a:cs typeface="+mn-cs"/>
              </a:rPr>
              <a:t>200,000 computers </a:t>
            </a:r>
            <a:r>
              <a:rPr lang="en-US" sz="1200" b="0" i="0" kern="1200">
                <a:solidFill>
                  <a:schemeClr val="tx1"/>
                </a:solidFill>
                <a:effectLst/>
                <a:latin typeface="+mn-lt"/>
                <a:ea typeface="+mn-ea"/>
                <a:cs typeface="+mn-cs"/>
              </a:rPr>
              <a:t>across </a:t>
            </a:r>
            <a:r>
              <a:rPr lang="en-US" sz="1200" b="1" i="0" kern="1200">
                <a:solidFill>
                  <a:schemeClr val="tx1"/>
                </a:solidFill>
                <a:effectLst/>
                <a:latin typeface="+mn-lt"/>
                <a:ea typeface="+mn-ea"/>
                <a:cs typeface="+mn-cs"/>
              </a:rPr>
              <a:t>150 countries in 2017</a:t>
            </a:r>
            <a:r>
              <a:rPr lang="en-US" sz="1200" b="0" i="0" kern="1200">
                <a:solidFill>
                  <a:schemeClr val="tx1"/>
                </a:solidFill>
                <a:effectLst/>
                <a:latin typeface="+mn-lt"/>
                <a:ea typeface="+mn-ea"/>
                <a:cs typeface="+mn-cs"/>
              </a:rPr>
              <a:t>. Damage estimates range from </a:t>
            </a:r>
            <a:r>
              <a:rPr lang="en-US" sz="1200" b="1" i="0" kern="1200">
                <a:solidFill>
                  <a:schemeClr val="tx1"/>
                </a:solidFill>
                <a:effectLst/>
                <a:latin typeface="+mn-lt"/>
                <a:ea typeface="+mn-ea"/>
                <a:cs typeface="+mn-cs"/>
              </a:rPr>
              <a:t>hundreds of millions to billions of dollars</a:t>
            </a:r>
            <a:endParaRPr lang="en-US" b="1"/>
          </a:p>
          <a:p>
            <a:endParaRPr lang="en-US"/>
          </a:p>
          <a:p>
            <a:r>
              <a:rPr lang="en-US" sz="1200" b="1" kern="1200">
                <a:solidFill>
                  <a:schemeClr val="tx1"/>
                </a:solidFill>
                <a:effectLst/>
                <a:latin typeface="+mn-lt"/>
                <a:ea typeface="+mn-ea"/>
                <a:cs typeface="+mn-cs"/>
              </a:rPr>
              <a:t>NotPetya Variant</a:t>
            </a:r>
          </a:p>
          <a:p>
            <a:r>
              <a:rPr lang="en-US" sz="1200" kern="1200">
                <a:solidFill>
                  <a:schemeClr val="tx1"/>
                </a:solidFill>
                <a:effectLst/>
                <a:latin typeface="+mn-lt"/>
                <a:ea typeface="+mn-ea"/>
                <a:cs typeface="+mn-cs"/>
              </a:rPr>
              <a:t>- The new variant propagates via the </a:t>
            </a:r>
            <a:r>
              <a:rPr lang="en-US" sz="1200" kern="1200">
                <a:solidFill>
                  <a:schemeClr val="tx1"/>
                </a:solidFill>
                <a:effectLst/>
                <a:latin typeface="+mn-lt"/>
                <a:ea typeface="+mn-ea"/>
                <a:cs typeface="+mn-cs"/>
                <a:hlinkClick r:id="rId7"/>
              </a:rPr>
              <a:t>EternalBlue</a:t>
            </a:r>
            <a:r>
              <a:rPr lang="en-US" sz="1200" kern="1200">
                <a:solidFill>
                  <a:schemeClr val="tx1"/>
                </a:solidFill>
                <a:effectLst/>
                <a:latin typeface="+mn-lt"/>
                <a:ea typeface="+mn-ea"/>
                <a:cs typeface="+mn-cs"/>
              </a:rPr>
              <a:t> exploit.</a:t>
            </a:r>
          </a:p>
          <a:p>
            <a:endParaRPr lang="en-US" sz="1200" kern="1200">
              <a:solidFill>
                <a:schemeClr val="tx1"/>
              </a:solidFill>
              <a:effectLst/>
              <a:latin typeface="+mn-lt"/>
              <a:ea typeface="+mn-ea"/>
              <a:cs typeface="+mn-cs"/>
            </a:endParaRPr>
          </a:p>
          <a:p>
            <a:pPr marL="171450" indent="-171450">
              <a:buFontTx/>
              <a:buChar char="-"/>
            </a:pPr>
            <a:r>
              <a:rPr lang="en-US" sz="1200" kern="1200">
                <a:solidFill>
                  <a:schemeClr val="tx1"/>
                </a:solidFill>
                <a:effectLst/>
                <a:latin typeface="+mn-lt"/>
                <a:ea typeface="+mn-ea"/>
                <a:cs typeface="+mn-cs"/>
                <a:hlinkClick r:id="rId8"/>
              </a:rPr>
              <a:t>Kaspersky Lab</a:t>
            </a:r>
            <a:r>
              <a:rPr lang="en-US" sz="1200" kern="1200">
                <a:solidFill>
                  <a:schemeClr val="tx1"/>
                </a:solidFill>
                <a:effectLst/>
                <a:latin typeface="+mn-lt"/>
                <a:ea typeface="+mn-ea"/>
                <a:cs typeface="+mn-cs"/>
              </a:rPr>
              <a:t> referred to this new version as </a:t>
            </a:r>
            <a:r>
              <a:rPr lang="en-US" sz="1200" b="1" kern="1200">
                <a:solidFill>
                  <a:schemeClr val="tx1"/>
                </a:solidFill>
                <a:effectLst/>
                <a:latin typeface="+mn-lt"/>
                <a:ea typeface="+mn-ea"/>
                <a:cs typeface="+mn-cs"/>
              </a:rPr>
              <a:t>NotPetya</a:t>
            </a:r>
            <a:r>
              <a:rPr lang="en-US" sz="1200" kern="1200">
                <a:solidFill>
                  <a:schemeClr val="tx1"/>
                </a:solidFill>
                <a:effectLst/>
                <a:latin typeface="+mn-lt"/>
                <a:ea typeface="+mn-ea"/>
                <a:cs typeface="+mn-cs"/>
              </a:rPr>
              <a:t> to distinguish it from the 2016 variants, due to these differences in operation. In addition, although it purports to be ransomware, this variant was modified so that it is unable to actually revert its own changes.</a:t>
            </a:r>
          </a:p>
          <a:p>
            <a:pPr marL="0" indent="0">
              <a:buFontTx/>
              <a:buNone/>
            </a:pPr>
            <a:endParaRPr lang="en-US" sz="1200" kern="1200">
              <a:solidFill>
                <a:schemeClr val="tx1"/>
              </a:solidFill>
              <a:effectLst/>
              <a:latin typeface="+mn-lt"/>
              <a:ea typeface="+mn-ea"/>
              <a:cs typeface="+mn-cs"/>
            </a:endParaRPr>
          </a:p>
          <a:p>
            <a:pPr marL="171450" indent="-171450">
              <a:buFontTx/>
              <a:buChar char="-"/>
            </a:pPr>
            <a:r>
              <a:rPr lang="en-US" sz="1200" kern="1200">
                <a:solidFill>
                  <a:schemeClr val="tx1"/>
                </a:solidFill>
                <a:effectLst/>
                <a:latin typeface="+mn-lt"/>
                <a:ea typeface="+mn-ea"/>
                <a:cs typeface="+mn-cs"/>
              </a:rPr>
              <a:t>The malware harvests passwords (using tweaked build of open-source Mimikatz) and uses other techniques </a:t>
            </a:r>
            <a:r>
              <a:rPr lang="en-US" sz="1200" kern="1200">
                <a:solidFill>
                  <a:schemeClr val="tx1"/>
                </a:solidFill>
                <a:effectLst/>
                <a:latin typeface="+mn-lt"/>
                <a:ea typeface="+mn-ea"/>
                <a:cs typeface="+mn-cs"/>
                <a:hlinkClick r:id="rId9"/>
              </a:rPr>
              <a:t>to spread</a:t>
            </a:r>
            <a:r>
              <a:rPr lang="en-US" sz="1200" kern="1200">
                <a:solidFill>
                  <a:schemeClr val="tx1"/>
                </a:solidFill>
                <a:effectLst/>
                <a:latin typeface="+mn-lt"/>
                <a:ea typeface="+mn-ea"/>
                <a:cs typeface="+mn-cs"/>
              </a:rPr>
              <a:t> to other computers on the same network, and uses those </a:t>
            </a:r>
            <a:r>
              <a:rPr lang="en-US" sz="1200" b="1" kern="1200">
                <a:solidFill>
                  <a:schemeClr val="tx1"/>
                </a:solidFill>
                <a:effectLst/>
                <a:latin typeface="+mn-lt"/>
                <a:ea typeface="+mn-ea"/>
                <a:cs typeface="+mn-cs"/>
              </a:rPr>
              <a:t>passwords</a:t>
            </a:r>
            <a:r>
              <a:rPr lang="en-US" sz="1200" kern="1200">
                <a:solidFill>
                  <a:schemeClr val="tx1"/>
                </a:solidFill>
                <a:effectLst/>
                <a:latin typeface="+mn-lt"/>
                <a:ea typeface="+mn-ea"/>
                <a:cs typeface="+mn-cs"/>
              </a:rPr>
              <a:t> in conjunction with </a:t>
            </a:r>
            <a:r>
              <a:rPr lang="en-US" sz="1200" b="1" kern="1200" err="1">
                <a:solidFill>
                  <a:schemeClr val="tx1"/>
                </a:solidFill>
                <a:effectLst/>
                <a:latin typeface="+mn-lt"/>
                <a:ea typeface="+mn-ea"/>
                <a:cs typeface="+mn-cs"/>
              </a:rPr>
              <a:t>PSExec</a:t>
            </a:r>
            <a:r>
              <a:rPr lang="en-US" sz="1200" kern="1200">
                <a:solidFill>
                  <a:schemeClr val="tx1"/>
                </a:solidFill>
                <a:effectLst/>
                <a:latin typeface="+mn-lt"/>
                <a:ea typeface="+mn-ea"/>
                <a:cs typeface="+mn-cs"/>
              </a:rPr>
              <a:t> to </a:t>
            </a:r>
            <a:r>
              <a:rPr lang="en-US" sz="1200" b="1" kern="1200">
                <a:solidFill>
                  <a:schemeClr val="tx1"/>
                </a:solidFill>
                <a:effectLst/>
                <a:latin typeface="+mn-lt"/>
                <a:ea typeface="+mn-ea"/>
                <a:cs typeface="+mn-cs"/>
              </a:rPr>
              <a:t>run code on other local computers</a:t>
            </a:r>
            <a:r>
              <a:rPr lang="en-US" sz="1200" kern="1200">
                <a:solidFill>
                  <a:schemeClr val="tx1"/>
                </a:solidFill>
                <a:effectLst/>
                <a:latin typeface="+mn-lt"/>
                <a:ea typeface="+mn-ea"/>
                <a:cs typeface="+mn-cs"/>
              </a:rPr>
              <a:t>. </a:t>
            </a:r>
          </a:p>
          <a:p>
            <a:pPr marL="171450" indent="-171450">
              <a:buFontTx/>
              <a:buChar char="-"/>
            </a:pPr>
            <a:r>
              <a:rPr lang="en-US" sz="1200" kern="1200">
                <a:solidFill>
                  <a:schemeClr val="tx1"/>
                </a:solidFill>
                <a:effectLst/>
                <a:latin typeface="+mn-lt"/>
                <a:ea typeface="+mn-ea"/>
                <a:cs typeface="+mn-cs"/>
              </a:rPr>
              <a:t>Additionally,</a:t>
            </a:r>
            <a:r>
              <a:rPr lang="en-US" sz="1200" b="1" kern="1200">
                <a:solidFill>
                  <a:schemeClr val="tx1"/>
                </a:solidFill>
                <a:effectLst/>
                <a:latin typeface="+mn-lt"/>
                <a:ea typeface="+mn-ea"/>
                <a:cs typeface="+mn-cs"/>
              </a:rPr>
              <a:t> although it still purports to be ransomware, the </a:t>
            </a:r>
            <a:r>
              <a:rPr lang="en-US" sz="1600" b="1" kern="1200">
                <a:solidFill>
                  <a:schemeClr val="tx1"/>
                </a:solidFill>
                <a:effectLst/>
                <a:latin typeface="+mn-lt"/>
                <a:ea typeface="+mn-ea"/>
                <a:cs typeface="+mn-cs"/>
              </a:rPr>
              <a:t>encryption routine was modified </a:t>
            </a:r>
            <a:r>
              <a:rPr lang="en-US" sz="1200" b="1" kern="1200">
                <a:solidFill>
                  <a:schemeClr val="tx1"/>
                </a:solidFill>
                <a:effectLst/>
                <a:latin typeface="+mn-lt"/>
                <a:ea typeface="+mn-ea"/>
                <a:cs typeface="+mn-cs"/>
              </a:rPr>
              <a:t>so that the malware could not technically revert its changes.</a:t>
            </a:r>
            <a:r>
              <a:rPr lang="en-US" sz="1200" kern="1200">
                <a:solidFill>
                  <a:schemeClr val="tx1"/>
                </a:solidFill>
                <a:effectLst/>
                <a:latin typeface="+mn-lt"/>
                <a:ea typeface="+mn-ea"/>
                <a:cs typeface="+mn-cs"/>
              </a:rPr>
              <a:t> This characteristic, along with other unusual signs in comparison to WannaCry (including the relatively </a:t>
            </a:r>
            <a:r>
              <a:rPr lang="en-US" sz="1200" b="1" kern="1200">
                <a:solidFill>
                  <a:schemeClr val="tx1"/>
                </a:solidFill>
                <a:effectLst/>
                <a:latin typeface="+mn-lt"/>
                <a:ea typeface="+mn-ea"/>
                <a:cs typeface="+mn-cs"/>
              </a:rPr>
              <a:t>low unlock fee of US$300</a:t>
            </a:r>
            <a:r>
              <a:rPr lang="en-US" sz="1200" kern="1200">
                <a:solidFill>
                  <a:schemeClr val="tx1"/>
                </a:solidFill>
                <a:effectLst/>
                <a:latin typeface="+mn-lt"/>
                <a:ea typeface="+mn-ea"/>
                <a:cs typeface="+mn-cs"/>
              </a:rPr>
              <a:t>, and using a single, fixed Bitcoin wallet to collect ransom payments rather than generating a unique ID for each specific infection for tracking purposes),</a:t>
            </a:r>
            <a:r>
              <a:rPr lang="en-US" sz="1200" kern="1200" baseline="30000">
                <a:solidFill>
                  <a:schemeClr val="tx1"/>
                </a:solidFill>
                <a:effectLst/>
                <a:latin typeface="+mn-lt"/>
                <a:ea typeface="+mn-ea"/>
                <a:cs typeface="+mn-cs"/>
              </a:rPr>
              <a:t> </a:t>
            </a:r>
            <a:r>
              <a:rPr lang="en-US" sz="1200" kern="1200">
                <a:solidFill>
                  <a:schemeClr val="tx1"/>
                </a:solidFill>
                <a:effectLst/>
                <a:latin typeface="+mn-lt"/>
                <a:ea typeface="+mn-ea"/>
                <a:cs typeface="+mn-cs"/>
              </a:rPr>
              <a:t>prompted researchers to speculate that this attack was </a:t>
            </a:r>
            <a:r>
              <a:rPr lang="en-US" sz="1200" b="1" kern="1200">
                <a:solidFill>
                  <a:schemeClr val="tx1"/>
                </a:solidFill>
                <a:effectLst/>
                <a:latin typeface="+mn-lt"/>
                <a:ea typeface="+mn-ea"/>
                <a:cs typeface="+mn-cs"/>
              </a:rPr>
              <a:t>not intended to be a profit-generating venture,</a:t>
            </a:r>
            <a:r>
              <a:rPr lang="en-US" sz="1200" kern="1200">
                <a:solidFill>
                  <a:schemeClr val="tx1"/>
                </a:solidFill>
                <a:effectLst/>
                <a:latin typeface="+mn-lt"/>
                <a:ea typeface="+mn-ea"/>
                <a:cs typeface="+mn-cs"/>
              </a:rPr>
              <a:t> b</a:t>
            </a:r>
            <a:r>
              <a:rPr lang="en-US" sz="1200" b="1" kern="1200">
                <a:solidFill>
                  <a:schemeClr val="tx1"/>
                </a:solidFill>
                <a:effectLst/>
                <a:latin typeface="+mn-lt"/>
                <a:ea typeface="+mn-ea"/>
                <a:cs typeface="+mn-cs"/>
              </a:rPr>
              <a:t>ut to damage devices quickly, and </a:t>
            </a:r>
            <a:r>
              <a:rPr lang="en-US" sz="1200" b="1" kern="1200">
                <a:solidFill>
                  <a:schemeClr val="tx1"/>
                </a:solidFill>
                <a:effectLst/>
                <a:latin typeface="+mn-lt"/>
                <a:ea typeface="+mn-ea"/>
                <a:cs typeface="+mn-cs"/>
                <a:hlinkClick r:id="rId10"/>
              </a:rPr>
              <a:t>ride off</a:t>
            </a:r>
            <a:r>
              <a:rPr lang="en-US" sz="1200" b="1" kern="1200">
                <a:solidFill>
                  <a:schemeClr val="tx1"/>
                </a:solidFill>
                <a:effectLst/>
                <a:latin typeface="+mn-lt"/>
                <a:ea typeface="+mn-ea"/>
                <a:cs typeface="+mn-cs"/>
              </a:rPr>
              <a:t> the media attention WannaCry </a:t>
            </a:r>
          </a:p>
          <a:p>
            <a:pPr marL="171450" indent="-171450">
              <a:buFontTx/>
              <a:buChar char="-"/>
            </a:pPr>
            <a:r>
              <a:rPr lang="en-US" sz="1200" b="0" i="0" kern="1200">
                <a:solidFill>
                  <a:schemeClr val="tx1"/>
                </a:solidFill>
                <a:effectLst/>
                <a:latin typeface="+mn-lt"/>
                <a:ea typeface="+mn-ea"/>
                <a:cs typeface="+mn-cs"/>
              </a:rPr>
              <a:t>As </a:t>
            </a:r>
            <a:r>
              <a:rPr lang="en-US" sz="1200" b="0" i="0" u="none" strike="noStrike" kern="1200">
                <a:solidFill>
                  <a:schemeClr val="tx1"/>
                </a:solidFill>
                <a:effectLst/>
                <a:latin typeface="+mn-lt"/>
                <a:ea typeface="+mn-ea"/>
                <a:cs typeface="+mn-cs"/>
                <a:hlinkClick r:id="rId11"/>
              </a:rPr>
              <a:t>explained</a:t>
            </a:r>
            <a:r>
              <a:rPr lang="en-US" sz="1200" b="0" i="0" kern="1200">
                <a:solidFill>
                  <a:schemeClr val="tx1"/>
                </a:solidFill>
                <a:effectLst/>
                <a:latin typeface="+mn-lt"/>
                <a:ea typeface="+mn-ea"/>
                <a:cs typeface="+mn-cs"/>
              </a:rPr>
              <a:t> by information security researcher “the </a:t>
            </a:r>
            <a:r>
              <a:rPr lang="en-US" sz="1200" b="0" i="0" kern="1200" err="1">
                <a:solidFill>
                  <a:schemeClr val="tx1"/>
                </a:solidFill>
                <a:effectLst/>
                <a:latin typeface="+mn-lt"/>
                <a:ea typeface="+mn-ea"/>
                <a:cs typeface="+mn-cs"/>
              </a:rPr>
              <a:t>grugq</a:t>
            </a:r>
            <a:r>
              <a:rPr lang="en-US" sz="1200" b="0" i="0" kern="1200">
                <a:solidFill>
                  <a:schemeClr val="tx1"/>
                </a:solidFill>
                <a:effectLst/>
                <a:latin typeface="+mn-lt"/>
                <a:ea typeface="+mn-ea"/>
                <a:cs typeface="+mn-cs"/>
              </a:rPr>
              <a:t>,” researchers’ struggle to correctly identify the ransomware </a:t>
            </a:r>
            <a:r>
              <a:rPr lang="en-US" sz="1200" b="1" i="0" kern="1200">
                <a:solidFill>
                  <a:schemeClr val="tx1"/>
                </a:solidFill>
                <a:effectLst/>
                <a:latin typeface="+mn-lt"/>
                <a:ea typeface="+mn-ea"/>
                <a:cs typeface="+mn-cs"/>
              </a:rPr>
              <a:t>stems from some code shared between Petya and the new threat</a:t>
            </a:r>
            <a:r>
              <a:rPr lang="en-US" sz="1200" b="0" i="0" kern="1200">
                <a:solidFill>
                  <a:schemeClr val="tx1"/>
                </a:solidFill>
                <a:effectLst/>
                <a:latin typeface="+mn-lt"/>
                <a:ea typeface="+mn-ea"/>
                <a:cs typeface="+mn-cs"/>
              </a:rPr>
              <a:t>:</a:t>
            </a: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19</a:t>
            </a:fld>
            <a:endParaRPr lang="en-US"/>
          </a:p>
        </p:txBody>
      </p:sp>
    </p:spTree>
    <p:extLst>
      <p:ext uri="{BB962C8B-B14F-4D97-AF65-F5344CB8AC3E}">
        <p14:creationId xmlns:p14="http://schemas.microsoft.com/office/powerpoint/2010/main" val="3311813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r>
              <a:rPr lang="en-US" sz="1200" kern="1200">
                <a:solidFill>
                  <a:schemeClr val="tx1"/>
                </a:solidFill>
                <a:effectLst/>
                <a:latin typeface="+mn-lt"/>
                <a:ea typeface="+mn-ea"/>
                <a:cs typeface="+mn-cs"/>
              </a:rPr>
              <a:t>Following the massive impact of </a:t>
            </a:r>
            <a:r>
              <a:rPr lang="en-US" sz="1200" kern="1200">
                <a:solidFill>
                  <a:schemeClr val="tx1"/>
                </a:solidFill>
                <a:effectLst/>
                <a:latin typeface="+mn-lt"/>
                <a:ea typeface="+mn-ea"/>
                <a:cs typeface="+mn-cs"/>
                <a:hlinkClick r:id="rId3"/>
              </a:rPr>
              <a:t>WannaCry</a:t>
            </a:r>
            <a:r>
              <a:rPr lang="en-US" sz="1200" kern="1200">
                <a:solidFill>
                  <a:schemeClr val="tx1"/>
                </a:solidFill>
                <a:effectLst/>
                <a:latin typeface="+mn-lt"/>
                <a:ea typeface="+mn-ea"/>
                <a:cs typeface="+mn-cs"/>
              </a:rPr>
              <a:t>, both </a:t>
            </a:r>
            <a:r>
              <a:rPr lang="en-US" sz="1200" kern="1200">
                <a:solidFill>
                  <a:schemeClr val="tx1"/>
                </a:solidFill>
                <a:effectLst/>
                <a:latin typeface="+mn-lt"/>
                <a:ea typeface="+mn-ea"/>
                <a:cs typeface="+mn-cs"/>
                <a:hlinkClick r:id="rId4"/>
              </a:rPr>
              <a:t>NotPetya</a:t>
            </a:r>
            <a:r>
              <a:rPr lang="en-US" sz="1200" kern="1200">
                <a:solidFill>
                  <a:schemeClr val="tx1"/>
                </a:solidFill>
                <a:effectLst/>
                <a:latin typeface="+mn-lt"/>
                <a:ea typeface="+mn-ea"/>
                <a:cs typeface="+mn-cs"/>
              </a:rPr>
              <a:t> and </a:t>
            </a:r>
            <a:r>
              <a:rPr lang="en-US" sz="1200" kern="1200">
                <a:solidFill>
                  <a:schemeClr val="tx1"/>
                </a:solidFill>
                <a:effectLst/>
                <a:latin typeface="+mn-lt"/>
                <a:ea typeface="+mn-ea"/>
                <a:cs typeface="+mn-cs"/>
                <a:hlinkClick r:id="rId5"/>
              </a:rPr>
              <a:t>BadRabbit</a:t>
            </a:r>
            <a:r>
              <a:rPr lang="en-US" sz="1200" kern="1200">
                <a:solidFill>
                  <a:schemeClr val="tx1"/>
                </a:solidFill>
                <a:effectLst/>
                <a:latin typeface="+mn-lt"/>
                <a:ea typeface="+mn-ea"/>
                <a:cs typeface="+mn-cs"/>
              </a:rPr>
              <a:t> caused over </a:t>
            </a:r>
            <a:r>
              <a:rPr lang="en-US" sz="1200" b="1" kern="1200">
                <a:solidFill>
                  <a:schemeClr val="tx1"/>
                </a:solidFill>
                <a:effectLst/>
                <a:latin typeface="+mn-lt"/>
                <a:ea typeface="+mn-ea"/>
                <a:cs typeface="+mn-cs"/>
              </a:rPr>
              <a:t>$1 billion worth of damages in over 65 countries</a:t>
            </a:r>
            <a:r>
              <a:rPr lang="en-US" sz="1200" kern="1200">
                <a:solidFill>
                  <a:schemeClr val="tx1"/>
                </a:solidFill>
                <a:effectLst/>
                <a:latin typeface="+mn-lt"/>
                <a:ea typeface="+mn-ea"/>
                <a:cs typeface="+mn-cs"/>
              </a:rPr>
              <a:t>, using EternalBlue as either an initial compromise vector or as a method of lateral movement.</a:t>
            </a: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r>
              <a:rPr lang="en-US" sz="1200" b="1" kern="1200">
                <a:solidFill>
                  <a:schemeClr val="tx1"/>
                </a:solidFill>
                <a:effectLst/>
                <a:latin typeface="+mn-lt"/>
                <a:ea typeface="+mn-ea"/>
                <a:cs typeface="+mn-cs"/>
              </a:rPr>
              <a:t>Petya</a:t>
            </a:r>
            <a:r>
              <a:rPr lang="en-US" sz="1200" kern="1200">
                <a:solidFill>
                  <a:schemeClr val="tx1"/>
                </a:solidFill>
                <a:effectLst/>
                <a:latin typeface="+mn-lt"/>
                <a:ea typeface="+mn-ea"/>
                <a:cs typeface="+mn-cs"/>
              </a:rPr>
              <a:t> is a family of encrypting </a:t>
            </a:r>
            <a:r>
              <a:rPr lang="en-US" sz="1200" kern="1200">
                <a:solidFill>
                  <a:schemeClr val="tx1"/>
                </a:solidFill>
                <a:effectLst/>
                <a:latin typeface="+mn-lt"/>
                <a:ea typeface="+mn-ea"/>
                <a:cs typeface="+mn-cs"/>
                <a:hlinkClick r:id="rId6"/>
              </a:rPr>
              <a:t>ransomware</a:t>
            </a:r>
            <a:r>
              <a:rPr lang="en-US" sz="1200" kern="1200">
                <a:solidFill>
                  <a:schemeClr val="tx1"/>
                </a:solidFill>
                <a:effectLst/>
                <a:latin typeface="+mn-lt"/>
                <a:ea typeface="+mn-ea"/>
                <a:cs typeface="+mn-cs"/>
              </a:rPr>
              <a:t> that was first discovered in 2016.</a:t>
            </a:r>
            <a:r>
              <a:rPr lang="en-US" sz="1200" kern="1200" baseline="30000">
                <a:solidFill>
                  <a:schemeClr val="tx1"/>
                </a:solidFill>
                <a:effectLst/>
                <a:latin typeface="+mn-lt"/>
                <a:ea typeface="+mn-ea"/>
                <a:cs typeface="+mn-cs"/>
              </a:rPr>
              <a:t> </a:t>
            </a:r>
            <a:r>
              <a:rPr lang="en-US" sz="1200" kern="1200">
                <a:solidFill>
                  <a:schemeClr val="tx1"/>
                </a:solidFill>
                <a:effectLst/>
                <a:latin typeface="+mn-lt"/>
                <a:ea typeface="+mn-ea"/>
                <a:cs typeface="+mn-cs"/>
              </a:rPr>
              <a:t>The malware targets </a:t>
            </a:r>
            <a:r>
              <a:rPr lang="en-US" sz="1200" kern="1200">
                <a:solidFill>
                  <a:schemeClr val="tx1"/>
                </a:solidFill>
                <a:effectLst/>
                <a:latin typeface="+mn-lt"/>
                <a:ea typeface="+mn-ea"/>
                <a:cs typeface="+mn-cs"/>
                <a:hlinkClick r:id="rId7"/>
              </a:rPr>
              <a:t>Microsoft Windows</a:t>
            </a:r>
            <a:r>
              <a:rPr lang="en-US" sz="1200" kern="1200">
                <a:solidFill>
                  <a:schemeClr val="tx1"/>
                </a:solidFill>
                <a:effectLst/>
                <a:latin typeface="+mn-lt"/>
                <a:ea typeface="+mn-ea"/>
                <a:cs typeface="+mn-cs"/>
              </a:rPr>
              <a:t>–based systems, infecting the </a:t>
            </a:r>
            <a:r>
              <a:rPr lang="en-US" sz="1200" kern="1200">
                <a:solidFill>
                  <a:schemeClr val="tx1"/>
                </a:solidFill>
                <a:effectLst/>
                <a:latin typeface="+mn-lt"/>
                <a:ea typeface="+mn-ea"/>
                <a:cs typeface="+mn-cs"/>
                <a:hlinkClick r:id="rId8"/>
              </a:rPr>
              <a:t>master boot record</a:t>
            </a:r>
            <a:r>
              <a:rPr lang="en-US" sz="1200" kern="1200">
                <a:solidFill>
                  <a:schemeClr val="tx1"/>
                </a:solidFill>
                <a:effectLst/>
                <a:latin typeface="+mn-lt"/>
                <a:ea typeface="+mn-ea"/>
                <a:cs typeface="+mn-cs"/>
              </a:rPr>
              <a:t> to execute a </a:t>
            </a:r>
            <a:r>
              <a:rPr lang="en-US" sz="1200" kern="1200">
                <a:solidFill>
                  <a:schemeClr val="tx1"/>
                </a:solidFill>
                <a:effectLst/>
                <a:latin typeface="+mn-lt"/>
                <a:ea typeface="+mn-ea"/>
                <a:cs typeface="+mn-cs"/>
                <a:hlinkClick r:id="rId9"/>
              </a:rPr>
              <a:t>payload</a:t>
            </a:r>
            <a:r>
              <a:rPr lang="en-US" sz="1200" kern="1200">
                <a:solidFill>
                  <a:schemeClr val="tx1"/>
                </a:solidFill>
                <a:effectLst/>
                <a:latin typeface="+mn-lt"/>
                <a:ea typeface="+mn-ea"/>
                <a:cs typeface="+mn-cs"/>
              </a:rPr>
              <a:t> that encrypts a hard drive's </a:t>
            </a:r>
            <a:r>
              <a:rPr lang="en-US" sz="1200" kern="1200">
                <a:solidFill>
                  <a:schemeClr val="tx1"/>
                </a:solidFill>
                <a:effectLst/>
                <a:latin typeface="+mn-lt"/>
                <a:ea typeface="+mn-ea"/>
                <a:cs typeface="+mn-cs"/>
                <a:hlinkClick r:id="rId10"/>
              </a:rPr>
              <a:t>file system</a:t>
            </a:r>
            <a:r>
              <a:rPr lang="en-US" sz="1200" kern="1200">
                <a:solidFill>
                  <a:schemeClr val="tx1"/>
                </a:solidFill>
                <a:effectLst/>
                <a:latin typeface="+mn-lt"/>
                <a:ea typeface="+mn-ea"/>
                <a:cs typeface="+mn-cs"/>
              </a:rPr>
              <a:t> table and prevents Windows from booting. It subsequently demands that the user make a payment in </a:t>
            </a:r>
            <a:r>
              <a:rPr lang="en-US" sz="1200" kern="1200">
                <a:solidFill>
                  <a:schemeClr val="tx1"/>
                </a:solidFill>
                <a:effectLst/>
                <a:latin typeface="+mn-lt"/>
                <a:ea typeface="+mn-ea"/>
                <a:cs typeface="+mn-cs"/>
                <a:hlinkClick r:id="rId11"/>
              </a:rPr>
              <a:t>Bitcoin</a:t>
            </a:r>
            <a:r>
              <a:rPr lang="en-US" sz="1200" kern="1200">
                <a:solidFill>
                  <a:schemeClr val="tx1"/>
                </a:solidFill>
                <a:effectLst/>
                <a:latin typeface="+mn-lt"/>
                <a:ea typeface="+mn-ea"/>
                <a:cs typeface="+mn-cs"/>
              </a:rPr>
              <a:t> in order to regain access to the system.</a:t>
            </a:r>
          </a:p>
          <a:p>
            <a:pPr marL="171450" indent="-171450">
              <a:buFontTx/>
              <a:buChar char="-"/>
            </a:pPr>
            <a:r>
              <a:rPr lang="en-US" sz="1200" b="1" kern="1200">
                <a:solidFill>
                  <a:schemeClr val="tx1"/>
                </a:solidFill>
                <a:effectLst/>
                <a:latin typeface="+mn-lt"/>
                <a:ea typeface="+mn-ea"/>
                <a:cs typeface="+mn-cs"/>
              </a:rPr>
              <a:t>it contained notable differences in operation that caused it to be "immediately flagged as the next step in ransomware evolution</a:t>
            </a:r>
            <a:r>
              <a:rPr lang="en-US" sz="1200" kern="1200">
                <a:solidFill>
                  <a:schemeClr val="tx1"/>
                </a:solidFill>
                <a:effectLst/>
                <a:latin typeface="+mn-lt"/>
                <a:ea typeface="+mn-ea"/>
                <a:cs typeface="+mn-cs"/>
              </a:rPr>
              <a:t>“</a:t>
            </a:r>
          </a:p>
          <a:p>
            <a:pPr marL="171450" indent="-171450">
              <a:buFontTx/>
              <a:buChar char="-"/>
            </a:pPr>
            <a:r>
              <a:rPr lang="en-US" sz="1200" kern="1200">
                <a:solidFill>
                  <a:schemeClr val="tx1"/>
                </a:solidFill>
                <a:effectLst/>
                <a:latin typeface="+mn-lt"/>
                <a:ea typeface="+mn-ea"/>
                <a:cs typeface="+mn-cs"/>
              </a:rPr>
              <a:t>Another variant of Petya discovered in May 2016 contained a </a:t>
            </a:r>
            <a:r>
              <a:rPr lang="en-US" sz="1200" b="1" kern="1200">
                <a:solidFill>
                  <a:schemeClr val="tx1"/>
                </a:solidFill>
                <a:effectLst/>
                <a:latin typeface="+mn-lt"/>
                <a:ea typeface="+mn-ea"/>
                <a:cs typeface="+mn-cs"/>
              </a:rPr>
              <a:t>secondary payload</a:t>
            </a:r>
            <a:r>
              <a:rPr lang="en-US" sz="1200" kern="1200">
                <a:solidFill>
                  <a:schemeClr val="tx1"/>
                </a:solidFill>
                <a:effectLst/>
                <a:latin typeface="+mn-lt"/>
                <a:ea typeface="+mn-ea"/>
                <a:cs typeface="+mn-cs"/>
              </a:rPr>
              <a:t> used if the malware cannot achieve </a:t>
            </a:r>
            <a:r>
              <a:rPr lang="en-US" sz="1200" kern="1200">
                <a:solidFill>
                  <a:schemeClr val="tx1"/>
                </a:solidFill>
                <a:effectLst/>
                <a:latin typeface="+mn-lt"/>
                <a:ea typeface="+mn-ea"/>
                <a:cs typeface="+mn-cs"/>
                <a:hlinkClick r:id="rId12"/>
              </a:rPr>
              <a:t>administrator</a:t>
            </a:r>
            <a:r>
              <a:rPr lang="en-US" sz="1200" kern="1200">
                <a:solidFill>
                  <a:schemeClr val="tx1"/>
                </a:solidFill>
                <a:effectLst/>
                <a:latin typeface="+mn-lt"/>
                <a:ea typeface="+mn-ea"/>
                <a:cs typeface="+mn-cs"/>
              </a:rPr>
              <a:t>-level access.</a:t>
            </a:r>
            <a:endParaRPr lang="en-US" sz="1200" kern="1200" baseline="30000">
              <a:solidFill>
                <a:schemeClr val="tx1"/>
              </a:solidFill>
              <a:effectLst/>
              <a:latin typeface="+mn-lt"/>
              <a:ea typeface="+mn-ea"/>
              <a:cs typeface="+mn-cs"/>
            </a:endParaRPr>
          </a:p>
          <a:p>
            <a:pPr marL="171450" indent="-171450">
              <a:buFontTx/>
              <a:buChar char="-"/>
            </a:pPr>
            <a:r>
              <a:rPr lang="en-US" sz="1200" kern="1200">
                <a:solidFill>
                  <a:schemeClr val="tx1"/>
                </a:solidFill>
                <a:effectLst/>
                <a:latin typeface="+mn-lt"/>
                <a:ea typeface="+mn-ea"/>
                <a:cs typeface="+mn-cs"/>
              </a:rPr>
              <a:t>The name "Petya" is a reference to the 1995 </a:t>
            </a:r>
            <a:r>
              <a:rPr lang="en-US" sz="1200" i="1" kern="1200">
                <a:solidFill>
                  <a:schemeClr val="tx1"/>
                </a:solidFill>
                <a:effectLst/>
                <a:latin typeface="+mn-lt"/>
                <a:ea typeface="+mn-ea"/>
                <a:cs typeface="+mn-cs"/>
                <a:hlinkClick r:id="rId13"/>
              </a:rPr>
              <a:t>James Bond</a:t>
            </a:r>
            <a:r>
              <a:rPr lang="en-US" sz="1200" kern="1200">
                <a:solidFill>
                  <a:schemeClr val="tx1"/>
                </a:solidFill>
                <a:effectLst/>
                <a:latin typeface="+mn-lt"/>
                <a:ea typeface="+mn-ea"/>
                <a:cs typeface="+mn-cs"/>
              </a:rPr>
              <a:t> film </a:t>
            </a:r>
            <a:r>
              <a:rPr lang="en-US" sz="1200" i="1" kern="1200" err="1">
                <a:solidFill>
                  <a:schemeClr val="tx1"/>
                </a:solidFill>
                <a:effectLst/>
                <a:latin typeface="+mn-lt"/>
                <a:ea typeface="+mn-ea"/>
                <a:cs typeface="+mn-cs"/>
                <a:hlinkClick r:id="rId14"/>
              </a:rPr>
              <a:t>GoldenEye</a:t>
            </a:r>
            <a:r>
              <a:rPr lang="en-US" sz="1200" kern="1200">
                <a:solidFill>
                  <a:schemeClr val="tx1"/>
                </a:solidFill>
                <a:effectLst/>
                <a:latin typeface="+mn-lt"/>
                <a:ea typeface="+mn-ea"/>
                <a:cs typeface="+mn-cs"/>
              </a:rPr>
              <a:t>, wherein </a:t>
            </a:r>
            <a:r>
              <a:rPr lang="en-US" sz="1200" i="1" kern="1200">
                <a:solidFill>
                  <a:schemeClr val="tx1"/>
                </a:solidFill>
                <a:effectLst/>
                <a:latin typeface="+mn-lt"/>
                <a:ea typeface="+mn-ea"/>
                <a:cs typeface="+mn-cs"/>
              </a:rPr>
              <a:t>Petya</a:t>
            </a:r>
            <a:r>
              <a:rPr lang="en-US" sz="1200" kern="1200">
                <a:solidFill>
                  <a:schemeClr val="tx1"/>
                </a:solidFill>
                <a:effectLst/>
                <a:latin typeface="+mn-lt"/>
                <a:ea typeface="+mn-ea"/>
                <a:cs typeface="+mn-cs"/>
              </a:rPr>
              <a:t> is one of the two Soviet weapon satellites which carry a "Goldeneye"—an atomic bomb detonated in low Earth orbit to produce an </a:t>
            </a:r>
            <a:r>
              <a:rPr lang="en-US" sz="1200" kern="1200">
                <a:solidFill>
                  <a:schemeClr val="tx1"/>
                </a:solidFill>
                <a:effectLst/>
                <a:latin typeface="+mn-lt"/>
                <a:ea typeface="+mn-ea"/>
                <a:cs typeface="+mn-cs"/>
                <a:hlinkClick r:id="rId15"/>
              </a:rPr>
              <a:t>electromagnetic pulse</a:t>
            </a:r>
            <a:r>
              <a:rPr lang="en-US" sz="1200" kern="1200">
                <a:solidFill>
                  <a:schemeClr val="tx1"/>
                </a:solidFill>
                <a:effectLst/>
                <a:latin typeface="+mn-lt"/>
                <a:ea typeface="+mn-ea"/>
                <a:cs typeface="+mn-cs"/>
              </a:rPr>
              <a:t>.</a:t>
            </a:r>
          </a:p>
          <a:p>
            <a:pPr marL="171450" indent="-171450">
              <a:buFontTx/>
              <a:buChar char="-"/>
            </a:pPr>
            <a:r>
              <a:rPr lang="en-US" sz="1200" kern="1200">
                <a:solidFill>
                  <a:schemeClr val="tx1"/>
                </a:solidFill>
                <a:effectLst/>
                <a:latin typeface="+mn-lt"/>
                <a:ea typeface="+mn-ea"/>
                <a:cs typeface="+mn-cs"/>
              </a:rPr>
              <a:t>Petya's </a:t>
            </a:r>
            <a:r>
              <a:rPr lang="en-US" sz="1200" b="1" kern="1200">
                <a:solidFill>
                  <a:schemeClr val="tx1"/>
                </a:solidFill>
                <a:effectLst/>
                <a:latin typeface="+mn-lt"/>
                <a:ea typeface="+mn-ea"/>
                <a:cs typeface="+mn-cs"/>
              </a:rPr>
              <a:t>payload infects the computer's </a:t>
            </a:r>
            <a:r>
              <a:rPr lang="en-US" sz="1200" kern="1200">
                <a:solidFill>
                  <a:schemeClr val="tx1"/>
                </a:solidFill>
                <a:effectLst/>
                <a:latin typeface="+mn-lt"/>
                <a:ea typeface="+mn-ea"/>
                <a:cs typeface="+mn-cs"/>
                <a:hlinkClick r:id="rId8"/>
              </a:rPr>
              <a:t>master boot record</a:t>
            </a:r>
            <a:r>
              <a:rPr lang="en-US" sz="1200" kern="1200">
                <a:solidFill>
                  <a:schemeClr val="tx1"/>
                </a:solidFill>
                <a:effectLst/>
                <a:latin typeface="+mn-lt"/>
                <a:ea typeface="+mn-ea"/>
                <a:cs typeface="+mn-cs"/>
              </a:rPr>
              <a:t> (MBR), overwrites the Windows </a:t>
            </a:r>
            <a:r>
              <a:rPr lang="en-US" sz="1200" kern="1200">
                <a:solidFill>
                  <a:schemeClr val="tx1"/>
                </a:solidFill>
                <a:effectLst/>
                <a:latin typeface="+mn-lt"/>
                <a:ea typeface="+mn-ea"/>
                <a:cs typeface="+mn-cs"/>
                <a:hlinkClick r:id="rId16"/>
              </a:rPr>
              <a:t>bootloader</a:t>
            </a:r>
            <a:r>
              <a:rPr lang="en-US" sz="1200" kern="1200">
                <a:solidFill>
                  <a:schemeClr val="tx1"/>
                </a:solidFill>
                <a:effectLst/>
                <a:latin typeface="+mn-lt"/>
                <a:ea typeface="+mn-ea"/>
                <a:cs typeface="+mn-cs"/>
              </a:rPr>
              <a:t>, and </a:t>
            </a:r>
            <a:r>
              <a:rPr lang="en-US" sz="1200" b="1" kern="1200">
                <a:solidFill>
                  <a:schemeClr val="tx1"/>
                </a:solidFill>
                <a:effectLst/>
                <a:latin typeface="+mn-lt"/>
                <a:ea typeface="+mn-ea"/>
                <a:cs typeface="+mn-cs"/>
              </a:rPr>
              <a:t>triggers a restart</a:t>
            </a:r>
            <a:r>
              <a:rPr lang="en-US" sz="1200" kern="1200">
                <a:solidFill>
                  <a:schemeClr val="tx1"/>
                </a:solidFill>
                <a:effectLst/>
                <a:latin typeface="+mn-lt"/>
                <a:ea typeface="+mn-ea"/>
                <a:cs typeface="+mn-cs"/>
              </a:rPr>
              <a:t>. Upon startup, </a:t>
            </a:r>
            <a:r>
              <a:rPr lang="en-US" sz="1200" b="1" kern="1200">
                <a:solidFill>
                  <a:schemeClr val="tx1"/>
                </a:solidFill>
                <a:effectLst/>
                <a:latin typeface="+mn-lt"/>
                <a:ea typeface="+mn-ea"/>
                <a:cs typeface="+mn-cs"/>
              </a:rPr>
              <a:t>the payload encrypts the </a:t>
            </a:r>
            <a:r>
              <a:rPr lang="en-US" sz="1200" b="1" kern="1200">
                <a:solidFill>
                  <a:schemeClr val="tx1"/>
                </a:solidFill>
                <a:effectLst/>
                <a:latin typeface="+mn-lt"/>
                <a:ea typeface="+mn-ea"/>
                <a:cs typeface="+mn-cs"/>
                <a:hlinkClick r:id="rId17"/>
              </a:rPr>
              <a:t>Master File Table</a:t>
            </a:r>
            <a:r>
              <a:rPr lang="en-US" sz="1200" b="1" kern="1200">
                <a:solidFill>
                  <a:schemeClr val="tx1"/>
                </a:solidFill>
                <a:effectLst/>
                <a:latin typeface="+mn-lt"/>
                <a:ea typeface="+mn-ea"/>
                <a:cs typeface="+mn-cs"/>
              </a:rPr>
              <a:t> of the </a:t>
            </a:r>
            <a:r>
              <a:rPr lang="en-US" sz="1200" b="1" kern="1200">
                <a:solidFill>
                  <a:schemeClr val="tx1"/>
                </a:solidFill>
                <a:effectLst/>
                <a:latin typeface="+mn-lt"/>
                <a:ea typeface="+mn-ea"/>
                <a:cs typeface="+mn-cs"/>
                <a:hlinkClick r:id="rId18"/>
              </a:rPr>
              <a:t>NTFS</a:t>
            </a:r>
            <a:r>
              <a:rPr lang="en-US" sz="1200" b="1" kern="1200">
                <a:solidFill>
                  <a:schemeClr val="tx1"/>
                </a:solidFill>
                <a:effectLst/>
                <a:latin typeface="+mn-lt"/>
                <a:ea typeface="+mn-ea"/>
                <a:cs typeface="+mn-cs"/>
              </a:rPr>
              <a:t> </a:t>
            </a:r>
            <a:r>
              <a:rPr lang="en-US" sz="1200" b="1" kern="1200">
                <a:solidFill>
                  <a:schemeClr val="tx1"/>
                </a:solidFill>
                <a:effectLst/>
                <a:latin typeface="+mn-lt"/>
                <a:ea typeface="+mn-ea"/>
                <a:cs typeface="+mn-cs"/>
                <a:hlinkClick r:id="rId10"/>
              </a:rPr>
              <a:t>file system</a:t>
            </a:r>
            <a:r>
              <a:rPr lang="en-US" sz="1200" b="1" kern="1200">
                <a:solidFill>
                  <a:schemeClr val="tx1"/>
                </a:solidFill>
                <a:effectLst/>
                <a:latin typeface="+mn-lt"/>
                <a:ea typeface="+mn-ea"/>
                <a:cs typeface="+mn-cs"/>
              </a:rPr>
              <a:t>,</a:t>
            </a:r>
            <a:r>
              <a:rPr lang="en-US" sz="1200" kern="1200">
                <a:solidFill>
                  <a:schemeClr val="tx1"/>
                </a:solidFill>
                <a:effectLst/>
                <a:latin typeface="+mn-lt"/>
                <a:ea typeface="+mn-ea"/>
                <a:cs typeface="+mn-cs"/>
              </a:rPr>
              <a:t> and then displays the </a:t>
            </a:r>
            <a:r>
              <a:rPr lang="en-US" sz="1200" b="1" kern="1200">
                <a:solidFill>
                  <a:schemeClr val="tx1"/>
                </a:solidFill>
                <a:effectLst/>
                <a:latin typeface="+mn-lt"/>
                <a:ea typeface="+mn-ea"/>
                <a:cs typeface="+mn-cs"/>
              </a:rPr>
              <a:t>ransom message demanding a payment made </a:t>
            </a:r>
            <a:r>
              <a:rPr lang="en-US" sz="1200" kern="1200">
                <a:solidFill>
                  <a:schemeClr val="tx1"/>
                </a:solidFill>
                <a:effectLst/>
                <a:latin typeface="+mn-lt"/>
                <a:ea typeface="+mn-ea"/>
                <a:cs typeface="+mn-cs"/>
              </a:rPr>
              <a:t>in </a:t>
            </a:r>
            <a:r>
              <a:rPr lang="en-US" sz="1200" kern="1200">
                <a:solidFill>
                  <a:schemeClr val="tx1"/>
                </a:solidFill>
                <a:effectLst/>
                <a:latin typeface="+mn-lt"/>
                <a:ea typeface="+mn-ea"/>
                <a:cs typeface="+mn-cs"/>
                <a:hlinkClick r:id="rId11"/>
              </a:rPr>
              <a:t>Bitcoin</a:t>
            </a:r>
            <a:r>
              <a:rPr lang="en-US" sz="1200" kern="1200">
                <a:solidFill>
                  <a:schemeClr val="tx1"/>
                </a:solidFill>
                <a:effectLst/>
                <a:latin typeface="+mn-lt"/>
                <a:ea typeface="+mn-ea"/>
                <a:cs typeface="+mn-cs"/>
              </a:rPr>
              <a:t>.</a:t>
            </a:r>
            <a:r>
              <a:rPr lang="en-US" sz="1200" b="1" kern="1200">
                <a:solidFill>
                  <a:schemeClr val="tx1"/>
                </a:solidFill>
                <a:effectLst/>
                <a:latin typeface="+mn-lt"/>
                <a:ea typeface="+mn-ea"/>
                <a:cs typeface="+mn-cs"/>
              </a:rPr>
              <a:t> </a:t>
            </a:r>
          </a:p>
          <a:p>
            <a:pPr marL="171450" indent="-171450">
              <a:buFontTx/>
              <a:buChar char="-"/>
            </a:pPr>
            <a:r>
              <a:rPr lang="en-US" sz="1200" b="1" kern="1200">
                <a:solidFill>
                  <a:schemeClr val="tx1"/>
                </a:solidFill>
                <a:effectLst/>
                <a:latin typeface="+mn-lt"/>
                <a:ea typeface="+mn-ea"/>
                <a:cs typeface="+mn-cs"/>
              </a:rPr>
              <a:t>The original payload required the user to grant it administrative privileges; one variant of Petya was bundled with a second payload, Mischa, which activated if Petya failed to install. Mischa</a:t>
            </a:r>
            <a:r>
              <a:rPr lang="en-US" sz="1200" kern="1200">
                <a:solidFill>
                  <a:schemeClr val="tx1"/>
                </a:solidFill>
                <a:effectLst/>
                <a:latin typeface="+mn-lt"/>
                <a:ea typeface="+mn-ea"/>
                <a:cs typeface="+mn-cs"/>
              </a:rPr>
              <a:t> is a more conventional ransomware payload that encrypts user documents, as well as executable files, and does not require administrative privileges to execute.</a:t>
            </a:r>
            <a:r>
              <a:rPr lang="en-US" sz="1200" kern="1200" baseline="30000">
                <a:solidFill>
                  <a:schemeClr val="tx1"/>
                </a:solidFill>
                <a:effectLst/>
                <a:latin typeface="+mn-lt"/>
                <a:ea typeface="+mn-ea"/>
                <a:cs typeface="+mn-cs"/>
              </a:rPr>
              <a:t> </a:t>
            </a:r>
            <a:r>
              <a:rPr lang="en-US" sz="1200" kern="1200">
                <a:solidFill>
                  <a:schemeClr val="tx1"/>
                </a:solidFill>
                <a:effectLst/>
                <a:latin typeface="+mn-lt"/>
                <a:ea typeface="+mn-ea"/>
                <a:cs typeface="+mn-cs"/>
              </a:rPr>
              <a:t>The </a:t>
            </a:r>
            <a:r>
              <a:rPr lang="en-US" sz="1200" b="1" kern="1200">
                <a:solidFill>
                  <a:schemeClr val="tx1"/>
                </a:solidFill>
                <a:effectLst/>
                <a:latin typeface="+mn-lt"/>
                <a:ea typeface="+mn-ea"/>
                <a:cs typeface="+mn-cs"/>
              </a:rPr>
              <a:t>earlier versions of Petya disguised its payload as a </a:t>
            </a:r>
            <a:r>
              <a:rPr lang="en-US" sz="1200" b="1" kern="1200">
                <a:solidFill>
                  <a:schemeClr val="tx1"/>
                </a:solidFill>
                <a:effectLst/>
                <a:latin typeface="+mn-lt"/>
                <a:ea typeface="+mn-ea"/>
                <a:cs typeface="+mn-cs"/>
                <a:hlinkClick r:id="rId19"/>
              </a:rPr>
              <a:t>PDF</a:t>
            </a:r>
            <a:r>
              <a:rPr lang="en-US" sz="1200" b="1" kern="1200">
                <a:solidFill>
                  <a:schemeClr val="tx1"/>
                </a:solidFill>
                <a:effectLst/>
                <a:latin typeface="+mn-lt"/>
                <a:ea typeface="+mn-ea"/>
                <a:cs typeface="+mn-cs"/>
              </a:rPr>
              <a:t> file</a:t>
            </a:r>
            <a:r>
              <a:rPr lang="en-US" sz="1200" kern="1200">
                <a:solidFill>
                  <a:schemeClr val="tx1"/>
                </a:solidFill>
                <a:effectLst/>
                <a:latin typeface="+mn-lt"/>
                <a:ea typeface="+mn-ea"/>
                <a:cs typeface="+mn-cs"/>
              </a:rPr>
              <a:t>, attached to an e-mail.</a:t>
            </a:r>
          </a:p>
          <a:p>
            <a:pPr marL="171450" indent="-171450">
              <a:buFontTx/>
              <a:buChar char="-"/>
            </a:pPr>
            <a:endParaRPr lang="en-US"/>
          </a:p>
          <a:p>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20</a:t>
            </a:fld>
            <a:endParaRPr lang="en-US"/>
          </a:p>
        </p:txBody>
      </p:sp>
    </p:spTree>
    <p:extLst>
      <p:ext uri="{BB962C8B-B14F-4D97-AF65-F5344CB8AC3E}">
        <p14:creationId xmlns:p14="http://schemas.microsoft.com/office/powerpoint/2010/main" val="296186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Place Holder – Slide – Ryan Timbrook – Topic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In hacking and cyber-security circles, ETERNALBLUE is considered one of the most potent exploits ever seen. A testament to its efficiency and ability to create virulent threats stand the two ransomware outbreaks that took place just two months after its release.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indent="-171450">
              <a:buFontTx/>
              <a:buChar char="-"/>
            </a:pPr>
            <a:r>
              <a:rPr lang="en-US" sz="1200" b="1" kern="1200">
                <a:solidFill>
                  <a:schemeClr val="tx1"/>
                </a:solidFill>
                <a:effectLst/>
                <a:latin typeface="+mn-lt"/>
                <a:ea typeface="+mn-ea"/>
                <a:cs typeface="+mn-cs"/>
              </a:rPr>
              <a:t>NotPetya</a:t>
            </a:r>
          </a:p>
          <a:p>
            <a:r>
              <a:rPr lang="en-US" sz="1200" kern="1200">
                <a:solidFill>
                  <a:schemeClr val="tx1"/>
                </a:solidFill>
                <a:effectLst/>
                <a:latin typeface="+mn-lt"/>
                <a:ea typeface="+mn-ea"/>
                <a:cs typeface="+mn-cs"/>
              </a:rPr>
              <a:t>-   Petya's payload infects the computer's </a:t>
            </a:r>
            <a:r>
              <a:rPr lang="en-US" sz="1200" kern="1200">
                <a:solidFill>
                  <a:schemeClr val="tx1"/>
                </a:solidFill>
                <a:effectLst/>
                <a:latin typeface="+mn-lt"/>
                <a:ea typeface="+mn-ea"/>
                <a:cs typeface="+mn-cs"/>
                <a:hlinkClick r:id="rId3"/>
              </a:rPr>
              <a:t>master boot record</a:t>
            </a:r>
            <a:r>
              <a:rPr lang="en-US" sz="1200" kern="1200">
                <a:solidFill>
                  <a:schemeClr val="tx1"/>
                </a:solidFill>
                <a:effectLst/>
                <a:latin typeface="+mn-lt"/>
                <a:ea typeface="+mn-ea"/>
                <a:cs typeface="+mn-cs"/>
              </a:rPr>
              <a:t> (MBR), overwrites the Windows </a:t>
            </a:r>
            <a:r>
              <a:rPr lang="en-US" sz="1200" kern="1200">
                <a:solidFill>
                  <a:schemeClr val="tx1"/>
                </a:solidFill>
                <a:effectLst/>
                <a:latin typeface="+mn-lt"/>
                <a:ea typeface="+mn-ea"/>
                <a:cs typeface="+mn-cs"/>
                <a:hlinkClick r:id="rId4"/>
              </a:rPr>
              <a:t>bootloader</a:t>
            </a:r>
            <a:r>
              <a:rPr lang="en-US" sz="1200" kern="1200">
                <a:solidFill>
                  <a:schemeClr val="tx1"/>
                </a:solidFill>
                <a:effectLst/>
                <a:latin typeface="+mn-lt"/>
                <a:ea typeface="+mn-ea"/>
                <a:cs typeface="+mn-cs"/>
              </a:rPr>
              <a:t>, and triggers a restart. </a:t>
            </a:r>
          </a:p>
          <a:p>
            <a:pPr marL="171450" indent="-171450">
              <a:buFontTx/>
              <a:buChar char="-"/>
            </a:pPr>
            <a:r>
              <a:rPr lang="en-US" sz="1200" kern="1200">
                <a:solidFill>
                  <a:schemeClr val="tx1"/>
                </a:solidFill>
                <a:effectLst/>
                <a:latin typeface="+mn-lt"/>
                <a:ea typeface="+mn-ea"/>
                <a:cs typeface="+mn-cs"/>
              </a:rPr>
              <a:t>Upon startup, the payload encrypts the </a:t>
            </a:r>
            <a:r>
              <a:rPr lang="en-US" sz="1200" kern="1200">
                <a:solidFill>
                  <a:schemeClr val="tx1"/>
                </a:solidFill>
                <a:effectLst/>
                <a:latin typeface="+mn-lt"/>
                <a:ea typeface="+mn-ea"/>
                <a:cs typeface="+mn-cs"/>
                <a:hlinkClick r:id="rId5"/>
              </a:rPr>
              <a:t>Master File Table</a:t>
            </a:r>
            <a:r>
              <a:rPr lang="en-US" sz="1200" kern="1200">
                <a:solidFill>
                  <a:schemeClr val="tx1"/>
                </a:solidFill>
                <a:effectLst/>
                <a:latin typeface="+mn-lt"/>
                <a:ea typeface="+mn-ea"/>
                <a:cs typeface="+mn-cs"/>
              </a:rPr>
              <a:t> of the </a:t>
            </a:r>
            <a:r>
              <a:rPr lang="en-US" sz="1200" kern="1200">
                <a:solidFill>
                  <a:schemeClr val="tx1"/>
                </a:solidFill>
                <a:effectLst/>
                <a:latin typeface="+mn-lt"/>
                <a:ea typeface="+mn-ea"/>
                <a:cs typeface="+mn-cs"/>
                <a:hlinkClick r:id="rId6"/>
              </a:rPr>
              <a:t>NTFS</a:t>
            </a:r>
            <a:r>
              <a:rPr lang="en-US" sz="1200" kern="1200">
                <a:solidFill>
                  <a:schemeClr val="tx1"/>
                </a:solidFill>
                <a:effectLst/>
                <a:latin typeface="+mn-lt"/>
                <a:ea typeface="+mn-ea"/>
                <a:cs typeface="+mn-cs"/>
              </a:rPr>
              <a:t> </a:t>
            </a:r>
            <a:r>
              <a:rPr lang="en-US" sz="1200" kern="1200">
                <a:solidFill>
                  <a:schemeClr val="tx1"/>
                </a:solidFill>
                <a:effectLst/>
                <a:latin typeface="+mn-lt"/>
                <a:ea typeface="+mn-ea"/>
                <a:cs typeface="+mn-cs"/>
                <a:hlinkClick r:id="rId7"/>
              </a:rPr>
              <a:t>file system</a:t>
            </a:r>
            <a:r>
              <a:rPr lang="en-US" sz="1200" kern="1200">
                <a:solidFill>
                  <a:schemeClr val="tx1"/>
                </a:solidFill>
                <a:effectLst/>
                <a:latin typeface="+mn-lt"/>
                <a:ea typeface="+mn-ea"/>
                <a:cs typeface="+mn-cs"/>
              </a:rPr>
              <a:t>, and then displays the ransom message demanding a payment made in </a:t>
            </a:r>
            <a:r>
              <a:rPr lang="en-US" sz="1200" kern="1200">
                <a:solidFill>
                  <a:schemeClr val="tx1"/>
                </a:solidFill>
                <a:effectLst/>
                <a:latin typeface="+mn-lt"/>
                <a:ea typeface="+mn-ea"/>
                <a:cs typeface="+mn-cs"/>
                <a:hlinkClick r:id="rId8"/>
              </a:rPr>
              <a:t>Bitcoin</a:t>
            </a:r>
            <a:r>
              <a:rPr lang="en-US" sz="1200" kern="1200">
                <a:solidFill>
                  <a:schemeClr val="tx1"/>
                </a:solidFill>
                <a:effectLst/>
                <a:latin typeface="+mn-lt"/>
                <a:ea typeface="+mn-ea"/>
                <a:cs typeface="+mn-cs"/>
              </a:rPr>
              <a:t>.</a:t>
            </a:r>
            <a:endParaRPr lang="en-US" sz="1200" kern="1200" baseline="30000">
              <a:solidFill>
                <a:schemeClr val="tx1"/>
              </a:solidFill>
              <a:effectLst/>
              <a:latin typeface="+mn-lt"/>
              <a:ea typeface="+mn-ea"/>
              <a:cs typeface="+mn-cs"/>
            </a:endParaRPr>
          </a:p>
          <a:p>
            <a:pPr marL="171450" indent="-171450">
              <a:buFontTx/>
              <a:buChar char="-"/>
            </a:pPr>
            <a:r>
              <a:rPr lang="en-US" sz="1200" kern="1200">
                <a:solidFill>
                  <a:schemeClr val="tx1"/>
                </a:solidFill>
                <a:effectLst/>
                <a:latin typeface="+mn-lt"/>
                <a:ea typeface="+mn-ea"/>
                <a:cs typeface="+mn-cs"/>
              </a:rPr>
              <a:t>Meanwhile, the computer's screen displays text purportedly output by </a:t>
            </a:r>
            <a:r>
              <a:rPr lang="en-US" sz="1200" kern="1200" err="1">
                <a:solidFill>
                  <a:schemeClr val="tx1"/>
                </a:solidFill>
                <a:effectLst/>
                <a:latin typeface="+mn-lt"/>
                <a:ea typeface="+mn-ea"/>
                <a:cs typeface="+mn-cs"/>
                <a:hlinkClick r:id="rId9"/>
              </a:rPr>
              <a:t>chkdsk</a:t>
            </a:r>
            <a:r>
              <a:rPr lang="en-US" sz="1200" kern="1200">
                <a:solidFill>
                  <a:schemeClr val="tx1"/>
                </a:solidFill>
                <a:effectLst/>
                <a:latin typeface="+mn-lt"/>
                <a:ea typeface="+mn-ea"/>
                <a:cs typeface="+mn-cs"/>
              </a:rPr>
              <a:t>, Windows' file system scanner, suggesting that the hard drive's sectors are being repaired.</a:t>
            </a:r>
          </a:p>
          <a:p>
            <a:r>
              <a:rPr lang="en-US" sz="1200" kern="1200">
                <a:solidFill>
                  <a:schemeClr val="tx1"/>
                </a:solidFill>
                <a:effectLst/>
                <a:latin typeface="+mn-lt"/>
                <a:ea typeface="+mn-ea"/>
                <a:cs typeface="+mn-cs"/>
              </a:rPr>
              <a:t> </a:t>
            </a:r>
          </a:p>
          <a:p>
            <a:pPr marL="171450" indent="-171450">
              <a:buFontTx/>
              <a:buChar char="-"/>
            </a:pPr>
            <a:r>
              <a:rPr lang="en-US" sz="1200" b="1" kern="1200">
                <a:solidFill>
                  <a:schemeClr val="tx1"/>
                </a:solidFill>
                <a:effectLst/>
                <a:latin typeface="+mn-lt"/>
                <a:ea typeface="+mn-ea"/>
                <a:cs typeface="+mn-cs"/>
              </a:rPr>
              <a:t>The original payload required the user to grant it administrative privileges; one variant of Petya was bundled with a second payload, Mischa, which activated if Petya failed to install. - Mischa</a:t>
            </a:r>
            <a:r>
              <a:rPr lang="en-US" sz="1200" kern="1200">
                <a:solidFill>
                  <a:schemeClr val="tx1"/>
                </a:solidFill>
                <a:effectLst/>
                <a:latin typeface="+mn-lt"/>
                <a:ea typeface="+mn-ea"/>
                <a:cs typeface="+mn-cs"/>
              </a:rPr>
              <a:t> is a more conventional ransomware payload that encrypts user documents, as well as executable files, and does not require administrative privileges to execute.</a:t>
            </a:r>
            <a:r>
              <a:rPr lang="en-US" sz="1200" kern="1200" baseline="30000">
                <a:solidFill>
                  <a:schemeClr val="tx1"/>
                </a:solidFill>
                <a:effectLst/>
                <a:latin typeface="+mn-lt"/>
                <a:ea typeface="+mn-ea"/>
                <a:cs typeface="+mn-cs"/>
              </a:rPr>
              <a:t> </a:t>
            </a:r>
          </a:p>
          <a:p>
            <a:pPr marL="171450" indent="-171450">
              <a:buFontTx/>
              <a:buChar char="-"/>
            </a:pPr>
            <a:r>
              <a:rPr lang="en-US" sz="1200" kern="1200">
                <a:solidFill>
                  <a:schemeClr val="tx1"/>
                </a:solidFill>
                <a:effectLst/>
                <a:latin typeface="+mn-lt"/>
                <a:ea typeface="+mn-ea"/>
                <a:cs typeface="+mn-cs"/>
              </a:rPr>
              <a:t>The </a:t>
            </a:r>
            <a:r>
              <a:rPr lang="en-US" sz="1200" b="1" kern="1200">
                <a:solidFill>
                  <a:schemeClr val="tx1"/>
                </a:solidFill>
                <a:effectLst/>
                <a:latin typeface="+mn-lt"/>
                <a:ea typeface="+mn-ea"/>
                <a:cs typeface="+mn-cs"/>
              </a:rPr>
              <a:t>earlier versions of Petya disguised its payload as a </a:t>
            </a:r>
            <a:r>
              <a:rPr lang="en-US" sz="1200" b="1" kern="1200">
                <a:solidFill>
                  <a:schemeClr val="tx1"/>
                </a:solidFill>
                <a:effectLst/>
                <a:latin typeface="+mn-lt"/>
                <a:ea typeface="+mn-ea"/>
                <a:cs typeface="+mn-cs"/>
                <a:hlinkClick r:id="rId10"/>
              </a:rPr>
              <a:t>PDF</a:t>
            </a:r>
            <a:r>
              <a:rPr lang="en-US" sz="1200" b="1" kern="1200">
                <a:solidFill>
                  <a:schemeClr val="tx1"/>
                </a:solidFill>
                <a:effectLst/>
                <a:latin typeface="+mn-lt"/>
                <a:ea typeface="+mn-ea"/>
                <a:cs typeface="+mn-cs"/>
              </a:rPr>
              <a:t> file</a:t>
            </a:r>
            <a:r>
              <a:rPr lang="en-US" sz="1200" kern="1200">
                <a:solidFill>
                  <a:schemeClr val="tx1"/>
                </a:solidFill>
                <a:effectLst/>
                <a:latin typeface="+mn-lt"/>
                <a:ea typeface="+mn-ea"/>
                <a:cs typeface="+mn-cs"/>
              </a:rPr>
              <a:t>, attached to an e-mail. </a:t>
            </a:r>
          </a:p>
          <a:p>
            <a:pPr marL="0" indent="0">
              <a:buFontTx/>
              <a:buNone/>
            </a:pPr>
            <a:r>
              <a:rPr lang="en-US" sz="1200" kern="1200">
                <a:solidFill>
                  <a:schemeClr val="tx1"/>
                </a:solidFill>
                <a:effectLst/>
                <a:latin typeface="+mn-lt"/>
                <a:ea typeface="+mn-ea"/>
                <a:cs typeface="+mn-cs"/>
              </a:rPr>
              <a:t> </a:t>
            </a:r>
          </a:p>
          <a:p>
            <a:pPr marL="171450" indent="-171450">
              <a:buFontTx/>
              <a:buChar char="-"/>
            </a:pPr>
            <a:r>
              <a:rPr lang="en-US" sz="1200" b="1" kern="1200">
                <a:solidFill>
                  <a:schemeClr val="tx1"/>
                </a:solidFill>
                <a:effectLst/>
                <a:latin typeface="+mn-lt"/>
                <a:ea typeface="+mn-ea"/>
                <a:cs typeface="+mn-cs"/>
              </a:rPr>
              <a:t>The "NotPetya" variant used in the 2017 attack uses </a:t>
            </a:r>
            <a:r>
              <a:rPr lang="en-US" sz="1200" b="1" kern="1200">
                <a:solidFill>
                  <a:schemeClr val="tx1"/>
                </a:solidFill>
                <a:effectLst/>
                <a:latin typeface="+mn-lt"/>
                <a:ea typeface="+mn-ea"/>
                <a:cs typeface="+mn-cs"/>
                <a:hlinkClick r:id="rId11"/>
              </a:rPr>
              <a:t>EternalBlue</a:t>
            </a:r>
            <a:r>
              <a:rPr lang="en-US" sz="1200" b="1" kern="1200">
                <a:solidFill>
                  <a:schemeClr val="tx1"/>
                </a:solidFill>
                <a:effectLst/>
                <a:latin typeface="+mn-lt"/>
                <a:ea typeface="+mn-ea"/>
                <a:cs typeface="+mn-cs"/>
              </a:rPr>
              <a:t>, an </a:t>
            </a:r>
            <a:r>
              <a:rPr lang="en-US" sz="1200" b="1" kern="1200">
                <a:solidFill>
                  <a:schemeClr val="tx1"/>
                </a:solidFill>
                <a:effectLst/>
                <a:latin typeface="+mn-lt"/>
                <a:ea typeface="+mn-ea"/>
                <a:cs typeface="+mn-cs"/>
                <a:hlinkClick r:id="rId12"/>
              </a:rPr>
              <a:t>exploit</a:t>
            </a:r>
            <a:r>
              <a:rPr lang="en-US" sz="1200" b="1" kern="1200">
                <a:solidFill>
                  <a:schemeClr val="tx1"/>
                </a:solidFill>
                <a:effectLst/>
                <a:latin typeface="+mn-lt"/>
                <a:ea typeface="+mn-ea"/>
                <a:cs typeface="+mn-cs"/>
              </a:rPr>
              <a:t> that takes advantage of a </a:t>
            </a:r>
            <a:r>
              <a:rPr lang="en-US" sz="1200" b="1" kern="1200">
                <a:solidFill>
                  <a:schemeClr val="tx1"/>
                </a:solidFill>
                <a:effectLst/>
                <a:latin typeface="+mn-lt"/>
                <a:ea typeface="+mn-ea"/>
                <a:cs typeface="+mn-cs"/>
                <a:hlinkClick r:id="rId13"/>
              </a:rPr>
              <a:t>vulnerability</a:t>
            </a:r>
            <a:r>
              <a:rPr lang="en-US" sz="1200" b="1" kern="1200">
                <a:solidFill>
                  <a:schemeClr val="tx1"/>
                </a:solidFill>
                <a:effectLst/>
                <a:latin typeface="+mn-lt"/>
                <a:ea typeface="+mn-ea"/>
                <a:cs typeface="+mn-cs"/>
              </a:rPr>
              <a:t> in Windows' </a:t>
            </a:r>
            <a:r>
              <a:rPr lang="en-US" sz="1200" b="1" kern="1200">
                <a:solidFill>
                  <a:schemeClr val="tx1"/>
                </a:solidFill>
                <a:effectLst/>
                <a:latin typeface="+mn-lt"/>
                <a:ea typeface="+mn-ea"/>
                <a:cs typeface="+mn-cs"/>
                <a:hlinkClick r:id="rId14"/>
              </a:rPr>
              <a:t>Server Message Block</a:t>
            </a:r>
            <a:r>
              <a:rPr lang="en-US" sz="1200" b="1" kern="1200">
                <a:solidFill>
                  <a:schemeClr val="tx1"/>
                </a:solidFill>
                <a:effectLst/>
                <a:latin typeface="+mn-lt"/>
                <a:ea typeface="+mn-ea"/>
                <a:cs typeface="+mn-cs"/>
              </a:rPr>
              <a:t> (SMB) protocol.</a:t>
            </a:r>
            <a:r>
              <a:rPr lang="en-US" sz="1200" kern="1200">
                <a:solidFill>
                  <a:schemeClr val="tx1"/>
                </a:solidFill>
                <a:effectLst/>
                <a:latin typeface="+mn-lt"/>
                <a:ea typeface="+mn-ea"/>
                <a:cs typeface="+mn-cs"/>
              </a:rPr>
              <a:t> </a:t>
            </a:r>
          </a:p>
          <a:p>
            <a:pPr marL="171450" indent="-171450">
              <a:buFontTx/>
              <a:buChar char="-"/>
            </a:pPr>
            <a:r>
              <a:rPr lang="en-US" sz="1200" kern="1200">
                <a:solidFill>
                  <a:schemeClr val="tx1"/>
                </a:solidFill>
                <a:effectLst/>
                <a:latin typeface="+mn-lt"/>
                <a:ea typeface="+mn-ea"/>
                <a:cs typeface="+mn-cs"/>
              </a:rPr>
              <a:t>it was leaked in April 2017 and was also used by </a:t>
            </a:r>
            <a:r>
              <a:rPr lang="en-US" sz="1200" kern="1200">
                <a:solidFill>
                  <a:schemeClr val="tx1"/>
                </a:solidFill>
                <a:effectLst/>
                <a:latin typeface="+mn-lt"/>
                <a:ea typeface="+mn-ea"/>
                <a:cs typeface="+mn-cs"/>
                <a:hlinkClick r:id="rId15"/>
              </a:rPr>
              <a:t>WannaCry</a:t>
            </a:r>
            <a:r>
              <a:rPr lang="en-US" sz="1200" kern="1200">
                <a:solidFill>
                  <a:schemeClr val="tx1"/>
                </a:solidFill>
                <a:effectLst/>
                <a:latin typeface="+mn-lt"/>
                <a:ea typeface="+mn-ea"/>
                <a:cs typeface="+mn-cs"/>
              </a:rPr>
              <a:t>.</a:t>
            </a:r>
            <a:r>
              <a:rPr lang="en-US" sz="1200" kern="1200" baseline="30000">
                <a:solidFill>
                  <a:schemeClr val="tx1"/>
                </a:solidFill>
                <a:effectLst/>
                <a:latin typeface="+mn-lt"/>
                <a:ea typeface="+mn-ea"/>
                <a:cs typeface="+mn-cs"/>
              </a:rPr>
              <a:t> </a:t>
            </a:r>
          </a:p>
          <a:p>
            <a:pPr marL="171450" indent="-171450">
              <a:buFontTx/>
              <a:buChar char="-"/>
            </a:pPr>
            <a:r>
              <a:rPr lang="en-US" sz="1200" b="1" kern="1200">
                <a:solidFill>
                  <a:schemeClr val="tx1"/>
                </a:solidFill>
                <a:effectLst/>
                <a:latin typeface="+mn-lt"/>
                <a:ea typeface="+mn-ea"/>
                <a:cs typeface="+mn-cs"/>
              </a:rPr>
              <a:t>The malware harvests passwords </a:t>
            </a:r>
            <a:r>
              <a:rPr lang="en-US" sz="1200" kern="1200">
                <a:solidFill>
                  <a:schemeClr val="tx1"/>
                </a:solidFill>
                <a:effectLst/>
                <a:latin typeface="+mn-lt"/>
                <a:ea typeface="+mn-ea"/>
                <a:cs typeface="+mn-cs"/>
              </a:rPr>
              <a:t>(using tweaked build of open-source Mimikatz) and uses other techniques </a:t>
            </a:r>
            <a:r>
              <a:rPr lang="en-US" sz="1200" kern="1200">
                <a:solidFill>
                  <a:schemeClr val="tx1"/>
                </a:solidFill>
                <a:effectLst/>
                <a:latin typeface="+mn-lt"/>
                <a:ea typeface="+mn-ea"/>
                <a:cs typeface="+mn-cs"/>
                <a:hlinkClick r:id="rId16"/>
              </a:rPr>
              <a:t>to spread</a:t>
            </a:r>
            <a:r>
              <a:rPr lang="en-US" sz="1200" kern="1200">
                <a:solidFill>
                  <a:schemeClr val="tx1"/>
                </a:solidFill>
                <a:effectLst/>
                <a:latin typeface="+mn-lt"/>
                <a:ea typeface="+mn-ea"/>
                <a:cs typeface="+mn-cs"/>
              </a:rPr>
              <a:t> to other computers on the same network, and uses those passwords in conjunction with </a:t>
            </a:r>
            <a:r>
              <a:rPr lang="en-US" sz="1200" kern="1200" err="1">
                <a:solidFill>
                  <a:schemeClr val="tx1"/>
                </a:solidFill>
                <a:effectLst/>
                <a:latin typeface="+mn-lt"/>
                <a:ea typeface="+mn-ea"/>
                <a:cs typeface="+mn-cs"/>
              </a:rPr>
              <a:t>PSExec</a:t>
            </a:r>
            <a:r>
              <a:rPr lang="en-US" sz="1200" kern="1200">
                <a:solidFill>
                  <a:schemeClr val="tx1"/>
                </a:solidFill>
                <a:effectLst/>
                <a:latin typeface="+mn-lt"/>
                <a:ea typeface="+mn-ea"/>
                <a:cs typeface="+mn-cs"/>
              </a:rPr>
              <a:t> to run code on other local computers.</a:t>
            </a:r>
            <a:endParaRPr lang="en-US" sz="1200" kern="1200" baseline="30000">
              <a:solidFill>
                <a:schemeClr val="tx1"/>
              </a:solidFill>
              <a:effectLst/>
              <a:latin typeface="+mn-lt"/>
              <a:ea typeface="+mn-ea"/>
              <a:cs typeface="+mn-cs"/>
            </a:endParaRPr>
          </a:p>
          <a:p>
            <a:pPr marL="171450" indent="-171450">
              <a:buFontTx/>
              <a:buChar char="-"/>
            </a:pPr>
            <a:r>
              <a:rPr lang="en-US" sz="1200" kern="1200">
                <a:solidFill>
                  <a:schemeClr val="tx1"/>
                </a:solidFill>
                <a:effectLst/>
                <a:latin typeface="+mn-lt"/>
                <a:ea typeface="+mn-ea"/>
                <a:cs typeface="+mn-cs"/>
              </a:rPr>
              <a:t>Additionally,</a:t>
            </a:r>
            <a:r>
              <a:rPr lang="en-US" sz="1200" b="1" kern="1200">
                <a:solidFill>
                  <a:schemeClr val="tx1"/>
                </a:solidFill>
                <a:effectLst/>
                <a:latin typeface="+mn-lt"/>
                <a:ea typeface="+mn-ea"/>
                <a:cs typeface="+mn-cs"/>
              </a:rPr>
              <a:t> although it still purports to be ransomware, the encryption routine was modified so that the malware could not technically revert its changes.</a:t>
            </a:r>
            <a:r>
              <a:rPr lang="en-US" sz="1200" kern="1200">
                <a:solidFill>
                  <a:schemeClr val="tx1"/>
                </a:solidFill>
                <a:effectLst/>
                <a:latin typeface="+mn-lt"/>
                <a:ea typeface="+mn-ea"/>
                <a:cs typeface="+mn-cs"/>
              </a:rPr>
              <a:t> </a:t>
            </a:r>
          </a:p>
          <a:p>
            <a:pPr marL="628650" lvl="1" indent="-171450">
              <a:buFontTx/>
              <a:buChar char="-"/>
            </a:pPr>
            <a:r>
              <a:rPr lang="en-US" sz="1200" kern="1200">
                <a:solidFill>
                  <a:schemeClr val="tx1"/>
                </a:solidFill>
                <a:effectLst/>
                <a:latin typeface="+mn-lt"/>
                <a:ea typeface="+mn-ea"/>
                <a:cs typeface="+mn-cs"/>
              </a:rPr>
              <a:t>This characteristic, along with other unusual signs in comparison to WannaCry (including the relatively </a:t>
            </a:r>
            <a:r>
              <a:rPr lang="en-US" sz="1200" b="1" kern="1200">
                <a:solidFill>
                  <a:schemeClr val="tx1"/>
                </a:solidFill>
                <a:effectLst/>
                <a:latin typeface="+mn-lt"/>
                <a:ea typeface="+mn-ea"/>
                <a:cs typeface="+mn-cs"/>
              </a:rPr>
              <a:t>low unlock fee of US$300</a:t>
            </a:r>
            <a:r>
              <a:rPr lang="en-US" sz="1200" kern="1200">
                <a:solidFill>
                  <a:schemeClr val="tx1"/>
                </a:solidFill>
                <a:effectLst/>
                <a:latin typeface="+mn-lt"/>
                <a:ea typeface="+mn-ea"/>
                <a:cs typeface="+mn-cs"/>
              </a:rPr>
              <a:t>, and using a single, fixed Bitcoin wallet to collect ransom payments rather than generating a unique ID for each specific infection for tracking purposes),</a:t>
            </a:r>
            <a:r>
              <a:rPr lang="en-US" sz="1200" kern="1200" baseline="30000">
                <a:solidFill>
                  <a:schemeClr val="tx1"/>
                </a:solidFill>
                <a:effectLst/>
                <a:latin typeface="+mn-lt"/>
                <a:ea typeface="+mn-ea"/>
                <a:cs typeface="+mn-cs"/>
              </a:rPr>
              <a:t> </a:t>
            </a:r>
          </a:p>
          <a:p>
            <a:pPr marL="628650" lvl="1" indent="-171450">
              <a:buFontTx/>
              <a:buChar char="-"/>
            </a:pPr>
            <a:r>
              <a:rPr lang="en-US" sz="1200" kern="1200">
                <a:solidFill>
                  <a:schemeClr val="tx1"/>
                </a:solidFill>
                <a:effectLst/>
                <a:latin typeface="+mn-lt"/>
                <a:ea typeface="+mn-ea"/>
                <a:cs typeface="+mn-cs"/>
              </a:rPr>
              <a:t>prompted researchers to speculate that this attack was </a:t>
            </a:r>
            <a:r>
              <a:rPr lang="en-US" sz="1200" b="1" kern="1200">
                <a:solidFill>
                  <a:schemeClr val="tx1"/>
                </a:solidFill>
                <a:effectLst/>
                <a:latin typeface="+mn-lt"/>
                <a:ea typeface="+mn-ea"/>
                <a:cs typeface="+mn-cs"/>
              </a:rPr>
              <a:t>not intended to be a profit-generating venture,</a:t>
            </a:r>
            <a:r>
              <a:rPr lang="en-US" sz="1200" kern="1200">
                <a:solidFill>
                  <a:schemeClr val="tx1"/>
                </a:solidFill>
                <a:effectLst/>
                <a:latin typeface="+mn-lt"/>
                <a:ea typeface="+mn-ea"/>
                <a:cs typeface="+mn-cs"/>
              </a:rPr>
              <a:t> </a:t>
            </a:r>
          </a:p>
          <a:p>
            <a:pPr marL="628650" lvl="1" indent="-171450">
              <a:buFontTx/>
              <a:buChar char="-"/>
            </a:pPr>
            <a:r>
              <a:rPr lang="en-US" sz="1200" kern="1200">
                <a:solidFill>
                  <a:schemeClr val="tx1"/>
                </a:solidFill>
                <a:effectLst/>
                <a:latin typeface="+mn-lt"/>
                <a:ea typeface="+mn-ea"/>
                <a:cs typeface="+mn-cs"/>
              </a:rPr>
              <a:t>b</a:t>
            </a:r>
            <a:r>
              <a:rPr lang="en-US" sz="1200" b="1" kern="1200">
                <a:solidFill>
                  <a:schemeClr val="tx1"/>
                </a:solidFill>
                <a:effectLst/>
                <a:latin typeface="+mn-lt"/>
                <a:ea typeface="+mn-ea"/>
                <a:cs typeface="+mn-cs"/>
              </a:rPr>
              <a:t>ut to damage devices quickly, and </a:t>
            </a:r>
            <a:r>
              <a:rPr lang="en-US" sz="1200" b="1" kern="1200">
                <a:solidFill>
                  <a:schemeClr val="tx1"/>
                </a:solidFill>
                <a:effectLst/>
                <a:latin typeface="+mn-lt"/>
                <a:ea typeface="+mn-ea"/>
                <a:cs typeface="+mn-cs"/>
                <a:hlinkClick r:id="rId17"/>
              </a:rPr>
              <a:t>ride off</a:t>
            </a:r>
            <a:r>
              <a:rPr lang="en-US" sz="1200" b="1" kern="1200">
                <a:solidFill>
                  <a:schemeClr val="tx1"/>
                </a:solidFill>
                <a:effectLst/>
                <a:latin typeface="+mn-lt"/>
                <a:ea typeface="+mn-ea"/>
                <a:cs typeface="+mn-cs"/>
              </a:rPr>
              <a:t> the media attention WannaCry r</a:t>
            </a:r>
            <a:r>
              <a:rPr lang="en-US" sz="1200" kern="1200">
                <a:solidFill>
                  <a:schemeClr val="tx1"/>
                </a:solidFill>
                <a:effectLst/>
                <a:latin typeface="+mn-lt"/>
                <a:ea typeface="+mn-ea"/>
                <a:cs typeface="+mn-cs"/>
              </a:rPr>
              <a:t>eceived by claiming to be ransomware.</a:t>
            </a: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21</a:t>
            </a:fld>
            <a:endParaRPr lang="en-US"/>
          </a:p>
        </p:txBody>
      </p:sp>
    </p:spTree>
    <p:extLst>
      <p:ext uri="{BB962C8B-B14F-4D97-AF65-F5344CB8AC3E}">
        <p14:creationId xmlns:p14="http://schemas.microsoft.com/office/powerpoint/2010/main" val="651376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Place Holder – Slide – Ryan Timbrook – Topic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indent="-171450">
              <a:buFontTx/>
              <a:buChar char="-"/>
            </a:pPr>
            <a:r>
              <a:rPr lang="en-US" sz="1200" b="1" kern="1200">
                <a:solidFill>
                  <a:schemeClr val="tx1"/>
                </a:solidFill>
                <a:effectLst/>
                <a:latin typeface="+mn-lt"/>
                <a:ea typeface="+mn-ea"/>
                <a:cs typeface="+mn-cs"/>
              </a:rPr>
              <a:t>NotPetya</a:t>
            </a:r>
          </a:p>
          <a:p>
            <a:r>
              <a:rPr lang="en-US" sz="1200" b="0" i="0" kern="1200">
                <a:solidFill>
                  <a:schemeClr val="tx1"/>
                </a:solidFill>
                <a:effectLst/>
                <a:latin typeface="+mn-lt"/>
                <a:ea typeface="+mn-ea"/>
                <a:cs typeface="+mn-cs"/>
              </a:rPr>
              <a:t>Under the hood, ETERNALBLUE leverages a vulnerability (CVE-2017-0144) in the SMBv1 file sharing protocol. Windows computers — where SMBv1 comes enabled by default — mishandles specially crafted SMB packets and allows an attacker to execute arbitrary code on the user's computer.</a:t>
            </a: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r>
              <a:rPr lang="en-US" sz="1200" b="0" i="0" kern="1200">
                <a:solidFill>
                  <a:schemeClr val="tx1"/>
                </a:solidFill>
                <a:effectLst/>
                <a:latin typeface="+mn-lt"/>
                <a:ea typeface="+mn-ea"/>
                <a:cs typeface="+mn-cs"/>
              </a:rPr>
              <a:t>One way of preventing a PC getting infected is by tricking the malware into thinking it's already on the computer. This can be done by heading to the Windows directory folder (</a:t>
            </a:r>
            <a:r>
              <a:rPr lang="en-US" sz="1200" b="0" i="0" kern="1200" err="1">
                <a:solidFill>
                  <a:schemeClr val="tx1"/>
                </a:solidFill>
                <a:effectLst/>
                <a:latin typeface="+mn-lt"/>
                <a:ea typeface="+mn-ea"/>
                <a:cs typeface="+mn-cs"/>
              </a:rPr>
              <a:t>C:Windows</a:t>
            </a:r>
            <a:r>
              <a:rPr lang="en-US" sz="1200" b="0" i="0" kern="1200">
                <a:solidFill>
                  <a:schemeClr val="tx1"/>
                </a:solidFill>
                <a:effectLst/>
                <a:latin typeface="+mn-lt"/>
                <a:ea typeface="+mn-ea"/>
                <a:cs typeface="+mn-cs"/>
              </a:rPr>
              <a:t>) and creating a </a:t>
            </a:r>
            <a:r>
              <a:rPr lang="en-US" sz="1200" b="1" i="0" kern="1200">
                <a:solidFill>
                  <a:schemeClr val="tx1"/>
                </a:solidFill>
                <a:effectLst/>
                <a:latin typeface="+mn-lt"/>
                <a:ea typeface="+mn-ea"/>
                <a:cs typeface="+mn-cs"/>
              </a:rPr>
              <a:t>file named </a:t>
            </a:r>
            <a:r>
              <a:rPr lang="en-US" sz="1200" b="1" i="0" kern="1200" err="1">
                <a:solidFill>
                  <a:schemeClr val="tx1"/>
                </a:solidFill>
                <a:effectLst/>
                <a:latin typeface="+mn-lt"/>
                <a:ea typeface="+mn-ea"/>
                <a:cs typeface="+mn-cs"/>
              </a:rPr>
              <a:t>perfc</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(it'll end up looking something like this</a:t>
            </a:r>
            <a:r>
              <a:rPr lang="en-US" sz="1200" b="1" i="0" kern="1200">
                <a:solidFill>
                  <a:schemeClr val="tx1"/>
                </a:solidFill>
                <a:effectLst/>
                <a:latin typeface="+mn-lt"/>
                <a:ea typeface="+mn-ea"/>
                <a:cs typeface="+mn-cs"/>
              </a:rPr>
              <a:t>: %</a:t>
            </a:r>
            <a:r>
              <a:rPr lang="en-US" sz="1200" b="1" i="0" kern="1200" err="1">
                <a:solidFill>
                  <a:schemeClr val="tx1"/>
                </a:solidFill>
                <a:effectLst/>
                <a:latin typeface="+mn-lt"/>
                <a:ea typeface="+mn-ea"/>
                <a:cs typeface="+mn-cs"/>
              </a:rPr>
              <a:t>WINDIR%perfc</a:t>
            </a:r>
            <a:r>
              <a:rPr lang="en-US" sz="1200" b="0" i="0" kern="1200">
                <a:solidFill>
                  <a:schemeClr val="tx1"/>
                </a:solidFill>
                <a:effectLst/>
                <a:latin typeface="+mn-lt"/>
                <a:ea typeface="+mn-ea"/>
                <a:cs typeface="+mn-cs"/>
              </a:rPr>
              <a:t>. Set that to "read only" permissions, says Hacker House CEO Matthew Hickey. This protects PCs because when the malware first runs, it searches for that filename in that folder and if it's found, it'll kill itself, noted Cybereason, one of two cybersecurity firms along with Positive Technologies to find the "vaccine."</a:t>
            </a: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r>
              <a:rPr lang="en-US" sz="1200" b="0" i="0" kern="1200">
                <a:solidFill>
                  <a:schemeClr val="tx1"/>
                </a:solidFill>
                <a:effectLst/>
                <a:latin typeface="+mn-lt"/>
                <a:ea typeface="+mn-ea"/>
                <a:cs typeface="+mn-cs"/>
              </a:rPr>
              <a:t>Second, Hickey recommends that concerned users check whether their computer is already infected, a and if so, if the ransomware is not yet running. To do this, look for two "rundll32.exe" files running in the Windows Task Manager. If they're present, power off the PC and do not turn it back on again. If it is turned back on, the ransomware will then run, encrypt the files and demand $300 in Bitcoin for payment (don't pay: the hackers' email account used to handle payment and provide encryption keys has been closed).</a:t>
            </a:r>
          </a:p>
          <a:p>
            <a:pPr marL="628650" lvl="1" indent="-171450">
              <a:buFontTx/>
              <a:buChar char="-"/>
            </a:pPr>
            <a:r>
              <a:rPr lang="en-US" sz="1200" b="0" i="0" kern="1200">
                <a:solidFill>
                  <a:schemeClr val="tx1"/>
                </a:solidFill>
                <a:effectLst/>
                <a:latin typeface="+mn-lt"/>
                <a:ea typeface="+mn-ea"/>
                <a:cs typeface="+mn-cs"/>
              </a:rPr>
              <a:t>Reinstalling Windows will then remove NotPetya. With luck, you've got backups to return files to the PC, whether on a device or in the cloud. If not, it's possible to retrieve unencrypted data by downloading a free operating system like </a:t>
            </a:r>
            <a:r>
              <a:rPr lang="en-US" sz="1200" b="0" i="0" u="none" strike="noStrike" kern="1200">
                <a:solidFill>
                  <a:schemeClr val="tx1"/>
                </a:solidFill>
                <a:effectLst/>
                <a:latin typeface="+mn-lt"/>
                <a:ea typeface="+mn-ea"/>
                <a:cs typeface="+mn-cs"/>
                <a:hlinkClick r:id="rId3"/>
              </a:rPr>
              <a:t>Kali Linux</a:t>
            </a:r>
            <a:r>
              <a:rPr lang="en-US" sz="1200" b="0" i="0" kern="1200">
                <a:solidFill>
                  <a:schemeClr val="tx1"/>
                </a:solidFill>
                <a:effectLst/>
                <a:latin typeface="+mn-lt"/>
                <a:ea typeface="+mn-ea"/>
                <a:cs typeface="+mn-cs"/>
              </a:rPr>
              <a:t> and using it to access the PC hard drive before re-installing Windows, Hickey noted.</a:t>
            </a:r>
          </a:p>
          <a:p>
            <a:pPr marL="628650" lvl="1" indent="-171450">
              <a:buFontTx/>
              <a:buChar char="-"/>
            </a:pPr>
            <a:endParaRPr lang="en-US" sz="1200" b="0" i="0" kern="120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Finally, employ some sensible digital hygiene. In particular, make sure you're running the latest version of whatever Windows system you're running, as this will patch the flaws that both the NotPetya and WannaCry ransomware exploited (i.e. the vulnerabilities leaked by Shadow Brokers, who claimed the bugs were originally used by the NSA). Ensure Windows firewall is turned on, check antivirus is up-to-date and that all third-party software has been patched too.</a:t>
            </a:r>
          </a:p>
        </p:txBody>
      </p:sp>
      <p:sp>
        <p:nvSpPr>
          <p:cNvPr id="4" name="Slide Number Placeholder 3"/>
          <p:cNvSpPr>
            <a:spLocks noGrp="1"/>
          </p:cNvSpPr>
          <p:nvPr>
            <p:ph type="sldNum" sz="quarter" idx="5"/>
          </p:nvPr>
        </p:nvSpPr>
        <p:spPr/>
        <p:txBody>
          <a:bodyPr/>
          <a:lstStyle/>
          <a:p>
            <a:fld id="{15419646-6457-4310-9CB4-6C6049E3B422}" type="slidenum">
              <a:rPr lang="en-US" smtClean="0"/>
              <a:t>22</a:t>
            </a:fld>
            <a:endParaRPr lang="en-US"/>
          </a:p>
        </p:txBody>
      </p:sp>
    </p:spTree>
    <p:extLst>
      <p:ext uri="{BB962C8B-B14F-4D97-AF65-F5344CB8AC3E}">
        <p14:creationId xmlns:p14="http://schemas.microsoft.com/office/powerpoint/2010/main" val="1542070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Place Holder – Slide – Ryan Timbrook – Topic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indent="-171450">
              <a:buFontTx/>
              <a:buChar char="-"/>
            </a:pPr>
            <a:r>
              <a:rPr lang="en-US" sz="1200" b="1" kern="1200">
                <a:solidFill>
                  <a:schemeClr val="tx1"/>
                </a:solidFill>
                <a:effectLst/>
                <a:latin typeface="+mn-lt"/>
                <a:ea typeface="+mn-ea"/>
                <a:cs typeface="+mn-cs"/>
              </a:rPr>
              <a:t>NotPetya</a:t>
            </a:r>
          </a:p>
          <a:p>
            <a:r>
              <a:rPr lang="en-US" sz="1200" kern="1200">
                <a:solidFill>
                  <a:schemeClr val="tx1"/>
                </a:solidFill>
                <a:effectLst/>
                <a:latin typeface="+mn-lt"/>
                <a:ea typeface="+mn-ea"/>
                <a:cs typeface="+mn-cs"/>
              </a:rPr>
              <a:t>-- In a report published by </a:t>
            </a:r>
            <a:r>
              <a:rPr lang="en-US" sz="1200" i="1" kern="1200">
                <a:solidFill>
                  <a:schemeClr val="tx1"/>
                </a:solidFill>
                <a:effectLst/>
                <a:latin typeface="+mn-lt"/>
                <a:ea typeface="+mn-ea"/>
                <a:cs typeface="+mn-cs"/>
              </a:rPr>
              <a:t>Wired</a:t>
            </a:r>
            <a:r>
              <a:rPr lang="en-US" sz="1200" kern="1200">
                <a:solidFill>
                  <a:schemeClr val="tx1"/>
                </a:solidFill>
                <a:effectLst/>
                <a:latin typeface="+mn-lt"/>
                <a:ea typeface="+mn-ea"/>
                <a:cs typeface="+mn-cs"/>
              </a:rPr>
              <a:t>, a </a:t>
            </a:r>
            <a:r>
              <a:rPr lang="en-US" sz="1200" b="1" kern="1200">
                <a:solidFill>
                  <a:schemeClr val="tx1"/>
                </a:solidFill>
                <a:effectLst/>
                <a:latin typeface="+mn-lt"/>
                <a:ea typeface="+mn-ea"/>
                <a:cs typeface="+mn-cs"/>
              </a:rPr>
              <a:t>White House assessment </a:t>
            </a:r>
            <a:r>
              <a:rPr lang="en-US" sz="1200" kern="1200">
                <a:solidFill>
                  <a:schemeClr val="tx1"/>
                </a:solidFill>
                <a:effectLst/>
                <a:latin typeface="+mn-lt"/>
                <a:ea typeface="+mn-ea"/>
                <a:cs typeface="+mn-cs"/>
              </a:rPr>
              <a:t>pegged the total </a:t>
            </a:r>
            <a:r>
              <a:rPr lang="en-US" sz="1200" b="1" kern="1200">
                <a:solidFill>
                  <a:schemeClr val="tx1"/>
                </a:solidFill>
                <a:effectLst/>
                <a:latin typeface="+mn-lt"/>
                <a:ea typeface="+mn-ea"/>
                <a:cs typeface="+mn-cs"/>
              </a:rPr>
              <a:t>damages</a:t>
            </a:r>
            <a:r>
              <a:rPr lang="en-US" sz="1200" kern="1200">
                <a:solidFill>
                  <a:schemeClr val="tx1"/>
                </a:solidFill>
                <a:effectLst/>
                <a:latin typeface="+mn-lt"/>
                <a:ea typeface="+mn-ea"/>
                <a:cs typeface="+mn-cs"/>
              </a:rPr>
              <a:t> brought about </a:t>
            </a:r>
            <a:r>
              <a:rPr lang="en-US" sz="1200" b="1" kern="1200">
                <a:solidFill>
                  <a:schemeClr val="tx1"/>
                </a:solidFill>
                <a:effectLst/>
                <a:latin typeface="+mn-lt"/>
                <a:ea typeface="+mn-ea"/>
                <a:cs typeface="+mn-cs"/>
              </a:rPr>
              <a:t>by NotPetya </a:t>
            </a:r>
            <a:r>
              <a:rPr lang="en-US" sz="1200" kern="1200">
                <a:solidFill>
                  <a:schemeClr val="tx1"/>
                </a:solidFill>
                <a:effectLst/>
                <a:latin typeface="+mn-lt"/>
                <a:ea typeface="+mn-ea"/>
                <a:cs typeface="+mn-cs"/>
              </a:rPr>
              <a:t>to </a:t>
            </a:r>
            <a:r>
              <a:rPr lang="en-US" sz="1200" b="1" kern="1200">
                <a:solidFill>
                  <a:schemeClr val="tx1"/>
                </a:solidFill>
                <a:effectLst/>
                <a:latin typeface="+mn-lt"/>
                <a:ea typeface="+mn-ea"/>
                <a:cs typeface="+mn-cs"/>
              </a:rPr>
              <a:t>more than $10 billion</a:t>
            </a:r>
            <a:r>
              <a:rPr lang="en-US" sz="1200" kern="1200">
                <a:solidFill>
                  <a:schemeClr val="tx1"/>
                </a:solidFill>
                <a:effectLst/>
                <a:latin typeface="+mn-lt"/>
                <a:ea typeface="+mn-ea"/>
                <a:cs typeface="+mn-cs"/>
              </a:rPr>
              <a:t>. This was confirmed by former Homeland Security adviser </a:t>
            </a:r>
            <a:r>
              <a:rPr lang="en-US" sz="1200" b="1" kern="1200">
                <a:solidFill>
                  <a:schemeClr val="tx1"/>
                </a:solidFill>
                <a:effectLst/>
                <a:latin typeface="+mn-lt"/>
                <a:ea typeface="+mn-ea"/>
                <a:cs typeface="+mn-cs"/>
              </a:rPr>
              <a:t>Tom Bossert</a:t>
            </a:r>
            <a:r>
              <a:rPr lang="en-US" sz="1200" kern="1200">
                <a:solidFill>
                  <a:schemeClr val="tx1"/>
                </a:solidFill>
                <a:effectLst/>
                <a:latin typeface="+mn-lt"/>
                <a:ea typeface="+mn-ea"/>
                <a:cs typeface="+mn-cs"/>
              </a:rPr>
              <a:t>, who at the time of the attack was the most senior cybersecurity focused official in the US government.</a:t>
            </a:r>
          </a:p>
          <a:p>
            <a:endParaRPr lang="en-US" sz="120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 single machine at Maersk started the global meltdown that resulted in an estimated $10 billion in losses when all was said and done. Describing the NotPetya attack, the Wired article observes, “It crippled multinational companies including Maersk, pharmaceutical giant Merck, FedEx’s European subsidiary TNT Express, French construction company Saint-Gobain, food producer Mondelēz, and manufacturer Reckitt Benckiser. In each case, it inflicted nine-figure costs. It even spread back to Russia, striking the state oil company Rosneft.”</a:t>
            </a:r>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During the attack initiated </a:t>
            </a:r>
            <a:r>
              <a:rPr lang="en-US" sz="1200" b="1" kern="1200">
                <a:solidFill>
                  <a:schemeClr val="tx1"/>
                </a:solidFill>
                <a:effectLst/>
                <a:latin typeface="+mn-lt"/>
                <a:ea typeface="+mn-ea"/>
                <a:cs typeface="+mn-cs"/>
              </a:rPr>
              <a:t>on 27 June 2017</a:t>
            </a:r>
            <a:r>
              <a:rPr lang="en-US" sz="1200" kern="1200">
                <a:solidFill>
                  <a:schemeClr val="tx1"/>
                </a:solidFill>
                <a:effectLst/>
                <a:latin typeface="+mn-lt"/>
                <a:ea typeface="+mn-ea"/>
                <a:cs typeface="+mn-cs"/>
              </a:rPr>
              <a:t>, the radiation monitoring system at Ukraine's </a:t>
            </a:r>
            <a:r>
              <a:rPr lang="en-US" sz="1200" kern="1200">
                <a:solidFill>
                  <a:schemeClr val="tx1"/>
                </a:solidFill>
                <a:effectLst/>
                <a:latin typeface="+mn-lt"/>
                <a:ea typeface="+mn-ea"/>
                <a:cs typeface="+mn-cs"/>
                <a:hlinkClick r:id="rId3"/>
              </a:rPr>
              <a:t>Chernobyl Nuclear Power Plant</a:t>
            </a:r>
            <a:r>
              <a:rPr lang="en-US" sz="1200" kern="1200">
                <a:solidFill>
                  <a:schemeClr val="tx1"/>
                </a:solidFill>
                <a:effectLst/>
                <a:latin typeface="+mn-lt"/>
                <a:ea typeface="+mn-ea"/>
                <a:cs typeface="+mn-cs"/>
              </a:rPr>
              <a:t> went offline.</a:t>
            </a:r>
            <a:r>
              <a:rPr lang="en-US" sz="1200" kern="1200" baseline="30000">
                <a:solidFill>
                  <a:schemeClr val="tx1"/>
                </a:solidFill>
                <a:effectLst/>
                <a:latin typeface="+mn-lt"/>
                <a:ea typeface="+mn-ea"/>
                <a:cs typeface="+mn-cs"/>
              </a:rPr>
              <a:t> </a:t>
            </a:r>
            <a:r>
              <a:rPr lang="en-US" sz="1200" kern="1200">
                <a:solidFill>
                  <a:schemeClr val="tx1"/>
                </a:solidFill>
                <a:effectLst/>
                <a:latin typeface="+mn-lt"/>
                <a:ea typeface="+mn-ea"/>
                <a:cs typeface="+mn-cs"/>
              </a:rPr>
              <a:t>Several Ukrainian ministries, banks and metro systems were also affected. It is </a:t>
            </a:r>
            <a:r>
              <a:rPr lang="en-US" sz="1200" b="1" kern="1200">
                <a:solidFill>
                  <a:srgbClr val="C00000"/>
                </a:solidFill>
                <a:effectLst/>
                <a:latin typeface="+mn-lt"/>
                <a:ea typeface="+mn-ea"/>
                <a:cs typeface="+mn-cs"/>
              </a:rPr>
              <a:t>said to have been the most destructive cyberattack ever</a:t>
            </a:r>
            <a:r>
              <a:rPr lang="en-US" sz="1200" kern="1200">
                <a:solidFill>
                  <a:schemeClr val="tx1"/>
                </a:solidFill>
                <a:effectLst/>
                <a:latin typeface="+mn-lt"/>
                <a:ea typeface="+mn-ea"/>
                <a:cs typeface="+mn-cs"/>
              </a:rPr>
              <a:t>.</a:t>
            </a:r>
          </a:p>
          <a:p>
            <a:pPr marL="171450" indent="-171450">
              <a:buFontTx/>
              <a:buChar char="-"/>
            </a:pPr>
            <a:endParaRPr lang="en-US" sz="1200" b="1"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rPr>
              <a:t>Among those affected elsewhere included British advertising company </a:t>
            </a:r>
            <a:r>
              <a:rPr lang="en-US" sz="1200" kern="1200">
                <a:solidFill>
                  <a:schemeClr val="tx1"/>
                </a:solidFill>
                <a:effectLst/>
                <a:latin typeface="+mn-lt"/>
                <a:ea typeface="+mn-ea"/>
                <a:cs typeface="+mn-cs"/>
                <a:hlinkClick r:id="rId4"/>
              </a:rPr>
              <a:t>WPP</a:t>
            </a:r>
            <a:r>
              <a:rPr lang="en-US" sz="1200" kern="1200">
                <a:solidFill>
                  <a:schemeClr val="tx1"/>
                </a:solidFill>
                <a:effectLst/>
                <a:latin typeface="+mn-lt"/>
                <a:ea typeface="+mn-ea"/>
                <a:cs typeface="+mn-cs"/>
              </a:rPr>
              <a:t>, </a:t>
            </a:r>
            <a:r>
              <a:rPr lang="en-US" sz="1200" kern="1200">
                <a:solidFill>
                  <a:schemeClr val="tx1"/>
                </a:solidFill>
                <a:effectLst/>
                <a:latin typeface="+mn-lt"/>
                <a:ea typeface="+mn-ea"/>
                <a:cs typeface="+mn-cs"/>
                <a:hlinkClick r:id="rId5"/>
              </a:rPr>
              <a:t>Maersk Line</a:t>
            </a:r>
            <a:r>
              <a:rPr lang="en-US" sz="1200" kern="1200">
                <a:solidFill>
                  <a:schemeClr val="tx1"/>
                </a:solidFill>
                <a:effectLst/>
                <a:latin typeface="+mn-lt"/>
                <a:ea typeface="+mn-ea"/>
                <a:cs typeface="+mn-cs"/>
              </a:rPr>
              <a:t>,</a:t>
            </a:r>
            <a:r>
              <a:rPr lang="en-US" sz="1200" kern="1200" baseline="30000">
                <a:solidFill>
                  <a:schemeClr val="tx1"/>
                </a:solidFill>
                <a:effectLst/>
                <a:latin typeface="+mn-lt"/>
                <a:ea typeface="+mn-ea"/>
                <a:cs typeface="+mn-cs"/>
              </a:rPr>
              <a:t> </a:t>
            </a:r>
            <a:r>
              <a:rPr lang="en-US" sz="1200" kern="1200">
                <a:solidFill>
                  <a:schemeClr val="tx1"/>
                </a:solidFill>
                <a:effectLst/>
                <a:latin typeface="+mn-lt"/>
                <a:ea typeface="+mn-ea"/>
                <a:cs typeface="+mn-cs"/>
              </a:rPr>
              <a:t>American pharmaceutical company </a:t>
            </a:r>
            <a:r>
              <a:rPr lang="en-US" sz="1200" kern="1200">
                <a:solidFill>
                  <a:schemeClr val="tx1"/>
                </a:solidFill>
                <a:effectLst/>
                <a:latin typeface="+mn-lt"/>
                <a:ea typeface="+mn-ea"/>
                <a:cs typeface="+mn-cs"/>
                <a:hlinkClick r:id="rId6"/>
              </a:rPr>
              <a:t>Merck &amp; Co.</a:t>
            </a:r>
            <a:r>
              <a:rPr lang="en-US" sz="1200" kern="1200">
                <a:solidFill>
                  <a:schemeClr val="tx1"/>
                </a:solidFill>
                <a:effectLst/>
                <a:latin typeface="+mn-lt"/>
                <a:ea typeface="+mn-ea"/>
                <a:cs typeface="+mn-cs"/>
              </a:rPr>
              <a:t>, Russian oil company </a:t>
            </a:r>
            <a:r>
              <a:rPr lang="en-US" sz="1200" kern="1200">
                <a:solidFill>
                  <a:schemeClr val="tx1"/>
                </a:solidFill>
                <a:effectLst/>
                <a:latin typeface="+mn-lt"/>
                <a:ea typeface="+mn-ea"/>
                <a:cs typeface="+mn-cs"/>
                <a:hlinkClick r:id="rId7"/>
              </a:rPr>
              <a:t>Rosneft</a:t>
            </a:r>
            <a:r>
              <a:rPr lang="en-US" sz="1200" kern="1200">
                <a:solidFill>
                  <a:schemeClr val="tx1"/>
                </a:solidFill>
                <a:effectLst/>
                <a:latin typeface="+mn-lt"/>
                <a:ea typeface="+mn-ea"/>
                <a:cs typeface="+mn-cs"/>
              </a:rPr>
              <a:t> (its oil production was unaffected), multinational law firm </a:t>
            </a:r>
            <a:r>
              <a:rPr lang="en-US" sz="1200" kern="1200">
                <a:solidFill>
                  <a:schemeClr val="tx1"/>
                </a:solidFill>
                <a:effectLst/>
                <a:latin typeface="+mn-lt"/>
                <a:ea typeface="+mn-ea"/>
                <a:cs typeface="+mn-cs"/>
                <a:hlinkClick r:id="rId8"/>
              </a:rPr>
              <a:t>DLA Piper</a:t>
            </a:r>
            <a:r>
              <a:rPr lang="en-US" sz="1200" kern="1200">
                <a:solidFill>
                  <a:schemeClr val="tx1"/>
                </a:solidFill>
                <a:effectLst/>
                <a:latin typeface="+mn-lt"/>
                <a:ea typeface="+mn-ea"/>
                <a:cs typeface="+mn-cs"/>
              </a:rPr>
              <a:t>,</a:t>
            </a:r>
            <a:r>
              <a:rPr lang="en-US" sz="1200" kern="1200" baseline="30000">
                <a:solidFill>
                  <a:schemeClr val="tx1"/>
                </a:solidFill>
                <a:effectLst/>
                <a:latin typeface="+mn-lt"/>
                <a:ea typeface="+mn-ea"/>
                <a:cs typeface="+mn-cs"/>
              </a:rPr>
              <a:t> </a:t>
            </a:r>
            <a:r>
              <a:rPr lang="en-US" sz="1200" kern="1200">
                <a:solidFill>
                  <a:schemeClr val="tx1"/>
                </a:solidFill>
                <a:effectLst/>
                <a:latin typeface="+mn-lt"/>
                <a:ea typeface="+mn-ea"/>
                <a:cs typeface="+mn-cs"/>
              </a:rPr>
              <a:t>French construction company </a:t>
            </a:r>
            <a:r>
              <a:rPr lang="en-US" sz="1200" kern="1200">
                <a:solidFill>
                  <a:schemeClr val="tx1"/>
                </a:solidFill>
                <a:effectLst/>
                <a:latin typeface="+mn-lt"/>
                <a:ea typeface="+mn-ea"/>
                <a:cs typeface="+mn-cs"/>
                <a:hlinkClick r:id="rId9"/>
              </a:rPr>
              <a:t>Saint-Gobain</a:t>
            </a:r>
            <a:r>
              <a:rPr lang="en-US" sz="1200" kern="1200">
                <a:solidFill>
                  <a:schemeClr val="tx1"/>
                </a:solidFill>
                <a:effectLst/>
                <a:latin typeface="+mn-lt"/>
                <a:ea typeface="+mn-ea"/>
                <a:cs typeface="+mn-cs"/>
              </a:rPr>
              <a:t> and its retail and subsidiary outlets in Estonia,</a:t>
            </a:r>
            <a:r>
              <a:rPr lang="en-US" sz="1200" kern="1200" baseline="30000">
                <a:solidFill>
                  <a:schemeClr val="tx1"/>
                </a:solidFill>
                <a:effectLst/>
                <a:latin typeface="+mn-lt"/>
                <a:ea typeface="+mn-ea"/>
                <a:cs typeface="+mn-cs"/>
              </a:rPr>
              <a:t> </a:t>
            </a:r>
            <a:r>
              <a:rPr lang="en-US" sz="1200" kern="1200">
                <a:solidFill>
                  <a:schemeClr val="tx1"/>
                </a:solidFill>
                <a:effectLst/>
                <a:latin typeface="+mn-lt"/>
                <a:ea typeface="+mn-ea"/>
                <a:cs typeface="+mn-cs"/>
              </a:rPr>
              <a:t>British consumer goods company </a:t>
            </a:r>
            <a:r>
              <a:rPr lang="en-US" sz="1200" kern="1200">
                <a:solidFill>
                  <a:schemeClr val="tx1"/>
                </a:solidFill>
                <a:effectLst/>
                <a:latin typeface="+mn-lt"/>
                <a:ea typeface="+mn-ea"/>
                <a:cs typeface="+mn-cs"/>
                <a:hlinkClick r:id="rId10"/>
              </a:rPr>
              <a:t>Reckitt Benckiser</a:t>
            </a:r>
            <a:r>
              <a:rPr lang="en-US" sz="1200" kern="1200">
                <a:solidFill>
                  <a:schemeClr val="tx1"/>
                </a:solidFill>
                <a:effectLst/>
                <a:latin typeface="+mn-lt"/>
                <a:ea typeface="+mn-ea"/>
                <a:cs typeface="+mn-cs"/>
              </a:rPr>
              <a:t>, German personal care company </a:t>
            </a:r>
            <a:r>
              <a:rPr lang="en-US" sz="1200" kern="1200">
                <a:solidFill>
                  <a:schemeClr val="tx1"/>
                </a:solidFill>
                <a:effectLst/>
                <a:latin typeface="+mn-lt"/>
                <a:ea typeface="+mn-ea"/>
                <a:cs typeface="+mn-cs"/>
                <a:hlinkClick r:id="rId11"/>
              </a:rPr>
              <a:t>Beiersdorf</a:t>
            </a:r>
            <a:r>
              <a:rPr lang="en-US" sz="1200" kern="1200">
                <a:solidFill>
                  <a:schemeClr val="tx1"/>
                </a:solidFill>
                <a:effectLst/>
                <a:latin typeface="+mn-lt"/>
                <a:ea typeface="+mn-ea"/>
                <a:cs typeface="+mn-cs"/>
              </a:rPr>
              <a:t>, German logistics company </a:t>
            </a:r>
            <a:r>
              <a:rPr lang="en-US" sz="1200" kern="1200">
                <a:solidFill>
                  <a:schemeClr val="tx1"/>
                </a:solidFill>
                <a:effectLst/>
                <a:latin typeface="+mn-lt"/>
                <a:ea typeface="+mn-ea"/>
                <a:cs typeface="+mn-cs"/>
                <a:hlinkClick r:id="rId12"/>
              </a:rPr>
              <a:t>DHL</a:t>
            </a:r>
            <a:r>
              <a:rPr lang="en-US" sz="1200" kern="1200">
                <a:solidFill>
                  <a:schemeClr val="tx1"/>
                </a:solidFill>
                <a:effectLst/>
                <a:latin typeface="+mn-lt"/>
                <a:ea typeface="+mn-ea"/>
                <a:cs typeface="+mn-cs"/>
              </a:rPr>
              <a:t>, United States food company </a:t>
            </a:r>
            <a:r>
              <a:rPr lang="en-US" sz="1200" kern="1200">
                <a:solidFill>
                  <a:schemeClr val="tx1"/>
                </a:solidFill>
                <a:effectLst/>
                <a:latin typeface="+mn-lt"/>
                <a:ea typeface="+mn-ea"/>
                <a:cs typeface="+mn-cs"/>
                <a:hlinkClick r:id="rId13"/>
              </a:rPr>
              <a:t>Mondelez International</a:t>
            </a:r>
            <a:r>
              <a:rPr lang="en-US" sz="1200" kern="1200">
                <a:solidFill>
                  <a:schemeClr val="tx1"/>
                </a:solidFill>
                <a:effectLst/>
                <a:latin typeface="+mn-lt"/>
                <a:ea typeface="+mn-ea"/>
                <a:cs typeface="+mn-cs"/>
              </a:rPr>
              <a:t>, and American hospital operator Heritage Valley Health System. The </a:t>
            </a:r>
            <a:r>
              <a:rPr lang="en-US" sz="1200" kern="1200">
                <a:solidFill>
                  <a:schemeClr val="tx1"/>
                </a:solidFill>
                <a:effectLst/>
                <a:latin typeface="+mn-lt"/>
                <a:ea typeface="+mn-ea"/>
                <a:cs typeface="+mn-cs"/>
                <a:hlinkClick r:id="rId14"/>
              </a:rPr>
              <a:t>Cadbury's Chocolate Factory</a:t>
            </a:r>
            <a:r>
              <a:rPr lang="en-US" sz="1200" kern="1200">
                <a:solidFill>
                  <a:schemeClr val="tx1"/>
                </a:solidFill>
                <a:effectLst/>
                <a:latin typeface="+mn-lt"/>
                <a:ea typeface="+mn-ea"/>
                <a:cs typeface="+mn-cs"/>
              </a:rPr>
              <a:t> in </a:t>
            </a:r>
            <a:r>
              <a:rPr lang="en-US" sz="1200" kern="1200">
                <a:solidFill>
                  <a:schemeClr val="tx1"/>
                </a:solidFill>
                <a:effectLst/>
                <a:latin typeface="+mn-lt"/>
                <a:ea typeface="+mn-ea"/>
                <a:cs typeface="+mn-cs"/>
                <a:hlinkClick r:id="rId15"/>
              </a:rPr>
              <a:t>Hobart</a:t>
            </a:r>
            <a:r>
              <a:rPr lang="en-US" sz="1200" kern="1200">
                <a:solidFill>
                  <a:schemeClr val="tx1"/>
                </a:solidFill>
                <a:effectLst/>
                <a:latin typeface="+mn-lt"/>
                <a:ea typeface="+mn-ea"/>
                <a:cs typeface="+mn-cs"/>
              </a:rPr>
              <a:t>, Tasmania, is the first company in Australia to be affected by Petya. On 28 June 2017, </a:t>
            </a:r>
            <a:r>
              <a:rPr lang="en-US" sz="1200" kern="1200">
                <a:solidFill>
                  <a:schemeClr val="tx1"/>
                </a:solidFill>
                <a:effectLst/>
                <a:latin typeface="+mn-lt"/>
                <a:ea typeface="+mn-ea"/>
                <a:cs typeface="+mn-cs"/>
                <a:hlinkClick r:id="rId16"/>
              </a:rPr>
              <a:t>JNPT</a:t>
            </a:r>
            <a:r>
              <a:rPr lang="en-US" sz="1200" kern="1200">
                <a:solidFill>
                  <a:schemeClr val="tx1"/>
                </a:solidFill>
                <a:effectLst/>
                <a:latin typeface="+mn-lt"/>
                <a:ea typeface="+mn-ea"/>
                <a:cs typeface="+mn-cs"/>
              </a:rPr>
              <a:t>, India's largest container port, had reportedly been affected, with all operations coming to a standstill. Princeton Community Hospital in rural West Virginia will scrap and replace its entire computer network on its path to recovery.</a:t>
            </a:r>
          </a:p>
          <a:p>
            <a:pPr marL="0" indent="0">
              <a:buFontTx/>
              <a:buNone/>
            </a:pPr>
            <a:endParaRPr lang="en-US" sz="1200" b="1" kern="1200">
              <a:solidFill>
                <a:schemeClr val="tx1"/>
              </a:solidFill>
              <a:effectLst/>
              <a:latin typeface="+mn-lt"/>
              <a:ea typeface="+mn-ea"/>
              <a:cs typeface="+mn-cs"/>
            </a:endParaRPr>
          </a:p>
          <a:p>
            <a:pPr marL="0" indent="0">
              <a:buFontTx/>
              <a:buNone/>
            </a:pP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rPr>
              <a:t>The business interruption to </a:t>
            </a:r>
            <a:r>
              <a:rPr lang="en-US" sz="1200" b="1" kern="1200">
                <a:solidFill>
                  <a:schemeClr val="tx1"/>
                </a:solidFill>
                <a:effectLst/>
                <a:latin typeface="+mn-lt"/>
                <a:ea typeface="+mn-ea"/>
                <a:cs typeface="+mn-cs"/>
              </a:rPr>
              <a:t>Maersk</a:t>
            </a:r>
            <a:r>
              <a:rPr lang="en-US" sz="1200" kern="1200">
                <a:solidFill>
                  <a:schemeClr val="tx1"/>
                </a:solidFill>
                <a:effectLst/>
                <a:latin typeface="+mn-lt"/>
                <a:ea typeface="+mn-ea"/>
                <a:cs typeface="+mn-cs"/>
              </a:rPr>
              <a:t>, the </a:t>
            </a:r>
            <a:r>
              <a:rPr lang="en-US" sz="1200" b="1" kern="1200">
                <a:solidFill>
                  <a:schemeClr val="tx1"/>
                </a:solidFill>
                <a:effectLst/>
                <a:latin typeface="+mn-lt"/>
                <a:ea typeface="+mn-ea"/>
                <a:cs typeface="+mn-cs"/>
              </a:rPr>
              <a:t>world's largest container ship and supply vessel operator</a:t>
            </a:r>
            <a:r>
              <a:rPr lang="en-US" sz="1200" kern="1200">
                <a:solidFill>
                  <a:schemeClr val="tx1"/>
                </a:solidFill>
                <a:effectLst/>
                <a:latin typeface="+mn-lt"/>
                <a:ea typeface="+mn-ea"/>
                <a:cs typeface="+mn-cs"/>
              </a:rPr>
              <a:t>, was estimated between </a:t>
            </a:r>
            <a:r>
              <a:rPr lang="en-US" sz="1200" b="1" kern="1200">
                <a:solidFill>
                  <a:schemeClr val="tx1"/>
                </a:solidFill>
                <a:effectLst/>
                <a:latin typeface="+mn-lt"/>
                <a:ea typeface="+mn-ea"/>
                <a:cs typeface="+mn-cs"/>
              </a:rPr>
              <a:t>$200m and $300m </a:t>
            </a:r>
            <a:r>
              <a:rPr lang="en-US" sz="1200" kern="1200">
                <a:solidFill>
                  <a:schemeClr val="tx1"/>
                </a:solidFill>
                <a:effectLst/>
                <a:latin typeface="+mn-lt"/>
                <a:ea typeface="+mn-ea"/>
                <a:cs typeface="+mn-cs"/>
              </a:rPr>
              <a:t>in </a:t>
            </a:r>
            <a:r>
              <a:rPr lang="en-US" sz="1200" b="1" kern="1200">
                <a:solidFill>
                  <a:schemeClr val="tx1"/>
                </a:solidFill>
                <a:effectLst/>
                <a:latin typeface="+mn-lt"/>
                <a:ea typeface="+mn-ea"/>
                <a:cs typeface="+mn-cs"/>
              </a:rPr>
              <a:t>lost revenues</a:t>
            </a:r>
          </a:p>
          <a:p>
            <a:pPr marL="0" indent="0">
              <a:buFontTx/>
              <a:buNone/>
            </a:pPr>
            <a:endParaRPr lang="en-US" sz="1200" b="1" kern="1200">
              <a:solidFill>
                <a:schemeClr val="tx1"/>
              </a:solidFill>
              <a:effectLst/>
              <a:latin typeface="+mn-lt"/>
              <a:ea typeface="+mn-ea"/>
              <a:cs typeface="+mn-cs"/>
            </a:endParaRPr>
          </a:p>
          <a:p>
            <a:pPr marL="0" indent="0">
              <a:buFontTx/>
              <a:buNone/>
            </a:pP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hlinkClick r:id="rId17"/>
              </a:rPr>
              <a:t>Jens Stoltenberg</a:t>
            </a:r>
            <a:r>
              <a:rPr lang="en-US" sz="1200" kern="1200">
                <a:solidFill>
                  <a:schemeClr val="tx1"/>
                </a:solidFill>
                <a:effectLst/>
                <a:latin typeface="+mn-lt"/>
                <a:ea typeface="+mn-ea"/>
                <a:cs typeface="+mn-cs"/>
              </a:rPr>
              <a:t>, </a:t>
            </a:r>
            <a:r>
              <a:rPr lang="en-US" sz="1200" kern="1200">
                <a:solidFill>
                  <a:schemeClr val="tx1"/>
                </a:solidFill>
                <a:effectLst/>
                <a:latin typeface="+mn-lt"/>
                <a:ea typeface="+mn-ea"/>
                <a:cs typeface="+mn-cs"/>
                <a:hlinkClick r:id="rId18"/>
              </a:rPr>
              <a:t>NATO</a:t>
            </a:r>
            <a:r>
              <a:rPr lang="en-US" sz="1200" kern="1200">
                <a:solidFill>
                  <a:schemeClr val="tx1"/>
                </a:solidFill>
                <a:effectLst/>
                <a:latin typeface="+mn-lt"/>
                <a:ea typeface="+mn-ea"/>
                <a:cs typeface="+mn-cs"/>
              </a:rPr>
              <a:t> Secretary-General, pressed the alliance to strengthen its cyber defenses, saying that a cyberattack could trigger the Article 5 principle of collective defense</a:t>
            </a:r>
          </a:p>
          <a:p>
            <a:pPr marL="0" indent="0">
              <a:buFontTx/>
              <a:buNone/>
            </a:pPr>
            <a:endParaRPr lang="en-US" sz="1200" b="1" kern="1200">
              <a:solidFill>
                <a:schemeClr val="tx1"/>
              </a:solidFill>
              <a:effectLst/>
              <a:latin typeface="+mn-lt"/>
              <a:ea typeface="+mn-ea"/>
              <a:cs typeface="+mn-cs"/>
            </a:endParaRPr>
          </a:p>
          <a:p>
            <a:pPr marL="0" indent="0">
              <a:buFontTx/>
              <a:buNone/>
            </a:pP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rPr>
              <a:t>Mondelez International's insurance carrier, </a:t>
            </a:r>
            <a:r>
              <a:rPr lang="en-US" sz="1200" kern="1200">
                <a:solidFill>
                  <a:schemeClr val="tx1"/>
                </a:solidFill>
                <a:effectLst/>
                <a:latin typeface="+mn-lt"/>
                <a:ea typeface="+mn-ea"/>
                <a:cs typeface="+mn-cs"/>
                <a:hlinkClick r:id="rId19"/>
              </a:rPr>
              <a:t>Zurich American Insurance Company</a:t>
            </a:r>
            <a:r>
              <a:rPr lang="en-US" sz="1200" kern="1200">
                <a:solidFill>
                  <a:schemeClr val="tx1"/>
                </a:solidFill>
                <a:effectLst/>
                <a:latin typeface="+mn-lt"/>
                <a:ea typeface="+mn-ea"/>
                <a:cs typeface="+mn-cs"/>
              </a:rPr>
              <a:t>, has refused to pay out a claim for cleaning up damage from a </a:t>
            </a:r>
            <a:r>
              <a:rPr lang="en-US" sz="1200" kern="1200" err="1">
                <a:solidFill>
                  <a:schemeClr val="tx1"/>
                </a:solidFill>
                <a:effectLst/>
                <a:latin typeface="+mn-lt"/>
                <a:ea typeface="+mn-ea"/>
                <a:cs typeface="+mn-cs"/>
              </a:rPr>
              <a:t>Notpetya</a:t>
            </a:r>
            <a:r>
              <a:rPr lang="en-US" sz="1200" kern="1200">
                <a:solidFill>
                  <a:schemeClr val="tx1"/>
                </a:solidFill>
                <a:effectLst/>
                <a:latin typeface="+mn-lt"/>
                <a:ea typeface="+mn-ea"/>
                <a:cs typeface="+mn-cs"/>
              </a:rPr>
              <a:t> infection, on the grounds that </a:t>
            </a:r>
            <a:r>
              <a:rPr lang="en-US" sz="1200" kern="1200" err="1">
                <a:solidFill>
                  <a:schemeClr val="tx1"/>
                </a:solidFill>
                <a:effectLst/>
                <a:latin typeface="+mn-lt"/>
                <a:ea typeface="+mn-ea"/>
                <a:cs typeface="+mn-cs"/>
              </a:rPr>
              <a:t>Notpetya</a:t>
            </a:r>
            <a:r>
              <a:rPr lang="en-US" sz="1200" kern="1200">
                <a:solidFill>
                  <a:schemeClr val="tx1"/>
                </a:solidFill>
                <a:effectLst/>
                <a:latin typeface="+mn-lt"/>
                <a:ea typeface="+mn-ea"/>
                <a:cs typeface="+mn-cs"/>
              </a:rPr>
              <a:t> is an "act of war" that is not covered by the policy. Mondelez is suing Zurich American for $100 million</a:t>
            </a:r>
          </a:p>
          <a:p>
            <a:pPr marL="0" indent="0">
              <a:buFontTx/>
              <a:buNone/>
            </a:pPr>
            <a:endParaRPr lang="en-US" sz="1200" b="1" kern="1200">
              <a:solidFill>
                <a:schemeClr val="tx1"/>
              </a:solidFill>
              <a:effectLst/>
              <a:latin typeface="+mn-lt"/>
              <a:ea typeface="+mn-ea"/>
              <a:cs typeface="+mn-cs"/>
            </a:endParaRPr>
          </a:p>
          <a:p>
            <a:pPr marL="0" indent="0">
              <a:buFontTx/>
              <a:buNone/>
            </a:pP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hlinkClick r:id="rId20"/>
              </a:rPr>
              <a:t>Europol</a:t>
            </a:r>
            <a:r>
              <a:rPr lang="en-US" sz="1200" kern="1200">
                <a:solidFill>
                  <a:schemeClr val="tx1"/>
                </a:solidFill>
                <a:effectLst/>
                <a:latin typeface="+mn-lt"/>
                <a:ea typeface="+mn-ea"/>
                <a:cs typeface="+mn-cs"/>
              </a:rPr>
              <a:t> said it was aware of and urgently responding to reports of a cyber attack in member states of the </a:t>
            </a:r>
            <a:r>
              <a:rPr lang="en-US" sz="1200" kern="1200">
                <a:solidFill>
                  <a:schemeClr val="tx1"/>
                </a:solidFill>
                <a:effectLst/>
                <a:latin typeface="+mn-lt"/>
                <a:ea typeface="+mn-ea"/>
                <a:cs typeface="+mn-cs"/>
                <a:hlinkClick r:id="rId21"/>
              </a:rPr>
              <a:t>European Union</a:t>
            </a:r>
            <a:r>
              <a:rPr lang="en-US" sz="1200" kern="1200">
                <a:solidFill>
                  <a:schemeClr val="tx1"/>
                </a:solidFill>
                <a:effectLst/>
                <a:latin typeface="+mn-lt"/>
                <a:ea typeface="+mn-ea"/>
                <a:cs typeface="+mn-cs"/>
              </a:rPr>
              <a:t>. The </a:t>
            </a:r>
            <a:r>
              <a:rPr lang="en-US" sz="1200" kern="1200">
                <a:solidFill>
                  <a:schemeClr val="tx1"/>
                </a:solidFill>
                <a:effectLst/>
                <a:latin typeface="+mn-lt"/>
                <a:ea typeface="+mn-ea"/>
                <a:cs typeface="+mn-cs"/>
                <a:hlinkClick r:id="rId22"/>
              </a:rPr>
              <a:t>United States Department of Homeland Security</a:t>
            </a:r>
            <a:r>
              <a:rPr lang="en-US" sz="1200" kern="1200">
                <a:solidFill>
                  <a:schemeClr val="tx1"/>
                </a:solidFill>
                <a:effectLst/>
                <a:latin typeface="+mn-lt"/>
                <a:ea typeface="+mn-ea"/>
                <a:cs typeface="+mn-cs"/>
              </a:rPr>
              <a:t> was involved and coordinating with its international and local partners. In a letter to the NSA, Democratic Congressman </a:t>
            </a:r>
            <a:r>
              <a:rPr lang="en-US" sz="1200" kern="1200">
                <a:solidFill>
                  <a:schemeClr val="tx1"/>
                </a:solidFill>
                <a:effectLst/>
                <a:latin typeface="+mn-lt"/>
                <a:ea typeface="+mn-ea"/>
                <a:cs typeface="+mn-cs"/>
                <a:hlinkClick r:id="rId23"/>
              </a:rPr>
              <a:t>Ted Lieu</a:t>
            </a:r>
            <a:r>
              <a:rPr lang="en-US" sz="1200" kern="1200">
                <a:solidFill>
                  <a:schemeClr val="tx1"/>
                </a:solidFill>
                <a:effectLst/>
                <a:latin typeface="+mn-lt"/>
                <a:ea typeface="+mn-ea"/>
                <a:cs typeface="+mn-cs"/>
              </a:rPr>
              <a:t> asked the agency to collaborate more actively with technology companies to notify them of software vulnerabilities and help them prevent future attacks </a:t>
            </a:r>
            <a:r>
              <a:rPr lang="en-US" sz="1200" b="1" kern="1200">
                <a:solidFill>
                  <a:schemeClr val="tx1"/>
                </a:solidFill>
                <a:effectLst/>
                <a:latin typeface="+mn-lt"/>
                <a:ea typeface="+mn-ea"/>
                <a:cs typeface="+mn-cs"/>
              </a:rPr>
              <a:t>based on malware created by the NSA.</a:t>
            </a:r>
            <a:r>
              <a:rPr lang="en-US" sz="1200" kern="1200">
                <a:solidFill>
                  <a:schemeClr val="tx1"/>
                </a:solidFill>
                <a:effectLst/>
                <a:latin typeface="+mn-lt"/>
                <a:ea typeface="+mn-ea"/>
                <a:cs typeface="+mn-cs"/>
              </a:rPr>
              <a:t> On </a:t>
            </a:r>
            <a:r>
              <a:rPr lang="en-US" sz="1200" b="1" kern="1200">
                <a:solidFill>
                  <a:schemeClr val="tx1"/>
                </a:solidFill>
                <a:effectLst/>
                <a:latin typeface="+mn-lt"/>
                <a:ea typeface="+mn-ea"/>
                <a:cs typeface="+mn-cs"/>
              </a:rPr>
              <a:t>15 February 2018</a:t>
            </a:r>
            <a:r>
              <a:rPr lang="en-US" sz="1200" kern="1200">
                <a:solidFill>
                  <a:schemeClr val="tx1"/>
                </a:solidFill>
                <a:effectLst/>
                <a:latin typeface="+mn-lt"/>
                <a:ea typeface="+mn-ea"/>
                <a:cs typeface="+mn-cs"/>
              </a:rPr>
              <a:t>, the </a:t>
            </a:r>
            <a:r>
              <a:rPr lang="en-US" sz="1200" b="1" kern="1200">
                <a:solidFill>
                  <a:schemeClr val="tx1"/>
                </a:solidFill>
                <a:effectLst/>
                <a:latin typeface="+mn-lt"/>
                <a:ea typeface="+mn-ea"/>
                <a:cs typeface="+mn-cs"/>
              </a:rPr>
              <a:t>Trump administration blamed Russia </a:t>
            </a:r>
            <a:r>
              <a:rPr lang="en-US" sz="1200" kern="1200">
                <a:solidFill>
                  <a:schemeClr val="tx1"/>
                </a:solidFill>
                <a:effectLst/>
                <a:latin typeface="+mn-lt"/>
                <a:ea typeface="+mn-ea"/>
                <a:cs typeface="+mn-cs"/>
              </a:rPr>
              <a:t>for the attack and warned that there would be "international consequences". The United Kingdom and the Australian government also issued similar statements</a:t>
            </a: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r>
              <a:rPr lang="en-US" sz="1200" b="1" kern="1200">
                <a:solidFill>
                  <a:schemeClr val="tx1"/>
                </a:solidFill>
                <a:effectLst/>
                <a:latin typeface="+mn-lt"/>
                <a:ea typeface="+mn-ea"/>
                <a:cs typeface="+mn-cs"/>
              </a:rPr>
              <a:t>BadRabbit</a:t>
            </a: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sz="1200" b="1" kern="1200">
              <a:solidFill>
                <a:schemeClr val="tx1"/>
              </a:solidFill>
              <a:effectLst/>
              <a:latin typeface="+mn-lt"/>
              <a:ea typeface="+mn-ea"/>
              <a:cs typeface="+mn-cs"/>
            </a:endParaRP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23</a:t>
            </a:fld>
            <a:endParaRPr lang="en-US"/>
          </a:p>
        </p:txBody>
      </p:sp>
    </p:spTree>
    <p:extLst>
      <p:ext uri="{BB962C8B-B14F-4D97-AF65-F5344CB8AC3E}">
        <p14:creationId xmlns:p14="http://schemas.microsoft.com/office/powerpoint/2010/main" val="175019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Nicolas</a:t>
            </a:r>
          </a:p>
        </p:txBody>
      </p:sp>
      <p:sp>
        <p:nvSpPr>
          <p:cNvPr id="4" name="Slide Number Placeholder 3"/>
          <p:cNvSpPr>
            <a:spLocks noGrp="1"/>
          </p:cNvSpPr>
          <p:nvPr>
            <p:ph type="sldNum" sz="quarter" idx="5"/>
          </p:nvPr>
        </p:nvSpPr>
        <p:spPr/>
        <p:txBody>
          <a:bodyPr/>
          <a:lstStyle/>
          <a:p>
            <a:fld id="{15419646-6457-4310-9CB4-6C6049E3B422}" type="slidenum">
              <a:rPr lang="en-US" smtClean="0"/>
              <a:t>3</a:t>
            </a:fld>
            <a:endParaRPr lang="en-US"/>
          </a:p>
        </p:txBody>
      </p:sp>
    </p:spTree>
    <p:extLst>
      <p:ext uri="{BB962C8B-B14F-4D97-AF65-F5344CB8AC3E}">
        <p14:creationId xmlns:p14="http://schemas.microsoft.com/office/powerpoint/2010/main" val="382372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Assadour</a:t>
            </a:r>
          </a:p>
        </p:txBody>
      </p:sp>
      <p:sp>
        <p:nvSpPr>
          <p:cNvPr id="4" name="Slide Number Placeholder 3"/>
          <p:cNvSpPr>
            <a:spLocks noGrp="1"/>
          </p:cNvSpPr>
          <p:nvPr>
            <p:ph type="sldNum" sz="quarter" idx="5"/>
          </p:nvPr>
        </p:nvSpPr>
        <p:spPr/>
        <p:txBody>
          <a:bodyPr/>
          <a:lstStyle/>
          <a:p>
            <a:fld id="{15419646-6457-4310-9CB4-6C6049E3B422}" type="slidenum">
              <a:rPr lang="en-US" smtClean="0"/>
              <a:t>4</a:t>
            </a:fld>
            <a:endParaRPr lang="en-US"/>
          </a:p>
        </p:txBody>
      </p:sp>
    </p:spTree>
    <p:extLst>
      <p:ext uri="{BB962C8B-B14F-4D97-AF65-F5344CB8AC3E}">
        <p14:creationId xmlns:p14="http://schemas.microsoft.com/office/powerpoint/2010/main" val="25263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5</a:t>
            </a:fld>
            <a:endParaRPr lang="en-US"/>
          </a:p>
        </p:txBody>
      </p:sp>
    </p:spTree>
    <p:extLst>
      <p:ext uri="{BB962C8B-B14F-4D97-AF65-F5344CB8AC3E}">
        <p14:creationId xmlns:p14="http://schemas.microsoft.com/office/powerpoint/2010/main" val="1481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Nicolas</a:t>
            </a:r>
            <a:br>
              <a:rPr lang="en-US">
                <a:cs typeface="+mn-lt"/>
              </a:rPr>
            </a:br>
            <a:br>
              <a:rPr lang="en-US">
                <a:cs typeface="+mn-lt"/>
              </a:rPr>
            </a:br>
            <a:r>
              <a:rPr lang="en-US">
                <a:cs typeface="+mn-lt"/>
              </a:rPr>
              <a:t>Server Message Block (SMB) is a network communication protocol which allows computers on a network, or within a domain, to share files (3).</a:t>
            </a:r>
            <a:br>
              <a:rPr lang="en-US">
                <a:cs typeface="+mn-lt"/>
              </a:rPr>
            </a:br>
            <a:r>
              <a:rPr lang="en-US">
                <a:cs typeface="+mn-lt"/>
              </a:rPr>
              <a:t> </a:t>
            </a:r>
            <a:br>
              <a:rPr lang="en-US">
                <a:cs typeface="+mn-lt"/>
              </a:rPr>
            </a:br>
            <a:r>
              <a:rPr lang="en-US">
                <a:cs typeface="+mn-lt"/>
              </a:rPr>
              <a:t>The bugs essentially allow an attacker to overwrite client data within packets and address it to the attacker’s specifications through a modified packet to the server.</a:t>
            </a:r>
            <a:br>
              <a:rPr lang="en-US">
                <a:cs typeface="+mn-lt"/>
              </a:rPr>
            </a:br>
            <a:r>
              <a:rPr lang="en-US">
                <a:cs typeface="+mn-lt"/>
              </a:rPr>
              <a:t> </a:t>
            </a:r>
            <a:br>
              <a:rPr lang="en-US">
                <a:cs typeface="+mn-lt"/>
              </a:rPr>
            </a:br>
            <a:r>
              <a:rPr lang="en-US">
                <a:cs typeface="+mn-lt"/>
              </a:rPr>
              <a:t>The first bug creates a situation where less memory is allocated during packet generation.</a:t>
            </a:r>
          </a:p>
          <a:p>
            <a:endParaRPr lang="en-US">
              <a:cs typeface="+mn-lt"/>
            </a:endParaRPr>
          </a:p>
          <a:p>
            <a:r>
              <a:rPr lang="en-US">
                <a:cs typeface="+mn-lt"/>
              </a:rPr>
              <a:t>The second bug exploits code that can trigger a buffer overflow.</a:t>
            </a:r>
          </a:p>
          <a:p>
            <a:endParaRPr lang="en-US">
              <a:cs typeface="+mn-lt"/>
            </a:endParaRPr>
          </a:p>
          <a:p>
            <a:r>
              <a:rPr lang="en-US">
                <a:cs typeface="+mn-lt"/>
              </a:rPr>
              <a:t>The third bug exploits code that can take advantage of this overflow by deploying a heap spraying technique which in turn allows the attacker to direct code.</a:t>
            </a:r>
          </a:p>
          <a:p>
            <a:endParaRPr lang="en-US">
              <a:cs typeface="+mn-lt"/>
            </a:endParaRPr>
          </a:p>
          <a:p>
            <a:endParaRPr lang="en-US">
              <a:cs typeface="Calibri"/>
            </a:endParaRPr>
          </a:p>
        </p:txBody>
      </p:sp>
      <p:sp>
        <p:nvSpPr>
          <p:cNvPr id="4" name="Slide Number Placeholder 3"/>
          <p:cNvSpPr>
            <a:spLocks noGrp="1"/>
          </p:cNvSpPr>
          <p:nvPr>
            <p:ph type="sldNum" sz="quarter" idx="5"/>
          </p:nvPr>
        </p:nvSpPr>
        <p:spPr/>
        <p:txBody>
          <a:bodyPr/>
          <a:lstStyle/>
          <a:p>
            <a:fld id="{15419646-6457-4310-9CB4-6C6049E3B422}" type="slidenum">
              <a:rPr lang="en-US" smtClean="0"/>
              <a:t>6</a:t>
            </a:fld>
            <a:endParaRPr lang="en-US"/>
          </a:p>
        </p:txBody>
      </p:sp>
    </p:spTree>
    <p:extLst>
      <p:ext uri="{BB962C8B-B14F-4D97-AF65-F5344CB8AC3E}">
        <p14:creationId xmlns:p14="http://schemas.microsoft.com/office/powerpoint/2010/main" val="220172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just Windows PCs are vulnerable, essentially any system that implements the SMB protocol</a:t>
            </a: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15419646-6457-4310-9CB4-6C6049E3B422}" type="slidenum">
              <a:rPr lang="en-US" smtClean="0"/>
              <a:t>7</a:t>
            </a:fld>
            <a:endParaRPr lang="en-US"/>
          </a:p>
        </p:txBody>
      </p:sp>
    </p:spTree>
    <p:extLst>
      <p:ext uri="{BB962C8B-B14F-4D97-AF65-F5344CB8AC3E}">
        <p14:creationId xmlns:p14="http://schemas.microsoft.com/office/powerpoint/2010/main" val="201614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10</a:t>
            </a:fld>
            <a:endParaRPr lang="en-US"/>
          </a:p>
        </p:txBody>
      </p:sp>
    </p:spTree>
    <p:extLst>
      <p:ext uri="{BB962C8B-B14F-4D97-AF65-F5344CB8AC3E}">
        <p14:creationId xmlns:p14="http://schemas.microsoft.com/office/powerpoint/2010/main" val="3967676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Rose Mary</a:t>
            </a:r>
          </a:p>
        </p:txBody>
      </p:sp>
      <p:sp>
        <p:nvSpPr>
          <p:cNvPr id="4" name="Slide Number Placeholder 3"/>
          <p:cNvSpPr>
            <a:spLocks noGrp="1"/>
          </p:cNvSpPr>
          <p:nvPr>
            <p:ph type="sldNum" sz="quarter" idx="5"/>
          </p:nvPr>
        </p:nvSpPr>
        <p:spPr/>
        <p:txBody>
          <a:bodyPr/>
          <a:lstStyle/>
          <a:p>
            <a:fld id="{15419646-6457-4310-9CB4-6C6049E3B422}" type="slidenum">
              <a:rPr lang="en-US" smtClean="0"/>
              <a:t>11</a:t>
            </a:fld>
            <a:endParaRPr lang="en-US"/>
          </a:p>
        </p:txBody>
      </p:sp>
    </p:spTree>
    <p:extLst>
      <p:ext uri="{BB962C8B-B14F-4D97-AF65-F5344CB8AC3E}">
        <p14:creationId xmlns:p14="http://schemas.microsoft.com/office/powerpoint/2010/main" val="492734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developer of a tool named Eternal Blues that scans for computers vulnerable to the NSA's ETERNALBLUE exploit has published statistics gathered from the app's usage.</a:t>
            </a:r>
          </a:p>
          <a:p>
            <a:r>
              <a:rPr lang="en-US" sz="1200" b="0" i="0" kern="1200">
                <a:solidFill>
                  <a:schemeClr val="tx1"/>
                </a:solidFill>
                <a:effectLst/>
                <a:latin typeface="+mn-lt"/>
                <a:ea typeface="+mn-ea"/>
                <a:cs typeface="+mn-cs"/>
              </a:rPr>
              <a:t>According to </a:t>
            </a:r>
            <a:r>
              <a:rPr lang="en-US" sz="1200" b="0" i="0" kern="1200" err="1">
                <a:solidFill>
                  <a:schemeClr val="tx1"/>
                </a:solidFill>
                <a:effectLst/>
                <a:latin typeface="+mn-lt"/>
                <a:ea typeface="+mn-ea"/>
                <a:cs typeface="+mn-cs"/>
              </a:rPr>
              <a:t>Elad</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Erez</a:t>
            </a:r>
            <a:r>
              <a:rPr lang="en-US" sz="1200" b="0" i="0" kern="1200">
                <a:solidFill>
                  <a:schemeClr val="tx1"/>
                </a:solidFill>
                <a:effectLst/>
                <a:latin typeface="+mn-lt"/>
                <a:ea typeface="+mn-ea"/>
                <a:cs typeface="+mn-cs"/>
              </a:rPr>
              <a:t>, the tool's developer, the Eternal Blues app found more than 50,000 vulnerable computers around the world in the past two weeks, since the </a:t>
            </a:r>
            <a:r>
              <a:rPr lang="en-US" sz="1200" b="0" i="0" u="none" strike="noStrike" kern="1200">
                <a:solidFill>
                  <a:schemeClr val="tx1"/>
                </a:solidFill>
                <a:effectLst/>
                <a:latin typeface="+mn-lt"/>
                <a:ea typeface="+mn-ea"/>
                <a:cs typeface="+mn-cs"/>
                <a:hlinkClick r:id="rId3"/>
              </a:rPr>
              <a:t>tool's official release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Eternal Blues works by pinging computers in a network range and attempting to identify if they are vulnerable to specially crafted SMB packets, as the ones used by the ETERNALBLUE exploit. Eternal Blues only checks for specific responses, without exploiting the actual SMB flaw, and does not run any code on the scanned computers.</a:t>
            </a:r>
          </a:p>
          <a:p>
            <a:endParaRPr lang="en-US"/>
          </a:p>
          <a:p>
            <a:endParaRPr lang="en-US"/>
          </a:p>
          <a:p>
            <a:r>
              <a:rPr lang="en-US" sz="1200" b="1" i="0" kern="1200">
                <a:solidFill>
                  <a:schemeClr val="tx1"/>
                </a:solidFill>
                <a:effectLst/>
                <a:latin typeface="+mn-lt"/>
                <a:ea typeface="+mn-ea"/>
                <a:cs typeface="+mn-cs"/>
              </a:rPr>
              <a:t>Users scanned over eight million IPs</a:t>
            </a:r>
          </a:p>
          <a:p>
            <a:r>
              <a:rPr lang="en-US" sz="1200" b="0" i="0" kern="1200">
                <a:solidFill>
                  <a:schemeClr val="tx1"/>
                </a:solidFill>
                <a:effectLst/>
                <a:latin typeface="+mn-lt"/>
                <a:ea typeface="+mn-ea"/>
                <a:cs typeface="+mn-cs"/>
              </a:rPr>
              <a:t>After </a:t>
            </a:r>
            <a:r>
              <a:rPr lang="en-US" sz="1200" b="0" i="0" kern="1200" err="1">
                <a:solidFill>
                  <a:schemeClr val="tx1"/>
                </a:solidFill>
                <a:effectLst/>
                <a:latin typeface="+mn-lt"/>
                <a:ea typeface="+mn-ea"/>
                <a:cs typeface="+mn-cs"/>
              </a:rPr>
              <a:t>Erez</a:t>
            </a:r>
            <a:r>
              <a:rPr lang="en-US" sz="1200" b="0" i="0" kern="1200">
                <a:solidFill>
                  <a:schemeClr val="tx1"/>
                </a:solidFill>
                <a:effectLst/>
                <a:latin typeface="+mn-lt"/>
                <a:ea typeface="+mn-ea"/>
                <a:cs typeface="+mn-cs"/>
              </a:rPr>
              <a:t> published Eternal Blues on June 28, he says that countless of users downloaded the tool and scanned local networks or Internet ranges for vulnerable systems.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developer says that users employed Eternal Blues to scan over eight million IP addresses. Most of the scanned IPs were assigned to countries such as France, Russia, Germany, the US, and Ukraine.</a:t>
            </a:r>
          </a:p>
          <a:p>
            <a:r>
              <a:rPr lang="en-US" sz="1200" b="0" i="0" kern="1200">
                <a:solidFill>
                  <a:schemeClr val="tx1"/>
                </a:solidFill>
                <a:effectLst/>
                <a:latin typeface="+mn-lt"/>
                <a:ea typeface="+mn-ea"/>
                <a:cs typeface="+mn-cs"/>
              </a:rPr>
              <a:t>Of these, </a:t>
            </a:r>
            <a:r>
              <a:rPr lang="en-US" sz="1200" b="1" i="0" kern="1200">
                <a:solidFill>
                  <a:schemeClr val="tx1"/>
                </a:solidFill>
                <a:effectLst/>
                <a:latin typeface="+mn-lt"/>
                <a:ea typeface="+mn-ea"/>
                <a:cs typeface="+mn-cs"/>
              </a:rPr>
              <a:t>53.82% of scanned hosts still had the SMBv1 protocol enabled</a:t>
            </a:r>
            <a:r>
              <a:rPr lang="en-US" sz="1200" b="0" i="0" kern="1200">
                <a:solidFill>
                  <a:schemeClr val="tx1"/>
                </a:solidFill>
                <a:effectLst/>
                <a:latin typeface="+mn-lt"/>
                <a:ea typeface="+mn-ea"/>
                <a:cs typeface="+mn-cs"/>
              </a:rPr>
              <a:t>, even if Microsoft has recommended that users move to v2 or v3, newer and more secure versions of the protocol.</a:t>
            </a:r>
          </a:p>
          <a:p>
            <a:r>
              <a:rPr lang="en-US" sz="1200" b="0" i="0" kern="1200">
                <a:solidFill>
                  <a:schemeClr val="tx1"/>
                </a:solidFill>
                <a:effectLst/>
                <a:latin typeface="+mn-lt"/>
                <a:ea typeface="+mn-ea"/>
                <a:cs typeface="+mn-cs"/>
              </a:rPr>
              <a:t>The good news is that </a:t>
            </a:r>
            <a:r>
              <a:rPr lang="en-US" sz="1200" b="1" i="0" kern="1200">
                <a:solidFill>
                  <a:schemeClr val="tx1"/>
                </a:solidFill>
                <a:effectLst/>
                <a:latin typeface="+mn-lt"/>
                <a:ea typeface="+mn-ea"/>
                <a:cs typeface="+mn-cs"/>
              </a:rPr>
              <a:t>even if so many users had SMBv1 enabled</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most had applied the MS17-010 patch that protects systems against ETERNALBLUE</a:t>
            </a:r>
            <a:r>
              <a:rPr lang="en-US"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Only one in nine scanned hosts was vulnerable to ETERNALBLUE</a:t>
            </a:r>
          </a:p>
          <a:p>
            <a:r>
              <a:rPr lang="en-US" sz="1200" b="0" i="0" kern="1200">
                <a:solidFill>
                  <a:schemeClr val="tx1"/>
                </a:solidFill>
                <a:effectLst/>
                <a:latin typeface="+mn-lt"/>
                <a:ea typeface="+mn-ea"/>
                <a:cs typeface="+mn-cs"/>
              </a:rPr>
              <a:t>According to </a:t>
            </a:r>
            <a:r>
              <a:rPr lang="en-US" sz="1200" b="0" i="0" kern="1200" err="1">
                <a:solidFill>
                  <a:schemeClr val="tx1"/>
                </a:solidFill>
                <a:effectLst/>
                <a:latin typeface="+mn-lt"/>
                <a:ea typeface="+mn-ea"/>
                <a:cs typeface="+mn-cs"/>
              </a:rPr>
              <a:t>Erez</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only one in nine of the scanned hosts were vulnerable to ETERNALBLUE</a:t>
            </a:r>
            <a:r>
              <a:rPr lang="en-US" sz="1200" b="0" i="0" kern="1200">
                <a:solidFill>
                  <a:schemeClr val="tx1"/>
                </a:solidFill>
                <a:effectLst/>
                <a:latin typeface="+mn-lt"/>
                <a:ea typeface="+mn-ea"/>
                <a:cs typeface="+mn-cs"/>
              </a:rPr>
              <a:t>, which was </a:t>
            </a:r>
            <a:r>
              <a:rPr lang="en-US" sz="1200" b="1" i="0" kern="1200">
                <a:solidFill>
                  <a:schemeClr val="tx1"/>
                </a:solidFill>
                <a:effectLst/>
                <a:latin typeface="+mn-lt"/>
                <a:ea typeface="+mn-ea"/>
                <a:cs typeface="+mn-cs"/>
              </a:rPr>
              <a:t>about 50,000 PCs, or 11% of the scanned hosts</a:t>
            </a:r>
            <a:r>
              <a:rPr lang="en-US" sz="1200" b="0" i="0" kern="1200">
                <a:solidFill>
                  <a:schemeClr val="tx1"/>
                </a:solidFill>
                <a:effectLst/>
                <a:latin typeface="+mn-lt"/>
                <a:ea typeface="+mn-ea"/>
                <a:cs typeface="+mn-cs"/>
              </a:rPr>
              <a:t>. The </a:t>
            </a:r>
            <a:r>
              <a:rPr lang="en-US" sz="1200" b="1" i="0" kern="1200">
                <a:solidFill>
                  <a:schemeClr val="tx1"/>
                </a:solidFill>
                <a:effectLst/>
                <a:latin typeface="+mn-lt"/>
                <a:ea typeface="+mn-ea"/>
                <a:cs typeface="+mn-cs"/>
              </a:rPr>
              <a:t>top 3 most vulnerable countries were France, Russia, and Ukraine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While some Eternal Blues statistics came from bad actors looking for vulnerable systems, the good guys also used this tool, meaning that at least some part of these computers have been patched.</a:t>
            </a:r>
          </a:p>
          <a:p>
            <a:r>
              <a:rPr lang="en-US" sz="1200" b="0" i="0" kern="1200">
                <a:solidFill>
                  <a:schemeClr val="tx1"/>
                </a:solidFill>
                <a:effectLst/>
                <a:latin typeface="+mn-lt"/>
                <a:ea typeface="+mn-ea"/>
                <a:cs typeface="+mn-cs"/>
              </a:rPr>
              <a:t>You can download Eternal Blues from </a:t>
            </a:r>
            <a:r>
              <a:rPr lang="en-US" sz="1200" b="0" i="0" u="none" strike="noStrike" kern="1200" err="1">
                <a:solidFill>
                  <a:schemeClr val="tx1"/>
                </a:solidFill>
                <a:effectLst/>
                <a:latin typeface="+mn-lt"/>
                <a:ea typeface="+mn-ea"/>
                <a:cs typeface="+mn-cs"/>
                <a:hlinkClick r:id="rId4"/>
              </a:rPr>
              <a:t>Erez's</a:t>
            </a:r>
            <a:r>
              <a:rPr lang="en-US" sz="1200" b="0" i="0" u="none" strike="noStrike" kern="1200">
                <a:solidFill>
                  <a:schemeClr val="tx1"/>
                </a:solidFill>
                <a:effectLst/>
                <a:latin typeface="+mn-lt"/>
                <a:ea typeface="+mn-ea"/>
                <a:cs typeface="+mn-cs"/>
                <a:hlinkClick r:id="rId4"/>
              </a:rPr>
              <a:t> homepage</a:t>
            </a:r>
            <a:r>
              <a:rPr lang="en-US" sz="1200" b="0" i="0" kern="1200">
                <a:solidFill>
                  <a:schemeClr val="tx1"/>
                </a:solidFill>
                <a:effectLst/>
                <a:latin typeface="+mn-lt"/>
                <a:ea typeface="+mn-ea"/>
                <a:cs typeface="+mn-cs"/>
              </a:rPr>
              <a:t>, and you can also see a visual representation of </a:t>
            </a:r>
            <a:r>
              <a:rPr lang="en-US" sz="1200" b="0" i="0" u="none" strike="noStrike" kern="1200">
                <a:solidFill>
                  <a:schemeClr val="tx1"/>
                </a:solidFill>
                <a:effectLst/>
                <a:latin typeface="+mn-lt"/>
                <a:ea typeface="+mn-ea"/>
                <a:cs typeface="+mn-cs"/>
                <a:hlinkClick r:id="rId5"/>
              </a:rPr>
              <a:t>his findings</a:t>
            </a:r>
            <a:r>
              <a:rPr lang="en-US" sz="1200" b="0" i="0" kern="1200">
                <a:solidFill>
                  <a:schemeClr val="tx1"/>
                </a:solidFill>
                <a:effectLst/>
                <a:latin typeface="+mn-lt"/>
                <a:ea typeface="+mn-ea"/>
                <a:cs typeface="+mn-cs"/>
              </a:rPr>
              <a:t> in this presentation </a:t>
            </a:r>
            <a:r>
              <a:rPr lang="en-US" sz="1200" b="0" i="0" u="none" strike="noStrike" kern="1200">
                <a:solidFill>
                  <a:schemeClr val="tx1"/>
                </a:solidFill>
                <a:effectLst/>
                <a:latin typeface="+mn-lt"/>
                <a:ea typeface="+mn-ea"/>
                <a:cs typeface="+mn-cs"/>
                <a:hlinkClick r:id="rId6"/>
              </a:rPr>
              <a:t>here</a:t>
            </a:r>
            <a:r>
              <a:rPr lang="en-US"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Security researcher </a:t>
            </a:r>
            <a:r>
              <a:rPr lang="en-US" sz="1200" b="0" i="0" kern="1200" err="1">
                <a:solidFill>
                  <a:schemeClr val="tx1"/>
                </a:solidFill>
                <a:effectLst/>
                <a:latin typeface="+mn-lt"/>
                <a:ea typeface="+mn-ea"/>
                <a:cs typeface="+mn-cs"/>
              </a:rPr>
              <a:t>Elad</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Erez</a:t>
            </a:r>
            <a:r>
              <a:rPr lang="en-US" sz="1200" b="0" i="0" kern="1200">
                <a:solidFill>
                  <a:schemeClr val="tx1"/>
                </a:solidFill>
                <a:effectLst/>
                <a:latin typeface="+mn-lt"/>
                <a:ea typeface="+mn-ea"/>
                <a:cs typeface="+mn-cs"/>
              </a:rPr>
              <a:t> has created a tool named Eternal Blues that system administrators can use to test if computers on their network are vulnerable to exploitation via NSA's ETERNALBLUE exploit.</a:t>
            </a:r>
          </a:p>
          <a:p>
            <a:r>
              <a:rPr lang="en-US" sz="1200" b="0" i="0" kern="1200" err="1">
                <a:solidFill>
                  <a:schemeClr val="tx1"/>
                </a:solidFill>
                <a:effectLst/>
                <a:latin typeface="+mn-lt"/>
                <a:ea typeface="+mn-ea"/>
                <a:cs typeface="+mn-cs"/>
              </a:rPr>
              <a:t>Erez</a:t>
            </a:r>
            <a:r>
              <a:rPr lang="en-US" sz="1200" b="0" i="0" kern="1200">
                <a:solidFill>
                  <a:schemeClr val="tx1"/>
                </a:solidFill>
                <a:effectLst/>
                <a:latin typeface="+mn-lt"/>
                <a:ea typeface="+mn-ea"/>
                <a:cs typeface="+mn-cs"/>
              </a:rPr>
              <a:t> released his tool on Wednesday, a day after the NotPetya ransomware caused damages to thousands of computers across the globe.</a:t>
            </a:r>
          </a:p>
          <a:p>
            <a:r>
              <a:rPr lang="en-US" sz="1200" b="0" i="0" kern="1200">
                <a:solidFill>
                  <a:schemeClr val="tx1"/>
                </a:solidFill>
                <a:effectLst/>
                <a:latin typeface="+mn-lt"/>
                <a:ea typeface="+mn-ea"/>
                <a:cs typeface="+mn-cs"/>
              </a:rPr>
              <a:t>Just like WannaCry did in last month's outbreak, NotPetya also used ETERNALBLUE as a means to spread from one computer to the next.</a:t>
            </a: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Eternal Blues was created for simple folks</a:t>
            </a:r>
          </a:p>
          <a:p>
            <a:r>
              <a:rPr lang="en-US" sz="1200" b="0" i="0" kern="1200">
                <a:solidFill>
                  <a:schemeClr val="tx1"/>
                </a:solidFill>
                <a:effectLst/>
                <a:latin typeface="+mn-lt"/>
                <a:ea typeface="+mn-ea"/>
                <a:cs typeface="+mn-cs"/>
              </a:rPr>
              <a:t>Technically, an attacker could hack Windows computers with one SMB packet. This is also how </a:t>
            </a:r>
            <a:r>
              <a:rPr lang="en-US" sz="1200" b="0" i="0" kern="1200" err="1">
                <a:solidFill>
                  <a:schemeClr val="tx1"/>
                </a:solidFill>
                <a:effectLst/>
                <a:latin typeface="+mn-lt"/>
                <a:ea typeface="+mn-ea"/>
                <a:cs typeface="+mn-cs"/>
              </a:rPr>
              <a:t>Erez's</a:t>
            </a:r>
            <a:r>
              <a:rPr lang="en-US" sz="1200" b="0" i="0" kern="1200">
                <a:solidFill>
                  <a:schemeClr val="tx1"/>
                </a:solidFill>
                <a:effectLst/>
                <a:latin typeface="+mn-lt"/>
                <a:ea typeface="+mn-ea"/>
                <a:cs typeface="+mn-cs"/>
              </a:rPr>
              <a:t> tool works.</a:t>
            </a:r>
          </a:p>
          <a:p>
            <a:r>
              <a:rPr lang="en-US" sz="1200" b="0" i="0" kern="1200">
                <a:solidFill>
                  <a:schemeClr val="tx1"/>
                </a:solidFill>
                <a:effectLst/>
                <a:latin typeface="+mn-lt"/>
                <a:ea typeface="+mn-ea"/>
                <a:cs typeface="+mn-cs"/>
              </a:rPr>
              <a:t>Eternal Blues will ping computers in a network range and detect if they are vulnerable to those specially crafted packets, but without exploiting the flaw to run any code on the scanned computers.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When users launch Eternal Blues, the tool allows users to scan their local LAN, but </a:t>
            </a:r>
            <a:r>
              <a:rPr lang="en-US" sz="1200" b="0" i="0" kern="1200" err="1">
                <a:solidFill>
                  <a:schemeClr val="tx1"/>
                </a:solidFill>
                <a:effectLst/>
                <a:latin typeface="+mn-lt"/>
                <a:ea typeface="+mn-ea"/>
                <a:cs typeface="+mn-cs"/>
              </a:rPr>
              <a:t>Erez</a:t>
            </a:r>
            <a:r>
              <a:rPr lang="en-US" sz="1200" b="0" i="0" kern="1200">
                <a:solidFill>
                  <a:schemeClr val="tx1"/>
                </a:solidFill>
                <a:effectLst/>
                <a:latin typeface="+mn-lt"/>
                <a:ea typeface="+mn-ea"/>
                <a:cs typeface="+mn-cs"/>
              </a:rPr>
              <a:t> says the tool can be used to scan any network range on the Internet, not just local networks.</a:t>
            </a:r>
          </a:p>
          <a:p>
            <a:r>
              <a:rPr lang="en-US" sz="1200" b="0" i="0" kern="1200">
                <a:solidFill>
                  <a:schemeClr val="tx1"/>
                </a:solidFill>
                <a:effectLst/>
                <a:latin typeface="+mn-lt"/>
                <a:ea typeface="+mn-ea"/>
                <a:cs typeface="+mn-cs"/>
              </a:rPr>
              <a:t>The researcher admits that his tool is nowhere near as advanced as </a:t>
            </a:r>
            <a:r>
              <a:rPr lang="en-US" sz="1200" b="0" i="0" kern="1200" err="1">
                <a:solidFill>
                  <a:schemeClr val="tx1"/>
                </a:solidFill>
                <a:effectLst/>
                <a:latin typeface="+mn-lt"/>
                <a:ea typeface="+mn-ea"/>
                <a:cs typeface="+mn-cs"/>
              </a:rPr>
              <a:t>NMap</a:t>
            </a:r>
            <a:r>
              <a:rPr lang="en-US" sz="1200" b="0" i="0" kern="1200">
                <a:solidFill>
                  <a:schemeClr val="tx1"/>
                </a:solidFill>
                <a:effectLst/>
                <a:latin typeface="+mn-lt"/>
                <a:ea typeface="+mn-ea"/>
                <a:cs typeface="+mn-cs"/>
              </a:rPr>
              <a:t>, Metasploit, or others, but he says he intentionally created a simpler tool because he wanted a one-click solution to detect computers vulnerable to </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ETERNALBLUE that less technical users can utilize, and not just infosec professionals.</a:t>
            </a:r>
          </a:p>
          <a:p>
            <a:r>
              <a:rPr lang="en-US" sz="1200" b="0" i="0" kern="1200">
                <a:solidFill>
                  <a:schemeClr val="tx1"/>
                </a:solidFill>
                <a:effectLst/>
                <a:latin typeface="+mn-lt"/>
                <a:ea typeface="+mn-ea"/>
                <a:cs typeface="+mn-cs"/>
              </a:rPr>
              <a:t>The target audience for Eternal Blues is ordinary sysadmins who have seen WannaCry and NotPetya ransomware wreak havoc in other companies and want to see if their networks are vulnerable, in order to install the </a:t>
            </a:r>
            <a:r>
              <a:rPr lang="en-US" sz="1200" b="0" i="0" u="none" strike="noStrike" kern="1200">
                <a:solidFill>
                  <a:schemeClr val="tx1"/>
                </a:solidFill>
                <a:effectLst/>
                <a:latin typeface="+mn-lt"/>
                <a:ea typeface="+mn-ea"/>
                <a:cs typeface="+mn-cs"/>
                <a:hlinkClick r:id="rId7"/>
              </a:rPr>
              <a:t>necessary updates</a:t>
            </a:r>
            <a:r>
              <a:rPr lang="en-US"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15419646-6457-4310-9CB4-6C6049E3B422}" type="slidenum">
              <a:rPr lang="en-US" smtClean="0"/>
              <a:t>12</a:t>
            </a:fld>
            <a:endParaRPr lang="en-US"/>
          </a:p>
        </p:txBody>
      </p:sp>
    </p:spTree>
    <p:extLst>
      <p:ext uri="{BB962C8B-B14F-4D97-AF65-F5344CB8AC3E}">
        <p14:creationId xmlns:p14="http://schemas.microsoft.com/office/powerpoint/2010/main" val="368848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81E6A8E-7E51-4CB2-BB41-F774292F4112}" type="datetimeFigureOut">
              <a:rPr lang="en-US" smtClean="0"/>
              <a:t>2/25/2020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77B5E9A-8A86-4101-B140-287C21BEA09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78141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E6A8E-7E51-4CB2-BB41-F774292F4112}"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140498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E6A8E-7E51-4CB2-BB41-F774292F4112}"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185764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E6A8E-7E51-4CB2-BB41-F774292F4112}"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354573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E6A8E-7E51-4CB2-BB41-F774292F4112}"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B5E9A-8A86-4101-B140-287C21BEA09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535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1E6A8E-7E51-4CB2-BB41-F774292F4112}"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8104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1E6A8E-7E51-4CB2-BB41-F774292F4112}"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169039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1E6A8E-7E51-4CB2-BB41-F774292F4112}" type="datetimeFigureOut">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27367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E6A8E-7E51-4CB2-BB41-F774292F4112}" type="datetimeFigureOut">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45437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E6A8E-7E51-4CB2-BB41-F774292F4112}"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102349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E6A8E-7E51-4CB2-BB41-F774292F4112}"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B5E9A-8A86-4101-B140-287C21BEA094}" type="slidenum">
              <a:rPr lang="en-US" smtClean="0"/>
              <a:t>‹#›</a:t>
            </a:fld>
            <a:endParaRPr lang="en-US"/>
          </a:p>
        </p:txBody>
      </p:sp>
    </p:spTree>
    <p:extLst>
      <p:ext uri="{BB962C8B-B14F-4D97-AF65-F5344CB8AC3E}">
        <p14:creationId xmlns:p14="http://schemas.microsoft.com/office/powerpoint/2010/main" val="163000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81E6A8E-7E51-4CB2-BB41-F774292F4112}" type="datetimeFigureOut">
              <a:rPr lang="en-US" smtClean="0"/>
              <a:t>2/25/2020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77B5E9A-8A86-4101-B140-287C21BEA094}" type="slidenum">
              <a:rPr lang="en-US" smtClean="0"/>
              <a:t>‹#›</a:t>
            </a:fld>
            <a:endParaRPr lang="en-US"/>
          </a:p>
        </p:txBody>
      </p:sp>
    </p:spTree>
    <p:extLst>
      <p:ext uri="{BB962C8B-B14F-4D97-AF65-F5344CB8AC3E}">
        <p14:creationId xmlns:p14="http://schemas.microsoft.com/office/powerpoint/2010/main" val="3329577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keepitsafe.com/blog/post/eternalblue-whats-going-on-and-how-to-protect-your-dat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19.png"/><Relationship Id="rId3" Type="http://schemas.openxmlformats.org/officeDocument/2006/relationships/hyperlink" Target="https://en.wikipedia.org/wiki/File:2017_Petya_cyberattack_screenshot.jpg" TargetMode="External"/><Relationship Id="rId7" Type="http://schemas.openxmlformats.org/officeDocument/2006/relationships/diagramLayout" Target="../diagrams/layout1.xml"/><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17.png"/><Relationship Id="rId5" Type="http://schemas.openxmlformats.org/officeDocument/2006/relationships/hyperlink" Target="https://www.tripwire.com/state-of-security/latest-security-news/petya-ransomware-outbreak-hits-ukraine-russia-and-europe/" TargetMode="External"/><Relationship Id="rId15" Type="http://schemas.openxmlformats.org/officeDocument/2006/relationships/image" Target="../media/image21.png"/><Relationship Id="rId10" Type="http://schemas.microsoft.com/office/2007/relationships/diagramDrawing" Target="../diagrams/drawing1.xml"/><Relationship Id="rId4" Type="http://schemas.openxmlformats.org/officeDocument/2006/relationships/image" Target="../media/image16.jpeg"/><Relationship Id="rId9" Type="http://schemas.openxmlformats.org/officeDocument/2006/relationships/diagramColors" Target="../diagrams/colors1.xml"/><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hyperlink" Target="https://en.wikipedia.org/w/index.php?title=BadRabbit&amp;action=edit&amp;redlink=1" TargetMode="External"/><Relationship Id="rId5" Type="http://schemas.openxmlformats.org/officeDocument/2006/relationships/image" Target="../media/image26.png"/><Relationship Id="rId10" Type="http://schemas.openxmlformats.org/officeDocument/2006/relationships/hyperlink" Target="https://en.wikipedia.org/wiki/NotPetya" TargetMode="External"/><Relationship Id="rId4" Type="http://schemas.openxmlformats.org/officeDocument/2006/relationships/image" Target="../media/image25.png"/><Relationship Id="rId9" Type="http://schemas.openxmlformats.org/officeDocument/2006/relationships/hyperlink" Target="https://en.wikipedia.org/wiki/WannaCr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www.forbes.com/sites/thomasbrewster/2017/06/28/three-things-you-can-do-to-stop-notpetya-ransomware-wrecking-your-pc/#4280effe77b0" TargetMode="External"/><Relationship Id="rId13" Type="http://schemas.openxmlformats.org/officeDocument/2006/relationships/hyperlink" Target="https://www.schneier.com/blog/archives/2008/04/reverseengineer.html" TargetMode="External"/><Relationship Id="rId3" Type="http://schemas.openxmlformats.org/officeDocument/2006/relationships/hyperlink" Target="https://research.checkpoint.com/2017/eternalblue-everything-know/" TargetMode="External"/><Relationship Id="rId7" Type="http://schemas.openxmlformats.org/officeDocument/2006/relationships/hyperlink" Target="https://www.govtech.com/security/Lake-City-Fla-Authorizes-Nearly-500K-Ransomware-Payment.html" TargetMode="External"/><Relationship Id="rId12" Type="http://schemas.openxmlformats.org/officeDocument/2006/relationships/hyperlink" Target="https://www.bleepingcomputer.com/news/security/app-finds-more-than-50-000-computers-vulnerable-to-eternalblue-exploit/" TargetMode="External"/><Relationship Id="rId2" Type="http://schemas.openxmlformats.org/officeDocument/2006/relationships/hyperlink" Target="https://www.sentinelone.com/blog/eternalblue-nsa-developed-exploit-just-wont-die/" TargetMode="External"/><Relationship Id="rId1" Type="http://schemas.openxmlformats.org/officeDocument/2006/relationships/slideLayout" Target="../slideLayouts/slideLayout7.xml"/><Relationship Id="rId6" Type="http://schemas.openxmlformats.org/officeDocument/2006/relationships/hyperlink" Target="https://www.npr.org/2019/08/20/752695554/23-texas-towns-hit-with-ransomware-attack-in-new-front-of-cyberassault" TargetMode="External"/><Relationship Id="rId11" Type="http://schemas.openxmlformats.org/officeDocument/2006/relationships/hyperlink" Target="https://www.bleepingcomputer.com/news/software/-eternal-blues-tool-tests-computers-against-nsas-eternalblue-exploit/" TargetMode="External"/><Relationship Id="rId5" Type="http://schemas.openxmlformats.org/officeDocument/2006/relationships/hyperlink" Target="https://www.govtech.com/security/How-Texas-Cities-Are-Handling-Recent-Ransomware-Attacks.html" TargetMode="External"/><Relationship Id="rId10" Type="http://schemas.openxmlformats.org/officeDocument/2006/relationships/hyperlink" Target="https://www.tripwire.com/state-of-security/security-data-protection/cyber-security/notpetya-timeline-of-a-ransomworm/" TargetMode="External"/><Relationship Id="rId4" Type="http://schemas.openxmlformats.org/officeDocument/2006/relationships/hyperlink" Target="https://techterms.com/definition/smb" TargetMode="External"/><Relationship Id="rId9" Type="http://schemas.openxmlformats.org/officeDocument/2006/relationships/hyperlink" Target="https://twitter.com/PTsecurity_UK/status/879779707075665922" TargetMode="External"/><Relationship Id="rId14" Type="http://schemas.openxmlformats.org/officeDocument/2006/relationships/hyperlink" Target="https://www.wired.com/story/notpetya-cyberattack-ukraine-russia-code-crashed-the-world/"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research.checkpoint.com/2017/eternalblue-everything-know/"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cauCimthNTA?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E46C-E387-48D5-96CA-0A171E78B861}"/>
              </a:ext>
            </a:extLst>
          </p:cNvPr>
          <p:cNvSpPr>
            <a:spLocks noGrp="1"/>
          </p:cNvSpPr>
          <p:nvPr>
            <p:ph type="title"/>
          </p:nvPr>
        </p:nvSpPr>
        <p:spPr>
          <a:xfrm>
            <a:off x="1261872" y="2565557"/>
            <a:ext cx="9418320" cy="1317329"/>
          </a:xfrm>
        </p:spPr>
        <p:txBody>
          <a:bodyPr>
            <a:normAutofit fontScale="90000"/>
          </a:bodyPr>
          <a:lstStyle/>
          <a:p>
            <a:r>
              <a:rPr lang="en-US" dirty="0">
                <a:solidFill>
                  <a:srgbClr val="002060"/>
                </a:solidFill>
              </a:rPr>
              <a:t>EternalBlue</a:t>
            </a:r>
            <a:br>
              <a:rPr lang="en-US" dirty="0"/>
            </a:br>
            <a:r>
              <a:rPr lang="en-US" sz="3900" i="1" dirty="0"/>
              <a:t>One of the most potent exploits ever seen!</a:t>
            </a:r>
          </a:p>
        </p:txBody>
      </p:sp>
      <p:sp>
        <p:nvSpPr>
          <p:cNvPr id="3" name="Text Placeholder 2">
            <a:extLst>
              <a:ext uri="{FF2B5EF4-FFF2-40B4-BE49-F238E27FC236}">
                <a16:creationId xmlns:a16="http://schemas.microsoft.com/office/drawing/2014/main" id="{E037F4D7-4708-4648-9FB8-4099EF828137}"/>
              </a:ext>
            </a:extLst>
          </p:cNvPr>
          <p:cNvSpPr>
            <a:spLocks noGrp="1"/>
          </p:cNvSpPr>
          <p:nvPr>
            <p:ph type="body" idx="1"/>
          </p:nvPr>
        </p:nvSpPr>
        <p:spPr>
          <a:xfrm>
            <a:off x="1261872" y="4118955"/>
            <a:ext cx="9418320" cy="2689497"/>
          </a:xfrm>
        </p:spPr>
        <p:txBody>
          <a:bodyPr>
            <a:normAutofit fontScale="47500" lnSpcReduction="20000"/>
          </a:bodyPr>
          <a:lstStyle/>
          <a:p>
            <a:pPr>
              <a:lnSpc>
                <a:spcPct val="100000"/>
              </a:lnSpc>
              <a:spcBef>
                <a:spcPts val="600"/>
              </a:spcBef>
            </a:pPr>
            <a:r>
              <a:rPr lang="en-US" sz="3000" i="1" dirty="0"/>
              <a:t>IST 623 – Introduction to Information Security</a:t>
            </a:r>
          </a:p>
          <a:p>
            <a:pPr>
              <a:lnSpc>
                <a:spcPct val="100000"/>
              </a:lnSpc>
              <a:spcBef>
                <a:spcPts val="600"/>
              </a:spcBef>
            </a:pPr>
            <a:r>
              <a:rPr lang="en-US" sz="3000" i="1" dirty="0"/>
              <a:t>Case Study Presentation</a:t>
            </a:r>
          </a:p>
          <a:p>
            <a:pPr>
              <a:lnSpc>
                <a:spcPct val="100000"/>
              </a:lnSpc>
              <a:spcBef>
                <a:spcPts val="600"/>
              </a:spcBef>
            </a:pPr>
            <a:r>
              <a:rPr lang="en-US" sz="3000" i="1" dirty="0"/>
              <a:t>2/25/2020</a:t>
            </a:r>
          </a:p>
          <a:p>
            <a:pPr>
              <a:lnSpc>
                <a:spcPct val="100000"/>
              </a:lnSpc>
              <a:spcBef>
                <a:spcPts val="600"/>
              </a:spcBef>
            </a:pPr>
            <a:endParaRPr lang="en-US" sz="1800" i="1" dirty="0"/>
          </a:p>
          <a:p>
            <a:pPr>
              <a:lnSpc>
                <a:spcPct val="100000"/>
              </a:lnSpc>
              <a:spcBef>
                <a:spcPts val="600"/>
              </a:spcBef>
            </a:pPr>
            <a:r>
              <a:rPr lang="en-US" sz="2900" b="1" u="sng" dirty="0"/>
              <a:t>Team: Group 2</a:t>
            </a:r>
          </a:p>
          <a:p>
            <a:pPr marL="285750" indent="-285750">
              <a:lnSpc>
                <a:spcPct val="100000"/>
              </a:lnSpc>
              <a:spcBef>
                <a:spcPts val="600"/>
              </a:spcBef>
              <a:buFontTx/>
              <a:buChar char="-"/>
            </a:pPr>
            <a:r>
              <a:rPr lang="en-US" sz="2900" dirty="0"/>
              <a:t>Samantha Brennen-Lisko</a:t>
            </a:r>
          </a:p>
          <a:p>
            <a:pPr marL="285750" indent="-285750">
              <a:lnSpc>
                <a:spcPct val="100000"/>
              </a:lnSpc>
              <a:spcBef>
                <a:spcPts val="600"/>
              </a:spcBef>
              <a:buFontTx/>
              <a:buChar char="-"/>
            </a:pPr>
            <a:r>
              <a:rPr lang="en-US" sz="2900" dirty="0"/>
              <a:t>Assadour Derderian</a:t>
            </a:r>
          </a:p>
          <a:p>
            <a:pPr marL="285750" indent="-285750">
              <a:lnSpc>
                <a:spcPct val="100000"/>
              </a:lnSpc>
              <a:spcBef>
                <a:spcPts val="600"/>
              </a:spcBef>
              <a:buFontTx/>
              <a:buChar char="-"/>
            </a:pPr>
            <a:r>
              <a:rPr lang="en-US" sz="2900" dirty="0"/>
              <a:t>Rose Ochoa</a:t>
            </a:r>
          </a:p>
          <a:p>
            <a:pPr marL="285750" indent="-285750">
              <a:lnSpc>
                <a:spcPct val="100000"/>
              </a:lnSpc>
              <a:spcBef>
                <a:spcPts val="600"/>
              </a:spcBef>
              <a:buFontTx/>
              <a:buChar char="-"/>
            </a:pPr>
            <a:r>
              <a:rPr lang="en-US" sz="2900" dirty="0"/>
              <a:t>Nicolas Reyes</a:t>
            </a:r>
          </a:p>
          <a:p>
            <a:pPr marL="285750" indent="-285750">
              <a:lnSpc>
                <a:spcPct val="100000"/>
              </a:lnSpc>
              <a:spcBef>
                <a:spcPts val="600"/>
              </a:spcBef>
              <a:buFontTx/>
              <a:buChar char="-"/>
            </a:pPr>
            <a:r>
              <a:rPr lang="en-US" sz="2900" dirty="0"/>
              <a:t>Ryan Timbrook</a:t>
            </a:r>
          </a:p>
          <a:p>
            <a:pPr marL="285750" indent="-285750">
              <a:lnSpc>
                <a:spcPct val="100000"/>
              </a:lnSpc>
              <a:spcBef>
                <a:spcPts val="600"/>
              </a:spcBef>
              <a:buFontTx/>
              <a:buChar char="-"/>
            </a:pPr>
            <a:endParaRPr lang="en-US" sz="1800" dirty="0"/>
          </a:p>
        </p:txBody>
      </p:sp>
      <p:pic>
        <p:nvPicPr>
          <p:cNvPr id="4" name="Picture 3">
            <a:extLst>
              <a:ext uri="{FF2B5EF4-FFF2-40B4-BE49-F238E27FC236}">
                <a16:creationId xmlns:a16="http://schemas.microsoft.com/office/drawing/2014/main" id="{44518B3D-D0D5-4FDC-B154-364CC269C6D2}"/>
              </a:ext>
            </a:extLst>
          </p:cNvPr>
          <p:cNvPicPr>
            <a:picLocks noChangeAspect="1"/>
          </p:cNvPicPr>
          <p:nvPr/>
        </p:nvPicPr>
        <p:blipFill>
          <a:blip r:embed="rId2"/>
          <a:stretch>
            <a:fillRect/>
          </a:stretch>
        </p:blipFill>
        <p:spPr>
          <a:xfrm>
            <a:off x="3051840" y="49547"/>
            <a:ext cx="7931296" cy="1997913"/>
          </a:xfrm>
          <a:prstGeom prst="rect">
            <a:avLst/>
          </a:prstGeom>
          <a:effectLst>
            <a:outerShdw blurRad="76200" dist="12700" dir="8100000" sy="-23000" kx="800400" algn="br" rotWithShape="0">
              <a:prstClr val="black">
                <a:alpha val="20000"/>
              </a:prstClr>
            </a:outerShdw>
          </a:effectLst>
        </p:spPr>
      </p:pic>
      <p:pic>
        <p:nvPicPr>
          <p:cNvPr id="5" name="Picture 4">
            <a:extLst>
              <a:ext uri="{FF2B5EF4-FFF2-40B4-BE49-F238E27FC236}">
                <a16:creationId xmlns:a16="http://schemas.microsoft.com/office/drawing/2014/main" id="{5B8B9F23-457F-484C-B714-5FC72CCF6432}"/>
              </a:ext>
            </a:extLst>
          </p:cNvPr>
          <p:cNvPicPr>
            <a:picLocks noChangeAspect="1"/>
          </p:cNvPicPr>
          <p:nvPr/>
        </p:nvPicPr>
        <p:blipFill>
          <a:blip r:embed="rId3"/>
          <a:stretch>
            <a:fillRect/>
          </a:stretch>
        </p:blipFill>
        <p:spPr>
          <a:xfrm>
            <a:off x="820859" y="49548"/>
            <a:ext cx="2096171" cy="1997913"/>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39628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A0C5-3639-401F-B491-2C0B65CD8CED}"/>
              </a:ext>
            </a:extLst>
          </p:cNvPr>
          <p:cNvSpPr>
            <a:spLocks noGrp="1"/>
          </p:cNvSpPr>
          <p:nvPr>
            <p:ph type="title"/>
          </p:nvPr>
        </p:nvSpPr>
        <p:spPr/>
        <p:txBody>
          <a:bodyPr/>
          <a:lstStyle/>
          <a:p>
            <a:r>
              <a:rPr lang="en-US"/>
              <a:t>Question &amp; Answer</a:t>
            </a:r>
          </a:p>
        </p:txBody>
      </p:sp>
      <p:sp>
        <p:nvSpPr>
          <p:cNvPr id="3" name="Text Placeholder 2">
            <a:extLst>
              <a:ext uri="{FF2B5EF4-FFF2-40B4-BE49-F238E27FC236}">
                <a16:creationId xmlns:a16="http://schemas.microsoft.com/office/drawing/2014/main" id="{79B8E255-5282-49B2-AFF5-BA10F034A1DE}"/>
              </a:ext>
            </a:extLst>
          </p:cNvPr>
          <p:cNvSpPr>
            <a:spLocks noGrp="1"/>
          </p:cNvSpPr>
          <p:nvPr>
            <p:ph type="body" idx="1"/>
          </p:nvPr>
        </p:nvSpPr>
        <p:spPr/>
        <p:txBody>
          <a:bodyPr>
            <a:normAutofit/>
          </a:bodyPr>
          <a:lstStyle/>
          <a:p>
            <a:r>
              <a:rPr lang="en-US" sz="3400"/>
              <a:t>EternalBlue – Mechanism of Attack</a:t>
            </a:r>
          </a:p>
        </p:txBody>
      </p:sp>
    </p:spTree>
    <p:extLst>
      <p:ext uri="{BB962C8B-B14F-4D97-AF65-F5344CB8AC3E}">
        <p14:creationId xmlns:p14="http://schemas.microsoft.com/office/powerpoint/2010/main" val="68196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DB26-9AD2-477F-9938-5D466F8EFE7C}"/>
              </a:ext>
            </a:extLst>
          </p:cNvPr>
          <p:cNvSpPr>
            <a:spLocks noGrp="1"/>
          </p:cNvSpPr>
          <p:nvPr>
            <p:ph type="title"/>
          </p:nvPr>
        </p:nvSpPr>
        <p:spPr>
          <a:xfrm>
            <a:off x="670933" y="99283"/>
            <a:ext cx="9692640" cy="657791"/>
          </a:xfrm>
        </p:spPr>
        <p:txBody>
          <a:bodyPr>
            <a:normAutofit fontScale="90000"/>
          </a:bodyPr>
          <a:lstStyle/>
          <a:p>
            <a:r>
              <a:rPr lang="en-GB"/>
              <a:t>Fallout</a:t>
            </a:r>
          </a:p>
        </p:txBody>
      </p:sp>
      <p:sp>
        <p:nvSpPr>
          <p:cNvPr id="3" name="Content Placeholder 2">
            <a:extLst>
              <a:ext uri="{FF2B5EF4-FFF2-40B4-BE49-F238E27FC236}">
                <a16:creationId xmlns:a16="http://schemas.microsoft.com/office/drawing/2014/main" id="{0C62AAA1-0853-4B0C-860D-75D8C5FCAF77}"/>
              </a:ext>
            </a:extLst>
          </p:cNvPr>
          <p:cNvSpPr>
            <a:spLocks noGrp="1"/>
          </p:cNvSpPr>
          <p:nvPr>
            <p:ph idx="1"/>
          </p:nvPr>
        </p:nvSpPr>
        <p:spPr>
          <a:xfrm>
            <a:off x="670933" y="966904"/>
            <a:ext cx="8595360" cy="5368742"/>
          </a:xfrm>
        </p:spPr>
        <p:txBody>
          <a:bodyPr vert="horz" lIns="91440" tIns="45720" rIns="91440" bIns="45720" rtlCol="0" anchor="t">
            <a:normAutofit/>
          </a:bodyPr>
          <a:lstStyle/>
          <a:p>
            <a:r>
              <a:rPr lang="en-GB">
                <a:ea typeface="+mn-lt"/>
                <a:cs typeface="+mn-lt"/>
              </a:rPr>
              <a:t>Affected over an estimated 500,000 computers across 150 countries in 2017. </a:t>
            </a:r>
          </a:p>
          <a:p>
            <a:r>
              <a:rPr lang="en-GB">
                <a:ea typeface="+mn-lt"/>
                <a:cs typeface="+mn-lt"/>
              </a:rPr>
              <a:t>Estimated damage range from hundreds of millions to billions of dollars for businesses and governments</a:t>
            </a:r>
          </a:p>
          <a:p>
            <a:pPr lvl="1"/>
            <a:r>
              <a:rPr lang="en-GB">
                <a:ea typeface="+mn-lt"/>
                <a:cs typeface="+mn-lt"/>
              </a:rPr>
              <a:t>Cybercriminals asked for 13 bitcoins ($113,000) from Balitmore authorities </a:t>
            </a:r>
            <a:endParaRPr lang="en-GB">
              <a:solidFill>
                <a:srgbClr val="000000"/>
              </a:solidFill>
              <a:ea typeface="+mn-lt"/>
              <a:cs typeface="+mn-lt"/>
            </a:endParaRPr>
          </a:p>
          <a:p>
            <a:r>
              <a:rPr lang="en-GB"/>
              <a:t>Governments had to pay to get data back</a:t>
            </a:r>
          </a:p>
          <a:p>
            <a:pPr lvl="1">
              <a:buFont typeface="Wingdings 2" pitchFamily="34" charset="0"/>
              <a:buChar char=""/>
            </a:pPr>
            <a:r>
              <a:rPr lang="en-GB">
                <a:ea typeface="+mn-lt"/>
                <a:cs typeface="+mn-lt"/>
              </a:rPr>
              <a:t>Baltimore decided not to pay </a:t>
            </a:r>
            <a:r>
              <a:rPr lang="en-GB" err="1">
                <a:ea typeface="+mn-lt"/>
                <a:cs typeface="+mn-lt"/>
              </a:rPr>
              <a:t>Wannacry</a:t>
            </a:r>
            <a:r>
              <a:rPr lang="en-GB">
                <a:ea typeface="+mn-lt"/>
                <a:cs typeface="+mn-lt"/>
              </a:rPr>
              <a:t> – had to pay $18 million </a:t>
            </a:r>
            <a:endParaRPr lang="en-US">
              <a:ea typeface="+mn-lt"/>
              <a:cs typeface="+mn-lt"/>
            </a:endParaRPr>
          </a:p>
          <a:p>
            <a:pPr lvl="1">
              <a:buFont typeface="Wingdings 2" pitchFamily="34" charset="0"/>
              <a:buChar char=""/>
            </a:pPr>
            <a:r>
              <a:rPr lang="en-GB">
                <a:ea typeface="+mn-lt"/>
                <a:cs typeface="+mn-lt"/>
              </a:rPr>
              <a:t>Citizens now pose the question, "should the government be responsible and liable to cover the costs of damages just like any other war/military or state-created weapon?"</a:t>
            </a:r>
            <a:endParaRPr lang="en-US">
              <a:ea typeface="+mn-lt"/>
              <a:cs typeface="+mn-lt"/>
            </a:endParaRPr>
          </a:p>
          <a:p>
            <a:pPr lvl="1">
              <a:buFont typeface="Wingdings 2" pitchFamily="34" charset="0"/>
              <a:buChar char=""/>
            </a:pPr>
            <a:r>
              <a:rPr lang="en-US">
                <a:solidFill>
                  <a:srgbClr val="000000"/>
                </a:solidFill>
                <a:ea typeface="+mn-lt"/>
                <a:cs typeface="+mn-lt"/>
              </a:rPr>
              <a:t>No such thing as a </a:t>
            </a:r>
            <a:r>
              <a:rPr lang="en-US" i="1">
                <a:solidFill>
                  <a:srgbClr val="000000"/>
                </a:solidFill>
                <a:ea typeface="+mn-lt"/>
                <a:cs typeface="+mn-lt"/>
              </a:rPr>
              <a:t>safe </a:t>
            </a:r>
            <a:r>
              <a:rPr lang="en-US">
                <a:solidFill>
                  <a:srgbClr val="000000"/>
                </a:solidFill>
                <a:ea typeface="+mn-lt"/>
                <a:cs typeface="+mn-lt"/>
              </a:rPr>
              <a:t>cyber weapon</a:t>
            </a:r>
            <a:endParaRPr lang="en-US">
              <a:ea typeface="+mn-lt"/>
              <a:cs typeface="+mn-lt"/>
            </a:endParaRPr>
          </a:p>
          <a:p>
            <a:pPr lvl="1">
              <a:buFont typeface="Wingdings 2" pitchFamily="34" charset="0"/>
              <a:buChar char=""/>
            </a:pPr>
            <a:r>
              <a:rPr lang="en-US">
                <a:solidFill>
                  <a:srgbClr val="000000"/>
                </a:solidFill>
                <a:ea typeface="+mn-lt"/>
                <a:cs typeface="+mn-lt"/>
              </a:rPr>
              <a:t>Active war – not an act for profit, but more of resent</a:t>
            </a:r>
            <a:endParaRPr lang="en-GB"/>
          </a:p>
          <a:p>
            <a:r>
              <a:rPr lang="en-GB">
                <a:ea typeface="+mn-lt"/>
                <a:cs typeface="+mn-lt"/>
              </a:rPr>
              <a:t>Buy/replace new IT equipment</a:t>
            </a:r>
            <a:endParaRPr lang="en-US" spc="0">
              <a:solidFill>
                <a:srgbClr val="262626"/>
              </a:solidFill>
            </a:endParaRPr>
          </a:p>
          <a:p>
            <a:pPr lvl="1"/>
            <a:r>
              <a:rPr lang="en-US">
                <a:solidFill>
                  <a:srgbClr val="262626"/>
                </a:solidFill>
              </a:rPr>
              <a:t>Even after purchasing data back, they need to cover the software damages to take care of virus in devices </a:t>
            </a:r>
            <a:endParaRPr lang="en-GB">
              <a:solidFill>
                <a:srgbClr val="000000"/>
              </a:solidFill>
            </a:endParaRPr>
          </a:p>
          <a:p>
            <a:pPr lvl="2">
              <a:buFont typeface="'Wingdings 2',Sans-Serif" pitchFamily="18" charset="2"/>
              <a:buChar char=""/>
            </a:pPr>
            <a:r>
              <a:rPr lang="en-US">
                <a:solidFill>
                  <a:srgbClr val="262626"/>
                </a:solidFill>
                <a:ea typeface="+mn-lt"/>
                <a:cs typeface="+mn-lt"/>
              </a:rPr>
              <a:t>Users</a:t>
            </a:r>
            <a:r>
              <a:rPr lang="en-US">
                <a:ea typeface="+mn-lt"/>
                <a:cs typeface="+mn-lt"/>
              </a:rPr>
              <a:t> had to update their programs and system for patch updates</a:t>
            </a:r>
          </a:p>
          <a:p>
            <a:r>
              <a:rPr lang="en-US" spc="0">
                <a:solidFill>
                  <a:srgbClr val="000000"/>
                </a:solidFill>
                <a:ea typeface="+mn-lt"/>
                <a:cs typeface="+mn-lt"/>
              </a:rPr>
              <a:t>Public fear that their data is not safe/secure anymore</a:t>
            </a:r>
          </a:p>
          <a:p>
            <a:pPr lvl="1">
              <a:buFont typeface="'Wingdings 2',Sans-Serif" pitchFamily="18" charset="2"/>
            </a:pPr>
            <a:endParaRPr lang="en-GB">
              <a:ea typeface="+mn-lt"/>
              <a:cs typeface="+mn-lt"/>
            </a:endParaRPr>
          </a:p>
        </p:txBody>
      </p:sp>
    </p:spTree>
    <p:extLst>
      <p:ext uri="{BB962C8B-B14F-4D97-AF65-F5344CB8AC3E}">
        <p14:creationId xmlns:p14="http://schemas.microsoft.com/office/powerpoint/2010/main" val="331022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1FC4-B80A-4ADC-A057-E8050FA6BE0B}"/>
              </a:ext>
            </a:extLst>
          </p:cNvPr>
          <p:cNvSpPr>
            <a:spLocks noGrp="1"/>
          </p:cNvSpPr>
          <p:nvPr>
            <p:ph type="title"/>
          </p:nvPr>
        </p:nvSpPr>
        <p:spPr>
          <a:xfrm>
            <a:off x="1359877" y="-21148"/>
            <a:ext cx="9692640" cy="814363"/>
          </a:xfrm>
        </p:spPr>
        <p:txBody>
          <a:bodyPr>
            <a:normAutofit/>
          </a:bodyPr>
          <a:lstStyle/>
          <a:p>
            <a:r>
              <a:rPr lang="en-US"/>
              <a:t>Eternal Blues Scan Statistics</a:t>
            </a:r>
          </a:p>
        </p:txBody>
      </p:sp>
      <p:sp>
        <p:nvSpPr>
          <p:cNvPr id="8" name="Content Placeholder 7">
            <a:extLst>
              <a:ext uri="{FF2B5EF4-FFF2-40B4-BE49-F238E27FC236}">
                <a16:creationId xmlns:a16="http://schemas.microsoft.com/office/drawing/2014/main" id="{4B9DC3F7-6802-40EF-856D-3CA748FDD956}"/>
              </a:ext>
            </a:extLst>
          </p:cNvPr>
          <p:cNvSpPr>
            <a:spLocks noGrp="1"/>
          </p:cNvSpPr>
          <p:nvPr>
            <p:ph idx="1"/>
          </p:nvPr>
        </p:nvSpPr>
        <p:spPr>
          <a:xfrm>
            <a:off x="453716" y="1612196"/>
            <a:ext cx="3625438" cy="2106979"/>
          </a:xfrm>
        </p:spPr>
        <p:txBody>
          <a:bodyPr>
            <a:normAutofit fontScale="92500" lnSpcReduction="10000"/>
          </a:bodyPr>
          <a:lstStyle/>
          <a:p>
            <a:r>
              <a:rPr lang="en-US"/>
              <a:t>Users scanned over </a:t>
            </a:r>
            <a:r>
              <a:rPr lang="en-US" b="1">
                <a:solidFill>
                  <a:srgbClr val="C00000"/>
                </a:solidFill>
              </a:rPr>
              <a:t>eight million IPs</a:t>
            </a:r>
          </a:p>
          <a:p>
            <a:r>
              <a:rPr lang="en-US" b="1">
                <a:solidFill>
                  <a:srgbClr val="C00000"/>
                </a:solidFill>
              </a:rPr>
              <a:t>53.8%</a:t>
            </a:r>
            <a:r>
              <a:rPr lang="en-US"/>
              <a:t> of scanned hosts still had the </a:t>
            </a:r>
            <a:r>
              <a:rPr lang="en-US" b="1">
                <a:solidFill>
                  <a:srgbClr val="C00000"/>
                </a:solidFill>
              </a:rPr>
              <a:t>SMBv1</a:t>
            </a:r>
            <a:r>
              <a:rPr lang="en-US"/>
              <a:t> protocol </a:t>
            </a:r>
            <a:r>
              <a:rPr lang="en-US" b="1">
                <a:solidFill>
                  <a:srgbClr val="C00000"/>
                </a:solidFill>
              </a:rPr>
              <a:t>enabled</a:t>
            </a:r>
          </a:p>
          <a:p>
            <a:r>
              <a:rPr lang="en-US" b="1">
                <a:solidFill>
                  <a:srgbClr val="C00000"/>
                </a:solidFill>
              </a:rPr>
              <a:t>Most </a:t>
            </a:r>
            <a:r>
              <a:rPr lang="en-US"/>
              <a:t>had applied </a:t>
            </a:r>
            <a:r>
              <a:rPr lang="en-US">
                <a:solidFill>
                  <a:srgbClr val="C00000"/>
                </a:solidFill>
              </a:rPr>
              <a:t>MS17-010</a:t>
            </a:r>
            <a:r>
              <a:rPr lang="en-US"/>
              <a:t> patch, leaving </a:t>
            </a:r>
            <a:r>
              <a:rPr lang="en-US">
                <a:solidFill>
                  <a:srgbClr val="C00000"/>
                </a:solidFill>
              </a:rPr>
              <a:t>50,000 still vulnerable</a:t>
            </a:r>
          </a:p>
          <a:p>
            <a:pPr marL="0" indent="0">
              <a:buNone/>
            </a:pPr>
            <a:endParaRPr lang="en-US" b="1">
              <a:solidFill>
                <a:srgbClr val="C00000"/>
              </a:solidFill>
            </a:endParaRPr>
          </a:p>
        </p:txBody>
      </p:sp>
      <p:pic>
        <p:nvPicPr>
          <p:cNvPr id="4" name="Content Placeholder 3">
            <a:extLst>
              <a:ext uri="{FF2B5EF4-FFF2-40B4-BE49-F238E27FC236}">
                <a16:creationId xmlns:a16="http://schemas.microsoft.com/office/drawing/2014/main" id="{7254B70C-879C-4BAC-9B77-282441C71A32}"/>
              </a:ext>
            </a:extLst>
          </p:cNvPr>
          <p:cNvPicPr>
            <a:picLocks noChangeAspect="1"/>
          </p:cNvPicPr>
          <p:nvPr/>
        </p:nvPicPr>
        <p:blipFill>
          <a:blip r:embed="rId3"/>
          <a:stretch>
            <a:fillRect/>
          </a:stretch>
        </p:blipFill>
        <p:spPr>
          <a:xfrm>
            <a:off x="5084758" y="2554761"/>
            <a:ext cx="5883587" cy="3324225"/>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FE4D78FA-97A6-4918-925D-3F0C8FE31DC7}"/>
              </a:ext>
            </a:extLst>
          </p:cNvPr>
          <p:cNvSpPr txBox="1"/>
          <p:nvPr/>
        </p:nvSpPr>
        <p:spPr>
          <a:xfrm>
            <a:off x="1299505" y="841128"/>
            <a:ext cx="8987692" cy="584775"/>
          </a:xfrm>
          <a:prstGeom prst="rect">
            <a:avLst/>
          </a:prstGeom>
          <a:noFill/>
        </p:spPr>
        <p:txBody>
          <a:bodyPr wrap="square" rtlCol="0">
            <a:spAutoFit/>
          </a:bodyPr>
          <a:lstStyle/>
          <a:p>
            <a:r>
              <a:rPr lang="en-US" sz="1600" i="1"/>
              <a:t>- Eternal Blues </a:t>
            </a:r>
            <a:r>
              <a:rPr lang="en-US" sz="1600" i="1">
                <a:solidFill>
                  <a:srgbClr val="C00000"/>
                </a:solidFill>
              </a:rPr>
              <a:t>app</a:t>
            </a:r>
            <a:r>
              <a:rPr lang="en-US" sz="1600" i="1"/>
              <a:t> </a:t>
            </a:r>
            <a:r>
              <a:rPr lang="en-US" sz="1600" i="1">
                <a:solidFill>
                  <a:srgbClr val="C00000"/>
                </a:solidFill>
              </a:rPr>
              <a:t>found</a:t>
            </a:r>
            <a:r>
              <a:rPr lang="en-US" sz="1600" i="1"/>
              <a:t> more than </a:t>
            </a:r>
            <a:r>
              <a:rPr lang="en-US" sz="1600" i="1">
                <a:solidFill>
                  <a:srgbClr val="C00000"/>
                </a:solidFill>
              </a:rPr>
              <a:t>50,000</a:t>
            </a:r>
            <a:r>
              <a:rPr lang="en-US" sz="1600" i="1"/>
              <a:t> </a:t>
            </a:r>
            <a:r>
              <a:rPr lang="en-US" sz="1600" i="1">
                <a:solidFill>
                  <a:srgbClr val="C00000"/>
                </a:solidFill>
              </a:rPr>
              <a:t>vulnerable computers </a:t>
            </a:r>
            <a:r>
              <a:rPr lang="en-US" sz="1600" i="1"/>
              <a:t>around the world in the </a:t>
            </a:r>
            <a:r>
              <a:rPr lang="en-US" sz="1600" i="1">
                <a:solidFill>
                  <a:srgbClr val="C00000"/>
                </a:solidFill>
              </a:rPr>
              <a:t>past two weeks</a:t>
            </a:r>
            <a:r>
              <a:rPr lang="en-US" sz="1600" i="1"/>
              <a:t>, since official release date</a:t>
            </a:r>
          </a:p>
        </p:txBody>
      </p:sp>
      <p:pic>
        <p:nvPicPr>
          <p:cNvPr id="3" name="Picture 2">
            <a:extLst>
              <a:ext uri="{FF2B5EF4-FFF2-40B4-BE49-F238E27FC236}">
                <a16:creationId xmlns:a16="http://schemas.microsoft.com/office/drawing/2014/main" id="{94F2526F-FED6-4894-900D-B8573392C12B}"/>
              </a:ext>
            </a:extLst>
          </p:cNvPr>
          <p:cNvPicPr>
            <a:picLocks noChangeAspect="1"/>
          </p:cNvPicPr>
          <p:nvPr/>
        </p:nvPicPr>
        <p:blipFill>
          <a:blip r:embed="rId4"/>
          <a:stretch>
            <a:fillRect/>
          </a:stretch>
        </p:blipFill>
        <p:spPr>
          <a:xfrm>
            <a:off x="714550" y="3767088"/>
            <a:ext cx="2633784" cy="2188915"/>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591F5464-10E6-47D8-BC58-884A2A2D12C0}"/>
              </a:ext>
            </a:extLst>
          </p:cNvPr>
          <p:cNvPicPr>
            <a:picLocks noChangeAspect="1"/>
          </p:cNvPicPr>
          <p:nvPr/>
        </p:nvPicPr>
        <p:blipFill>
          <a:blip r:embed="rId5"/>
          <a:stretch>
            <a:fillRect/>
          </a:stretch>
        </p:blipFill>
        <p:spPr>
          <a:xfrm>
            <a:off x="5793351" y="1598359"/>
            <a:ext cx="4653508" cy="814363"/>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945E4086-0ACF-4728-A683-09269C028D1F}"/>
              </a:ext>
            </a:extLst>
          </p:cNvPr>
          <p:cNvSpPr txBox="1"/>
          <p:nvPr/>
        </p:nvSpPr>
        <p:spPr>
          <a:xfrm>
            <a:off x="1444048" y="6156961"/>
            <a:ext cx="9524297" cy="646331"/>
          </a:xfrm>
          <a:prstGeom prst="rect">
            <a:avLst/>
          </a:prstGeom>
          <a:noFill/>
        </p:spPr>
        <p:txBody>
          <a:bodyPr wrap="square" rtlCol="0">
            <a:spAutoFit/>
          </a:bodyPr>
          <a:lstStyle/>
          <a:p>
            <a:r>
              <a:rPr lang="en-US" sz="1200" i="1"/>
              <a:t>“Security researcher </a:t>
            </a:r>
            <a:r>
              <a:rPr lang="en-US" sz="1200" i="1" err="1"/>
              <a:t>Elad</a:t>
            </a:r>
            <a:r>
              <a:rPr lang="en-US" sz="1200" i="1"/>
              <a:t> </a:t>
            </a:r>
            <a:r>
              <a:rPr lang="en-US" sz="1200" i="1" err="1"/>
              <a:t>Erez</a:t>
            </a:r>
            <a:r>
              <a:rPr lang="en-US" sz="1200" i="1"/>
              <a:t> has created a tool named Eternal Blues that </a:t>
            </a:r>
            <a:r>
              <a:rPr lang="en-US" sz="1200" i="1">
                <a:solidFill>
                  <a:srgbClr val="C00000"/>
                </a:solidFill>
              </a:rPr>
              <a:t>system administrators </a:t>
            </a:r>
            <a:r>
              <a:rPr lang="en-US" sz="1200" i="1"/>
              <a:t>can use to </a:t>
            </a:r>
            <a:r>
              <a:rPr lang="en-US" sz="1200" i="1">
                <a:solidFill>
                  <a:srgbClr val="C00000"/>
                </a:solidFill>
              </a:rPr>
              <a:t>test if computers </a:t>
            </a:r>
            <a:r>
              <a:rPr lang="en-US" sz="1200" i="1"/>
              <a:t>on their network are </a:t>
            </a:r>
            <a:r>
              <a:rPr lang="en-US" sz="1200" b="1" i="1">
                <a:solidFill>
                  <a:srgbClr val="C00000"/>
                </a:solidFill>
              </a:rPr>
              <a:t>vulnerable to exploitation </a:t>
            </a:r>
            <a:r>
              <a:rPr lang="en-US" sz="1200" i="1"/>
              <a:t>via NSA’s ETERNALBLUE exploit. </a:t>
            </a:r>
            <a:r>
              <a:rPr lang="en-US" sz="1200" i="1" err="1"/>
              <a:t>Erez</a:t>
            </a:r>
            <a:r>
              <a:rPr lang="en-US" sz="1200" i="1"/>
              <a:t> released his tool on </a:t>
            </a:r>
            <a:r>
              <a:rPr lang="en-US" sz="1200" b="1" i="1">
                <a:solidFill>
                  <a:srgbClr val="C00000"/>
                </a:solidFill>
              </a:rPr>
              <a:t>Wednesday, a dafter the NotPetya ransomware</a:t>
            </a:r>
            <a:r>
              <a:rPr lang="en-US" sz="1200" i="1"/>
              <a:t> caused damages to thousands of computers across the globe.” – BleepingComputer.com</a:t>
            </a:r>
          </a:p>
        </p:txBody>
      </p:sp>
    </p:spTree>
    <p:extLst>
      <p:ext uri="{BB962C8B-B14F-4D97-AF65-F5344CB8AC3E}">
        <p14:creationId xmlns:p14="http://schemas.microsoft.com/office/powerpoint/2010/main" val="146758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762E-BE20-41C0-929D-05EB9F7F196B}"/>
              </a:ext>
            </a:extLst>
          </p:cNvPr>
          <p:cNvSpPr>
            <a:spLocks noGrp="1"/>
          </p:cNvSpPr>
          <p:nvPr>
            <p:ph type="title"/>
          </p:nvPr>
        </p:nvSpPr>
        <p:spPr>
          <a:xfrm>
            <a:off x="1045055" y="75414"/>
            <a:ext cx="9692640" cy="767495"/>
          </a:xfrm>
        </p:spPr>
        <p:txBody>
          <a:bodyPr/>
          <a:lstStyle/>
          <a:p>
            <a:r>
              <a:rPr lang="en-US"/>
              <a:t>Social Media Clippings</a:t>
            </a:r>
          </a:p>
        </p:txBody>
      </p:sp>
      <p:pic>
        <p:nvPicPr>
          <p:cNvPr id="1026" name="Picture 2">
            <a:extLst>
              <a:ext uri="{FF2B5EF4-FFF2-40B4-BE49-F238E27FC236}">
                <a16:creationId xmlns:a16="http://schemas.microsoft.com/office/drawing/2014/main" id="{FBA2E495-BBAE-4B67-99F1-BFF59E2D4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327" y="994025"/>
            <a:ext cx="3883387" cy="381364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69BEE75-839D-4F3C-A48A-EB029A77186A}"/>
              </a:ext>
            </a:extLst>
          </p:cNvPr>
          <p:cNvPicPr>
            <a:picLocks noChangeAspect="1"/>
          </p:cNvPicPr>
          <p:nvPr/>
        </p:nvPicPr>
        <p:blipFill>
          <a:blip r:embed="rId3"/>
          <a:stretch>
            <a:fillRect/>
          </a:stretch>
        </p:blipFill>
        <p:spPr>
          <a:xfrm>
            <a:off x="188537" y="1224583"/>
            <a:ext cx="2682768" cy="1875453"/>
          </a:xfrm>
          <a:prstGeom prst="rect">
            <a:avLst/>
          </a:prstGeom>
          <a:effectLst>
            <a:outerShdw blurRad="63500" sx="102000" sy="102000" algn="ctr" rotWithShape="0">
              <a:prstClr val="black">
                <a:alpha val="40000"/>
              </a:prstClr>
            </a:outerShdw>
          </a:effectLst>
        </p:spPr>
      </p:pic>
      <p:pic>
        <p:nvPicPr>
          <p:cNvPr id="4" name="Picture 3">
            <a:extLst>
              <a:ext uri="{FF2B5EF4-FFF2-40B4-BE49-F238E27FC236}">
                <a16:creationId xmlns:a16="http://schemas.microsoft.com/office/drawing/2014/main" id="{F4F9C40A-A05E-4596-A0F7-76066B5E3C25}"/>
              </a:ext>
            </a:extLst>
          </p:cNvPr>
          <p:cNvPicPr>
            <a:picLocks noChangeAspect="1"/>
          </p:cNvPicPr>
          <p:nvPr/>
        </p:nvPicPr>
        <p:blipFill>
          <a:blip r:embed="rId4"/>
          <a:stretch>
            <a:fillRect/>
          </a:stretch>
        </p:blipFill>
        <p:spPr>
          <a:xfrm>
            <a:off x="1611984" y="1841263"/>
            <a:ext cx="2334179" cy="3792154"/>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C0E669B0-6F39-4F6C-8863-780F511D9FA6}"/>
              </a:ext>
            </a:extLst>
          </p:cNvPr>
          <p:cNvPicPr>
            <a:picLocks noChangeAspect="1"/>
          </p:cNvPicPr>
          <p:nvPr/>
        </p:nvPicPr>
        <p:blipFill>
          <a:blip r:embed="rId5"/>
          <a:stretch>
            <a:fillRect/>
          </a:stretch>
        </p:blipFill>
        <p:spPr>
          <a:xfrm>
            <a:off x="4092171" y="1227324"/>
            <a:ext cx="2690362" cy="458755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8279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A0C5-3639-401F-B491-2C0B65CD8CED}"/>
              </a:ext>
            </a:extLst>
          </p:cNvPr>
          <p:cNvSpPr>
            <a:spLocks noGrp="1"/>
          </p:cNvSpPr>
          <p:nvPr>
            <p:ph type="title"/>
          </p:nvPr>
        </p:nvSpPr>
        <p:spPr/>
        <p:txBody>
          <a:bodyPr/>
          <a:lstStyle/>
          <a:p>
            <a:r>
              <a:rPr lang="en-US"/>
              <a:t>Question &amp; Answer</a:t>
            </a:r>
          </a:p>
        </p:txBody>
      </p:sp>
      <p:sp>
        <p:nvSpPr>
          <p:cNvPr id="3" name="Text Placeholder 2">
            <a:extLst>
              <a:ext uri="{FF2B5EF4-FFF2-40B4-BE49-F238E27FC236}">
                <a16:creationId xmlns:a16="http://schemas.microsoft.com/office/drawing/2014/main" id="{79B8E255-5282-49B2-AFF5-BA10F034A1DE}"/>
              </a:ext>
            </a:extLst>
          </p:cNvPr>
          <p:cNvSpPr>
            <a:spLocks noGrp="1"/>
          </p:cNvSpPr>
          <p:nvPr>
            <p:ph type="body" idx="1"/>
          </p:nvPr>
        </p:nvSpPr>
        <p:spPr/>
        <p:txBody>
          <a:bodyPr>
            <a:normAutofit/>
          </a:bodyPr>
          <a:lstStyle/>
          <a:p>
            <a:r>
              <a:rPr lang="en-US" sz="3400"/>
              <a:t>EternalBlue - Fallout</a:t>
            </a:r>
          </a:p>
        </p:txBody>
      </p:sp>
    </p:spTree>
    <p:extLst>
      <p:ext uri="{BB962C8B-B14F-4D97-AF65-F5344CB8AC3E}">
        <p14:creationId xmlns:p14="http://schemas.microsoft.com/office/powerpoint/2010/main" val="3597095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1EAB-68B2-4F0D-86A6-C2A757FC4BA7}"/>
              </a:ext>
            </a:extLst>
          </p:cNvPr>
          <p:cNvSpPr>
            <a:spLocks noGrp="1"/>
          </p:cNvSpPr>
          <p:nvPr>
            <p:ph type="title"/>
          </p:nvPr>
        </p:nvSpPr>
        <p:spPr/>
        <p:txBody>
          <a:bodyPr/>
          <a:lstStyle/>
          <a:p>
            <a:r>
              <a:rPr lang="en-US"/>
              <a:t>Texas</a:t>
            </a:r>
          </a:p>
        </p:txBody>
      </p:sp>
      <p:sp>
        <p:nvSpPr>
          <p:cNvPr id="3" name="Content Placeholder 2">
            <a:extLst>
              <a:ext uri="{FF2B5EF4-FFF2-40B4-BE49-F238E27FC236}">
                <a16:creationId xmlns:a16="http://schemas.microsoft.com/office/drawing/2014/main" id="{923D2B09-B39F-48BF-A059-CEEF4D8728D4}"/>
              </a:ext>
            </a:extLst>
          </p:cNvPr>
          <p:cNvSpPr>
            <a:spLocks noGrp="1"/>
          </p:cNvSpPr>
          <p:nvPr>
            <p:ph idx="1"/>
          </p:nvPr>
        </p:nvSpPr>
        <p:spPr/>
        <p:txBody>
          <a:bodyPr vert="horz" lIns="91440" tIns="45720" rIns="91440" bIns="45720" rtlCol="0" anchor="t">
            <a:normAutofit/>
          </a:bodyPr>
          <a:lstStyle/>
          <a:p>
            <a:r>
              <a:rPr lang="en-US"/>
              <a:t>22 cities or counties hit in single attack, Federal Investigation </a:t>
            </a:r>
            <a:r>
              <a:rPr lang="en-US" baseline="30000"/>
              <a:t>4,5</a:t>
            </a:r>
            <a:endParaRPr lang="en-US" sz="2000" baseline="30000"/>
          </a:p>
          <a:p>
            <a:pPr lvl="1"/>
            <a:endParaRPr lang="en-US" baseline="30000"/>
          </a:p>
          <a:p>
            <a:r>
              <a:rPr lang="en-US"/>
              <a:t>Keene, TX </a:t>
            </a:r>
            <a:r>
              <a:rPr lang="en-US" baseline="30000"/>
              <a:t>4,5</a:t>
            </a:r>
          </a:p>
          <a:p>
            <a:pPr lvl="1"/>
            <a:r>
              <a:rPr lang="en-US" spc="10">
                <a:solidFill>
                  <a:srgbClr val="000000"/>
                </a:solidFill>
              </a:rPr>
              <a:t>No Credit Card payments</a:t>
            </a:r>
          </a:p>
          <a:p>
            <a:pPr lvl="1"/>
            <a:r>
              <a:rPr lang="en-US" spc="10">
                <a:solidFill>
                  <a:srgbClr val="000000"/>
                </a:solidFill>
              </a:rPr>
              <a:t>No Utility payments</a:t>
            </a:r>
          </a:p>
          <a:p>
            <a:pPr lvl="1"/>
            <a:r>
              <a:rPr lang="en-US" spc="10">
                <a:solidFill>
                  <a:srgbClr val="000000"/>
                </a:solidFill>
              </a:rPr>
              <a:t>Analog</a:t>
            </a:r>
          </a:p>
          <a:p>
            <a:pPr lvl="1"/>
            <a:r>
              <a:rPr lang="en-US" spc="10">
                <a:solidFill>
                  <a:srgbClr val="000000"/>
                </a:solidFill>
              </a:rPr>
              <a:t>Ransom demand $2.5 million</a:t>
            </a:r>
          </a:p>
          <a:p>
            <a:pPr lvl="1"/>
            <a:r>
              <a:rPr lang="en-US" spc="10">
                <a:solidFill>
                  <a:srgbClr val="000000"/>
                </a:solidFill>
              </a:rPr>
              <a:t>State IT Dept. Restoring</a:t>
            </a:r>
          </a:p>
          <a:p>
            <a:pPr lvl="1"/>
            <a:endParaRPr lang="en-US" spc="10">
              <a:solidFill>
                <a:srgbClr val="000000"/>
              </a:solidFill>
            </a:endParaRPr>
          </a:p>
          <a:p>
            <a:pPr marL="285750" indent="-285750">
              <a:buFont typeface="Arial" pitchFamily="18" charset="2"/>
              <a:buChar char="•"/>
            </a:pPr>
            <a:r>
              <a:rPr lang="en-US" spc="10">
                <a:solidFill>
                  <a:srgbClr val="000000"/>
                </a:solidFill>
              </a:rPr>
              <a:t>Lubbock County, TX</a:t>
            </a:r>
            <a:r>
              <a:rPr lang="en-US">
                <a:solidFill>
                  <a:srgbClr val="000000"/>
                </a:solidFill>
              </a:rPr>
              <a:t> </a:t>
            </a:r>
            <a:r>
              <a:rPr lang="en-US" baseline="30000">
                <a:solidFill>
                  <a:srgbClr val="000000"/>
                </a:solidFill>
              </a:rPr>
              <a:t>5</a:t>
            </a:r>
            <a:endParaRPr lang="en-US" spc="10" baseline="30000">
              <a:solidFill>
                <a:srgbClr val="000000"/>
              </a:solidFill>
            </a:endParaRPr>
          </a:p>
          <a:p>
            <a:pPr lvl="1"/>
            <a:r>
              <a:rPr lang="en-US">
                <a:ea typeface="+mn-lt"/>
                <a:cs typeface="+mn-lt"/>
              </a:rPr>
              <a:t>Lubbock's IT department isolate the ransomware before it spread</a:t>
            </a:r>
          </a:p>
          <a:p>
            <a:pPr lvl="1"/>
            <a:r>
              <a:rPr lang="en-US">
                <a:solidFill>
                  <a:srgbClr val="262626"/>
                </a:solidFill>
              </a:rPr>
              <a:t>Infected computer, not network</a:t>
            </a:r>
          </a:p>
          <a:p>
            <a:pPr lvl="1"/>
            <a:endParaRPr lang="en-US">
              <a:solidFill>
                <a:srgbClr val="262626"/>
              </a:solidFill>
            </a:endParaRPr>
          </a:p>
        </p:txBody>
      </p:sp>
    </p:spTree>
    <p:extLst>
      <p:ext uri="{BB962C8B-B14F-4D97-AF65-F5344CB8AC3E}">
        <p14:creationId xmlns:p14="http://schemas.microsoft.com/office/powerpoint/2010/main" val="5799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2E67-BF4D-4462-B423-98399835914A}"/>
              </a:ext>
            </a:extLst>
          </p:cNvPr>
          <p:cNvSpPr>
            <a:spLocks noGrp="1"/>
          </p:cNvSpPr>
          <p:nvPr>
            <p:ph type="title"/>
          </p:nvPr>
        </p:nvSpPr>
        <p:spPr/>
        <p:txBody>
          <a:bodyPr/>
          <a:lstStyle/>
          <a:p>
            <a:r>
              <a:rPr lang="en-US"/>
              <a:t>Florida</a:t>
            </a:r>
          </a:p>
        </p:txBody>
      </p:sp>
      <p:sp>
        <p:nvSpPr>
          <p:cNvPr id="3" name="Content Placeholder 2">
            <a:extLst>
              <a:ext uri="{FF2B5EF4-FFF2-40B4-BE49-F238E27FC236}">
                <a16:creationId xmlns:a16="http://schemas.microsoft.com/office/drawing/2014/main" id="{661FB237-1E08-46B2-A9B6-742E214D6CC6}"/>
              </a:ext>
            </a:extLst>
          </p:cNvPr>
          <p:cNvSpPr>
            <a:spLocks noGrp="1"/>
          </p:cNvSpPr>
          <p:nvPr>
            <p:ph idx="1"/>
          </p:nvPr>
        </p:nvSpPr>
        <p:spPr>
          <a:xfrm>
            <a:off x="1261872" y="1947862"/>
            <a:ext cx="8595360" cy="4232275"/>
          </a:xfrm>
        </p:spPr>
        <p:txBody>
          <a:bodyPr vert="horz" lIns="91440" tIns="45720" rIns="91440" bIns="45720" rtlCol="0" anchor="t">
            <a:normAutofit/>
          </a:bodyPr>
          <a:lstStyle/>
          <a:p>
            <a:r>
              <a:rPr lang="en-US"/>
              <a:t>Lake City, FL </a:t>
            </a:r>
            <a:r>
              <a:rPr lang="en-US" baseline="30000"/>
              <a:t>6</a:t>
            </a:r>
          </a:p>
          <a:p>
            <a:pPr lvl="1"/>
            <a:r>
              <a:rPr lang="en-US" spc="10">
                <a:solidFill>
                  <a:srgbClr val="000000"/>
                </a:solidFill>
              </a:rPr>
              <a:t>Paid $485,000 in bitcoin (Insurance paid all but $10,000)</a:t>
            </a:r>
          </a:p>
          <a:p>
            <a:pPr lvl="1"/>
            <a:r>
              <a:rPr lang="en-US" spc="10">
                <a:solidFill>
                  <a:srgbClr val="000000"/>
                </a:solidFill>
              </a:rPr>
              <a:t>Hackers: control phone and email system</a:t>
            </a:r>
          </a:p>
          <a:p>
            <a:pPr lvl="1"/>
            <a:r>
              <a:rPr lang="en-US" spc="10">
                <a:solidFill>
                  <a:srgbClr val="000000"/>
                </a:solidFill>
              </a:rPr>
              <a:t>Emergency system not effected</a:t>
            </a:r>
          </a:p>
          <a:p>
            <a:pPr lvl="2"/>
            <a:r>
              <a:rPr lang="en-US" spc="10">
                <a:solidFill>
                  <a:srgbClr val="000000"/>
                </a:solidFill>
              </a:rPr>
              <a:t>Phone calls rerouted through emegency system: no delays to emergency calls</a:t>
            </a:r>
          </a:p>
          <a:p>
            <a:pPr lvl="1"/>
            <a:r>
              <a:rPr lang="en-US" spc="10">
                <a:solidFill>
                  <a:srgbClr val="000000"/>
                </a:solidFill>
              </a:rPr>
              <a:t>Key received: some emails restored, many inoperable</a:t>
            </a:r>
          </a:p>
          <a:p>
            <a:pPr lvl="1"/>
            <a:r>
              <a:rPr lang="en-US" spc="10">
                <a:solidFill>
                  <a:srgbClr val="000000"/>
                </a:solidFill>
              </a:rPr>
              <a:t>Adding training </a:t>
            </a:r>
          </a:p>
          <a:p>
            <a:pPr marL="274320" lvl="1" indent="0">
              <a:buNone/>
            </a:pPr>
            <a:endParaRPr lang="en-US">
              <a:solidFill>
                <a:srgbClr val="000000"/>
              </a:solidFill>
            </a:endParaRPr>
          </a:p>
          <a:p>
            <a:pPr>
              <a:buFont typeface="Arial" pitchFamily="18" charset="2"/>
              <a:buChar char="•"/>
            </a:pPr>
            <a:r>
              <a:rPr lang="en-US">
                <a:solidFill>
                  <a:srgbClr val="000000"/>
                </a:solidFill>
              </a:rPr>
              <a:t>Marion County, FL </a:t>
            </a:r>
            <a:r>
              <a:rPr lang="en-US" baseline="30000">
                <a:solidFill>
                  <a:srgbClr val="000000"/>
                </a:solidFill>
              </a:rPr>
              <a:t>6</a:t>
            </a:r>
          </a:p>
          <a:p>
            <a:pPr lvl="1"/>
            <a:r>
              <a:rPr lang="en-US" spc="10">
                <a:solidFill>
                  <a:srgbClr val="000000"/>
                </a:solidFill>
              </a:rPr>
              <a:t>2 computers infected</a:t>
            </a:r>
          </a:p>
          <a:p>
            <a:pPr lvl="1"/>
            <a:r>
              <a:rPr lang="en-US" spc="10">
                <a:ea typeface="+mn-lt"/>
                <a:cs typeface="+mn-lt"/>
              </a:rPr>
              <a:t>No important information was jeopardized</a:t>
            </a:r>
            <a:endParaRPr lang="en-US" spc="10">
              <a:solidFill>
                <a:srgbClr val="000000"/>
              </a:solidFill>
              <a:ea typeface="+mn-lt"/>
              <a:cs typeface="+mn-lt"/>
            </a:endParaRPr>
          </a:p>
          <a:p>
            <a:pPr lvl="1"/>
            <a:r>
              <a:rPr lang="en-US" spc="10">
                <a:ea typeface="+mn-lt"/>
                <a:cs typeface="+mn-lt"/>
              </a:rPr>
              <a:t>Increased cyber security and </a:t>
            </a:r>
            <a:endParaRPr lang="en-US" spc="10">
              <a:solidFill>
                <a:srgbClr val="000000"/>
              </a:solidFill>
              <a:ea typeface="+mn-lt"/>
              <a:cs typeface="+mn-lt"/>
            </a:endParaRPr>
          </a:p>
          <a:p>
            <a:pPr lvl="1"/>
            <a:r>
              <a:rPr lang="en-US" spc="10">
                <a:ea typeface="+mn-lt"/>
                <a:cs typeface="+mn-lt"/>
              </a:rPr>
              <a:t>Developed counter measures.</a:t>
            </a:r>
            <a:endParaRPr lang="en-US" spc="10">
              <a:solidFill>
                <a:srgbClr val="000000"/>
              </a:solidFill>
            </a:endParaRPr>
          </a:p>
          <a:p>
            <a:pPr lvl="1"/>
            <a:endParaRPr lang="en-US" spc="10">
              <a:solidFill>
                <a:srgbClr val="000000"/>
              </a:solidFill>
            </a:endParaRPr>
          </a:p>
          <a:p>
            <a:pPr lvl="1"/>
            <a:endParaRPr lang="en-US" spc="10">
              <a:solidFill>
                <a:srgbClr val="000000"/>
              </a:solidFill>
            </a:endParaRPr>
          </a:p>
        </p:txBody>
      </p:sp>
    </p:spTree>
    <p:extLst>
      <p:ext uri="{BB962C8B-B14F-4D97-AF65-F5344CB8AC3E}">
        <p14:creationId xmlns:p14="http://schemas.microsoft.com/office/powerpoint/2010/main" val="152837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60BB-1C72-4D9D-A385-FBB573466B57}"/>
              </a:ext>
            </a:extLst>
          </p:cNvPr>
          <p:cNvSpPr>
            <a:spLocks noGrp="1"/>
          </p:cNvSpPr>
          <p:nvPr>
            <p:ph type="title"/>
          </p:nvPr>
        </p:nvSpPr>
        <p:spPr>
          <a:xfrm>
            <a:off x="1186809" y="119923"/>
            <a:ext cx="9692640" cy="739709"/>
          </a:xfrm>
        </p:spPr>
        <p:txBody>
          <a:bodyPr/>
          <a:lstStyle/>
          <a:p>
            <a:r>
              <a:rPr lang="en-US"/>
              <a:t>How to Protect Against EternalBlue</a:t>
            </a:r>
          </a:p>
        </p:txBody>
      </p:sp>
      <p:sp>
        <p:nvSpPr>
          <p:cNvPr id="3" name="Content Placeholder 2">
            <a:extLst>
              <a:ext uri="{FF2B5EF4-FFF2-40B4-BE49-F238E27FC236}">
                <a16:creationId xmlns:a16="http://schemas.microsoft.com/office/drawing/2014/main" id="{D985C117-24F0-4E20-B954-5BDF1BF2E9C0}"/>
              </a:ext>
            </a:extLst>
          </p:cNvPr>
          <p:cNvSpPr>
            <a:spLocks noGrp="1"/>
          </p:cNvSpPr>
          <p:nvPr>
            <p:ph idx="1"/>
          </p:nvPr>
        </p:nvSpPr>
        <p:spPr>
          <a:xfrm>
            <a:off x="729611" y="1296537"/>
            <a:ext cx="4749965" cy="5343099"/>
          </a:xfrm>
        </p:spPr>
        <p:txBody>
          <a:bodyPr>
            <a:normAutofit/>
          </a:bodyPr>
          <a:lstStyle/>
          <a:p>
            <a:r>
              <a:rPr lang="en-US"/>
              <a:t>EternalBlue </a:t>
            </a:r>
            <a:r>
              <a:rPr lang="en-US" b="1"/>
              <a:t>exploits</a:t>
            </a:r>
            <a:r>
              <a:rPr lang="en-US"/>
              <a:t> a </a:t>
            </a:r>
            <a:r>
              <a:rPr lang="en-US" b="1"/>
              <a:t>vulnerability</a:t>
            </a:r>
            <a:r>
              <a:rPr lang="en-US"/>
              <a:t> in </a:t>
            </a:r>
            <a:r>
              <a:rPr lang="en-US" b="1"/>
              <a:t>outdated</a:t>
            </a:r>
            <a:r>
              <a:rPr lang="en-US"/>
              <a:t> versions of </a:t>
            </a:r>
            <a:r>
              <a:rPr lang="en-US" b="1"/>
              <a:t>Microsoft Server Message Block</a:t>
            </a:r>
            <a:r>
              <a:rPr lang="en-US"/>
              <a:t>.</a:t>
            </a:r>
          </a:p>
          <a:p>
            <a:pPr lvl="1">
              <a:lnSpc>
                <a:spcPct val="100000"/>
              </a:lnSpc>
            </a:pPr>
            <a:r>
              <a:rPr lang="en-US"/>
              <a:t>Only known mechanism to protect against EternalBlue is to download the </a:t>
            </a:r>
            <a:r>
              <a:rPr lang="en-US" b="1"/>
              <a:t>latest</a:t>
            </a:r>
            <a:r>
              <a:rPr lang="en-US"/>
              <a:t> </a:t>
            </a:r>
            <a:r>
              <a:rPr lang="en-US" b="1"/>
              <a:t>Windows</a:t>
            </a:r>
            <a:r>
              <a:rPr lang="en-US"/>
              <a:t> software </a:t>
            </a:r>
            <a:r>
              <a:rPr lang="en-US" b="1"/>
              <a:t>update</a:t>
            </a:r>
            <a:r>
              <a:rPr lang="en-US"/>
              <a:t> and install the </a:t>
            </a:r>
            <a:r>
              <a:rPr lang="en-US" b="1"/>
              <a:t>patch</a:t>
            </a:r>
            <a:r>
              <a:rPr lang="en-US"/>
              <a:t>.</a:t>
            </a:r>
          </a:p>
          <a:p>
            <a:pPr lvl="1">
              <a:lnSpc>
                <a:spcPct val="150000"/>
              </a:lnSpc>
            </a:pPr>
            <a:endParaRPr lang="en-US"/>
          </a:p>
          <a:p>
            <a:pPr lvl="1"/>
            <a:r>
              <a:rPr lang="en-US"/>
              <a:t>Additionally, ensure that the following </a:t>
            </a:r>
            <a:r>
              <a:rPr lang="en-US" b="1"/>
              <a:t>safeguards</a:t>
            </a:r>
            <a:r>
              <a:rPr lang="en-US"/>
              <a:t> are in place:</a:t>
            </a:r>
          </a:p>
          <a:p>
            <a:pPr lvl="2">
              <a:lnSpc>
                <a:spcPct val="150000"/>
              </a:lnSpc>
            </a:pPr>
            <a:r>
              <a:rPr lang="en-US" b="1"/>
              <a:t>Anti-virus</a:t>
            </a:r>
            <a:r>
              <a:rPr lang="en-US"/>
              <a:t> software</a:t>
            </a:r>
          </a:p>
          <a:p>
            <a:pPr lvl="2">
              <a:lnSpc>
                <a:spcPct val="150000"/>
              </a:lnSpc>
            </a:pPr>
            <a:r>
              <a:rPr lang="en-US"/>
              <a:t>Secure </a:t>
            </a:r>
            <a:r>
              <a:rPr lang="en-US" b="1"/>
              <a:t>offsite backup </a:t>
            </a:r>
            <a:r>
              <a:rPr lang="en-US"/>
              <a:t>with “attack-loop” prevention</a:t>
            </a:r>
          </a:p>
          <a:p>
            <a:pPr lvl="2">
              <a:lnSpc>
                <a:spcPct val="150000"/>
              </a:lnSpc>
            </a:pPr>
            <a:r>
              <a:rPr lang="en-US" b="1"/>
              <a:t>Filter</a:t>
            </a:r>
            <a:r>
              <a:rPr lang="en-US"/>
              <a:t> for </a:t>
            </a:r>
            <a:r>
              <a:rPr lang="en-US" b="1"/>
              <a:t>.exe attachments </a:t>
            </a:r>
            <a:r>
              <a:rPr lang="en-US"/>
              <a:t>in emails</a:t>
            </a:r>
          </a:p>
          <a:p>
            <a:pPr lvl="2">
              <a:lnSpc>
                <a:spcPct val="150000"/>
              </a:lnSpc>
            </a:pPr>
            <a:r>
              <a:rPr lang="en-US" b="1"/>
              <a:t>Encrypt</a:t>
            </a:r>
            <a:r>
              <a:rPr lang="en-US"/>
              <a:t> sensitive data</a:t>
            </a:r>
          </a:p>
        </p:txBody>
      </p:sp>
      <p:pic>
        <p:nvPicPr>
          <p:cNvPr id="4" name="Picture 3">
            <a:extLst>
              <a:ext uri="{FF2B5EF4-FFF2-40B4-BE49-F238E27FC236}">
                <a16:creationId xmlns:a16="http://schemas.microsoft.com/office/drawing/2014/main" id="{D153C9F0-F9E9-4DA1-865C-29BAEFE1C88C}"/>
              </a:ext>
            </a:extLst>
          </p:cNvPr>
          <p:cNvPicPr>
            <a:picLocks noChangeAspect="1"/>
          </p:cNvPicPr>
          <p:nvPr/>
        </p:nvPicPr>
        <p:blipFill>
          <a:blip r:embed="rId3"/>
          <a:stretch>
            <a:fillRect/>
          </a:stretch>
        </p:blipFill>
        <p:spPr>
          <a:xfrm>
            <a:off x="6331557" y="1512708"/>
            <a:ext cx="4749965" cy="4160314"/>
          </a:xfrm>
          <a:prstGeom prst="rect">
            <a:avLst/>
          </a:prstGeom>
        </p:spPr>
      </p:pic>
      <p:sp>
        <p:nvSpPr>
          <p:cNvPr id="5" name="TextBox 4">
            <a:extLst>
              <a:ext uri="{FF2B5EF4-FFF2-40B4-BE49-F238E27FC236}">
                <a16:creationId xmlns:a16="http://schemas.microsoft.com/office/drawing/2014/main" id="{827E2F75-453A-4A07-9059-758F7DD0DC8A}"/>
              </a:ext>
            </a:extLst>
          </p:cNvPr>
          <p:cNvSpPr txBox="1"/>
          <p:nvPr/>
        </p:nvSpPr>
        <p:spPr>
          <a:xfrm>
            <a:off x="6331557" y="5807123"/>
            <a:ext cx="4886903" cy="215444"/>
          </a:xfrm>
          <a:prstGeom prst="rect">
            <a:avLst/>
          </a:prstGeom>
          <a:noFill/>
        </p:spPr>
        <p:txBody>
          <a:bodyPr wrap="square" rtlCol="0">
            <a:spAutoFit/>
          </a:bodyPr>
          <a:lstStyle/>
          <a:p>
            <a:r>
              <a:rPr lang="en-US" sz="800">
                <a:hlinkClick r:id="rId4"/>
              </a:rPr>
              <a:t>https://www.keepitsafe.com/blog/post/eternalblue-whats-going-on-and-how-to-protect-your-data/</a:t>
            </a:r>
            <a:endParaRPr lang="en-US" sz="800"/>
          </a:p>
        </p:txBody>
      </p:sp>
    </p:spTree>
    <p:extLst>
      <p:ext uri="{BB962C8B-B14F-4D97-AF65-F5344CB8AC3E}">
        <p14:creationId xmlns:p14="http://schemas.microsoft.com/office/powerpoint/2010/main" val="152830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A0C5-3639-401F-B491-2C0B65CD8CED}"/>
              </a:ext>
            </a:extLst>
          </p:cNvPr>
          <p:cNvSpPr>
            <a:spLocks noGrp="1"/>
          </p:cNvSpPr>
          <p:nvPr>
            <p:ph type="title"/>
          </p:nvPr>
        </p:nvSpPr>
        <p:spPr/>
        <p:txBody>
          <a:bodyPr/>
          <a:lstStyle/>
          <a:p>
            <a:r>
              <a:rPr lang="en-US"/>
              <a:t>Question &amp; Answer</a:t>
            </a:r>
          </a:p>
        </p:txBody>
      </p:sp>
      <p:sp>
        <p:nvSpPr>
          <p:cNvPr id="3" name="Text Placeholder 2">
            <a:extLst>
              <a:ext uri="{FF2B5EF4-FFF2-40B4-BE49-F238E27FC236}">
                <a16:creationId xmlns:a16="http://schemas.microsoft.com/office/drawing/2014/main" id="{79B8E255-5282-49B2-AFF5-BA10F034A1DE}"/>
              </a:ext>
            </a:extLst>
          </p:cNvPr>
          <p:cNvSpPr>
            <a:spLocks noGrp="1"/>
          </p:cNvSpPr>
          <p:nvPr>
            <p:ph type="body" idx="1"/>
          </p:nvPr>
        </p:nvSpPr>
        <p:spPr/>
        <p:txBody>
          <a:bodyPr>
            <a:normAutofit/>
          </a:bodyPr>
          <a:lstStyle/>
          <a:p>
            <a:r>
              <a:rPr lang="en-US" sz="3400"/>
              <a:t>EternalBlue - Mitigations</a:t>
            </a:r>
          </a:p>
        </p:txBody>
      </p:sp>
    </p:spTree>
    <p:extLst>
      <p:ext uri="{BB962C8B-B14F-4D97-AF65-F5344CB8AC3E}">
        <p14:creationId xmlns:p14="http://schemas.microsoft.com/office/powerpoint/2010/main" val="3490992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5B79-5199-4AD9-ACDE-0F38CEA78F6F}"/>
              </a:ext>
            </a:extLst>
          </p:cNvPr>
          <p:cNvSpPr>
            <a:spLocks noGrp="1"/>
          </p:cNvSpPr>
          <p:nvPr>
            <p:ph type="title"/>
          </p:nvPr>
        </p:nvSpPr>
        <p:spPr>
          <a:xfrm>
            <a:off x="1249680" y="35239"/>
            <a:ext cx="9692640" cy="675563"/>
          </a:xfrm>
        </p:spPr>
        <p:txBody>
          <a:bodyPr>
            <a:normAutofit fontScale="90000"/>
          </a:bodyPr>
          <a:lstStyle/>
          <a:p>
            <a:r>
              <a:rPr lang="en-US">
                <a:solidFill>
                  <a:srgbClr val="C00000"/>
                </a:solidFill>
              </a:rPr>
              <a:t>NotPetya - </a:t>
            </a:r>
            <a:r>
              <a:rPr lang="en-US"/>
              <a:t>Variants of EternalBlue</a:t>
            </a:r>
            <a:endParaRPr lang="en-US">
              <a:solidFill>
                <a:srgbClr val="C00000"/>
              </a:solidFill>
            </a:endParaRPr>
          </a:p>
        </p:txBody>
      </p:sp>
      <p:sp>
        <p:nvSpPr>
          <p:cNvPr id="4" name="TextBox 3">
            <a:extLst>
              <a:ext uri="{FF2B5EF4-FFF2-40B4-BE49-F238E27FC236}">
                <a16:creationId xmlns:a16="http://schemas.microsoft.com/office/drawing/2014/main" id="{E040ADF9-20A6-4A49-9367-3920A6C21BAF}"/>
              </a:ext>
            </a:extLst>
          </p:cNvPr>
          <p:cNvSpPr txBox="1"/>
          <p:nvPr/>
        </p:nvSpPr>
        <p:spPr>
          <a:xfrm>
            <a:off x="1129194" y="826863"/>
            <a:ext cx="8918812" cy="553998"/>
          </a:xfrm>
          <a:prstGeom prst="rect">
            <a:avLst/>
          </a:prstGeom>
          <a:noFill/>
        </p:spPr>
        <p:txBody>
          <a:bodyPr wrap="square" rtlCol="0">
            <a:spAutoFit/>
          </a:bodyPr>
          <a:lstStyle/>
          <a:p>
            <a:pPr marL="285750" indent="-285750">
              <a:buFontTx/>
              <a:buChar char="-"/>
            </a:pPr>
            <a:r>
              <a:rPr lang="en-US" sz="1600"/>
              <a:t>At the end of 2018, </a:t>
            </a:r>
            <a:r>
              <a:rPr lang="en-US" sz="1600">
                <a:solidFill>
                  <a:srgbClr val="C00000"/>
                </a:solidFill>
              </a:rPr>
              <a:t>millions</a:t>
            </a:r>
            <a:r>
              <a:rPr lang="en-US" sz="1600"/>
              <a:t> of systems were </a:t>
            </a:r>
            <a:r>
              <a:rPr lang="en-US" sz="1600">
                <a:solidFill>
                  <a:srgbClr val="C00000"/>
                </a:solidFill>
              </a:rPr>
              <a:t>still</a:t>
            </a:r>
            <a:r>
              <a:rPr lang="en-US" sz="1600"/>
              <a:t> </a:t>
            </a:r>
            <a:r>
              <a:rPr lang="en-US" sz="1600">
                <a:solidFill>
                  <a:srgbClr val="C00000"/>
                </a:solidFill>
              </a:rPr>
              <a:t>vulnerable</a:t>
            </a:r>
            <a:r>
              <a:rPr lang="en-US" sz="1600"/>
              <a:t> to EternalBlue</a:t>
            </a:r>
          </a:p>
          <a:p>
            <a:pPr lvl="1"/>
            <a:r>
              <a:rPr lang="en-US" sz="1400" i="1"/>
              <a:t>They aren’t just viruses. They are worms…</a:t>
            </a:r>
          </a:p>
        </p:txBody>
      </p:sp>
      <p:sp>
        <p:nvSpPr>
          <p:cNvPr id="6" name="TextBox 5">
            <a:extLst>
              <a:ext uri="{FF2B5EF4-FFF2-40B4-BE49-F238E27FC236}">
                <a16:creationId xmlns:a16="http://schemas.microsoft.com/office/drawing/2014/main" id="{426400C7-61DB-466C-B5FE-D274BCF8680D}"/>
              </a:ext>
            </a:extLst>
          </p:cNvPr>
          <p:cNvSpPr txBox="1"/>
          <p:nvPr/>
        </p:nvSpPr>
        <p:spPr>
          <a:xfrm rot="21112768">
            <a:off x="5029130" y="2002960"/>
            <a:ext cx="6347856" cy="369332"/>
          </a:xfrm>
          <a:prstGeom prst="rect">
            <a:avLst/>
          </a:prstGeom>
          <a:noFill/>
        </p:spPr>
        <p:txBody>
          <a:bodyPr wrap="square" rtlCol="0">
            <a:spAutoFit/>
          </a:bodyPr>
          <a:lstStyle/>
          <a:p>
            <a:r>
              <a:rPr lang="en-US"/>
              <a:t>- </a:t>
            </a:r>
            <a:r>
              <a:rPr lang="en-US" sz="1400"/>
              <a:t>Combined, caused over </a:t>
            </a:r>
            <a:r>
              <a:rPr lang="en-US" sz="1400" b="1">
                <a:solidFill>
                  <a:srgbClr val="C00000"/>
                </a:solidFill>
              </a:rPr>
              <a:t>$1 billion </a:t>
            </a:r>
            <a:r>
              <a:rPr lang="en-US" sz="1400"/>
              <a:t>worth of </a:t>
            </a:r>
            <a:r>
              <a:rPr lang="en-US" sz="1400" b="1">
                <a:solidFill>
                  <a:srgbClr val="C00000"/>
                </a:solidFill>
              </a:rPr>
              <a:t>damages</a:t>
            </a:r>
            <a:r>
              <a:rPr lang="en-US" sz="1400"/>
              <a:t> over </a:t>
            </a:r>
            <a:r>
              <a:rPr lang="en-US" sz="1400" b="1">
                <a:solidFill>
                  <a:srgbClr val="C00000"/>
                </a:solidFill>
              </a:rPr>
              <a:t>65 countries</a:t>
            </a:r>
          </a:p>
        </p:txBody>
      </p:sp>
      <p:pic>
        <p:nvPicPr>
          <p:cNvPr id="1026" name="Picture 2">
            <a:hlinkClick r:id="rId3"/>
            <a:extLst>
              <a:ext uri="{FF2B5EF4-FFF2-40B4-BE49-F238E27FC236}">
                <a16:creationId xmlns:a16="http://schemas.microsoft.com/office/drawing/2014/main" id="{CC03383A-C431-4F8C-93B2-6C6970DED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3532" y="59121"/>
            <a:ext cx="1037609" cy="62779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14426B9-A687-412E-99CD-6E0F4CF5ACF4}"/>
              </a:ext>
            </a:extLst>
          </p:cNvPr>
          <p:cNvSpPr/>
          <p:nvPr/>
        </p:nvSpPr>
        <p:spPr>
          <a:xfrm>
            <a:off x="9971506" y="613458"/>
            <a:ext cx="1141659" cy="369332"/>
          </a:xfrm>
          <a:prstGeom prst="rect">
            <a:avLst/>
          </a:prstGeom>
        </p:spPr>
        <p:txBody>
          <a:bodyPr wrap="none">
            <a:spAutoFit/>
          </a:bodyPr>
          <a:lstStyle/>
          <a:p>
            <a:r>
              <a:rPr lang="da-DK" cap="all">
                <a:solidFill>
                  <a:srgbClr val="4D4E53"/>
                </a:solidFill>
                <a:latin typeface="Maven Pro Regular"/>
              </a:rPr>
              <a:t> </a:t>
            </a:r>
            <a:r>
              <a:rPr lang="da-DK" sz="1200" cap="all">
                <a:solidFill>
                  <a:srgbClr val="4D4E53"/>
                </a:solidFill>
                <a:latin typeface="Maven Pro Regular"/>
              </a:rPr>
              <a:t>JUNE 27, 2017</a:t>
            </a:r>
            <a:endParaRPr lang="en-US" sz="1200"/>
          </a:p>
        </p:txBody>
      </p:sp>
      <p:sp>
        <p:nvSpPr>
          <p:cNvPr id="16" name="Rectangle 15">
            <a:extLst>
              <a:ext uri="{FF2B5EF4-FFF2-40B4-BE49-F238E27FC236}">
                <a16:creationId xmlns:a16="http://schemas.microsoft.com/office/drawing/2014/main" id="{BC87BDBB-F3B0-4FEF-A0E7-D6EA65065BE4}"/>
              </a:ext>
            </a:extLst>
          </p:cNvPr>
          <p:cNvSpPr/>
          <p:nvPr/>
        </p:nvSpPr>
        <p:spPr>
          <a:xfrm>
            <a:off x="76686" y="1553052"/>
            <a:ext cx="8850573" cy="584775"/>
          </a:xfrm>
          <a:prstGeom prst="rect">
            <a:avLst/>
          </a:prstGeom>
        </p:spPr>
        <p:txBody>
          <a:bodyPr wrap="square">
            <a:spAutoFit/>
          </a:bodyPr>
          <a:lstStyle/>
          <a:p>
            <a:pPr marL="285750" indent="-285750">
              <a:buFont typeface="Arial" panose="020B0604020202020204" pitchFamily="34" charset="0"/>
              <a:buChar char="•"/>
            </a:pPr>
            <a:r>
              <a:rPr lang="en-US" sz="1600">
                <a:solidFill>
                  <a:srgbClr val="4D4E53"/>
                </a:solidFill>
                <a:latin typeface="Helvetica" panose="020B0604020202020204" pitchFamily="34" charset="0"/>
              </a:rPr>
              <a:t>On June 27, 2017, a digital attack campaign </a:t>
            </a:r>
            <a:r>
              <a:rPr lang="en-US" sz="1600">
                <a:solidFill>
                  <a:srgbClr val="EA7125"/>
                </a:solidFill>
                <a:latin typeface="Helvetica" panose="020B0604020202020204" pitchFamily="34" charset="0"/>
                <a:hlinkClick r:id="rId5"/>
              </a:rPr>
              <a:t>struck</a:t>
            </a:r>
            <a:r>
              <a:rPr lang="en-US" sz="1600">
                <a:solidFill>
                  <a:srgbClr val="4D4E53"/>
                </a:solidFill>
                <a:latin typeface="Helvetica" panose="020B0604020202020204" pitchFamily="34" charset="0"/>
              </a:rPr>
              <a:t> </a:t>
            </a:r>
            <a:r>
              <a:rPr lang="en-US" sz="1600" b="1">
                <a:solidFill>
                  <a:srgbClr val="4D4E53"/>
                </a:solidFill>
                <a:latin typeface="Helvetica" panose="020B0604020202020204" pitchFamily="34" charset="0"/>
              </a:rPr>
              <a:t>banks</a:t>
            </a:r>
            <a:r>
              <a:rPr lang="en-US" sz="1600">
                <a:solidFill>
                  <a:srgbClr val="4D4E53"/>
                </a:solidFill>
                <a:latin typeface="Helvetica" panose="020B0604020202020204" pitchFamily="34" charset="0"/>
              </a:rPr>
              <a:t>, </a:t>
            </a:r>
            <a:r>
              <a:rPr lang="en-US" sz="1600" b="1">
                <a:solidFill>
                  <a:srgbClr val="4D4E53"/>
                </a:solidFill>
                <a:latin typeface="Helvetica" panose="020B0604020202020204" pitchFamily="34" charset="0"/>
              </a:rPr>
              <a:t>airports</a:t>
            </a:r>
            <a:r>
              <a:rPr lang="en-US" sz="1600">
                <a:solidFill>
                  <a:srgbClr val="4D4E53"/>
                </a:solidFill>
                <a:latin typeface="Helvetica" panose="020B0604020202020204" pitchFamily="34" charset="0"/>
              </a:rPr>
              <a:t> and </a:t>
            </a:r>
            <a:r>
              <a:rPr lang="en-US" sz="1600" b="1">
                <a:solidFill>
                  <a:srgbClr val="4D4E53"/>
                </a:solidFill>
                <a:latin typeface="Helvetica" panose="020B0604020202020204" pitchFamily="34" charset="0"/>
              </a:rPr>
              <a:t>power</a:t>
            </a:r>
            <a:r>
              <a:rPr lang="en-US" sz="1600">
                <a:solidFill>
                  <a:srgbClr val="4D4E53"/>
                </a:solidFill>
                <a:latin typeface="Helvetica" panose="020B0604020202020204" pitchFamily="34" charset="0"/>
              </a:rPr>
              <a:t> companies in </a:t>
            </a:r>
            <a:r>
              <a:rPr lang="en-US" sz="1600" b="1">
                <a:solidFill>
                  <a:srgbClr val="C00000"/>
                </a:solidFill>
                <a:latin typeface="Helvetica" panose="020B0604020202020204" pitchFamily="34" charset="0"/>
              </a:rPr>
              <a:t>Ukraine</a:t>
            </a:r>
            <a:r>
              <a:rPr lang="en-US" sz="1600">
                <a:solidFill>
                  <a:srgbClr val="4D4E53"/>
                </a:solidFill>
                <a:latin typeface="Helvetica" panose="020B0604020202020204" pitchFamily="34" charset="0"/>
              </a:rPr>
              <a:t>, </a:t>
            </a:r>
            <a:r>
              <a:rPr lang="en-US" sz="1600" b="1">
                <a:solidFill>
                  <a:srgbClr val="C00000"/>
                </a:solidFill>
                <a:latin typeface="Helvetica" panose="020B0604020202020204" pitchFamily="34" charset="0"/>
              </a:rPr>
              <a:t>Russia</a:t>
            </a:r>
            <a:r>
              <a:rPr lang="en-US" sz="1600">
                <a:solidFill>
                  <a:srgbClr val="4D4E53"/>
                </a:solidFill>
                <a:latin typeface="Helvetica" panose="020B0604020202020204" pitchFamily="34" charset="0"/>
              </a:rPr>
              <a:t> and </a:t>
            </a:r>
            <a:r>
              <a:rPr lang="en-US" sz="1600" b="1">
                <a:solidFill>
                  <a:srgbClr val="C00000"/>
                </a:solidFill>
                <a:latin typeface="Helvetica" panose="020B0604020202020204" pitchFamily="34" charset="0"/>
              </a:rPr>
              <a:t>parts of Europe</a:t>
            </a:r>
            <a:r>
              <a:rPr lang="en-US" sz="1600">
                <a:solidFill>
                  <a:srgbClr val="4D4E53"/>
                </a:solidFill>
                <a:latin typeface="Helvetica" panose="020B0604020202020204" pitchFamily="34" charset="0"/>
              </a:rPr>
              <a:t>. </a:t>
            </a:r>
            <a:endParaRPr lang="en-US" sz="1600"/>
          </a:p>
        </p:txBody>
      </p:sp>
      <p:graphicFrame>
        <p:nvGraphicFramePr>
          <p:cNvPr id="17" name="Diagram 16">
            <a:extLst>
              <a:ext uri="{FF2B5EF4-FFF2-40B4-BE49-F238E27FC236}">
                <a16:creationId xmlns:a16="http://schemas.microsoft.com/office/drawing/2014/main" id="{C0C9BFF7-6308-45D8-8204-A3D4A9163912}"/>
              </a:ext>
            </a:extLst>
          </p:cNvPr>
          <p:cNvGraphicFramePr/>
          <p:nvPr>
            <p:extLst>
              <p:ext uri="{D42A27DB-BD31-4B8C-83A1-F6EECF244321}">
                <p14:modId xmlns:p14="http://schemas.microsoft.com/office/powerpoint/2010/main" val="2367139996"/>
              </p:ext>
            </p:extLst>
          </p:nvPr>
        </p:nvGraphicFramePr>
        <p:xfrm>
          <a:off x="118956" y="3730506"/>
          <a:ext cx="11085757" cy="17908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8" name="Rectangle 17">
            <a:extLst>
              <a:ext uri="{FF2B5EF4-FFF2-40B4-BE49-F238E27FC236}">
                <a16:creationId xmlns:a16="http://schemas.microsoft.com/office/drawing/2014/main" id="{8B7659DB-5A35-447C-8B92-F5F9D79C5D2C}"/>
              </a:ext>
            </a:extLst>
          </p:cNvPr>
          <p:cNvSpPr/>
          <p:nvPr/>
        </p:nvSpPr>
        <p:spPr>
          <a:xfrm>
            <a:off x="-26572" y="5179943"/>
            <a:ext cx="2239271" cy="246221"/>
          </a:xfrm>
          <a:prstGeom prst="rect">
            <a:avLst/>
          </a:prstGeom>
        </p:spPr>
        <p:txBody>
          <a:bodyPr wrap="square">
            <a:spAutoFit/>
          </a:bodyPr>
          <a:lstStyle/>
          <a:p>
            <a:pPr marL="171450" indent="-171450">
              <a:buFont typeface="Arial" panose="020B0604020202020204" pitchFamily="34" charset="0"/>
              <a:buChar char="•"/>
            </a:pPr>
            <a:r>
              <a:rPr lang="en-US" sz="1000">
                <a:solidFill>
                  <a:srgbClr val="4D4E53"/>
                </a:solidFill>
                <a:latin typeface="Helvetica" panose="020B0604020202020204" pitchFamily="34" charset="0"/>
              </a:rPr>
              <a:t>The </a:t>
            </a:r>
            <a:r>
              <a:rPr lang="en-US" sz="1000" b="1">
                <a:solidFill>
                  <a:srgbClr val="C00000"/>
                </a:solidFill>
                <a:latin typeface="Helvetica" panose="020B0604020202020204" pitchFamily="34" charset="0"/>
              </a:rPr>
              <a:t>first signs </a:t>
            </a:r>
            <a:r>
              <a:rPr lang="en-US" sz="1000">
                <a:solidFill>
                  <a:srgbClr val="4D4E53"/>
                </a:solidFill>
                <a:latin typeface="Helvetica" panose="020B0604020202020204" pitchFamily="34" charset="0"/>
              </a:rPr>
              <a:t>of a digital attack</a:t>
            </a:r>
            <a:endParaRPr lang="en-US" sz="1000"/>
          </a:p>
        </p:txBody>
      </p:sp>
      <p:pic>
        <p:nvPicPr>
          <p:cNvPr id="20" name="Picture 19">
            <a:extLst>
              <a:ext uri="{FF2B5EF4-FFF2-40B4-BE49-F238E27FC236}">
                <a16:creationId xmlns:a16="http://schemas.microsoft.com/office/drawing/2014/main" id="{3BD3AB7E-6F88-427C-AF2A-2FDD1142E779}"/>
              </a:ext>
            </a:extLst>
          </p:cNvPr>
          <p:cNvPicPr>
            <a:picLocks noChangeAspect="1"/>
          </p:cNvPicPr>
          <p:nvPr/>
        </p:nvPicPr>
        <p:blipFill>
          <a:blip r:embed="rId11"/>
          <a:stretch>
            <a:fillRect/>
          </a:stretch>
        </p:blipFill>
        <p:spPr>
          <a:xfrm>
            <a:off x="185595" y="2965074"/>
            <a:ext cx="1646097" cy="394087"/>
          </a:xfrm>
          <a:prstGeom prst="rect">
            <a:avLst/>
          </a:prstGeom>
          <a:effectLst>
            <a:outerShdw blurRad="50800" dist="38100" dir="2700000" algn="tl" rotWithShape="0">
              <a:prstClr val="black">
                <a:alpha val="40000"/>
              </a:prstClr>
            </a:outerShdw>
          </a:effectLst>
        </p:spPr>
      </p:pic>
      <p:pic>
        <p:nvPicPr>
          <p:cNvPr id="21" name="Picture 20">
            <a:extLst>
              <a:ext uri="{FF2B5EF4-FFF2-40B4-BE49-F238E27FC236}">
                <a16:creationId xmlns:a16="http://schemas.microsoft.com/office/drawing/2014/main" id="{7DFAA218-C11D-46D3-9D2B-9FBDD0B5F7C5}"/>
              </a:ext>
            </a:extLst>
          </p:cNvPr>
          <p:cNvPicPr>
            <a:picLocks noChangeAspect="1"/>
          </p:cNvPicPr>
          <p:nvPr/>
        </p:nvPicPr>
        <p:blipFill>
          <a:blip r:embed="rId12"/>
          <a:stretch>
            <a:fillRect/>
          </a:stretch>
        </p:blipFill>
        <p:spPr>
          <a:xfrm>
            <a:off x="136075" y="3510424"/>
            <a:ext cx="1695617" cy="568783"/>
          </a:xfrm>
          <a:prstGeom prst="rect">
            <a:avLst/>
          </a:prstGeom>
          <a:effectLst>
            <a:outerShdw blurRad="50800" dist="38100" dir="2700000" algn="tl" rotWithShape="0">
              <a:prstClr val="black">
                <a:alpha val="40000"/>
              </a:prstClr>
            </a:outerShdw>
          </a:effectLst>
        </p:spPr>
      </p:pic>
      <p:sp>
        <p:nvSpPr>
          <p:cNvPr id="22" name="Rectangle 21">
            <a:extLst>
              <a:ext uri="{FF2B5EF4-FFF2-40B4-BE49-F238E27FC236}">
                <a16:creationId xmlns:a16="http://schemas.microsoft.com/office/drawing/2014/main" id="{3133862C-2411-4572-9C93-9C1788CBA05B}"/>
              </a:ext>
            </a:extLst>
          </p:cNvPr>
          <p:cNvSpPr/>
          <p:nvPr/>
        </p:nvSpPr>
        <p:spPr>
          <a:xfrm>
            <a:off x="-26572" y="5512345"/>
            <a:ext cx="2351895" cy="400110"/>
          </a:xfrm>
          <a:prstGeom prst="rect">
            <a:avLst/>
          </a:prstGeom>
        </p:spPr>
        <p:txBody>
          <a:bodyPr wrap="square">
            <a:spAutoFit/>
          </a:bodyPr>
          <a:lstStyle/>
          <a:p>
            <a:pPr marL="171450" indent="-171450">
              <a:buFont typeface="Arial" panose="020B0604020202020204" pitchFamily="34" charset="0"/>
              <a:buChar char="•"/>
            </a:pPr>
            <a:r>
              <a:rPr lang="en-US" sz="1000">
                <a:solidFill>
                  <a:srgbClr val="4D4E53"/>
                </a:solidFill>
                <a:latin typeface="Helvetica" panose="020B0604020202020204" pitchFamily="34" charset="0"/>
              </a:rPr>
              <a:t>Other affected organizations coming forward:</a:t>
            </a:r>
          </a:p>
        </p:txBody>
      </p:sp>
      <p:pic>
        <p:nvPicPr>
          <p:cNvPr id="23" name="Picture 22">
            <a:extLst>
              <a:ext uri="{FF2B5EF4-FFF2-40B4-BE49-F238E27FC236}">
                <a16:creationId xmlns:a16="http://schemas.microsoft.com/office/drawing/2014/main" id="{0699E237-A8CA-4092-B085-92A22BAD594C}"/>
              </a:ext>
            </a:extLst>
          </p:cNvPr>
          <p:cNvPicPr>
            <a:picLocks noChangeAspect="1"/>
          </p:cNvPicPr>
          <p:nvPr/>
        </p:nvPicPr>
        <p:blipFill>
          <a:blip r:embed="rId13"/>
          <a:stretch>
            <a:fillRect/>
          </a:stretch>
        </p:blipFill>
        <p:spPr>
          <a:xfrm>
            <a:off x="2002172" y="3559687"/>
            <a:ext cx="1793673" cy="519520"/>
          </a:xfrm>
          <a:prstGeom prst="rect">
            <a:avLst/>
          </a:prstGeom>
          <a:effectLst>
            <a:outerShdw blurRad="50800" dist="38100" dir="2700000" algn="tl" rotWithShape="0">
              <a:prstClr val="black">
                <a:alpha val="40000"/>
              </a:prstClr>
            </a:outerShdw>
          </a:effectLst>
        </p:spPr>
      </p:pic>
      <p:sp>
        <p:nvSpPr>
          <p:cNvPr id="24" name="Rectangle 23">
            <a:extLst>
              <a:ext uri="{FF2B5EF4-FFF2-40B4-BE49-F238E27FC236}">
                <a16:creationId xmlns:a16="http://schemas.microsoft.com/office/drawing/2014/main" id="{DC7BDB44-8301-4DB4-8511-EF85DDE05246}"/>
              </a:ext>
            </a:extLst>
          </p:cNvPr>
          <p:cNvSpPr/>
          <p:nvPr/>
        </p:nvSpPr>
        <p:spPr>
          <a:xfrm>
            <a:off x="2002172" y="5220956"/>
            <a:ext cx="2287907" cy="707886"/>
          </a:xfrm>
          <a:prstGeom prst="rect">
            <a:avLst/>
          </a:prstGeom>
        </p:spPr>
        <p:txBody>
          <a:bodyPr wrap="square">
            <a:spAutoFit/>
          </a:bodyPr>
          <a:lstStyle/>
          <a:p>
            <a:pPr marL="171450" indent="-171450">
              <a:buFont typeface="Arial" panose="020B0604020202020204" pitchFamily="34" charset="0"/>
              <a:buChar char="•"/>
            </a:pPr>
            <a:r>
              <a:rPr lang="en-US" sz="1000" b="1">
                <a:solidFill>
                  <a:srgbClr val="4D4E53"/>
                </a:solidFill>
                <a:latin typeface="Helvetica" panose="020B0604020202020204" pitchFamily="34" charset="0"/>
              </a:rPr>
              <a:t>Symantec Security </a:t>
            </a:r>
            <a:r>
              <a:rPr lang="en-US" sz="1000">
                <a:solidFill>
                  <a:srgbClr val="4D4E53"/>
                </a:solidFill>
                <a:latin typeface="Helvetica" panose="020B0604020202020204" pitchFamily="34" charset="0"/>
              </a:rPr>
              <a:t>Response confirms that </a:t>
            </a:r>
            <a:r>
              <a:rPr lang="en-US" sz="1000" b="1">
                <a:solidFill>
                  <a:srgbClr val="4D4E53"/>
                </a:solidFill>
                <a:latin typeface="Helvetica" panose="020B0604020202020204" pitchFamily="34" charset="0"/>
              </a:rPr>
              <a:t>Petya ransomware </a:t>
            </a:r>
            <a:r>
              <a:rPr lang="en-US" sz="1000">
                <a:solidFill>
                  <a:srgbClr val="4D4E53"/>
                </a:solidFill>
                <a:latin typeface="Helvetica" panose="020B0604020202020204" pitchFamily="34" charset="0"/>
              </a:rPr>
              <a:t>is </a:t>
            </a:r>
            <a:r>
              <a:rPr lang="en-US" sz="1000" b="1">
                <a:solidFill>
                  <a:srgbClr val="C00000"/>
                </a:solidFill>
                <a:latin typeface="Helvetica" panose="020B0604020202020204" pitchFamily="34" charset="0"/>
              </a:rPr>
              <a:t>responsible</a:t>
            </a:r>
            <a:r>
              <a:rPr lang="en-US" sz="1000">
                <a:solidFill>
                  <a:srgbClr val="4D4E53"/>
                </a:solidFill>
                <a:latin typeface="Helvetica" panose="020B0604020202020204" pitchFamily="34" charset="0"/>
              </a:rPr>
              <a:t> for the digital attacks.</a:t>
            </a:r>
            <a:endParaRPr lang="en-US" sz="1000"/>
          </a:p>
        </p:txBody>
      </p:sp>
      <p:pic>
        <p:nvPicPr>
          <p:cNvPr id="26" name="Picture 25">
            <a:extLst>
              <a:ext uri="{FF2B5EF4-FFF2-40B4-BE49-F238E27FC236}">
                <a16:creationId xmlns:a16="http://schemas.microsoft.com/office/drawing/2014/main" id="{F0DFAEF8-3637-402F-9E12-91E158B06F37}"/>
              </a:ext>
            </a:extLst>
          </p:cNvPr>
          <p:cNvPicPr>
            <a:picLocks noChangeAspect="1"/>
          </p:cNvPicPr>
          <p:nvPr/>
        </p:nvPicPr>
        <p:blipFill>
          <a:blip r:embed="rId14"/>
          <a:stretch>
            <a:fillRect/>
          </a:stretch>
        </p:blipFill>
        <p:spPr>
          <a:xfrm>
            <a:off x="3976663" y="3539439"/>
            <a:ext cx="1470810" cy="560015"/>
          </a:xfrm>
          <a:prstGeom prst="rect">
            <a:avLst/>
          </a:prstGeom>
          <a:effectLst>
            <a:outerShdw blurRad="50800" dist="38100" dir="2700000" algn="tl" rotWithShape="0">
              <a:prstClr val="black">
                <a:alpha val="40000"/>
              </a:prstClr>
            </a:outerShdw>
          </a:effectLst>
        </p:spPr>
      </p:pic>
      <p:sp>
        <p:nvSpPr>
          <p:cNvPr id="27" name="Rectangle 26">
            <a:extLst>
              <a:ext uri="{FF2B5EF4-FFF2-40B4-BE49-F238E27FC236}">
                <a16:creationId xmlns:a16="http://schemas.microsoft.com/office/drawing/2014/main" id="{3A672F5C-25B4-4445-BAFC-68B85B1E74C9}"/>
              </a:ext>
            </a:extLst>
          </p:cNvPr>
          <p:cNvSpPr/>
          <p:nvPr/>
        </p:nvSpPr>
        <p:spPr>
          <a:xfrm>
            <a:off x="3252143" y="5928842"/>
            <a:ext cx="2733553" cy="707886"/>
          </a:xfrm>
          <a:prstGeom prst="rect">
            <a:avLst/>
          </a:prstGeom>
        </p:spPr>
        <p:txBody>
          <a:bodyPr wrap="square">
            <a:spAutoFit/>
          </a:bodyPr>
          <a:lstStyle/>
          <a:p>
            <a:pPr marL="171450" indent="-171450">
              <a:buFont typeface="Arial" panose="020B0604020202020204" pitchFamily="34" charset="0"/>
              <a:buChar char="•"/>
            </a:pPr>
            <a:r>
              <a:rPr lang="en-US" sz="1000" b="1">
                <a:solidFill>
                  <a:srgbClr val="C00000"/>
                </a:solidFill>
                <a:latin typeface="Helvetica" panose="020B0604020202020204" pitchFamily="34" charset="0"/>
              </a:rPr>
              <a:t>Kaspersky</a:t>
            </a:r>
            <a:r>
              <a:rPr lang="en-US" sz="1000">
                <a:solidFill>
                  <a:srgbClr val="4D4E53"/>
                </a:solidFill>
                <a:latin typeface="Helvetica" panose="020B0604020202020204" pitchFamily="34" charset="0"/>
              </a:rPr>
              <a:t> Lab tweets out a statement clarifying that the ransomworm is </a:t>
            </a:r>
            <a:r>
              <a:rPr lang="en-US" sz="1000" b="1">
                <a:solidFill>
                  <a:srgbClr val="C00000"/>
                </a:solidFill>
                <a:latin typeface="Helvetica" panose="020B0604020202020204" pitchFamily="34" charset="0"/>
              </a:rPr>
              <a:t>not a variant of Petya</a:t>
            </a:r>
            <a:r>
              <a:rPr lang="en-US" sz="1000" b="1">
                <a:solidFill>
                  <a:srgbClr val="4D4E53"/>
                </a:solidFill>
                <a:latin typeface="Helvetica" panose="020B0604020202020204" pitchFamily="34" charset="0"/>
              </a:rPr>
              <a:t> </a:t>
            </a:r>
            <a:r>
              <a:rPr lang="en-US" sz="1000">
                <a:solidFill>
                  <a:srgbClr val="4D4E53"/>
                </a:solidFill>
                <a:latin typeface="Helvetica" panose="020B0604020202020204" pitchFamily="34" charset="0"/>
              </a:rPr>
              <a:t>but is actually a </a:t>
            </a:r>
            <a:r>
              <a:rPr lang="en-US" sz="1000" b="1">
                <a:solidFill>
                  <a:srgbClr val="4D4E53"/>
                </a:solidFill>
                <a:latin typeface="Helvetica" panose="020B0604020202020204" pitchFamily="34" charset="0"/>
              </a:rPr>
              <a:t>new ransomware </a:t>
            </a:r>
            <a:r>
              <a:rPr lang="en-US" sz="1000">
                <a:solidFill>
                  <a:srgbClr val="4D4E53"/>
                </a:solidFill>
                <a:latin typeface="Helvetica" panose="020B0604020202020204" pitchFamily="34" charset="0"/>
              </a:rPr>
              <a:t>they named “</a:t>
            </a:r>
            <a:r>
              <a:rPr lang="en-US" sz="1000" b="1">
                <a:solidFill>
                  <a:srgbClr val="4D4E53"/>
                </a:solidFill>
                <a:latin typeface="Helvetica" panose="020B0604020202020204" pitchFamily="34" charset="0"/>
              </a:rPr>
              <a:t>NotPetya</a:t>
            </a:r>
            <a:r>
              <a:rPr lang="en-US" sz="1000">
                <a:solidFill>
                  <a:srgbClr val="4D4E53"/>
                </a:solidFill>
                <a:latin typeface="Helvetica" panose="020B0604020202020204" pitchFamily="34" charset="0"/>
              </a:rPr>
              <a:t>.”</a:t>
            </a:r>
            <a:endParaRPr lang="en-US" sz="1000"/>
          </a:p>
        </p:txBody>
      </p:sp>
      <p:pic>
        <p:nvPicPr>
          <p:cNvPr id="28" name="Picture 27">
            <a:extLst>
              <a:ext uri="{FF2B5EF4-FFF2-40B4-BE49-F238E27FC236}">
                <a16:creationId xmlns:a16="http://schemas.microsoft.com/office/drawing/2014/main" id="{79E2C5CB-1E61-47D4-80F4-382D7ABF8C72}"/>
              </a:ext>
            </a:extLst>
          </p:cNvPr>
          <p:cNvPicPr>
            <a:picLocks noChangeAspect="1"/>
          </p:cNvPicPr>
          <p:nvPr/>
        </p:nvPicPr>
        <p:blipFill>
          <a:blip r:embed="rId15"/>
          <a:stretch>
            <a:fillRect/>
          </a:stretch>
        </p:blipFill>
        <p:spPr>
          <a:xfrm>
            <a:off x="5659364" y="3597650"/>
            <a:ext cx="1699823" cy="481557"/>
          </a:xfrm>
          <a:prstGeom prst="rect">
            <a:avLst/>
          </a:prstGeom>
          <a:effectLst>
            <a:outerShdw blurRad="50800" dist="38100" dir="2700000" algn="tl" rotWithShape="0">
              <a:prstClr val="black">
                <a:alpha val="40000"/>
              </a:prstClr>
            </a:outerShdw>
          </a:effectLst>
        </p:spPr>
      </p:pic>
      <p:sp>
        <p:nvSpPr>
          <p:cNvPr id="29" name="Rectangle 28">
            <a:extLst>
              <a:ext uri="{FF2B5EF4-FFF2-40B4-BE49-F238E27FC236}">
                <a16:creationId xmlns:a16="http://schemas.microsoft.com/office/drawing/2014/main" id="{6A3AAE57-7675-42CE-8040-D0DA79EA0BC0}"/>
              </a:ext>
            </a:extLst>
          </p:cNvPr>
          <p:cNvSpPr/>
          <p:nvPr/>
        </p:nvSpPr>
        <p:spPr>
          <a:xfrm>
            <a:off x="5614016" y="5021213"/>
            <a:ext cx="2287907" cy="861774"/>
          </a:xfrm>
          <a:prstGeom prst="rect">
            <a:avLst/>
          </a:prstGeom>
        </p:spPr>
        <p:txBody>
          <a:bodyPr wrap="square">
            <a:spAutoFit/>
          </a:bodyPr>
          <a:lstStyle/>
          <a:p>
            <a:pPr marL="171450" indent="-171450">
              <a:buFont typeface="Arial" panose="020B0604020202020204" pitchFamily="34" charset="0"/>
              <a:buChar char="•"/>
            </a:pPr>
            <a:r>
              <a:rPr lang="en-US" sz="1000" b="1">
                <a:solidFill>
                  <a:srgbClr val="4D4E53"/>
                </a:solidFill>
                <a:latin typeface="Helvetica" panose="020B0604020202020204" pitchFamily="34" charset="0"/>
              </a:rPr>
              <a:t>Ukraine’s</a:t>
            </a:r>
            <a:r>
              <a:rPr lang="en-US" sz="1000">
                <a:solidFill>
                  <a:srgbClr val="4D4E53"/>
                </a:solidFill>
                <a:latin typeface="Helvetica" panose="020B0604020202020204" pitchFamily="34" charset="0"/>
              </a:rPr>
              <a:t> police confirm </a:t>
            </a:r>
            <a:r>
              <a:rPr lang="en-US" sz="1000" b="1" err="1">
                <a:solidFill>
                  <a:srgbClr val="4D4E53"/>
                </a:solidFill>
                <a:latin typeface="Helvetica" panose="020B0604020202020204" pitchFamily="34" charset="0"/>
              </a:rPr>
              <a:t>MeDoc</a:t>
            </a:r>
            <a:r>
              <a:rPr lang="en-US" sz="1000">
                <a:solidFill>
                  <a:srgbClr val="4D4E53"/>
                </a:solidFill>
                <a:latin typeface="Helvetica" panose="020B0604020202020204" pitchFamily="34" charset="0"/>
              </a:rPr>
              <a:t>, an accounting software package that many Ukrainians use to pay their taxes, as a </a:t>
            </a:r>
            <a:r>
              <a:rPr lang="en-US" sz="1000" b="1">
                <a:solidFill>
                  <a:srgbClr val="C00000"/>
                </a:solidFill>
                <a:latin typeface="Helvetica" panose="020B0604020202020204" pitchFamily="34" charset="0"/>
              </a:rPr>
              <a:t>NotPetya</a:t>
            </a:r>
            <a:r>
              <a:rPr lang="en-US" sz="1000">
                <a:solidFill>
                  <a:srgbClr val="4D4E53"/>
                </a:solidFill>
                <a:latin typeface="Helvetica" panose="020B0604020202020204" pitchFamily="34" charset="0"/>
              </a:rPr>
              <a:t> </a:t>
            </a:r>
            <a:r>
              <a:rPr lang="en-US" sz="1000" b="1">
                <a:solidFill>
                  <a:srgbClr val="C00000"/>
                </a:solidFill>
                <a:latin typeface="Helvetica" panose="020B0604020202020204" pitchFamily="34" charset="0"/>
              </a:rPr>
              <a:t>infection</a:t>
            </a:r>
            <a:r>
              <a:rPr lang="en-US" sz="1000" b="1">
                <a:solidFill>
                  <a:srgbClr val="4D4E53"/>
                </a:solidFill>
                <a:latin typeface="Helvetica" panose="020B0604020202020204" pitchFamily="34" charset="0"/>
              </a:rPr>
              <a:t> </a:t>
            </a:r>
            <a:r>
              <a:rPr lang="en-US" sz="1000" b="1">
                <a:solidFill>
                  <a:srgbClr val="C00000"/>
                </a:solidFill>
                <a:latin typeface="Helvetica" panose="020B0604020202020204" pitchFamily="34" charset="0"/>
              </a:rPr>
              <a:t>vector</a:t>
            </a:r>
            <a:r>
              <a:rPr lang="en-US" sz="1000">
                <a:solidFill>
                  <a:srgbClr val="4D4E53"/>
                </a:solidFill>
                <a:latin typeface="Helvetica" panose="020B0604020202020204" pitchFamily="34" charset="0"/>
              </a:rPr>
              <a:t>.</a:t>
            </a:r>
            <a:endParaRPr lang="en-US" sz="1000"/>
          </a:p>
        </p:txBody>
      </p:sp>
      <p:sp>
        <p:nvSpPr>
          <p:cNvPr id="30" name="Rectangle 29">
            <a:extLst>
              <a:ext uri="{FF2B5EF4-FFF2-40B4-BE49-F238E27FC236}">
                <a16:creationId xmlns:a16="http://schemas.microsoft.com/office/drawing/2014/main" id="{9366BF99-4342-4948-A9B8-89A40618EF48}"/>
              </a:ext>
            </a:extLst>
          </p:cNvPr>
          <p:cNvSpPr/>
          <p:nvPr/>
        </p:nvSpPr>
        <p:spPr>
          <a:xfrm>
            <a:off x="5743048" y="5821120"/>
            <a:ext cx="2460010" cy="923330"/>
          </a:xfrm>
          <a:prstGeom prst="rect">
            <a:avLst/>
          </a:prstGeom>
        </p:spPr>
        <p:txBody>
          <a:bodyPr wrap="square">
            <a:spAutoFit/>
          </a:bodyPr>
          <a:lstStyle/>
          <a:p>
            <a:pPr marL="171450" indent="-171450">
              <a:buFont typeface="Arial" panose="020B0604020202020204" pitchFamily="34" charset="0"/>
              <a:buChar char="•"/>
            </a:pPr>
            <a:r>
              <a:rPr lang="en-US" sz="1000">
                <a:solidFill>
                  <a:srgbClr val="4D4E53"/>
                </a:solidFill>
                <a:latin typeface="Helvetica" panose="020B0604020202020204" pitchFamily="34" charset="0"/>
              </a:rPr>
              <a:t>Security researchers’ belief that an </a:t>
            </a:r>
            <a:r>
              <a:rPr lang="en-US" sz="1000" b="1">
                <a:solidFill>
                  <a:srgbClr val="4D4E53"/>
                </a:solidFill>
                <a:latin typeface="Helvetica" panose="020B0604020202020204" pitchFamily="34" charset="0"/>
              </a:rPr>
              <a:t>update released </a:t>
            </a:r>
            <a:r>
              <a:rPr lang="en-US" sz="1000">
                <a:solidFill>
                  <a:srgbClr val="4D4E53"/>
                </a:solidFill>
                <a:latin typeface="Helvetica" panose="020B0604020202020204" pitchFamily="34" charset="0"/>
              </a:rPr>
              <a:t>by </a:t>
            </a:r>
            <a:r>
              <a:rPr lang="en-US" sz="1000" err="1">
                <a:solidFill>
                  <a:srgbClr val="4D4E53"/>
                </a:solidFill>
                <a:latin typeface="Helvetica" panose="020B0604020202020204" pitchFamily="34" charset="0"/>
              </a:rPr>
              <a:t>MeDoc</a:t>
            </a:r>
            <a:r>
              <a:rPr lang="en-US" sz="1000">
                <a:solidFill>
                  <a:srgbClr val="4D4E53"/>
                </a:solidFill>
                <a:latin typeface="Helvetica" panose="020B0604020202020204" pitchFamily="34" charset="0"/>
              </a:rPr>
              <a:t> at 10:30 GMT on June 27, 2017, allegedly </a:t>
            </a:r>
            <a:r>
              <a:rPr lang="en-US" sz="1000" b="1">
                <a:solidFill>
                  <a:srgbClr val="4D4E53"/>
                </a:solidFill>
                <a:latin typeface="Helvetica" panose="020B0604020202020204" pitchFamily="34" charset="0"/>
              </a:rPr>
              <a:t>installed the malware </a:t>
            </a:r>
            <a:r>
              <a:rPr lang="en-US" sz="1000">
                <a:solidFill>
                  <a:srgbClr val="4D4E53"/>
                </a:solidFill>
                <a:latin typeface="Helvetica" panose="020B0604020202020204" pitchFamily="34" charset="0"/>
              </a:rPr>
              <a:t>on </a:t>
            </a:r>
            <a:r>
              <a:rPr lang="en-US" sz="1000">
                <a:latin typeface="Helvetica" panose="020B0604020202020204" pitchFamily="34" charset="0"/>
              </a:rPr>
              <a:t>the</a:t>
            </a:r>
            <a:r>
              <a:rPr lang="en-US" sz="1000">
                <a:solidFill>
                  <a:srgbClr val="C00000"/>
                </a:solidFill>
                <a:latin typeface="Helvetica" panose="020B0604020202020204" pitchFamily="34" charset="0"/>
              </a:rPr>
              <a:t> </a:t>
            </a:r>
            <a:r>
              <a:rPr lang="en-US" sz="1400">
                <a:solidFill>
                  <a:srgbClr val="C00000"/>
                </a:solidFill>
                <a:latin typeface="Helvetica" panose="020B0604020202020204" pitchFamily="34" charset="0"/>
              </a:rPr>
              <a:t>“victim zero” </a:t>
            </a:r>
            <a:r>
              <a:rPr lang="en-US" sz="1400">
                <a:latin typeface="Helvetica" panose="020B0604020202020204" pitchFamily="34" charset="0"/>
              </a:rPr>
              <a:t>system</a:t>
            </a:r>
            <a:r>
              <a:rPr lang="en-US" sz="1400">
                <a:solidFill>
                  <a:srgbClr val="C00000"/>
                </a:solidFill>
                <a:latin typeface="Helvetica" panose="020B0604020202020204" pitchFamily="34" charset="0"/>
              </a:rPr>
              <a:t>.</a:t>
            </a:r>
            <a:endParaRPr lang="en-US" sz="1400">
              <a:solidFill>
                <a:srgbClr val="C00000"/>
              </a:solidFill>
            </a:endParaRPr>
          </a:p>
        </p:txBody>
      </p:sp>
      <p:pic>
        <p:nvPicPr>
          <p:cNvPr id="3" name="Picture 2">
            <a:extLst>
              <a:ext uri="{FF2B5EF4-FFF2-40B4-BE49-F238E27FC236}">
                <a16:creationId xmlns:a16="http://schemas.microsoft.com/office/drawing/2014/main" id="{F2415DCE-997D-4CF7-943F-D1A297173D19}"/>
              </a:ext>
            </a:extLst>
          </p:cNvPr>
          <p:cNvPicPr>
            <a:picLocks noChangeAspect="1"/>
          </p:cNvPicPr>
          <p:nvPr/>
        </p:nvPicPr>
        <p:blipFill>
          <a:blip r:embed="rId16"/>
          <a:stretch>
            <a:fillRect/>
          </a:stretch>
        </p:blipFill>
        <p:spPr>
          <a:xfrm>
            <a:off x="6459674" y="2829553"/>
            <a:ext cx="4535314" cy="595881"/>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AE351A7B-CC2D-4F0F-8D0A-02D208FF508A}"/>
              </a:ext>
            </a:extLst>
          </p:cNvPr>
          <p:cNvPicPr>
            <a:picLocks noChangeAspect="1"/>
          </p:cNvPicPr>
          <p:nvPr/>
        </p:nvPicPr>
        <p:blipFill>
          <a:blip r:embed="rId17"/>
          <a:stretch>
            <a:fillRect/>
          </a:stretch>
        </p:blipFill>
        <p:spPr>
          <a:xfrm>
            <a:off x="8070407" y="5080001"/>
            <a:ext cx="3118819" cy="148382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6739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72DA-E13D-4A92-AD8A-323FDF017631}"/>
              </a:ext>
            </a:extLst>
          </p:cNvPr>
          <p:cNvSpPr>
            <a:spLocks noGrp="1"/>
          </p:cNvSpPr>
          <p:nvPr>
            <p:ph type="title"/>
          </p:nvPr>
        </p:nvSpPr>
        <p:spPr/>
        <p:txBody>
          <a:bodyPr/>
          <a:lstStyle/>
          <a:p>
            <a:r>
              <a:rPr lang="en-US"/>
              <a:t>Case Summary</a:t>
            </a:r>
          </a:p>
        </p:txBody>
      </p:sp>
      <p:sp>
        <p:nvSpPr>
          <p:cNvPr id="3" name="Content Placeholder 2">
            <a:extLst>
              <a:ext uri="{FF2B5EF4-FFF2-40B4-BE49-F238E27FC236}">
                <a16:creationId xmlns:a16="http://schemas.microsoft.com/office/drawing/2014/main" id="{266568B6-3D2F-4A55-8BF9-855F6816FE7B}"/>
              </a:ext>
            </a:extLst>
          </p:cNvPr>
          <p:cNvSpPr>
            <a:spLocks noGrp="1"/>
          </p:cNvSpPr>
          <p:nvPr>
            <p:ph idx="1"/>
          </p:nvPr>
        </p:nvSpPr>
        <p:spPr>
          <a:xfrm>
            <a:off x="1261872" y="2185988"/>
            <a:ext cx="8595360" cy="3556000"/>
          </a:xfrm>
        </p:spPr>
        <p:txBody>
          <a:bodyPr vert="horz" lIns="91440" tIns="45720" rIns="91440" bIns="45720" rtlCol="0" anchor="t">
            <a:normAutofit/>
          </a:bodyPr>
          <a:lstStyle/>
          <a:p>
            <a:r>
              <a:rPr lang="en-US">
                <a:ea typeface="+mn-lt"/>
                <a:cs typeface="+mn-lt"/>
              </a:rPr>
              <a:t>Per NY Times: “Since 2017, when the N.S.A. lost control of the tool, </a:t>
            </a:r>
            <a:r>
              <a:rPr lang="en-US" err="1">
                <a:ea typeface="+mn-lt"/>
                <a:cs typeface="+mn-lt"/>
              </a:rPr>
              <a:t>EternalBlue</a:t>
            </a:r>
            <a:r>
              <a:rPr lang="en-US">
                <a:ea typeface="+mn-lt"/>
                <a:cs typeface="+mn-lt"/>
              </a:rPr>
              <a:t>. </a:t>
            </a:r>
            <a:endParaRPr lang="en-US"/>
          </a:p>
          <a:p>
            <a:r>
              <a:rPr lang="en-US">
                <a:ea typeface="+mn-lt"/>
                <a:cs typeface="+mn-lt"/>
              </a:rPr>
              <a:t>It has been picked up by state hackers in North Korea, Russia and, more recently, China, to cut a path of destruction around the world, leaving billions of dollars in damage.” </a:t>
            </a:r>
            <a:endParaRPr lang="en-US"/>
          </a:p>
          <a:p>
            <a:r>
              <a:rPr lang="en-US">
                <a:ea typeface="+mn-lt"/>
                <a:cs typeface="+mn-lt"/>
              </a:rPr>
              <a:t>Ransomware is a type of malicious software designed to block access to a computer system until a sum of money is paid.</a:t>
            </a:r>
            <a:endParaRPr lang="en-US"/>
          </a:p>
          <a:p>
            <a:r>
              <a:rPr lang="en-US">
                <a:ea typeface="+mn-lt"/>
                <a:cs typeface="+mn-lt"/>
              </a:rPr>
              <a:t>Although ransomware aims at individuals, it also caters to Institutions for financial profit.</a:t>
            </a:r>
            <a:endParaRPr lang="en-US"/>
          </a:p>
          <a:p>
            <a:pPr marL="0" indent="0">
              <a:buNone/>
            </a:pPr>
            <a:endParaRPr lang="en-US"/>
          </a:p>
        </p:txBody>
      </p:sp>
    </p:spTree>
    <p:extLst>
      <p:ext uri="{BB962C8B-B14F-4D97-AF65-F5344CB8AC3E}">
        <p14:creationId xmlns:p14="http://schemas.microsoft.com/office/powerpoint/2010/main" val="245364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CB46-BFAB-4B33-A1F0-0EBE384E4C77}"/>
              </a:ext>
            </a:extLst>
          </p:cNvPr>
          <p:cNvSpPr>
            <a:spLocks noGrp="1"/>
          </p:cNvSpPr>
          <p:nvPr>
            <p:ph type="title"/>
          </p:nvPr>
        </p:nvSpPr>
        <p:spPr>
          <a:xfrm>
            <a:off x="682752" y="0"/>
            <a:ext cx="9692640" cy="708342"/>
          </a:xfrm>
        </p:spPr>
        <p:txBody>
          <a:bodyPr>
            <a:normAutofit/>
          </a:bodyPr>
          <a:lstStyle/>
          <a:p>
            <a:r>
              <a:rPr lang="en-US"/>
              <a:t>EternalBlue OpenSource Code…</a:t>
            </a:r>
          </a:p>
        </p:txBody>
      </p:sp>
      <p:pic>
        <p:nvPicPr>
          <p:cNvPr id="3" name="Picture 2">
            <a:extLst>
              <a:ext uri="{FF2B5EF4-FFF2-40B4-BE49-F238E27FC236}">
                <a16:creationId xmlns:a16="http://schemas.microsoft.com/office/drawing/2014/main" id="{637BE1F6-4226-4DE7-9D6E-0F73DBED55C8}"/>
              </a:ext>
            </a:extLst>
          </p:cNvPr>
          <p:cNvPicPr>
            <a:picLocks noChangeAspect="1"/>
          </p:cNvPicPr>
          <p:nvPr/>
        </p:nvPicPr>
        <p:blipFill>
          <a:blip r:embed="rId3"/>
          <a:stretch>
            <a:fillRect/>
          </a:stretch>
        </p:blipFill>
        <p:spPr>
          <a:xfrm>
            <a:off x="4092236" y="4839378"/>
            <a:ext cx="3256184" cy="1968290"/>
          </a:xfrm>
          <a:prstGeom prst="rect">
            <a:avLst/>
          </a:prstGeom>
          <a:effectLst>
            <a:outerShdw blurRad="63500" sx="102000" sy="102000" algn="ctr" rotWithShape="0">
              <a:prstClr val="black">
                <a:alpha val="40000"/>
              </a:prstClr>
            </a:outerShdw>
          </a:effectLst>
        </p:spPr>
      </p:pic>
      <p:pic>
        <p:nvPicPr>
          <p:cNvPr id="4" name="Picture 3">
            <a:extLst>
              <a:ext uri="{FF2B5EF4-FFF2-40B4-BE49-F238E27FC236}">
                <a16:creationId xmlns:a16="http://schemas.microsoft.com/office/drawing/2014/main" id="{6F73121E-92BE-4CF1-B991-A6072668AAE9}"/>
              </a:ext>
            </a:extLst>
          </p:cNvPr>
          <p:cNvPicPr>
            <a:picLocks noChangeAspect="1"/>
          </p:cNvPicPr>
          <p:nvPr/>
        </p:nvPicPr>
        <p:blipFill>
          <a:blip r:embed="rId4"/>
          <a:stretch>
            <a:fillRect/>
          </a:stretch>
        </p:blipFill>
        <p:spPr>
          <a:xfrm>
            <a:off x="5529072" y="2492950"/>
            <a:ext cx="3730382" cy="3414803"/>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EBFD23D4-7B74-4336-B8E0-1F154D32385B}"/>
              </a:ext>
            </a:extLst>
          </p:cNvPr>
          <p:cNvPicPr>
            <a:picLocks noChangeAspect="1"/>
          </p:cNvPicPr>
          <p:nvPr/>
        </p:nvPicPr>
        <p:blipFill>
          <a:blip r:embed="rId5"/>
          <a:stretch>
            <a:fillRect/>
          </a:stretch>
        </p:blipFill>
        <p:spPr>
          <a:xfrm>
            <a:off x="7932310" y="1894259"/>
            <a:ext cx="3233469" cy="3038753"/>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80809ABC-5A14-4582-86F4-9127C0ECDF8D}"/>
              </a:ext>
            </a:extLst>
          </p:cNvPr>
          <p:cNvPicPr>
            <a:picLocks noChangeAspect="1"/>
          </p:cNvPicPr>
          <p:nvPr/>
        </p:nvPicPr>
        <p:blipFill>
          <a:blip r:embed="rId6"/>
          <a:stretch>
            <a:fillRect/>
          </a:stretch>
        </p:blipFill>
        <p:spPr>
          <a:xfrm>
            <a:off x="6815339" y="5763133"/>
            <a:ext cx="4402315" cy="974741"/>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69A807F-3F37-41E4-BC7F-DF666AABF2F7}"/>
              </a:ext>
            </a:extLst>
          </p:cNvPr>
          <p:cNvPicPr>
            <a:picLocks noChangeAspect="1"/>
          </p:cNvPicPr>
          <p:nvPr/>
        </p:nvPicPr>
        <p:blipFill>
          <a:blip r:embed="rId7"/>
          <a:stretch>
            <a:fillRect/>
          </a:stretch>
        </p:blipFill>
        <p:spPr>
          <a:xfrm>
            <a:off x="1092330" y="2617498"/>
            <a:ext cx="3894405" cy="1360399"/>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B081B101-B3E6-4CFD-8112-4DA2B0E29017}"/>
              </a:ext>
            </a:extLst>
          </p:cNvPr>
          <p:cNvPicPr>
            <a:picLocks noChangeAspect="1"/>
          </p:cNvPicPr>
          <p:nvPr/>
        </p:nvPicPr>
        <p:blipFill>
          <a:blip r:embed="rId8"/>
          <a:stretch>
            <a:fillRect/>
          </a:stretch>
        </p:blipFill>
        <p:spPr>
          <a:xfrm>
            <a:off x="43686" y="4007414"/>
            <a:ext cx="3579061" cy="2730460"/>
          </a:xfrm>
          <a:prstGeom prst="rect">
            <a:avLst/>
          </a:prstGeom>
          <a:effectLst>
            <a:outerShdw blurRad="63500" sx="102000" sy="102000" algn="ctr" rotWithShape="0">
              <a:prstClr val="black">
                <a:alpha val="40000"/>
              </a:prstClr>
            </a:outerShdw>
          </a:effectLst>
        </p:spPr>
      </p:pic>
      <p:sp>
        <p:nvSpPr>
          <p:cNvPr id="9" name="Rectangle 8">
            <a:extLst>
              <a:ext uri="{FF2B5EF4-FFF2-40B4-BE49-F238E27FC236}">
                <a16:creationId xmlns:a16="http://schemas.microsoft.com/office/drawing/2014/main" id="{4F0A918F-3AFB-4421-8C38-C07599A468A8}"/>
              </a:ext>
            </a:extLst>
          </p:cNvPr>
          <p:cNvSpPr/>
          <p:nvPr/>
        </p:nvSpPr>
        <p:spPr>
          <a:xfrm>
            <a:off x="165917" y="801197"/>
            <a:ext cx="7401339" cy="1200329"/>
          </a:xfrm>
          <a:prstGeom prst="rect">
            <a:avLst/>
          </a:prstGeom>
        </p:spPr>
        <p:txBody>
          <a:bodyPr wrap="square">
            <a:spAutoFit/>
          </a:bodyPr>
          <a:lstStyle/>
          <a:p>
            <a:pPr marL="285750" indent="-285750">
              <a:buFont typeface="Arial" panose="020B0604020202020204" pitchFamily="34" charset="0"/>
              <a:buChar char="•"/>
            </a:pPr>
            <a:r>
              <a:rPr lang="en-US"/>
              <a:t>Following the massive impact of </a:t>
            </a:r>
            <a:r>
              <a:rPr lang="en-US">
                <a:hlinkClick r:id="rId9"/>
              </a:rPr>
              <a:t>WannaCry</a:t>
            </a:r>
            <a:r>
              <a:rPr lang="en-US"/>
              <a:t>, both </a:t>
            </a:r>
            <a:r>
              <a:rPr lang="en-US" b="1">
                <a:solidFill>
                  <a:srgbClr val="C00000"/>
                </a:solidFill>
                <a:hlinkClick r:id="rId10">
                  <a:extLst>
                    <a:ext uri="{A12FA001-AC4F-418D-AE19-62706E023703}">
                      <ahyp:hlinkClr xmlns:ahyp="http://schemas.microsoft.com/office/drawing/2018/hyperlinkcolor" val="tx"/>
                    </a:ext>
                  </a:extLst>
                </a:hlinkClick>
              </a:rPr>
              <a:t>NotPetya</a:t>
            </a:r>
            <a:r>
              <a:rPr lang="en-US"/>
              <a:t> and </a:t>
            </a:r>
            <a:r>
              <a:rPr lang="en-US" b="1">
                <a:solidFill>
                  <a:srgbClr val="C00000"/>
                </a:solidFill>
                <a:hlinkClick r:id="rId11">
                  <a:extLst>
                    <a:ext uri="{A12FA001-AC4F-418D-AE19-62706E023703}">
                      <ahyp:hlinkClr xmlns:ahyp="http://schemas.microsoft.com/office/drawing/2018/hyperlinkcolor" val="tx"/>
                    </a:ext>
                  </a:extLst>
                </a:hlinkClick>
              </a:rPr>
              <a:t>BadRabbit</a:t>
            </a:r>
            <a:r>
              <a:rPr lang="en-US"/>
              <a:t> caused over </a:t>
            </a:r>
            <a:r>
              <a:rPr lang="en-US" b="1"/>
              <a:t>$1 billion worth of damages in over 65 countries</a:t>
            </a:r>
            <a:r>
              <a:rPr lang="en-US"/>
              <a:t>, using EternalBlue as either an initial compromise vector or as a method of lateral movement.</a:t>
            </a:r>
          </a:p>
        </p:txBody>
      </p:sp>
    </p:spTree>
    <p:extLst>
      <p:ext uri="{BB962C8B-B14F-4D97-AF65-F5344CB8AC3E}">
        <p14:creationId xmlns:p14="http://schemas.microsoft.com/office/powerpoint/2010/main" val="311312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5B79-5199-4AD9-ACDE-0F38CEA78F6F}"/>
              </a:ext>
            </a:extLst>
          </p:cNvPr>
          <p:cNvSpPr>
            <a:spLocks noGrp="1"/>
          </p:cNvSpPr>
          <p:nvPr>
            <p:ph type="title"/>
          </p:nvPr>
        </p:nvSpPr>
        <p:spPr>
          <a:xfrm>
            <a:off x="1249680" y="0"/>
            <a:ext cx="9692640" cy="675563"/>
          </a:xfrm>
        </p:spPr>
        <p:txBody>
          <a:bodyPr>
            <a:normAutofit fontScale="90000"/>
          </a:bodyPr>
          <a:lstStyle/>
          <a:p>
            <a:r>
              <a:rPr lang="en-US" b="1" u="sng">
                <a:solidFill>
                  <a:srgbClr val="C00000"/>
                </a:solidFill>
              </a:rPr>
              <a:t>NotPetya</a:t>
            </a:r>
            <a:r>
              <a:rPr lang="en-US"/>
              <a:t> -Variants of EternalBlue</a:t>
            </a:r>
          </a:p>
        </p:txBody>
      </p:sp>
      <p:sp>
        <p:nvSpPr>
          <p:cNvPr id="4" name="TextBox 3">
            <a:extLst>
              <a:ext uri="{FF2B5EF4-FFF2-40B4-BE49-F238E27FC236}">
                <a16:creationId xmlns:a16="http://schemas.microsoft.com/office/drawing/2014/main" id="{E040ADF9-20A6-4A49-9367-3920A6C21BAF}"/>
              </a:ext>
            </a:extLst>
          </p:cNvPr>
          <p:cNvSpPr txBox="1"/>
          <p:nvPr/>
        </p:nvSpPr>
        <p:spPr>
          <a:xfrm>
            <a:off x="1426137" y="585337"/>
            <a:ext cx="8918812" cy="584775"/>
          </a:xfrm>
          <a:prstGeom prst="rect">
            <a:avLst/>
          </a:prstGeom>
          <a:noFill/>
        </p:spPr>
        <p:txBody>
          <a:bodyPr wrap="square" rtlCol="0">
            <a:spAutoFit/>
          </a:bodyPr>
          <a:lstStyle/>
          <a:p>
            <a:pPr marL="285750" indent="-285750">
              <a:buFontTx/>
              <a:buChar char="-"/>
            </a:pPr>
            <a:r>
              <a:rPr lang="en-US" sz="3200" i="1"/>
              <a:t>Operation -</a:t>
            </a:r>
          </a:p>
        </p:txBody>
      </p:sp>
      <p:sp>
        <p:nvSpPr>
          <p:cNvPr id="9" name="Content Placeholder 2">
            <a:extLst>
              <a:ext uri="{FF2B5EF4-FFF2-40B4-BE49-F238E27FC236}">
                <a16:creationId xmlns:a16="http://schemas.microsoft.com/office/drawing/2014/main" id="{42900D3B-1498-46FA-8E16-66DDD81D2595}"/>
              </a:ext>
            </a:extLst>
          </p:cNvPr>
          <p:cNvSpPr txBox="1">
            <a:spLocks/>
          </p:cNvSpPr>
          <p:nvPr/>
        </p:nvSpPr>
        <p:spPr>
          <a:xfrm>
            <a:off x="194818" y="1260900"/>
            <a:ext cx="10804486" cy="5500118"/>
          </a:xfrm>
          <a:prstGeom prst="rect">
            <a:avLst/>
          </a:prstGeom>
          <a:solidFill>
            <a:schemeClr val="bg1">
              <a:lumMod val="95000"/>
            </a:schemeClr>
          </a:solidFill>
          <a:ln>
            <a:noFill/>
          </a:ln>
          <a:effectLst/>
          <a:scene3d>
            <a:camera prst="orthographicFront">
              <a:rot lat="0" lon="0" rev="0"/>
            </a:camera>
            <a:lightRig rig="contrasting" dir="t">
              <a:rot lat="0" lon="0" rev="7800000"/>
            </a:lightRig>
          </a:scene3d>
          <a:sp3d>
            <a:bevelT w="139700" h="139700"/>
          </a:sp3d>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a:p>
        </p:txBody>
      </p:sp>
      <p:pic>
        <p:nvPicPr>
          <p:cNvPr id="3" name="Picture 2">
            <a:extLst>
              <a:ext uri="{FF2B5EF4-FFF2-40B4-BE49-F238E27FC236}">
                <a16:creationId xmlns:a16="http://schemas.microsoft.com/office/drawing/2014/main" id="{9EE2649F-FA69-4A8B-8ED8-D707E318A8A8}"/>
              </a:ext>
            </a:extLst>
          </p:cNvPr>
          <p:cNvPicPr>
            <a:picLocks noChangeAspect="1"/>
          </p:cNvPicPr>
          <p:nvPr/>
        </p:nvPicPr>
        <p:blipFill>
          <a:blip r:embed="rId3"/>
          <a:stretch>
            <a:fillRect/>
          </a:stretch>
        </p:blipFill>
        <p:spPr>
          <a:xfrm>
            <a:off x="315011" y="1439942"/>
            <a:ext cx="8514281" cy="1190615"/>
          </a:xfrm>
          <a:prstGeom prst="rect">
            <a:avLst/>
          </a:prstGeom>
        </p:spPr>
      </p:pic>
      <p:sp>
        <p:nvSpPr>
          <p:cNvPr id="5" name="TextBox 4">
            <a:extLst>
              <a:ext uri="{FF2B5EF4-FFF2-40B4-BE49-F238E27FC236}">
                <a16:creationId xmlns:a16="http://schemas.microsoft.com/office/drawing/2014/main" id="{875AD015-3856-46DB-B292-5F24CF00DE7C}"/>
              </a:ext>
            </a:extLst>
          </p:cNvPr>
          <p:cNvSpPr txBox="1"/>
          <p:nvPr/>
        </p:nvSpPr>
        <p:spPr>
          <a:xfrm>
            <a:off x="315012" y="3028378"/>
            <a:ext cx="4604229" cy="3539430"/>
          </a:xfrm>
          <a:prstGeom prst="rect">
            <a:avLst/>
          </a:prstGeom>
          <a:noFill/>
        </p:spPr>
        <p:txBody>
          <a:bodyPr wrap="square" rtlCol="0">
            <a:spAutoFit/>
          </a:bodyPr>
          <a:lstStyle/>
          <a:p>
            <a:pPr marL="285750" indent="-285750">
              <a:buFont typeface="Arial" panose="020B0604020202020204" pitchFamily="34" charset="0"/>
              <a:buChar char="•"/>
            </a:pPr>
            <a:r>
              <a:rPr lang="en-US" sz="1600"/>
              <a:t>Researchers at </a:t>
            </a:r>
            <a:r>
              <a:rPr lang="en-US" sz="1600" b="1"/>
              <a:t>Kaspersky</a:t>
            </a:r>
            <a:r>
              <a:rPr lang="en-US" sz="1600"/>
              <a:t> Lab reveal that the ransomware does use </a:t>
            </a:r>
            <a:r>
              <a:rPr lang="en-US" sz="1600" b="1"/>
              <a:t>EternalBlue</a:t>
            </a:r>
            <a:r>
              <a:rPr lang="en-US" sz="1600"/>
              <a:t>, as well as </a:t>
            </a:r>
            <a:r>
              <a:rPr lang="en-US" sz="1600" b="1"/>
              <a:t>EternalRomance</a:t>
            </a:r>
            <a:r>
              <a:rPr lang="en-US" sz="1600"/>
              <a:t>, </a:t>
            </a:r>
            <a:r>
              <a:rPr lang="en-US" sz="1600" b="1"/>
              <a:t>another exploit </a:t>
            </a:r>
            <a:r>
              <a:rPr lang="en-US" sz="1600"/>
              <a:t>targeting some </a:t>
            </a:r>
            <a:r>
              <a:rPr lang="en-US" sz="1600" b="1"/>
              <a:t>Windows</a:t>
            </a:r>
            <a:r>
              <a:rPr lang="en-US" sz="1600"/>
              <a:t> machines as </a:t>
            </a:r>
            <a:r>
              <a:rPr lang="en-US" sz="1600" b="1"/>
              <a:t>infection vectors</a:t>
            </a:r>
            <a:r>
              <a:rPr lang="en-US" sz="1600"/>
              <a: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Kaspersky</a:t>
            </a:r>
            <a:r>
              <a:rPr lang="en-US" sz="1600"/>
              <a:t> also discloses NotPetya’s ability to use </a:t>
            </a:r>
            <a:r>
              <a:rPr lang="en-US" sz="1600" b="1"/>
              <a:t>Mimikatz</a:t>
            </a:r>
            <a:r>
              <a:rPr lang="en-US" sz="1600"/>
              <a:t> to extract </a:t>
            </a:r>
            <a:r>
              <a:rPr lang="en-US" sz="1600" b="1"/>
              <a:t>administrative credentials </a:t>
            </a:r>
            <a:r>
              <a:rPr lang="en-US" sz="1600"/>
              <a:t>from an infected system using the </a:t>
            </a:r>
            <a:r>
              <a:rPr lang="en-US" sz="1600" b="1"/>
              <a:t>lsass.exe </a:t>
            </a:r>
            <a:r>
              <a:rPr lang="en-US" sz="1600"/>
              <a:t>process. The threat can then use other tools, such as Windows Management Instrumentation (</a:t>
            </a:r>
            <a:r>
              <a:rPr lang="en-US" sz="1600" b="1"/>
              <a:t>WMI</a:t>
            </a:r>
            <a:r>
              <a:rPr lang="en-US" sz="1600"/>
              <a:t>) or </a:t>
            </a:r>
            <a:r>
              <a:rPr lang="en-US" sz="1600" b="1"/>
              <a:t>PsExec</a:t>
            </a:r>
            <a:r>
              <a:rPr lang="en-US" sz="1600"/>
              <a:t>, to </a:t>
            </a:r>
            <a:r>
              <a:rPr lang="en-US" sz="1600" b="1"/>
              <a:t>infect</a:t>
            </a:r>
            <a:r>
              <a:rPr lang="en-US" sz="1600"/>
              <a:t> </a:t>
            </a:r>
            <a:r>
              <a:rPr lang="en-US" sz="1600" b="1"/>
              <a:t>other computers </a:t>
            </a:r>
            <a:r>
              <a:rPr lang="en-US" sz="1600"/>
              <a:t>on a network.</a:t>
            </a:r>
          </a:p>
        </p:txBody>
      </p:sp>
      <p:sp>
        <p:nvSpPr>
          <p:cNvPr id="6" name="TextBox 5">
            <a:extLst>
              <a:ext uri="{FF2B5EF4-FFF2-40B4-BE49-F238E27FC236}">
                <a16:creationId xmlns:a16="http://schemas.microsoft.com/office/drawing/2014/main" id="{ADA9EB40-A235-4AE1-8466-85D507B4A131}"/>
              </a:ext>
            </a:extLst>
          </p:cNvPr>
          <p:cNvSpPr txBox="1"/>
          <p:nvPr/>
        </p:nvSpPr>
        <p:spPr>
          <a:xfrm>
            <a:off x="6012872" y="2535935"/>
            <a:ext cx="4604229" cy="4031873"/>
          </a:xfrm>
          <a:prstGeom prst="rect">
            <a:avLst/>
          </a:prstGeom>
          <a:noFill/>
        </p:spPr>
        <p:txBody>
          <a:bodyPr wrap="square" rtlCol="0">
            <a:spAutoFit/>
          </a:bodyPr>
          <a:lstStyle/>
          <a:p>
            <a:endParaRPr lang="en-US" sz="1600"/>
          </a:p>
          <a:p>
            <a:pPr marL="285750" indent="-285750">
              <a:buFont typeface="Arial" panose="020B0604020202020204" pitchFamily="34" charset="0"/>
              <a:buChar char="•"/>
            </a:pPr>
            <a:r>
              <a:rPr lang="en-US" sz="1600" b="1"/>
              <a:t>Encryption</a:t>
            </a:r>
            <a:r>
              <a:rPr lang="en-US" sz="1600"/>
              <a:t> routine was </a:t>
            </a:r>
            <a:r>
              <a:rPr lang="en-US" sz="1600" b="1"/>
              <a:t>modified</a:t>
            </a:r>
            <a:r>
              <a:rPr lang="en-US" sz="1600"/>
              <a:t> so that the malware could </a:t>
            </a:r>
            <a:r>
              <a:rPr lang="en-US" sz="1600" b="1"/>
              <a:t>not revert </a:t>
            </a:r>
            <a:r>
              <a:rPr lang="en-US" sz="1600"/>
              <a:t>its </a:t>
            </a:r>
            <a:r>
              <a:rPr lang="en-US" sz="1600" b="1"/>
              <a:t>changes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Low</a:t>
            </a:r>
            <a:r>
              <a:rPr lang="en-US" sz="1600"/>
              <a:t> unlock fee of $300</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Single</a:t>
            </a:r>
            <a:r>
              <a:rPr lang="en-US" sz="1600"/>
              <a:t>, fixed Bitcoin </a:t>
            </a:r>
            <a:r>
              <a:rPr lang="en-US" sz="1600" b="1"/>
              <a:t>wallet</a:t>
            </a:r>
            <a:r>
              <a:rPr lang="en-US" sz="1600"/>
              <a:t> to collect ransom payments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Due to the above, Researchers speculate that this </a:t>
            </a:r>
            <a:r>
              <a:rPr lang="en-US" sz="1600" b="1"/>
              <a:t>attack</a:t>
            </a:r>
            <a:r>
              <a:rPr lang="en-US" sz="1600"/>
              <a:t> was </a:t>
            </a:r>
            <a:r>
              <a:rPr lang="en-US" sz="1600" b="1"/>
              <a:t>not</a:t>
            </a:r>
            <a:r>
              <a:rPr lang="en-US" sz="1600"/>
              <a:t> intended to be a </a:t>
            </a:r>
            <a:r>
              <a:rPr lang="en-US" sz="1600" b="1"/>
              <a:t>profit-generating</a:t>
            </a:r>
            <a:r>
              <a:rPr lang="en-US" sz="1600"/>
              <a:t> venture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Rather, to </a:t>
            </a:r>
            <a:r>
              <a:rPr lang="en-US" sz="1600" b="1"/>
              <a:t>damage devices quickly</a:t>
            </a:r>
            <a:r>
              <a:rPr lang="en-US" sz="1600"/>
              <a:t>, and ride off the media attention WannaCry received by claiming to be ransomware.</a:t>
            </a:r>
          </a:p>
        </p:txBody>
      </p:sp>
    </p:spTree>
    <p:extLst>
      <p:ext uri="{BB962C8B-B14F-4D97-AF65-F5344CB8AC3E}">
        <p14:creationId xmlns:p14="http://schemas.microsoft.com/office/powerpoint/2010/main" val="385844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5B79-5199-4AD9-ACDE-0F38CEA78F6F}"/>
              </a:ext>
            </a:extLst>
          </p:cNvPr>
          <p:cNvSpPr>
            <a:spLocks noGrp="1"/>
          </p:cNvSpPr>
          <p:nvPr>
            <p:ph type="title"/>
          </p:nvPr>
        </p:nvSpPr>
        <p:spPr>
          <a:xfrm>
            <a:off x="1249680" y="0"/>
            <a:ext cx="9692640" cy="675563"/>
          </a:xfrm>
        </p:spPr>
        <p:txBody>
          <a:bodyPr>
            <a:normAutofit fontScale="90000"/>
          </a:bodyPr>
          <a:lstStyle/>
          <a:p>
            <a:r>
              <a:rPr lang="en-US" u="sng">
                <a:solidFill>
                  <a:srgbClr val="C00000"/>
                </a:solidFill>
              </a:rPr>
              <a:t>NotPetya</a:t>
            </a:r>
            <a:r>
              <a:rPr lang="en-US"/>
              <a:t> - Variants of EternalBlue</a:t>
            </a:r>
          </a:p>
        </p:txBody>
      </p:sp>
      <p:sp>
        <p:nvSpPr>
          <p:cNvPr id="4" name="TextBox 3">
            <a:extLst>
              <a:ext uri="{FF2B5EF4-FFF2-40B4-BE49-F238E27FC236}">
                <a16:creationId xmlns:a16="http://schemas.microsoft.com/office/drawing/2014/main" id="{E040ADF9-20A6-4A49-9367-3920A6C21BAF}"/>
              </a:ext>
            </a:extLst>
          </p:cNvPr>
          <p:cNvSpPr txBox="1"/>
          <p:nvPr/>
        </p:nvSpPr>
        <p:spPr>
          <a:xfrm>
            <a:off x="1426137" y="675563"/>
            <a:ext cx="8918812" cy="584775"/>
          </a:xfrm>
          <a:prstGeom prst="rect">
            <a:avLst/>
          </a:prstGeom>
          <a:noFill/>
        </p:spPr>
        <p:txBody>
          <a:bodyPr wrap="square" rtlCol="0">
            <a:spAutoFit/>
          </a:bodyPr>
          <a:lstStyle/>
          <a:p>
            <a:pPr marL="285750" indent="-285750">
              <a:buFontTx/>
              <a:buChar char="-"/>
            </a:pPr>
            <a:r>
              <a:rPr lang="en-US" sz="3200" i="1"/>
              <a:t>Mitigation -</a:t>
            </a:r>
          </a:p>
        </p:txBody>
      </p:sp>
      <p:pic>
        <p:nvPicPr>
          <p:cNvPr id="6" name="Picture 5">
            <a:extLst>
              <a:ext uri="{FF2B5EF4-FFF2-40B4-BE49-F238E27FC236}">
                <a16:creationId xmlns:a16="http://schemas.microsoft.com/office/drawing/2014/main" id="{F9621319-A223-4C54-B504-40B960FA92C0}"/>
              </a:ext>
            </a:extLst>
          </p:cNvPr>
          <p:cNvPicPr>
            <a:picLocks noChangeAspect="1"/>
          </p:cNvPicPr>
          <p:nvPr/>
        </p:nvPicPr>
        <p:blipFill>
          <a:blip r:embed="rId3"/>
          <a:stretch>
            <a:fillRect/>
          </a:stretch>
        </p:blipFill>
        <p:spPr>
          <a:xfrm>
            <a:off x="162361" y="1359433"/>
            <a:ext cx="4043880" cy="2288896"/>
          </a:xfrm>
          <a:prstGeom prst="rect">
            <a:avLst/>
          </a:prstGeom>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3D1C9F3C-D805-4353-A36D-B433DC19EF3E}"/>
              </a:ext>
            </a:extLst>
          </p:cNvPr>
          <p:cNvSpPr txBox="1"/>
          <p:nvPr/>
        </p:nvSpPr>
        <p:spPr>
          <a:xfrm>
            <a:off x="3601329" y="6066412"/>
            <a:ext cx="7676271" cy="738664"/>
          </a:xfrm>
          <a:prstGeom prst="rect">
            <a:avLst/>
          </a:prstGeom>
          <a:noFill/>
        </p:spPr>
        <p:txBody>
          <a:bodyPr wrap="square" rtlCol="0">
            <a:spAutoFit/>
          </a:bodyPr>
          <a:lstStyle/>
          <a:p>
            <a:pPr marL="342900" indent="-342900">
              <a:buFont typeface="Wingdings" panose="05000000000000000000" pitchFamily="2" charset="2"/>
              <a:buChar char="v"/>
            </a:pPr>
            <a:r>
              <a:rPr lang="en-US" sz="1400"/>
              <a:t>To protect against ransomware campaigns such as NotPetya, users and businesses alike must </a:t>
            </a:r>
            <a:r>
              <a:rPr lang="en-US" sz="1400" b="1"/>
              <a:t>update their operating system </a:t>
            </a:r>
            <a:r>
              <a:rPr lang="en-US" sz="1400"/>
              <a:t>software </a:t>
            </a:r>
            <a:r>
              <a:rPr lang="en-US" sz="1400" b="1"/>
              <a:t>regularly</a:t>
            </a:r>
            <a:r>
              <a:rPr lang="en-US" sz="1400"/>
              <a:t>, </a:t>
            </a:r>
            <a:r>
              <a:rPr lang="en-US" sz="1400" b="1"/>
              <a:t>don’t click </a:t>
            </a:r>
            <a:r>
              <a:rPr lang="en-US" sz="1400"/>
              <a:t>on </a:t>
            </a:r>
            <a:r>
              <a:rPr lang="en-US" sz="1400" b="1"/>
              <a:t>suspicious attachments</a:t>
            </a:r>
            <a:r>
              <a:rPr lang="en-US" sz="1400"/>
              <a:t>, and </a:t>
            </a:r>
            <a:r>
              <a:rPr lang="en-US" sz="1400" b="1"/>
              <a:t>back up </a:t>
            </a:r>
            <a:r>
              <a:rPr lang="en-US" sz="1400"/>
              <a:t>their </a:t>
            </a:r>
            <a:r>
              <a:rPr lang="en-US" sz="1400" b="1"/>
              <a:t>critical data </a:t>
            </a:r>
            <a:r>
              <a:rPr lang="en-US" sz="1400"/>
              <a:t>on a </a:t>
            </a:r>
            <a:r>
              <a:rPr lang="en-US" sz="1400" b="1"/>
              <a:t>regular</a:t>
            </a:r>
            <a:r>
              <a:rPr lang="en-US" sz="1400"/>
              <a:t> basis.</a:t>
            </a:r>
          </a:p>
        </p:txBody>
      </p:sp>
      <p:pic>
        <p:nvPicPr>
          <p:cNvPr id="8" name="Picture 7">
            <a:extLst>
              <a:ext uri="{FF2B5EF4-FFF2-40B4-BE49-F238E27FC236}">
                <a16:creationId xmlns:a16="http://schemas.microsoft.com/office/drawing/2014/main" id="{8AEDBB28-1F7D-4ED3-856E-16BF904F104E}"/>
              </a:ext>
            </a:extLst>
          </p:cNvPr>
          <p:cNvPicPr>
            <a:picLocks noChangeAspect="1"/>
          </p:cNvPicPr>
          <p:nvPr/>
        </p:nvPicPr>
        <p:blipFill>
          <a:blip r:embed="rId4"/>
          <a:stretch>
            <a:fillRect/>
          </a:stretch>
        </p:blipFill>
        <p:spPr>
          <a:xfrm>
            <a:off x="162361" y="3695573"/>
            <a:ext cx="3438968" cy="2974005"/>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85ED8096-8441-4141-8D72-2432C4E71FC2}"/>
              </a:ext>
            </a:extLst>
          </p:cNvPr>
          <p:cNvPicPr>
            <a:picLocks noChangeAspect="1"/>
          </p:cNvPicPr>
          <p:nvPr/>
        </p:nvPicPr>
        <p:blipFill>
          <a:blip r:embed="rId5"/>
          <a:stretch>
            <a:fillRect/>
          </a:stretch>
        </p:blipFill>
        <p:spPr>
          <a:xfrm>
            <a:off x="4878865" y="1359433"/>
            <a:ext cx="3455838" cy="1633325"/>
          </a:xfrm>
          <a:prstGeom prst="rect">
            <a:avLst/>
          </a:prstGeom>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9FB7BF31-0094-4F80-8541-5AA4D247D6B2}"/>
              </a:ext>
            </a:extLst>
          </p:cNvPr>
          <p:cNvSpPr txBox="1"/>
          <p:nvPr/>
        </p:nvSpPr>
        <p:spPr>
          <a:xfrm>
            <a:off x="5075210" y="3083035"/>
            <a:ext cx="4887941" cy="2893100"/>
          </a:xfrm>
          <a:prstGeom prst="rect">
            <a:avLst/>
          </a:prstGeom>
          <a:noFill/>
        </p:spPr>
        <p:txBody>
          <a:bodyPr wrap="square" rtlCol="0">
            <a:spAutoFit/>
          </a:bodyPr>
          <a:lstStyle/>
          <a:p>
            <a:pPr marL="342900" indent="-342900">
              <a:buFont typeface="+mj-lt"/>
              <a:buAutoNum type="arabicPeriod"/>
            </a:pPr>
            <a:r>
              <a:rPr lang="en-US" sz="1300" b="1"/>
              <a:t>Trick</a:t>
            </a:r>
            <a:r>
              <a:rPr lang="en-US" sz="1300"/>
              <a:t> the malware into thinking it’s </a:t>
            </a:r>
            <a:r>
              <a:rPr lang="en-US" sz="1300" b="1"/>
              <a:t>already on the computer</a:t>
            </a:r>
          </a:p>
          <a:p>
            <a:pPr marL="800100" lvl="1" indent="-342900">
              <a:buFont typeface="+mj-lt"/>
              <a:buAutoNum type="alphaLcPeriod"/>
            </a:pPr>
            <a:r>
              <a:rPr lang="en-US" sz="1300"/>
              <a:t>%</a:t>
            </a:r>
            <a:r>
              <a:rPr lang="en-US" sz="1300" err="1"/>
              <a:t>WINDIR%perfc</a:t>
            </a:r>
            <a:r>
              <a:rPr lang="en-US" sz="1300"/>
              <a:t> – </a:t>
            </a:r>
            <a:r>
              <a:rPr lang="en-US" sz="1300" b="1"/>
              <a:t>kill switch</a:t>
            </a:r>
          </a:p>
          <a:p>
            <a:pPr marL="342900" indent="-342900">
              <a:buFont typeface="+mj-lt"/>
              <a:buAutoNum type="arabicPeriod"/>
            </a:pPr>
            <a:r>
              <a:rPr lang="en-US" sz="1300"/>
              <a:t>Check whether computer is </a:t>
            </a:r>
            <a:r>
              <a:rPr lang="en-US" sz="1300" b="1"/>
              <a:t>already infected</a:t>
            </a:r>
            <a:r>
              <a:rPr lang="en-US" sz="1300"/>
              <a:t>, look for </a:t>
            </a:r>
            <a:r>
              <a:rPr lang="en-US" sz="1300" b="1">
                <a:solidFill>
                  <a:srgbClr val="C00000"/>
                </a:solidFill>
              </a:rPr>
              <a:t>two</a:t>
            </a:r>
            <a:r>
              <a:rPr lang="en-US" sz="1300"/>
              <a:t> “</a:t>
            </a:r>
            <a:r>
              <a:rPr lang="en-US" sz="1300" b="1"/>
              <a:t>rundll32.exe</a:t>
            </a:r>
            <a:r>
              <a:rPr lang="en-US" sz="1300"/>
              <a:t>” files </a:t>
            </a:r>
            <a:r>
              <a:rPr lang="en-US" sz="1300" b="1"/>
              <a:t>running</a:t>
            </a:r>
            <a:r>
              <a:rPr lang="en-US" sz="1300"/>
              <a:t> in Windows Task Manager</a:t>
            </a:r>
          </a:p>
          <a:p>
            <a:pPr marL="800100" lvl="1" indent="-342900">
              <a:buFont typeface="+mj-lt"/>
              <a:buAutoNum type="alphaLcPeriod"/>
            </a:pPr>
            <a:r>
              <a:rPr lang="en-US" sz="1300"/>
              <a:t>If found, power off PC and </a:t>
            </a:r>
            <a:r>
              <a:rPr lang="en-US" sz="1300" b="1">
                <a:solidFill>
                  <a:srgbClr val="C00000"/>
                </a:solidFill>
              </a:rPr>
              <a:t>reinstall windows</a:t>
            </a:r>
            <a:r>
              <a:rPr lang="en-US" sz="1300"/>
              <a:t>.</a:t>
            </a:r>
          </a:p>
          <a:p>
            <a:pPr marL="342900" indent="-342900">
              <a:buFont typeface="+mj-lt"/>
              <a:buAutoNum type="arabicPeriod"/>
            </a:pPr>
            <a:r>
              <a:rPr lang="en-US" sz="1300"/>
              <a:t>Employ sensible </a:t>
            </a:r>
            <a:r>
              <a:rPr lang="en-US" sz="1300" b="1"/>
              <a:t>digital hygiene</a:t>
            </a:r>
            <a:r>
              <a:rPr lang="en-US" sz="1300"/>
              <a:t>. </a:t>
            </a:r>
          </a:p>
          <a:p>
            <a:pPr marL="800100" lvl="1" indent="-342900">
              <a:buFont typeface="+mj-lt"/>
              <a:buAutoNum type="alphaLcPeriod"/>
            </a:pPr>
            <a:r>
              <a:rPr lang="en-US" sz="1300"/>
              <a:t>Make sure your running </a:t>
            </a:r>
            <a:r>
              <a:rPr lang="en-US" sz="1300" b="1"/>
              <a:t>latest version</a:t>
            </a:r>
            <a:r>
              <a:rPr lang="en-US" sz="1300"/>
              <a:t> of your </a:t>
            </a:r>
            <a:r>
              <a:rPr lang="en-US" sz="1300" b="1"/>
              <a:t>Windows OS</a:t>
            </a:r>
          </a:p>
          <a:p>
            <a:pPr marL="800100" lvl="1" indent="-342900">
              <a:buFont typeface="+mj-lt"/>
              <a:buAutoNum type="alphaLcPeriod"/>
            </a:pPr>
            <a:r>
              <a:rPr lang="en-US" sz="1300"/>
              <a:t>Ensure Windows </a:t>
            </a:r>
            <a:r>
              <a:rPr lang="en-US" sz="1300" b="1"/>
              <a:t>firewall</a:t>
            </a:r>
            <a:r>
              <a:rPr lang="en-US" sz="1300"/>
              <a:t> is turned on</a:t>
            </a:r>
          </a:p>
          <a:p>
            <a:pPr marL="800100" lvl="1" indent="-342900">
              <a:buFont typeface="+mj-lt"/>
              <a:buAutoNum type="alphaLcPeriod"/>
            </a:pPr>
            <a:r>
              <a:rPr lang="en-US" sz="1300"/>
              <a:t>Check </a:t>
            </a:r>
            <a:r>
              <a:rPr lang="en-US" sz="1300" b="1"/>
              <a:t>antivirus</a:t>
            </a:r>
            <a:r>
              <a:rPr lang="en-US" sz="1300"/>
              <a:t> is </a:t>
            </a:r>
            <a:r>
              <a:rPr lang="en-US" sz="1300" b="1">
                <a:solidFill>
                  <a:srgbClr val="C00000"/>
                </a:solidFill>
              </a:rPr>
              <a:t>up-to-date</a:t>
            </a:r>
          </a:p>
          <a:p>
            <a:pPr marL="800100" lvl="1" indent="-342900">
              <a:buFont typeface="+mj-lt"/>
              <a:buAutoNum type="alphaLcPeriod"/>
            </a:pPr>
            <a:r>
              <a:rPr lang="en-US" sz="1300"/>
              <a:t>Ensure all </a:t>
            </a:r>
            <a:r>
              <a:rPr lang="en-US" sz="1300" b="1"/>
              <a:t>third-party software </a:t>
            </a:r>
            <a:r>
              <a:rPr lang="en-US" sz="1300"/>
              <a:t>has been </a:t>
            </a:r>
            <a:r>
              <a:rPr lang="en-US" sz="1300" b="1"/>
              <a:t>patched</a:t>
            </a:r>
          </a:p>
        </p:txBody>
      </p:sp>
    </p:spTree>
    <p:extLst>
      <p:ext uri="{BB962C8B-B14F-4D97-AF65-F5344CB8AC3E}">
        <p14:creationId xmlns:p14="http://schemas.microsoft.com/office/powerpoint/2010/main" val="3138546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5B79-5199-4AD9-ACDE-0F38CEA78F6F}"/>
              </a:ext>
            </a:extLst>
          </p:cNvPr>
          <p:cNvSpPr>
            <a:spLocks noGrp="1"/>
          </p:cNvSpPr>
          <p:nvPr>
            <p:ph type="title"/>
          </p:nvPr>
        </p:nvSpPr>
        <p:spPr>
          <a:xfrm>
            <a:off x="1249680" y="7554"/>
            <a:ext cx="9692640" cy="675563"/>
          </a:xfrm>
        </p:spPr>
        <p:txBody>
          <a:bodyPr>
            <a:normAutofit fontScale="90000"/>
          </a:bodyPr>
          <a:lstStyle/>
          <a:p>
            <a:r>
              <a:rPr lang="en-US"/>
              <a:t>Variants of EternalBlue</a:t>
            </a:r>
          </a:p>
        </p:txBody>
      </p:sp>
      <p:sp>
        <p:nvSpPr>
          <p:cNvPr id="3" name="Content Placeholder 2">
            <a:extLst>
              <a:ext uri="{FF2B5EF4-FFF2-40B4-BE49-F238E27FC236}">
                <a16:creationId xmlns:a16="http://schemas.microsoft.com/office/drawing/2014/main" id="{3895F83E-62C1-4FB3-BDCE-9A967607698D}"/>
              </a:ext>
            </a:extLst>
          </p:cNvPr>
          <p:cNvSpPr>
            <a:spLocks noGrp="1"/>
          </p:cNvSpPr>
          <p:nvPr>
            <p:ph idx="1"/>
          </p:nvPr>
        </p:nvSpPr>
        <p:spPr>
          <a:xfrm>
            <a:off x="163364" y="1329868"/>
            <a:ext cx="9179419" cy="5419276"/>
          </a:xfr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lstStyle/>
          <a:p>
            <a:pPr marL="0" indent="0" algn="ctr">
              <a:buNone/>
            </a:pPr>
            <a:r>
              <a:rPr lang="en-US" sz="2200" b="1" u="sng">
                <a:solidFill>
                  <a:srgbClr val="C00000"/>
                </a:solidFill>
              </a:rPr>
              <a:t>NotPetya</a:t>
            </a:r>
          </a:p>
          <a:p>
            <a:endParaRPr lang="en-US"/>
          </a:p>
        </p:txBody>
      </p:sp>
      <p:sp>
        <p:nvSpPr>
          <p:cNvPr id="4" name="TextBox 3">
            <a:extLst>
              <a:ext uri="{FF2B5EF4-FFF2-40B4-BE49-F238E27FC236}">
                <a16:creationId xmlns:a16="http://schemas.microsoft.com/office/drawing/2014/main" id="{E040ADF9-20A6-4A49-9367-3920A6C21BAF}"/>
              </a:ext>
            </a:extLst>
          </p:cNvPr>
          <p:cNvSpPr txBox="1"/>
          <p:nvPr/>
        </p:nvSpPr>
        <p:spPr>
          <a:xfrm>
            <a:off x="1411559" y="625490"/>
            <a:ext cx="2128054" cy="584775"/>
          </a:xfrm>
          <a:prstGeom prst="rect">
            <a:avLst/>
          </a:prstGeom>
          <a:noFill/>
        </p:spPr>
        <p:txBody>
          <a:bodyPr wrap="square" rtlCol="0">
            <a:spAutoFit/>
          </a:bodyPr>
          <a:lstStyle/>
          <a:p>
            <a:pPr marL="285750" indent="-285750">
              <a:buFontTx/>
              <a:buChar char="-"/>
            </a:pPr>
            <a:r>
              <a:rPr lang="en-US" sz="3200" i="1"/>
              <a:t>Impact -</a:t>
            </a:r>
          </a:p>
        </p:txBody>
      </p:sp>
      <p:pic>
        <p:nvPicPr>
          <p:cNvPr id="6" name="Picture 5">
            <a:extLst>
              <a:ext uri="{FF2B5EF4-FFF2-40B4-BE49-F238E27FC236}">
                <a16:creationId xmlns:a16="http://schemas.microsoft.com/office/drawing/2014/main" id="{0747B2FB-EA48-44EF-8E0E-54AC7B935796}"/>
              </a:ext>
            </a:extLst>
          </p:cNvPr>
          <p:cNvPicPr>
            <a:picLocks noChangeAspect="1"/>
          </p:cNvPicPr>
          <p:nvPr/>
        </p:nvPicPr>
        <p:blipFill>
          <a:blip r:embed="rId3"/>
          <a:stretch>
            <a:fillRect/>
          </a:stretch>
        </p:blipFill>
        <p:spPr>
          <a:xfrm>
            <a:off x="5219432" y="1885829"/>
            <a:ext cx="2764147" cy="909394"/>
          </a:xfrm>
          <a:prstGeom prst="rect">
            <a:avLst/>
          </a:prstGeom>
          <a:ln>
            <a:solidFill>
              <a:schemeClr val="accent2">
                <a:lumMod val="20000"/>
                <a:lumOff val="80000"/>
              </a:schemeClr>
            </a:solidFill>
          </a:ln>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67AF7D92-CF7B-489E-A677-DAE2B3F4080B}"/>
              </a:ext>
            </a:extLst>
          </p:cNvPr>
          <p:cNvPicPr>
            <a:picLocks noChangeAspect="1"/>
          </p:cNvPicPr>
          <p:nvPr/>
        </p:nvPicPr>
        <p:blipFill>
          <a:blip r:embed="rId4"/>
          <a:stretch>
            <a:fillRect/>
          </a:stretch>
        </p:blipFill>
        <p:spPr>
          <a:xfrm>
            <a:off x="434563" y="1701219"/>
            <a:ext cx="2746943" cy="762241"/>
          </a:xfrm>
          <a:prstGeom prst="rect">
            <a:avLst/>
          </a:prstGeom>
          <a:ln>
            <a:solidFill>
              <a:schemeClr val="bg2"/>
            </a:solidFill>
          </a:ln>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437BFDBA-24A1-4496-AF4E-43825ACBFAA2}"/>
              </a:ext>
            </a:extLst>
          </p:cNvPr>
          <p:cNvPicPr>
            <a:picLocks noChangeAspect="1"/>
          </p:cNvPicPr>
          <p:nvPr/>
        </p:nvPicPr>
        <p:blipFill>
          <a:blip r:embed="rId5"/>
          <a:stretch>
            <a:fillRect/>
          </a:stretch>
        </p:blipFill>
        <p:spPr>
          <a:xfrm>
            <a:off x="9511748" y="133102"/>
            <a:ext cx="1592451" cy="6573491"/>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5AFE5B2C-7B07-4312-A811-83DDFA0EC88B}"/>
              </a:ext>
            </a:extLst>
          </p:cNvPr>
          <p:cNvSpPr txBox="1"/>
          <p:nvPr/>
        </p:nvSpPr>
        <p:spPr>
          <a:xfrm>
            <a:off x="3393732" y="654304"/>
            <a:ext cx="6415549" cy="584775"/>
          </a:xfrm>
          <a:prstGeom prst="rect">
            <a:avLst/>
          </a:prstGeom>
          <a:noFill/>
        </p:spPr>
        <p:txBody>
          <a:bodyPr wrap="square" rtlCol="0">
            <a:spAutoFit/>
          </a:bodyPr>
          <a:lstStyle/>
          <a:p>
            <a:r>
              <a:rPr lang="en-US" sz="1600"/>
              <a:t>“While there was no loss of life, it was </a:t>
            </a:r>
            <a:r>
              <a:rPr lang="en-US" sz="1600">
                <a:solidFill>
                  <a:srgbClr val="C00000"/>
                </a:solidFill>
              </a:rPr>
              <a:t>equivalent of using a nuclear bomb</a:t>
            </a:r>
            <a:r>
              <a:rPr lang="en-US" sz="1600"/>
              <a:t> to achieve a small tactical victory,” Bossert says. </a:t>
            </a:r>
          </a:p>
        </p:txBody>
      </p:sp>
      <p:sp>
        <p:nvSpPr>
          <p:cNvPr id="9" name="TextBox 8">
            <a:extLst>
              <a:ext uri="{FF2B5EF4-FFF2-40B4-BE49-F238E27FC236}">
                <a16:creationId xmlns:a16="http://schemas.microsoft.com/office/drawing/2014/main" id="{92F98445-E3E4-4DBB-B868-CDC5C78458FC}"/>
              </a:ext>
            </a:extLst>
          </p:cNvPr>
          <p:cNvSpPr txBox="1"/>
          <p:nvPr/>
        </p:nvSpPr>
        <p:spPr>
          <a:xfrm>
            <a:off x="5979335" y="3128464"/>
            <a:ext cx="4019163" cy="2893100"/>
          </a:xfrm>
          <a:prstGeom prst="rect">
            <a:avLst/>
          </a:prstGeom>
          <a:noFill/>
        </p:spPr>
        <p:txBody>
          <a:bodyPr wrap="square" rtlCol="0">
            <a:spAutoFit/>
          </a:bodyPr>
          <a:lstStyle/>
          <a:p>
            <a:pPr marL="285750" indent="-285750">
              <a:buFont typeface="Wingdings" panose="05000000000000000000" pitchFamily="2" charset="2"/>
              <a:buChar char="ü"/>
            </a:pPr>
            <a:r>
              <a:rPr lang="en-US" sz="1400"/>
              <a:t>Maersk</a:t>
            </a:r>
          </a:p>
          <a:p>
            <a:pPr marL="285750" indent="-285750">
              <a:buFont typeface="Wingdings" panose="05000000000000000000" pitchFamily="2" charset="2"/>
              <a:buChar char="ü"/>
            </a:pPr>
            <a:r>
              <a:rPr lang="en-US" sz="1400"/>
              <a:t>Merck – Pharmaceutical giant</a:t>
            </a:r>
          </a:p>
          <a:p>
            <a:pPr marL="285750" indent="-285750">
              <a:buFont typeface="Wingdings" panose="05000000000000000000" pitchFamily="2" charset="2"/>
              <a:buChar char="ü"/>
            </a:pPr>
            <a:r>
              <a:rPr lang="en-US" sz="1400"/>
              <a:t>TNT Express - FedEx’s European subsidiary</a:t>
            </a:r>
          </a:p>
          <a:p>
            <a:pPr marL="285750" indent="-285750">
              <a:buFont typeface="Wingdings" panose="05000000000000000000" pitchFamily="2" charset="2"/>
              <a:buChar char="ü"/>
            </a:pPr>
            <a:r>
              <a:rPr lang="en-US" sz="1400"/>
              <a:t>Saint-</a:t>
            </a:r>
            <a:r>
              <a:rPr lang="en-US" sz="1400" err="1"/>
              <a:t>Gobian</a:t>
            </a:r>
            <a:r>
              <a:rPr lang="en-US" sz="1400"/>
              <a:t> - French construction company</a:t>
            </a:r>
          </a:p>
          <a:p>
            <a:pPr marL="285750" indent="-285750">
              <a:buFont typeface="Wingdings" panose="05000000000000000000" pitchFamily="2" charset="2"/>
              <a:buChar char="ü"/>
            </a:pPr>
            <a:r>
              <a:rPr lang="en-US" sz="1400"/>
              <a:t>Mondelez – Food producer</a:t>
            </a:r>
          </a:p>
          <a:p>
            <a:pPr marL="285750" indent="-285750">
              <a:buFont typeface="Wingdings" panose="05000000000000000000" pitchFamily="2" charset="2"/>
              <a:buChar char="ü"/>
            </a:pPr>
            <a:r>
              <a:rPr lang="en-US" sz="1400"/>
              <a:t>Reckitt Benckiser – Manufacturing</a:t>
            </a:r>
          </a:p>
          <a:p>
            <a:pPr marL="285750" indent="-285750">
              <a:buFont typeface="Wingdings" panose="05000000000000000000" pitchFamily="2" charset="2"/>
              <a:buChar char="ü"/>
            </a:pPr>
            <a:r>
              <a:rPr lang="en-US" sz="1400"/>
              <a:t>Rosneft – Russian oil company</a:t>
            </a:r>
          </a:p>
          <a:p>
            <a:pPr marL="285750" indent="-285750">
              <a:buFont typeface="Wingdings" panose="05000000000000000000" pitchFamily="2" charset="2"/>
              <a:buChar char="ü"/>
            </a:pPr>
            <a:r>
              <a:rPr lang="en-US" sz="1400"/>
              <a:t>Chernobyl - Nuclear Power Plant</a:t>
            </a:r>
          </a:p>
          <a:p>
            <a:pPr marL="285750" indent="-285750">
              <a:buFont typeface="Wingdings" panose="05000000000000000000" pitchFamily="2" charset="2"/>
              <a:buChar char="ü"/>
            </a:pPr>
            <a:r>
              <a:rPr lang="en-US" sz="1400"/>
              <a:t>Several Ukrainian Ministries</a:t>
            </a:r>
          </a:p>
          <a:p>
            <a:pPr marL="285750" indent="-285750">
              <a:buFont typeface="Wingdings" panose="05000000000000000000" pitchFamily="2" charset="2"/>
              <a:buChar char="ü"/>
            </a:pPr>
            <a:r>
              <a:rPr lang="en-US" sz="1400"/>
              <a:t>WPP – British advertising company</a:t>
            </a:r>
          </a:p>
          <a:p>
            <a:pPr marL="285750" indent="-285750">
              <a:buFont typeface="Wingdings" panose="05000000000000000000" pitchFamily="2" charset="2"/>
              <a:buChar char="ü"/>
            </a:pPr>
            <a:r>
              <a:rPr lang="en-US" sz="1400" err="1"/>
              <a:t>Etc</a:t>
            </a:r>
            <a:r>
              <a:rPr lang="en-US" sz="1400"/>
              <a:t>…</a:t>
            </a:r>
          </a:p>
        </p:txBody>
      </p:sp>
      <p:pic>
        <p:nvPicPr>
          <p:cNvPr id="11" name="Picture 10">
            <a:extLst>
              <a:ext uri="{FF2B5EF4-FFF2-40B4-BE49-F238E27FC236}">
                <a16:creationId xmlns:a16="http://schemas.microsoft.com/office/drawing/2014/main" id="{72AB1535-6046-4B4F-9914-193659222943}"/>
              </a:ext>
            </a:extLst>
          </p:cNvPr>
          <p:cNvPicPr>
            <a:picLocks noChangeAspect="1"/>
          </p:cNvPicPr>
          <p:nvPr/>
        </p:nvPicPr>
        <p:blipFill>
          <a:blip r:embed="rId6"/>
          <a:stretch>
            <a:fillRect/>
          </a:stretch>
        </p:blipFill>
        <p:spPr>
          <a:xfrm>
            <a:off x="2104823" y="2645935"/>
            <a:ext cx="2738197" cy="861588"/>
          </a:xfrm>
          <a:prstGeom prst="rect">
            <a:avLst/>
          </a:prstGeom>
          <a:effectLst>
            <a:outerShdw blurRad="63500" sx="102000" sy="102000" algn="ctr" rotWithShape="0">
              <a:prstClr val="black">
                <a:alpha val="40000"/>
              </a:prstClr>
            </a:outerShdw>
          </a:effectLst>
        </p:spPr>
      </p:pic>
      <p:pic>
        <p:nvPicPr>
          <p:cNvPr id="12" name="Picture 11">
            <a:extLst>
              <a:ext uri="{FF2B5EF4-FFF2-40B4-BE49-F238E27FC236}">
                <a16:creationId xmlns:a16="http://schemas.microsoft.com/office/drawing/2014/main" id="{0959D99D-2402-4DFA-8294-E8B5774CDABE}"/>
              </a:ext>
            </a:extLst>
          </p:cNvPr>
          <p:cNvPicPr>
            <a:picLocks noChangeAspect="1"/>
          </p:cNvPicPr>
          <p:nvPr/>
        </p:nvPicPr>
        <p:blipFill>
          <a:blip r:embed="rId7"/>
          <a:stretch>
            <a:fillRect/>
          </a:stretch>
        </p:blipFill>
        <p:spPr>
          <a:xfrm>
            <a:off x="499688" y="3791107"/>
            <a:ext cx="3526675" cy="909394"/>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id="{2EE46F0A-6049-4238-B57B-6908A34AF9FC}"/>
              </a:ext>
            </a:extLst>
          </p:cNvPr>
          <p:cNvPicPr>
            <a:picLocks noChangeAspect="1"/>
          </p:cNvPicPr>
          <p:nvPr/>
        </p:nvPicPr>
        <p:blipFill>
          <a:blip r:embed="rId8"/>
          <a:stretch>
            <a:fillRect/>
          </a:stretch>
        </p:blipFill>
        <p:spPr>
          <a:xfrm>
            <a:off x="281441" y="4945732"/>
            <a:ext cx="5511698" cy="1334411"/>
          </a:xfrm>
          <a:prstGeom prst="rect">
            <a:avLst/>
          </a:prstGeom>
          <a:effectLst>
            <a:glow rad="63500">
              <a:schemeClr val="accent2">
                <a:satMod val="175000"/>
                <a:alpha val="40000"/>
              </a:schemeClr>
            </a:glow>
            <a:outerShdw blurRad="63500" sx="102000" sy="102000" algn="ctr" rotWithShape="0">
              <a:prstClr val="black">
                <a:alpha val="40000"/>
              </a:prstClr>
            </a:outerShdw>
          </a:effectLst>
        </p:spPr>
      </p:pic>
    </p:spTree>
    <p:extLst>
      <p:ext uri="{BB962C8B-B14F-4D97-AF65-F5344CB8AC3E}">
        <p14:creationId xmlns:p14="http://schemas.microsoft.com/office/powerpoint/2010/main" val="2717330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A0C5-3639-401F-B491-2C0B65CD8CED}"/>
              </a:ext>
            </a:extLst>
          </p:cNvPr>
          <p:cNvSpPr>
            <a:spLocks noGrp="1"/>
          </p:cNvSpPr>
          <p:nvPr>
            <p:ph type="title"/>
          </p:nvPr>
        </p:nvSpPr>
        <p:spPr/>
        <p:txBody>
          <a:bodyPr/>
          <a:lstStyle/>
          <a:p>
            <a:r>
              <a:rPr lang="en-US"/>
              <a:t>Question &amp; Answer</a:t>
            </a:r>
          </a:p>
        </p:txBody>
      </p:sp>
      <p:sp>
        <p:nvSpPr>
          <p:cNvPr id="3" name="Text Placeholder 2">
            <a:extLst>
              <a:ext uri="{FF2B5EF4-FFF2-40B4-BE49-F238E27FC236}">
                <a16:creationId xmlns:a16="http://schemas.microsoft.com/office/drawing/2014/main" id="{79B8E255-5282-49B2-AFF5-BA10F034A1DE}"/>
              </a:ext>
            </a:extLst>
          </p:cNvPr>
          <p:cNvSpPr>
            <a:spLocks noGrp="1"/>
          </p:cNvSpPr>
          <p:nvPr>
            <p:ph type="body" idx="1"/>
          </p:nvPr>
        </p:nvSpPr>
        <p:spPr/>
        <p:txBody>
          <a:bodyPr/>
          <a:lstStyle/>
          <a:p>
            <a:r>
              <a:rPr lang="en-US"/>
              <a:t>Variants of EternalBlue</a:t>
            </a:r>
          </a:p>
        </p:txBody>
      </p:sp>
    </p:spTree>
    <p:extLst>
      <p:ext uri="{BB962C8B-B14F-4D97-AF65-F5344CB8AC3E}">
        <p14:creationId xmlns:p14="http://schemas.microsoft.com/office/powerpoint/2010/main" val="91684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D7BDAFD3-2F77-4BD7-8DA1-FC33175CF527}"/>
              </a:ext>
            </a:extLst>
          </p:cNvPr>
          <p:cNvSpPr txBox="1">
            <a:spLocks/>
          </p:cNvSpPr>
          <p:nvPr/>
        </p:nvSpPr>
        <p:spPr>
          <a:xfrm>
            <a:off x="1261872" y="365760"/>
            <a:ext cx="9692640" cy="1325562"/>
          </a:xfrm>
          <a:prstGeom prst="rect">
            <a:avLst/>
          </a:prstGeom>
        </p:spPr>
        <p:txBody>
          <a:bodyP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a:t>Works Cited:</a:t>
            </a:r>
            <a:br>
              <a:rPr lang="en-US"/>
            </a:br>
            <a:endParaRPr lang="en-US"/>
          </a:p>
        </p:txBody>
      </p:sp>
      <p:sp>
        <p:nvSpPr>
          <p:cNvPr id="3" name="Rectangle 2">
            <a:extLst>
              <a:ext uri="{FF2B5EF4-FFF2-40B4-BE49-F238E27FC236}">
                <a16:creationId xmlns:a16="http://schemas.microsoft.com/office/drawing/2014/main" id="{3E950ECA-56D0-40D1-BAD4-F83B96133863}"/>
              </a:ext>
            </a:extLst>
          </p:cNvPr>
          <p:cNvSpPr/>
          <p:nvPr/>
        </p:nvSpPr>
        <p:spPr>
          <a:xfrm>
            <a:off x="287652" y="1052968"/>
            <a:ext cx="11043850" cy="5632311"/>
          </a:xfrm>
          <a:prstGeom prst="rect">
            <a:avLst/>
          </a:prstGeom>
        </p:spPr>
        <p:txBody>
          <a:bodyPr wrap="square">
            <a:spAutoFit/>
          </a:bodyPr>
          <a:lstStyle/>
          <a:p>
            <a:r>
              <a:rPr lang="en-US"/>
              <a:t>1 </a:t>
            </a:r>
            <a:r>
              <a:rPr lang="en-US" u="sng">
                <a:hlinkClick r:id="rId2"/>
              </a:rPr>
              <a:t>https://www.sentinelone.com/blog/eternalblue-nsa-developed-exploit-just-wont-die/</a:t>
            </a:r>
            <a:endParaRPr lang="en-US"/>
          </a:p>
          <a:p>
            <a:r>
              <a:rPr lang="en-US"/>
              <a:t>2 </a:t>
            </a:r>
            <a:r>
              <a:rPr lang="en-US" u="sng">
                <a:hlinkClick r:id="rId3"/>
              </a:rPr>
              <a:t>https://research.checkpoint.com/2017/eternalblue-everything-know/</a:t>
            </a:r>
            <a:endParaRPr lang="en-US"/>
          </a:p>
          <a:p>
            <a:r>
              <a:rPr lang="en-US"/>
              <a:t>3 </a:t>
            </a:r>
            <a:r>
              <a:rPr lang="en-US" u="sng">
                <a:hlinkClick r:id="rId4"/>
              </a:rPr>
              <a:t>https://techterms.com/definition/smb</a:t>
            </a:r>
            <a:endParaRPr lang="en-US"/>
          </a:p>
          <a:p>
            <a:r>
              <a:rPr lang="en-US"/>
              <a:t>4 </a:t>
            </a:r>
            <a:r>
              <a:rPr lang="en-US">
                <a:ea typeface="+mn-lt"/>
                <a:cs typeface="+mn-lt"/>
                <a:hlinkClick r:id="rId5"/>
              </a:rPr>
              <a:t>https://www.govtech.com/security/How-Texas-Cities-Are-Handling-Recent-Ransomware-Attacks.html</a:t>
            </a:r>
            <a:endParaRPr lang="en-US">
              <a:ea typeface="+mn-lt"/>
              <a:cs typeface="+mn-lt"/>
            </a:endParaRPr>
          </a:p>
          <a:p>
            <a:r>
              <a:rPr lang="en-US"/>
              <a:t>5 </a:t>
            </a:r>
            <a:r>
              <a:rPr lang="en-US">
                <a:ea typeface="+mn-lt"/>
                <a:cs typeface="+mn-lt"/>
                <a:hlinkClick r:id="rId6"/>
              </a:rPr>
              <a:t>https://www.npr.org/2019/08/20/752695554/23-texas-towns-hit-with-ransomware-attack-in-new-front-of-cyberassault</a:t>
            </a:r>
            <a:endParaRPr lang="en-US"/>
          </a:p>
          <a:p>
            <a:r>
              <a:rPr lang="en-US"/>
              <a:t>6 </a:t>
            </a:r>
            <a:r>
              <a:rPr lang="en-US">
                <a:ea typeface="+mn-lt"/>
                <a:cs typeface="+mn-lt"/>
                <a:hlinkClick r:id="rId7"/>
              </a:rPr>
              <a:t>https://www.govtech.com/security/Lake-City-Fla-Authorizes-Nearly-500K-Ransomware-Payment.html</a:t>
            </a:r>
            <a:endParaRPr lang="en-US">
              <a:ea typeface="+mn-lt"/>
              <a:cs typeface="+mn-lt"/>
            </a:endParaRPr>
          </a:p>
          <a:p>
            <a:r>
              <a:rPr lang="en-US"/>
              <a:t>7</a:t>
            </a:r>
            <a:r>
              <a:rPr lang="en-US">
                <a:solidFill>
                  <a:schemeClr val="bg1"/>
                </a:solidFill>
              </a:rPr>
              <a:t> </a:t>
            </a:r>
            <a:r>
              <a:rPr lang="en-US">
                <a:hlinkClick r:id="rId8"/>
              </a:rPr>
              <a:t>https://www.forbes.com/sites/thomasbrewster/2017/06/28/three-things-you-can-do-to-stop-notpetya-ransomware-wrecking-your-pc/#4280effe77b0</a:t>
            </a:r>
            <a:endParaRPr lang="en-US"/>
          </a:p>
          <a:p>
            <a:r>
              <a:rPr lang="en-US"/>
              <a:t>8 </a:t>
            </a:r>
            <a:r>
              <a:rPr lang="en-US">
                <a:hlinkClick r:id="rId9"/>
              </a:rPr>
              <a:t>https://twitter.com/PTsecurity_UK/status/879779707075665922</a:t>
            </a:r>
            <a:endParaRPr lang="en-US"/>
          </a:p>
          <a:p>
            <a:r>
              <a:rPr lang="en-US"/>
              <a:t>9 </a:t>
            </a:r>
            <a:r>
              <a:rPr lang="en-US">
                <a:hlinkClick r:id="rId10"/>
              </a:rPr>
              <a:t>https://www.tripwire.com/state-of-security/security-data-protection/cyber-security/notpetya-timeline-of-a-ransomworm/</a:t>
            </a:r>
            <a:endParaRPr lang="en-US"/>
          </a:p>
          <a:p>
            <a:r>
              <a:rPr lang="en-US"/>
              <a:t>10 </a:t>
            </a:r>
            <a:r>
              <a:rPr lang="en-US">
                <a:hlinkClick r:id="rId11"/>
              </a:rPr>
              <a:t>https://www.bleepingcomputer.com/news/software/-eternal-blues-tool-tests-computers-against-nsas-eternalblue-exploit/</a:t>
            </a:r>
            <a:endParaRPr lang="en-US"/>
          </a:p>
          <a:p>
            <a:r>
              <a:rPr lang="en-US"/>
              <a:t>11 </a:t>
            </a:r>
            <a:r>
              <a:rPr lang="en-US">
                <a:hlinkClick r:id="rId12"/>
              </a:rPr>
              <a:t>https://www.bleepingcomputer.com/news/security/app-finds-more-than-50-000-computers-vulnerable-to-eternalblue-exploit/</a:t>
            </a:r>
            <a:endParaRPr lang="en-US"/>
          </a:p>
          <a:p>
            <a:r>
              <a:rPr lang="en-US"/>
              <a:t>12 </a:t>
            </a:r>
            <a:r>
              <a:rPr lang="en-US">
                <a:hlinkClick r:id="rId13"/>
              </a:rPr>
              <a:t>https://www.schneier.com/blog/archives/2008/04/reverseengineer.html</a:t>
            </a:r>
            <a:endParaRPr lang="en-US"/>
          </a:p>
          <a:p>
            <a:r>
              <a:rPr lang="en-US"/>
              <a:t>13 </a:t>
            </a:r>
            <a:r>
              <a:rPr lang="en-US">
                <a:hlinkClick r:id="rId14"/>
              </a:rPr>
              <a:t>https://www.wired.com/story/notpetya-cyberattack-ukraine-russia-code-crashed-the-world/</a:t>
            </a:r>
            <a:endParaRPr lang="en-US"/>
          </a:p>
        </p:txBody>
      </p:sp>
    </p:spTree>
    <p:extLst>
      <p:ext uri="{BB962C8B-B14F-4D97-AF65-F5344CB8AC3E}">
        <p14:creationId xmlns:p14="http://schemas.microsoft.com/office/powerpoint/2010/main" val="297695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2DD7-287D-462A-8C7D-FE5FE96245F4}"/>
              </a:ext>
            </a:extLst>
          </p:cNvPr>
          <p:cNvSpPr>
            <a:spLocks noGrp="1"/>
          </p:cNvSpPr>
          <p:nvPr>
            <p:ph type="title"/>
          </p:nvPr>
        </p:nvSpPr>
        <p:spPr/>
        <p:txBody>
          <a:bodyPr/>
          <a:lstStyle/>
          <a:p>
            <a:r>
              <a:rPr lang="en-US"/>
              <a:t>Appendix</a:t>
            </a:r>
          </a:p>
        </p:txBody>
      </p:sp>
      <p:sp>
        <p:nvSpPr>
          <p:cNvPr id="3" name="Text Placeholder 2">
            <a:extLst>
              <a:ext uri="{FF2B5EF4-FFF2-40B4-BE49-F238E27FC236}">
                <a16:creationId xmlns:a16="http://schemas.microsoft.com/office/drawing/2014/main" id="{59BE2437-2CAB-4B20-93B8-E4243941D174}"/>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0A8D3490-46A2-4902-A2C5-16F95E39415C}"/>
              </a:ext>
            </a:extLst>
          </p:cNvPr>
          <p:cNvPicPr>
            <a:picLocks noChangeAspect="1"/>
          </p:cNvPicPr>
          <p:nvPr/>
        </p:nvPicPr>
        <p:blipFill>
          <a:blip r:embed="rId2"/>
          <a:stretch>
            <a:fillRect/>
          </a:stretch>
        </p:blipFill>
        <p:spPr>
          <a:xfrm>
            <a:off x="960119" y="365760"/>
            <a:ext cx="10088551" cy="66467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29065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9514-3467-4E64-BCDB-D1EA889F2E2A}"/>
              </a:ext>
            </a:extLst>
          </p:cNvPr>
          <p:cNvSpPr>
            <a:spLocks noGrp="1"/>
          </p:cNvSpPr>
          <p:nvPr>
            <p:ph type="title"/>
          </p:nvPr>
        </p:nvSpPr>
        <p:spPr/>
        <p:txBody>
          <a:bodyPr/>
          <a:lstStyle/>
          <a:p>
            <a:r>
              <a:rPr lang="en-US"/>
              <a:t>Maersk </a:t>
            </a:r>
            <a:br>
              <a:rPr lang="en-US"/>
            </a:br>
            <a:r>
              <a:rPr lang="en-US" sz="3500"/>
              <a:t>– Response / Recovery to NotPetya</a:t>
            </a:r>
          </a:p>
        </p:txBody>
      </p:sp>
      <p:pic>
        <p:nvPicPr>
          <p:cNvPr id="3" name="Picture 2">
            <a:extLst>
              <a:ext uri="{FF2B5EF4-FFF2-40B4-BE49-F238E27FC236}">
                <a16:creationId xmlns:a16="http://schemas.microsoft.com/office/drawing/2014/main" id="{B5B47565-8604-46C8-AD3B-009BC96E1044}"/>
              </a:ext>
            </a:extLst>
          </p:cNvPr>
          <p:cNvPicPr>
            <a:picLocks noChangeAspect="1"/>
          </p:cNvPicPr>
          <p:nvPr/>
        </p:nvPicPr>
        <p:blipFill>
          <a:blip r:embed="rId2"/>
          <a:stretch>
            <a:fillRect/>
          </a:stretch>
        </p:blipFill>
        <p:spPr>
          <a:xfrm>
            <a:off x="6578278" y="1841096"/>
            <a:ext cx="4299299" cy="4914430"/>
          </a:xfrm>
          <a:prstGeom prst="rect">
            <a:avLst/>
          </a:prstGeom>
        </p:spPr>
      </p:pic>
      <p:pic>
        <p:nvPicPr>
          <p:cNvPr id="4" name="Picture 3">
            <a:extLst>
              <a:ext uri="{FF2B5EF4-FFF2-40B4-BE49-F238E27FC236}">
                <a16:creationId xmlns:a16="http://schemas.microsoft.com/office/drawing/2014/main" id="{2A16789C-3F10-4243-AC0D-5EFBFB625D5F}"/>
              </a:ext>
            </a:extLst>
          </p:cNvPr>
          <p:cNvPicPr>
            <a:picLocks noChangeAspect="1"/>
          </p:cNvPicPr>
          <p:nvPr/>
        </p:nvPicPr>
        <p:blipFill>
          <a:blip r:embed="rId3"/>
          <a:stretch>
            <a:fillRect/>
          </a:stretch>
        </p:blipFill>
        <p:spPr>
          <a:xfrm>
            <a:off x="795310" y="1948373"/>
            <a:ext cx="5300690" cy="1851983"/>
          </a:xfrm>
          <a:prstGeom prst="rect">
            <a:avLst/>
          </a:prstGeom>
        </p:spPr>
      </p:pic>
      <p:pic>
        <p:nvPicPr>
          <p:cNvPr id="5" name="Picture 4">
            <a:extLst>
              <a:ext uri="{FF2B5EF4-FFF2-40B4-BE49-F238E27FC236}">
                <a16:creationId xmlns:a16="http://schemas.microsoft.com/office/drawing/2014/main" id="{BBEB7CA3-3343-4617-9A0B-3A5453D10756}"/>
              </a:ext>
            </a:extLst>
          </p:cNvPr>
          <p:cNvPicPr>
            <a:picLocks noChangeAspect="1"/>
          </p:cNvPicPr>
          <p:nvPr/>
        </p:nvPicPr>
        <p:blipFill>
          <a:blip r:embed="rId4"/>
          <a:stretch>
            <a:fillRect/>
          </a:stretch>
        </p:blipFill>
        <p:spPr>
          <a:xfrm>
            <a:off x="795310" y="4160386"/>
            <a:ext cx="3860258" cy="2453248"/>
          </a:xfrm>
          <a:prstGeom prst="rect">
            <a:avLst/>
          </a:prstGeom>
        </p:spPr>
      </p:pic>
    </p:spTree>
    <p:extLst>
      <p:ext uri="{BB962C8B-B14F-4D97-AF65-F5344CB8AC3E}">
        <p14:creationId xmlns:p14="http://schemas.microsoft.com/office/powerpoint/2010/main" val="167670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1705-7B31-4853-94BA-DE0A51738987}"/>
              </a:ext>
            </a:extLst>
          </p:cNvPr>
          <p:cNvSpPr>
            <a:spLocks noGrp="1"/>
          </p:cNvSpPr>
          <p:nvPr>
            <p:ph type="title"/>
          </p:nvPr>
        </p:nvSpPr>
        <p:spPr/>
        <p:txBody>
          <a:bodyPr/>
          <a:lstStyle/>
          <a:p>
            <a:pPr>
              <a:lnSpc>
                <a:spcPct val="85000"/>
              </a:lnSpc>
            </a:pPr>
            <a:endParaRPr lang="en-US">
              <a:ea typeface="+mj-lt"/>
              <a:cs typeface="+mj-lt"/>
            </a:endParaRPr>
          </a:p>
          <a:p>
            <a:endParaRPr lang="en-US"/>
          </a:p>
        </p:txBody>
      </p:sp>
      <p:sp>
        <p:nvSpPr>
          <p:cNvPr id="3" name="Content Placeholder 2">
            <a:extLst>
              <a:ext uri="{FF2B5EF4-FFF2-40B4-BE49-F238E27FC236}">
                <a16:creationId xmlns:a16="http://schemas.microsoft.com/office/drawing/2014/main" id="{7A996914-8D2D-486A-8868-51E046060912}"/>
              </a:ext>
            </a:extLst>
          </p:cNvPr>
          <p:cNvSpPr>
            <a:spLocks noGrp="1"/>
          </p:cNvSpPr>
          <p:nvPr>
            <p:ph idx="1"/>
          </p:nvPr>
        </p:nvSpPr>
        <p:spPr/>
        <p:txBody>
          <a:bodyPr vert="horz" lIns="91440" tIns="45720" rIns="91440" bIns="45720" rtlCol="0" anchor="t">
            <a:normAutofit/>
          </a:bodyPr>
          <a:lstStyle/>
          <a:p>
            <a:pPr>
              <a:buFont typeface="Arial"/>
              <a:buChar char="•"/>
            </a:pPr>
            <a:r>
              <a:rPr lang="en-US">
                <a:ea typeface="+mn-lt"/>
                <a:cs typeface="+mn-lt"/>
              </a:rPr>
              <a:t>The National Security Agency discovered vulnerabilities in Microsoft’s system that could be used as an exploitation device but did not notify Microsoft until a breach had occurred.</a:t>
            </a:r>
          </a:p>
          <a:p>
            <a:pPr>
              <a:buFont typeface="Arial"/>
              <a:buChar char="•"/>
            </a:pPr>
            <a:r>
              <a:rPr lang="en-US">
                <a:ea typeface="+mn-lt"/>
                <a:cs typeface="+mn-lt"/>
              </a:rPr>
              <a:t>Microsoft then created a patch to fix the vulnerabilities but not in enough time for widespread affect before attack was carried out.</a:t>
            </a:r>
          </a:p>
          <a:p>
            <a:pPr>
              <a:buFont typeface="Arial"/>
              <a:buChar char="•"/>
            </a:pPr>
            <a:r>
              <a:rPr lang="en-US">
                <a:ea typeface="+mn-lt"/>
                <a:cs typeface="+mn-lt"/>
              </a:rPr>
              <a:t>A group of hackers known as </a:t>
            </a:r>
            <a:r>
              <a:rPr lang="en-US" b="1">
                <a:ea typeface="+mn-lt"/>
                <a:cs typeface="+mn-lt"/>
              </a:rPr>
              <a:t>Shadow Brokers </a:t>
            </a:r>
            <a:r>
              <a:rPr lang="en-US">
                <a:ea typeface="+mn-lt"/>
                <a:cs typeface="+mn-lt"/>
              </a:rPr>
              <a:t>were able to obtain information from the NSA regarding the vulnerabilities.</a:t>
            </a:r>
          </a:p>
          <a:p>
            <a:pPr>
              <a:buFont typeface="Arial"/>
              <a:buChar char="•"/>
            </a:pPr>
            <a:r>
              <a:rPr lang="en-US">
                <a:ea typeface="+mn-lt"/>
                <a:cs typeface="+mn-lt"/>
              </a:rPr>
              <a:t>The </a:t>
            </a:r>
            <a:r>
              <a:rPr lang="en-US" b="1">
                <a:ea typeface="+mn-lt"/>
                <a:cs typeface="+mn-lt"/>
              </a:rPr>
              <a:t>Shadow Brokers </a:t>
            </a:r>
            <a:r>
              <a:rPr lang="en-US">
                <a:ea typeface="+mn-lt"/>
                <a:cs typeface="+mn-lt"/>
              </a:rPr>
              <a:t>group then released the secrets on the internet which were then picked up by such groups who created the </a:t>
            </a:r>
            <a:r>
              <a:rPr lang="en-US" b="1">
                <a:ea typeface="+mn-lt"/>
                <a:cs typeface="+mn-lt"/>
              </a:rPr>
              <a:t>WannaCry</a:t>
            </a:r>
            <a:r>
              <a:rPr lang="en-US">
                <a:ea typeface="+mn-lt"/>
                <a:cs typeface="+mn-lt"/>
              </a:rPr>
              <a:t> ransomware attack which targeted systems across the globe. </a:t>
            </a:r>
          </a:p>
          <a:p>
            <a:pPr marL="0" indent="0">
              <a:buNone/>
            </a:pPr>
            <a:endParaRPr lang="en-US"/>
          </a:p>
        </p:txBody>
      </p:sp>
      <p:sp>
        <p:nvSpPr>
          <p:cNvPr id="6" name="Title 4">
            <a:extLst>
              <a:ext uri="{FF2B5EF4-FFF2-40B4-BE49-F238E27FC236}">
                <a16:creationId xmlns:a16="http://schemas.microsoft.com/office/drawing/2014/main" id="{D1C54F07-27EC-41E2-A947-7C2B444407F7}"/>
              </a:ext>
            </a:extLst>
          </p:cNvPr>
          <p:cNvSpPr txBox="1">
            <a:spLocks/>
          </p:cNvSpPr>
          <p:nvPr/>
        </p:nvSpPr>
        <p:spPr>
          <a:xfrm>
            <a:off x="1261872" y="250937"/>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a:t>Origination</a:t>
            </a:r>
          </a:p>
        </p:txBody>
      </p:sp>
    </p:spTree>
    <p:extLst>
      <p:ext uri="{BB962C8B-B14F-4D97-AF65-F5344CB8AC3E}">
        <p14:creationId xmlns:p14="http://schemas.microsoft.com/office/powerpoint/2010/main" val="402948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73B4-F902-4165-BF64-3A0217095A3C}"/>
              </a:ext>
            </a:extLst>
          </p:cNvPr>
          <p:cNvSpPr>
            <a:spLocks noGrp="1"/>
          </p:cNvSpPr>
          <p:nvPr>
            <p:ph type="title"/>
          </p:nvPr>
        </p:nvSpPr>
        <p:spPr/>
        <p:txBody>
          <a:bodyPr/>
          <a:lstStyle/>
          <a:p>
            <a:r>
              <a:rPr lang="en-US"/>
              <a:t>Victims</a:t>
            </a:r>
          </a:p>
        </p:txBody>
      </p:sp>
      <p:sp>
        <p:nvSpPr>
          <p:cNvPr id="3" name="Content Placeholder 2">
            <a:extLst>
              <a:ext uri="{FF2B5EF4-FFF2-40B4-BE49-F238E27FC236}">
                <a16:creationId xmlns:a16="http://schemas.microsoft.com/office/drawing/2014/main" id="{49780C0C-0C1C-44E4-BCE1-F2F44249B567}"/>
              </a:ext>
            </a:extLst>
          </p:cNvPr>
          <p:cNvSpPr>
            <a:spLocks noGrp="1"/>
          </p:cNvSpPr>
          <p:nvPr>
            <p:ph idx="1"/>
          </p:nvPr>
        </p:nvSpPr>
        <p:spPr/>
        <p:txBody>
          <a:bodyPr vert="horz" lIns="91440" tIns="45720" rIns="91440" bIns="45720" rtlCol="0" anchor="t">
            <a:normAutofit/>
          </a:bodyPr>
          <a:lstStyle/>
          <a:p>
            <a:r>
              <a:rPr lang="en-US">
                <a:ea typeface="+mn-lt"/>
                <a:cs typeface="+mn-lt"/>
              </a:rPr>
              <a:t>Governments </a:t>
            </a:r>
          </a:p>
          <a:p>
            <a:r>
              <a:rPr lang="en-US">
                <a:ea typeface="+mn-lt"/>
                <a:cs typeface="+mn-lt"/>
              </a:rPr>
              <a:t>Businesses</a:t>
            </a:r>
            <a:endParaRPr lang="en-US"/>
          </a:p>
          <a:p>
            <a:r>
              <a:rPr lang="en-US">
                <a:ea typeface="+mn-lt"/>
                <a:cs typeface="+mn-lt"/>
              </a:rPr>
              <a:t>Constituents</a:t>
            </a:r>
          </a:p>
          <a:p>
            <a:r>
              <a:rPr lang="en-US"/>
              <a:t>Possibly Critical Information</a:t>
            </a:r>
          </a:p>
        </p:txBody>
      </p:sp>
    </p:spTree>
    <p:extLst>
      <p:ext uri="{BB962C8B-B14F-4D97-AF65-F5344CB8AC3E}">
        <p14:creationId xmlns:p14="http://schemas.microsoft.com/office/powerpoint/2010/main" val="428279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A0C5-3639-401F-B491-2C0B65CD8CED}"/>
              </a:ext>
            </a:extLst>
          </p:cNvPr>
          <p:cNvSpPr>
            <a:spLocks noGrp="1"/>
          </p:cNvSpPr>
          <p:nvPr>
            <p:ph type="title"/>
          </p:nvPr>
        </p:nvSpPr>
        <p:spPr/>
        <p:txBody>
          <a:bodyPr/>
          <a:lstStyle/>
          <a:p>
            <a:r>
              <a:rPr lang="en-US"/>
              <a:t>Question &amp; Answer</a:t>
            </a:r>
          </a:p>
        </p:txBody>
      </p:sp>
      <p:sp>
        <p:nvSpPr>
          <p:cNvPr id="3" name="Text Placeholder 2">
            <a:extLst>
              <a:ext uri="{FF2B5EF4-FFF2-40B4-BE49-F238E27FC236}">
                <a16:creationId xmlns:a16="http://schemas.microsoft.com/office/drawing/2014/main" id="{79B8E255-5282-49B2-AFF5-BA10F034A1DE}"/>
              </a:ext>
            </a:extLst>
          </p:cNvPr>
          <p:cNvSpPr>
            <a:spLocks noGrp="1"/>
          </p:cNvSpPr>
          <p:nvPr>
            <p:ph type="body" idx="1"/>
          </p:nvPr>
        </p:nvSpPr>
        <p:spPr/>
        <p:txBody>
          <a:bodyPr>
            <a:normAutofit/>
          </a:bodyPr>
          <a:lstStyle/>
          <a:p>
            <a:r>
              <a:rPr lang="en-US" sz="3400"/>
              <a:t>EternalBlue – </a:t>
            </a:r>
            <a:r>
              <a:rPr lang="en-US" sz="3400">
                <a:ea typeface="+mn-lt"/>
                <a:cs typeface="+mn-lt"/>
              </a:rPr>
              <a:t>Case Summary - Victims</a:t>
            </a:r>
          </a:p>
          <a:p>
            <a:endParaRPr lang="en-US" sz="3400">
              <a:ea typeface="+mn-lt"/>
              <a:cs typeface="+mn-lt"/>
            </a:endParaRPr>
          </a:p>
        </p:txBody>
      </p:sp>
    </p:spTree>
    <p:extLst>
      <p:ext uri="{BB962C8B-B14F-4D97-AF65-F5344CB8AC3E}">
        <p14:creationId xmlns:p14="http://schemas.microsoft.com/office/powerpoint/2010/main" val="429397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1705-7B31-4853-94BA-DE0A51738987}"/>
              </a:ext>
            </a:extLst>
          </p:cNvPr>
          <p:cNvSpPr>
            <a:spLocks noGrp="1"/>
          </p:cNvSpPr>
          <p:nvPr>
            <p:ph type="title"/>
          </p:nvPr>
        </p:nvSpPr>
        <p:spPr/>
        <p:txBody>
          <a:bodyPr/>
          <a:lstStyle/>
          <a:p>
            <a:pPr>
              <a:lnSpc>
                <a:spcPct val="85000"/>
              </a:lnSpc>
            </a:pPr>
            <a:endParaRPr lang="en-US">
              <a:ea typeface="+mj-lt"/>
              <a:cs typeface="+mj-lt"/>
            </a:endParaRPr>
          </a:p>
          <a:p>
            <a:endParaRPr lang="en-US"/>
          </a:p>
        </p:txBody>
      </p:sp>
      <p:sp>
        <p:nvSpPr>
          <p:cNvPr id="3" name="Content Placeholder 2">
            <a:extLst>
              <a:ext uri="{FF2B5EF4-FFF2-40B4-BE49-F238E27FC236}">
                <a16:creationId xmlns:a16="http://schemas.microsoft.com/office/drawing/2014/main" id="{7A996914-8D2D-486A-8868-51E046060912}"/>
              </a:ext>
            </a:extLst>
          </p:cNvPr>
          <p:cNvSpPr>
            <a:spLocks noGrp="1"/>
          </p:cNvSpPr>
          <p:nvPr>
            <p:ph idx="1"/>
          </p:nvPr>
        </p:nvSpPr>
        <p:spPr>
          <a:xfrm>
            <a:off x="1261872" y="1828800"/>
            <a:ext cx="8595360" cy="3287730"/>
          </a:xfrm>
        </p:spPr>
        <p:txBody>
          <a:bodyPr vert="horz" lIns="91440" tIns="45720" rIns="91440" bIns="45720" rtlCol="0" anchor="t">
            <a:normAutofit fontScale="92500" lnSpcReduction="20000"/>
          </a:bodyPr>
          <a:lstStyle/>
          <a:p>
            <a:pPr>
              <a:buFont typeface="Arial"/>
              <a:buChar char="•"/>
            </a:pPr>
            <a:r>
              <a:rPr lang="en-US">
                <a:ea typeface="+mn-lt"/>
                <a:cs typeface="+mn-lt"/>
              </a:rPr>
              <a:t>EternalBlue exploited “vulnerabilities in the windows implementation of Windows Server Message Block protocol.”</a:t>
            </a:r>
          </a:p>
          <a:p>
            <a:pPr>
              <a:buFont typeface="Arial"/>
              <a:buChar char="•"/>
            </a:pPr>
            <a:endParaRPr lang="en-US"/>
          </a:p>
          <a:p>
            <a:pPr>
              <a:buFont typeface="Arial"/>
              <a:buChar char="•"/>
            </a:pPr>
            <a:r>
              <a:rPr lang="en-US">
                <a:ea typeface="+mn-lt"/>
                <a:cs typeface="+mn-lt"/>
              </a:rPr>
              <a:t>Three bugs were exploited </a:t>
            </a:r>
          </a:p>
          <a:p>
            <a:pPr>
              <a:buFont typeface="Arial"/>
              <a:buChar char="•"/>
            </a:pPr>
            <a:endParaRPr lang="en-US"/>
          </a:p>
          <a:p>
            <a:pPr>
              <a:buFont typeface="Arial"/>
              <a:buChar char="•"/>
            </a:pPr>
            <a:r>
              <a:rPr lang="en-US">
                <a:ea typeface="+mn-lt"/>
                <a:cs typeface="+mn-lt"/>
              </a:rPr>
              <a:t>Once the attacker takes control of the system, they can use a multi-layered encryption approach to encrypt a victim’s files and hold them for ransom.</a:t>
            </a:r>
          </a:p>
          <a:p>
            <a:pPr marL="0" indent="0">
              <a:buNone/>
            </a:pPr>
            <a:endParaRPr lang="en-US"/>
          </a:p>
          <a:p>
            <a:pPr>
              <a:buFont typeface="Arial"/>
              <a:buChar char="•"/>
            </a:pPr>
            <a:r>
              <a:rPr lang="en-US">
                <a:ea typeface="+mn-lt"/>
                <a:cs typeface="+mn-lt"/>
              </a:rPr>
              <a:t>Unpatched systems are still vulnerable to this day.</a:t>
            </a:r>
            <a:endParaRPr lang="en-US"/>
          </a:p>
          <a:p>
            <a:pPr marL="0" indent="0">
              <a:buNone/>
            </a:pPr>
            <a:endParaRPr lang="en-US"/>
          </a:p>
          <a:p>
            <a:pPr marL="0" indent="0">
              <a:buNone/>
            </a:pPr>
            <a:endParaRPr lang="en-US"/>
          </a:p>
        </p:txBody>
      </p:sp>
      <p:sp>
        <p:nvSpPr>
          <p:cNvPr id="5" name="Title 4">
            <a:extLst>
              <a:ext uri="{FF2B5EF4-FFF2-40B4-BE49-F238E27FC236}">
                <a16:creationId xmlns:a16="http://schemas.microsoft.com/office/drawing/2014/main" id="{901C832A-7B89-461A-A747-D7DB601C00A2}"/>
              </a:ext>
            </a:extLst>
          </p:cNvPr>
          <p:cNvSpPr txBox="1">
            <a:spLocks/>
          </p:cNvSpPr>
          <p:nvPr/>
        </p:nvSpPr>
        <p:spPr>
          <a:xfrm>
            <a:off x="1261872" y="386637"/>
            <a:ext cx="9692640" cy="1325562"/>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endParaRPr lang="en-US"/>
          </a:p>
          <a:p>
            <a:r>
              <a:rPr lang="en-US" sz="5200"/>
              <a:t>Mechanism of attack</a:t>
            </a:r>
            <a:br>
              <a:rPr lang="en-US">
                <a:solidFill>
                  <a:schemeClr val="bg1"/>
                </a:solidFill>
              </a:rPr>
            </a:br>
            <a:endParaRPr lang="en-US">
              <a:solidFill>
                <a:schemeClr val="bg1"/>
              </a:solidFill>
            </a:endParaRPr>
          </a:p>
        </p:txBody>
      </p:sp>
    </p:spTree>
    <p:extLst>
      <p:ext uri="{BB962C8B-B14F-4D97-AF65-F5344CB8AC3E}">
        <p14:creationId xmlns:p14="http://schemas.microsoft.com/office/powerpoint/2010/main" val="296605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A8BB-9605-468E-813E-847ECA62D704}"/>
              </a:ext>
            </a:extLst>
          </p:cNvPr>
          <p:cNvSpPr>
            <a:spLocks noGrp="1"/>
          </p:cNvSpPr>
          <p:nvPr>
            <p:ph type="title"/>
          </p:nvPr>
        </p:nvSpPr>
        <p:spPr>
          <a:xfrm>
            <a:off x="1261872" y="365760"/>
            <a:ext cx="9692640" cy="1253676"/>
          </a:xfrm>
        </p:spPr>
        <p:txBody>
          <a:bodyPr/>
          <a:lstStyle/>
          <a:p>
            <a:r>
              <a:rPr lang="en-US" sz="2400" baseline="30000">
                <a:ea typeface="+mj-lt"/>
                <a:cs typeface="+mj-lt"/>
              </a:rPr>
              <a:t>1</a:t>
            </a:r>
            <a:r>
              <a:rPr lang="en-US" sz="2400">
                <a:ea typeface="+mj-lt"/>
                <a:cs typeface="+mj-lt"/>
              </a:rPr>
              <a:t>Vulnerable Windows Systems:</a:t>
            </a:r>
            <a:endParaRPr lang="en-US" sz="2400"/>
          </a:p>
          <a:p>
            <a:endParaRPr lang="en-US"/>
          </a:p>
        </p:txBody>
      </p:sp>
      <p:pic>
        <p:nvPicPr>
          <p:cNvPr id="4" name="Picture 4" descr="A screen shot of a computer&#10;&#10;Description generated with very high confidence">
            <a:extLst>
              <a:ext uri="{FF2B5EF4-FFF2-40B4-BE49-F238E27FC236}">
                <a16:creationId xmlns:a16="http://schemas.microsoft.com/office/drawing/2014/main" id="{5D30023B-B94F-4190-8882-29C881363255}"/>
              </a:ext>
            </a:extLst>
          </p:cNvPr>
          <p:cNvPicPr>
            <a:picLocks noGrp="1" noChangeAspect="1"/>
          </p:cNvPicPr>
          <p:nvPr>
            <p:ph idx="1"/>
          </p:nvPr>
        </p:nvPicPr>
        <p:blipFill>
          <a:blip r:embed="rId3"/>
          <a:stretch>
            <a:fillRect/>
          </a:stretch>
        </p:blipFill>
        <p:spPr>
          <a:xfrm>
            <a:off x="1267097" y="1397479"/>
            <a:ext cx="8340494" cy="4753903"/>
          </a:xfrm>
        </p:spPr>
      </p:pic>
    </p:spTree>
    <p:extLst>
      <p:ext uri="{BB962C8B-B14F-4D97-AF65-F5344CB8AC3E}">
        <p14:creationId xmlns:p14="http://schemas.microsoft.com/office/powerpoint/2010/main" val="73616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1705-7B31-4853-94BA-DE0A51738987}"/>
              </a:ext>
            </a:extLst>
          </p:cNvPr>
          <p:cNvSpPr>
            <a:spLocks noGrp="1"/>
          </p:cNvSpPr>
          <p:nvPr>
            <p:ph type="title"/>
          </p:nvPr>
        </p:nvSpPr>
        <p:spPr/>
        <p:txBody>
          <a:bodyPr/>
          <a:lstStyle/>
          <a:p>
            <a:pPr>
              <a:lnSpc>
                <a:spcPct val="85000"/>
              </a:lnSpc>
            </a:pPr>
            <a:endParaRPr lang="en-US">
              <a:ea typeface="+mj-lt"/>
              <a:cs typeface="+mj-lt"/>
            </a:endParaRPr>
          </a:p>
          <a:p>
            <a:endParaRPr lang="en-US"/>
          </a:p>
        </p:txBody>
      </p:sp>
      <p:pic>
        <p:nvPicPr>
          <p:cNvPr id="9" name="Picture 9" descr="A screenshot of a cell phone&#10;&#10;Description generated with high confidence">
            <a:extLst>
              <a:ext uri="{FF2B5EF4-FFF2-40B4-BE49-F238E27FC236}">
                <a16:creationId xmlns:a16="http://schemas.microsoft.com/office/drawing/2014/main" id="{EF4685B6-C891-4491-9322-4807E3954822}"/>
              </a:ext>
            </a:extLst>
          </p:cNvPr>
          <p:cNvPicPr>
            <a:picLocks noChangeAspect="1"/>
          </p:cNvPicPr>
          <p:nvPr/>
        </p:nvPicPr>
        <p:blipFill>
          <a:blip r:embed="rId2"/>
          <a:stretch>
            <a:fillRect/>
          </a:stretch>
        </p:blipFill>
        <p:spPr>
          <a:xfrm>
            <a:off x="176213" y="114059"/>
            <a:ext cx="5791200" cy="2522225"/>
          </a:xfrm>
          <a:prstGeom prst="rect">
            <a:avLst/>
          </a:prstGeom>
        </p:spPr>
      </p:pic>
      <p:pic>
        <p:nvPicPr>
          <p:cNvPr id="11" name="Picture 11" descr="A screenshot of a cell phone&#10;&#10;Description generated with high confidence">
            <a:extLst>
              <a:ext uri="{FF2B5EF4-FFF2-40B4-BE49-F238E27FC236}">
                <a16:creationId xmlns:a16="http://schemas.microsoft.com/office/drawing/2014/main" id="{2B9AE77E-BF4B-4966-ACEC-24631D5089C8}"/>
              </a:ext>
            </a:extLst>
          </p:cNvPr>
          <p:cNvPicPr>
            <a:picLocks noChangeAspect="1"/>
          </p:cNvPicPr>
          <p:nvPr/>
        </p:nvPicPr>
        <p:blipFill>
          <a:blip r:embed="rId3"/>
          <a:stretch>
            <a:fillRect/>
          </a:stretch>
        </p:blipFill>
        <p:spPr>
          <a:xfrm>
            <a:off x="4807744" y="2221293"/>
            <a:ext cx="6088855" cy="2653538"/>
          </a:xfrm>
          <a:prstGeom prst="rect">
            <a:avLst/>
          </a:prstGeom>
        </p:spPr>
      </p:pic>
      <p:pic>
        <p:nvPicPr>
          <p:cNvPr id="13" name="Picture 13" descr="A screenshot of a social media post&#10;&#10;Description generated with very high confidence">
            <a:extLst>
              <a:ext uri="{FF2B5EF4-FFF2-40B4-BE49-F238E27FC236}">
                <a16:creationId xmlns:a16="http://schemas.microsoft.com/office/drawing/2014/main" id="{C837ED27-1D36-4DEB-B984-B77286ACA75C}"/>
              </a:ext>
            </a:extLst>
          </p:cNvPr>
          <p:cNvPicPr>
            <a:picLocks noChangeAspect="1"/>
          </p:cNvPicPr>
          <p:nvPr/>
        </p:nvPicPr>
        <p:blipFill>
          <a:blip r:embed="rId4"/>
          <a:stretch>
            <a:fillRect/>
          </a:stretch>
        </p:blipFill>
        <p:spPr>
          <a:xfrm>
            <a:off x="271462" y="4236089"/>
            <a:ext cx="6422230" cy="2624448"/>
          </a:xfrm>
          <a:prstGeom prst="rect">
            <a:avLst/>
          </a:prstGeom>
        </p:spPr>
      </p:pic>
      <p:sp>
        <p:nvSpPr>
          <p:cNvPr id="15" name="TextBox 14">
            <a:extLst>
              <a:ext uri="{FF2B5EF4-FFF2-40B4-BE49-F238E27FC236}">
                <a16:creationId xmlns:a16="http://schemas.microsoft.com/office/drawing/2014/main" id="{AFDF1C25-844A-45A5-B7F6-0AC5A1588CF0}"/>
              </a:ext>
            </a:extLst>
          </p:cNvPr>
          <p:cNvSpPr txBox="1"/>
          <p:nvPr/>
        </p:nvSpPr>
        <p:spPr>
          <a:xfrm>
            <a:off x="7125222" y="361167"/>
            <a:ext cx="3609582"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1st Bug Illustration</a:t>
            </a:r>
          </a:p>
          <a:p>
            <a:r>
              <a:rPr lang="en-US"/>
              <a:t>From checkpoint.com </a:t>
            </a:r>
            <a:br>
              <a:rPr lang="en-US"/>
            </a:br>
            <a:r>
              <a:rPr lang="en-US">
                <a:ea typeface="+mn-lt"/>
                <a:cs typeface="+mn-lt"/>
              </a:rPr>
              <a:t>Research By: Nadav Grossman</a:t>
            </a:r>
            <a:endParaRPr lang="en-US"/>
          </a:p>
          <a:p>
            <a:r>
              <a:rPr lang="en-US" sz="800">
                <a:ea typeface="+mn-lt"/>
                <a:cs typeface="+mn-lt"/>
                <a:hlinkClick r:id="rId5"/>
              </a:rPr>
              <a:t>https://research.checkpoint.com/2017/eternalblue-everything-know/</a:t>
            </a:r>
            <a:endParaRPr lang="en-US" sz="800"/>
          </a:p>
        </p:txBody>
      </p:sp>
    </p:spTree>
    <p:extLst>
      <p:ext uri="{BB962C8B-B14F-4D97-AF65-F5344CB8AC3E}">
        <p14:creationId xmlns:p14="http://schemas.microsoft.com/office/powerpoint/2010/main" val="266625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hlinkClick r:id="" action="ppaction://media"/>
            <a:extLst>
              <a:ext uri="{FF2B5EF4-FFF2-40B4-BE49-F238E27FC236}">
                <a16:creationId xmlns:a16="http://schemas.microsoft.com/office/drawing/2014/main" id="{E18DED52-D126-4697-ACEC-7564664B525A}"/>
              </a:ext>
            </a:extLst>
          </p:cNvPr>
          <p:cNvPicPr>
            <a:picLocks noRot="1" noChangeAspect="1"/>
          </p:cNvPicPr>
          <p:nvPr>
            <a:videoFile r:link="rId1"/>
          </p:nvPr>
        </p:nvPicPr>
        <p:blipFill>
          <a:blip r:embed="rId3"/>
          <a:stretch>
            <a:fillRect/>
          </a:stretch>
        </p:blipFill>
        <p:spPr>
          <a:xfrm>
            <a:off x="981206" y="379043"/>
            <a:ext cx="9154438" cy="5233531"/>
          </a:xfrm>
          <a:prstGeom prst="rect">
            <a:avLst/>
          </a:prstGeom>
        </p:spPr>
      </p:pic>
      <p:sp>
        <p:nvSpPr>
          <p:cNvPr id="9" name="TextBox 8">
            <a:extLst>
              <a:ext uri="{FF2B5EF4-FFF2-40B4-BE49-F238E27FC236}">
                <a16:creationId xmlns:a16="http://schemas.microsoft.com/office/drawing/2014/main" id="{971B9CDC-C16C-42BF-9395-991E18C29707}"/>
              </a:ext>
            </a:extLst>
          </p:cNvPr>
          <p:cNvSpPr txBox="1"/>
          <p:nvPr/>
        </p:nvSpPr>
        <p:spPr>
          <a:xfrm>
            <a:off x="1008346" y="5841304"/>
            <a:ext cx="91314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Hack Windows 7 Remotely Using DOUBLEPULSAR — NSA Hacking Tool</a:t>
            </a:r>
          </a:p>
          <a:p>
            <a:r>
              <a:rPr lang="en-US"/>
              <a:t>Video by: ArcaneHacks</a:t>
            </a:r>
          </a:p>
        </p:txBody>
      </p:sp>
    </p:spTree>
    <p:extLst>
      <p:ext uri="{BB962C8B-B14F-4D97-AF65-F5344CB8AC3E}">
        <p14:creationId xmlns:p14="http://schemas.microsoft.com/office/powerpoint/2010/main" val="179491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FC398B6E8462459AD130D73D9FB9FF" ma:contentTypeVersion="4" ma:contentTypeDescription="Create a new document." ma:contentTypeScope="" ma:versionID="c62bd62477b3fceaf8d3a4808e288761">
  <xsd:schema xmlns:xsd="http://www.w3.org/2001/XMLSchema" xmlns:xs="http://www.w3.org/2001/XMLSchema" xmlns:p="http://schemas.microsoft.com/office/2006/metadata/properties" xmlns:ns2="a0d0584e-7c33-45cf-8104-efcda0db62f5" targetNamespace="http://schemas.microsoft.com/office/2006/metadata/properties" ma:root="true" ma:fieldsID="65c6030c3c66b94cd181928a40b90aff" ns2:_="">
    <xsd:import namespace="a0d0584e-7c33-45cf-8104-efcda0db62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d0584e-7c33-45cf-8104-efcda0db62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DD6D95-F51B-47E6-8526-BDFFFE939D17}">
  <ds:schemaRefs>
    <ds:schemaRef ds:uri="http://schemas.microsoft.com/sharepoint/v3/contenttype/forms"/>
  </ds:schemaRefs>
</ds:datastoreItem>
</file>

<file path=customXml/itemProps2.xml><?xml version="1.0" encoding="utf-8"?>
<ds:datastoreItem xmlns:ds="http://schemas.openxmlformats.org/officeDocument/2006/customXml" ds:itemID="{4A6DF0C5-6330-4E0D-A34C-42831EA0EE12}">
  <ds:schemaRefs>
    <ds:schemaRef ds:uri="a0d0584e-7c33-45cf-8104-efcda0db62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9980BBF-FE1C-4A2A-9A64-57C5646C3E03}">
  <ds:schemaRefs>
    <ds:schemaRef ds:uri="http://purl.org/dc/elements/1.1/"/>
    <ds:schemaRef ds:uri="http://purl.org/dc/terms/"/>
    <ds:schemaRef ds:uri="http://schemas.microsoft.com/office/infopath/2007/PartnerControls"/>
    <ds:schemaRef ds:uri="a0d0584e-7c33-45cf-8104-efcda0db62f5"/>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4716</Words>
  <Application>Microsoft Office PowerPoint</Application>
  <PresentationFormat>Widescreen</PresentationFormat>
  <Paragraphs>340</Paragraphs>
  <Slides>27</Slides>
  <Notes>17</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Century Schoolbook</vt:lpstr>
      <vt:lpstr>Helvetica</vt:lpstr>
      <vt:lpstr>Maven Pro Regular</vt:lpstr>
      <vt:lpstr>Wingdings</vt:lpstr>
      <vt:lpstr>Wingdings 2</vt:lpstr>
      <vt:lpstr>'Wingdings 2',Sans-Serif</vt:lpstr>
      <vt:lpstr>View</vt:lpstr>
      <vt:lpstr>EternalBlue One of the most potent exploits ever seen!</vt:lpstr>
      <vt:lpstr>Case Summary</vt:lpstr>
      <vt:lpstr> </vt:lpstr>
      <vt:lpstr>Victims</vt:lpstr>
      <vt:lpstr>Question &amp; Answer</vt:lpstr>
      <vt:lpstr> </vt:lpstr>
      <vt:lpstr>1Vulnerable Windows Systems: </vt:lpstr>
      <vt:lpstr> </vt:lpstr>
      <vt:lpstr>PowerPoint Presentation</vt:lpstr>
      <vt:lpstr>Question &amp; Answer</vt:lpstr>
      <vt:lpstr>Fallout</vt:lpstr>
      <vt:lpstr>Eternal Blues Scan Statistics</vt:lpstr>
      <vt:lpstr>Social Media Clippings</vt:lpstr>
      <vt:lpstr>Question &amp; Answer</vt:lpstr>
      <vt:lpstr>Texas</vt:lpstr>
      <vt:lpstr>Florida</vt:lpstr>
      <vt:lpstr>How to Protect Against EternalBlue</vt:lpstr>
      <vt:lpstr>Question &amp; Answer</vt:lpstr>
      <vt:lpstr>NotPetya - Variants of EternalBlue</vt:lpstr>
      <vt:lpstr>EternalBlue OpenSource Code…</vt:lpstr>
      <vt:lpstr>NotPetya -Variants of EternalBlue</vt:lpstr>
      <vt:lpstr>NotPetya - Variants of EternalBlue</vt:lpstr>
      <vt:lpstr>Variants of EternalBlue</vt:lpstr>
      <vt:lpstr>Question &amp; Answer</vt:lpstr>
      <vt:lpstr>PowerPoint Presentation</vt:lpstr>
      <vt:lpstr>Appendix</vt:lpstr>
      <vt:lpstr>Maersk  – Response / Recovery to NotPetya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Origination:</dc:title>
  <dc:creator>Nicolas J Reyes</dc:creator>
  <cp:lastModifiedBy>Ryan Timbrook</cp:lastModifiedBy>
  <cp:revision>1</cp:revision>
  <dcterms:created xsi:type="dcterms:W3CDTF">2020-02-19T07:17:10Z</dcterms:created>
  <dcterms:modified xsi:type="dcterms:W3CDTF">2020-02-26T03:20:36Z</dcterms:modified>
</cp:coreProperties>
</file>