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395" r:id="rId3"/>
    <p:sldId id="403" r:id="rId4"/>
    <p:sldId id="406" r:id="rId5"/>
    <p:sldId id="404" r:id="rId6"/>
    <p:sldId id="405" r:id="rId7"/>
    <p:sldId id="401" r:id="rId8"/>
    <p:sldId id="402" r:id="rId9"/>
    <p:sldId id="397" r:id="rId10"/>
    <p:sldId id="399" r:id="rId11"/>
    <p:sldId id="398" r:id="rId12"/>
    <p:sldId id="40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860E65-2E3F-4739-B0A0-A6019FAB99AE}">
          <p14:sldIdLst>
            <p14:sldId id="256"/>
            <p14:sldId id="395"/>
            <p14:sldId id="403"/>
            <p14:sldId id="406"/>
            <p14:sldId id="404"/>
            <p14:sldId id="405"/>
            <p14:sldId id="401"/>
            <p14:sldId id="402"/>
          </p14:sldIdLst>
        </p14:section>
        <p14:section name="Discovery Inception" id="{4E0F1D96-D43F-4663-8B2A-71E35BD03D95}">
          <p14:sldIdLst>
            <p14:sldId id="397"/>
            <p14:sldId id="399"/>
          </p14:sldIdLst>
        </p14:section>
        <p14:section name="Appendix" id="{7228C980-11FE-4BE5-9F9C-3982F3049298}">
          <p14:sldIdLst>
            <p14:sldId id="398"/>
            <p14:sldId id="4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82" autoAdjust="0"/>
    <p:restoredTop sz="89141" autoAdjust="0"/>
  </p:normalViewPr>
  <p:slideViewPr>
    <p:cSldViewPr>
      <p:cViewPr varScale="1">
        <p:scale>
          <a:sx n="115" d="100"/>
          <a:sy n="115" d="100"/>
        </p:scale>
        <p:origin x="320" y="84"/>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67E3C-A805-4539-81B7-B870DE4019D6}" type="datetimeFigureOut">
              <a:rPr lang="en-US" smtClean="0"/>
              <a:t>8/11/2019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45E57-4AD0-40F3-9798-8B1BED328BF1}" type="slidenum">
              <a:rPr lang="en-US" smtClean="0"/>
              <a:t>‹#›</a:t>
            </a:fld>
            <a:endParaRPr lang="en-US"/>
          </a:p>
        </p:txBody>
      </p:sp>
    </p:spTree>
    <p:extLst>
      <p:ext uri="{BB962C8B-B14F-4D97-AF65-F5344CB8AC3E}">
        <p14:creationId xmlns:p14="http://schemas.microsoft.com/office/powerpoint/2010/main" val="400531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Research question / Motivation</a:t>
            </a:r>
          </a:p>
          <a:p>
            <a:pPr marL="171450" indent="-171450">
              <a:buFontTx/>
              <a:buChar char="-"/>
            </a:pPr>
            <a:r>
              <a:rPr lang="en-US" sz="800" dirty="0"/>
              <a:t>Target Domain: </a:t>
            </a:r>
          </a:p>
          <a:p>
            <a:pPr marL="628650" lvl="1" indent="-171450">
              <a:buFontTx/>
              <a:buChar char="-"/>
            </a:pPr>
            <a:r>
              <a:rPr lang="en-US" sz="800" dirty="0"/>
              <a:t>Real-estate Investment</a:t>
            </a:r>
          </a:p>
          <a:p>
            <a:pPr marL="171450" lvl="0" indent="-171450">
              <a:buFontTx/>
              <a:buChar char="-"/>
            </a:pPr>
            <a:r>
              <a:rPr lang="en-US" sz="800" dirty="0"/>
              <a:t>Target Audience:</a:t>
            </a:r>
          </a:p>
          <a:p>
            <a:pPr marL="628650" lvl="1" indent="-171450">
              <a:buFontTx/>
              <a:buChar char="-"/>
            </a:pPr>
            <a:r>
              <a:rPr lang="en-US" sz="800" dirty="0"/>
              <a:t>Individual Property Management Firms and or Sol Proprietors who buy and rent single family homes as an investment </a:t>
            </a:r>
          </a:p>
        </p:txBody>
      </p:sp>
      <p:sp>
        <p:nvSpPr>
          <p:cNvPr id="4" name="Slide Number Placeholder 3"/>
          <p:cNvSpPr>
            <a:spLocks noGrp="1"/>
          </p:cNvSpPr>
          <p:nvPr>
            <p:ph type="sldNum" sz="quarter" idx="5"/>
          </p:nvPr>
        </p:nvSpPr>
        <p:spPr/>
        <p:txBody>
          <a:bodyPr/>
          <a:lstStyle/>
          <a:p>
            <a:fld id="{1EC45E57-4AD0-40F3-9798-8B1BED328BF1}" type="slidenum">
              <a:rPr lang="en-US" smtClean="0"/>
              <a:t>2</a:t>
            </a:fld>
            <a:endParaRPr lang="en-US"/>
          </a:p>
        </p:txBody>
      </p:sp>
    </p:spTree>
    <p:extLst>
      <p:ext uri="{BB962C8B-B14F-4D97-AF65-F5344CB8AC3E}">
        <p14:creationId xmlns:p14="http://schemas.microsoft.com/office/powerpoint/2010/main" val="138267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3</a:t>
            </a:fld>
            <a:endParaRPr lang="en-US"/>
          </a:p>
        </p:txBody>
      </p:sp>
    </p:spTree>
    <p:extLst>
      <p:ext uri="{BB962C8B-B14F-4D97-AF65-F5344CB8AC3E}">
        <p14:creationId xmlns:p14="http://schemas.microsoft.com/office/powerpoint/2010/main" val="347850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4</a:t>
            </a:fld>
            <a:endParaRPr lang="en-US"/>
          </a:p>
        </p:txBody>
      </p:sp>
    </p:spTree>
    <p:extLst>
      <p:ext uri="{BB962C8B-B14F-4D97-AF65-F5344CB8AC3E}">
        <p14:creationId xmlns:p14="http://schemas.microsoft.com/office/powerpoint/2010/main" val="47205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5</a:t>
            </a:fld>
            <a:endParaRPr lang="en-US"/>
          </a:p>
        </p:txBody>
      </p:sp>
    </p:spTree>
    <p:extLst>
      <p:ext uri="{BB962C8B-B14F-4D97-AF65-F5344CB8AC3E}">
        <p14:creationId xmlns:p14="http://schemas.microsoft.com/office/powerpoint/2010/main" val="3984679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6</a:t>
            </a:fld>
            <a:endParaRPr lang="en-US"/>
          </a:p>
        </p:txBody>
      </p:sp>
    </p:spTree>
    <p:extLst>
      <p:ext uri="{BB962C8B-B14F-4D97-AF65-F5344CB8AC3E}">
        <p14:creationId xmlns:p14="http://schemas.microsoft.com/office/powerpoint/2010/main" val="2617819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7</a:t>
            </a:fld>
            <a:endParaRPr lang="en-US"/>
          </a:p>
        </p:txBody>
      </p:sp>
    </p:spTree>
    <p:extLst>
      <p:ext uri="{BB962C8B-B14F-4D97-AF65-F5344CB8AC3E}">
        <p14:creationId xmlns:p14="http://schemas.microsoft.com/office/powerpoint/2010/main" val="70355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8</a:t>
            </a:fld>
            <a:endParaRPr lang="en-US"/>
          </a:p>
        </p:txBody>
      </p:sp>
    </p:spTree>
    <p:extLst>
      <p:ext uri="{BB962C8B-B14F-4D97-AF65-F5344CB8AC3E}">
        <p14:creationId xmlns:p14="http://schemas.microsoft.com/office/powerpoint/2010/main" val="257599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11</a:t>
            </a:fld>
            <a:endParaRPr lang="en-US"/>
          </a:p>
        </p:txBody>
      </p:sp>
    </p:spTree>
    <p:extLst>
      <p:ext uri="{BB962C8B-B14F-4D97-AF65-F5344CB8AC3E}">
        <p14:creationId xmlns:p14="http://schemas.microsoft.com/office/powerpoint/2010/main" val="207695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000" baseline="0" dirty="0"/>
          </a:p>
        </p:txBody>
      </p:sp>
      <p:sp>
        <p:nvSpPr>
          <p:cNvPr id="4" name="Slide Number Placeholder 3"/>
          <p:cNvSpPr>
            <a:spLocks noGrp="1"/>
          </p:cNvSpPr>
          <p:nvPr>
            <p:ph type="sldNum" sz="quarter" idx="5"/>
          </p:nvPr>
        </p:nvSpPr>
        <p:spPr/>
        <p:txBody>
          <a:bodyPr/>
          <a:lstStyle/>
          <a:p>
            <a:fld id="{1EC45E57-4AD0-40F3-9798-8B1BED328BF1}" type="slidenum">
              <a:rPr lang="en-US" smtClean="0"/>
              <a:t>12</a:t>
            </a:fld>
            <a:endParaRPr lang="en-US"/>
          </a:p>
        </p:txBody>
      </p:sp>
    </p:spTree>
    <p:extLst>
      <p:ext uri="{BB962C8B-B14F-4D97-AF65-F5344CB8AC3E}">
        <p14:creationId xmlns:p14="http://schemas.microsoft.com/office/powerpoint/2010/main" val="3114267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0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8126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68599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8/11/2019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dirty="0">
                <a:latin typeface="Franklin Gothic Medium" pitchFamily="34" charset="0"/>
              </a:rPr>
              <a:t>Click to edit Master title style</a:t>
            </a: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p.zillowstatic.com/3/ZHVI-InfoSheet-04ed2b.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zillow.com/research/home-sales-methodology-7733/" TargetMode="External"/><Relationship Id="rId5" Type="http://schemas.openxmlformats.org/officeDocument/2006/relationships/hyperlink" Target="https://www.zillow.com/research/zhvi-methodology-6032/" TargetMode="External"/><Relationship Id="rId4" Type="http://schemas.openxmlformats.org/officeDocument/2006/relationships/hyperlink" Target="https://www.zillow.com/research/local-market-report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ashvisor.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mashvisor.com/blog/how-to-buy-the-best-rental-propert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7772400" cy="1470025"/>
          </a:xfrm>
        </p:spPr>
        <p:txBody>
          <a:bodyPr/>
          <a:lstStyle/>
          <a:p>
            <a:r>
              <a:rPr lang="en-US" dirty="0">
                <a:solidFill>
                  <a:schemeClr val="bg1"/>
                </a:solidFill>
              </a:rPr>
              <a:t>IST 707 Data Analytics</a:t>
            </a:r>
            <a:br>
              <a:rPr lang="en-US" dirty="0">
                <a:solidFill>
                  <a:schemeClr val="bg1"/>
                </a:solidFill>
              </a:rPr>
            </a:br>
            <a:r>
              <a:rPr lang="en-US" dirty="0">
                <a:solidFill>
                  <a:schemeClr val="bg1"/>
                </a:solidFill>
              </a:rPr>
              <a:t>Project Proposal</a:t>
            </a:r>
          </a:p>
        </p:txBody>
      </p:sp>
      <p:sp>
        <p:nvSpPr>
          <p:cNvPr id="3" name="Subtitle 2"/>
          <p:cNvSpPr>
            <a:spLocks noGrp="1"/>
          </p:cNvSpPr>
          <p:nvPr>
            <p:ph type="subTitle" idx="1"/>
          </p:nvPr>
        </p:nvSpPr>
        <p:spPr>
          <a:xfrm>
            <a:off x="533400" y="3352800"/>
            <a:ext cx="7772400" cy="2133600"/>
          </a:xfrm>
        </p:spPr>
        <p:txBody>
          <a:bodyPr>
            <a:noAutofit/>
          </a:bodyPr>
          <a:lstStyle/>
          <a:p>
            <a:pPr algn="l">
              <a:spcBef>
                <a:spcPts val="600"/>
              </a:spcBef>
            </a:pPr>
            <a:r>
              <a:rPr lang="en-US" dirty="0">
                <a:solidFill>
                  <a:schemeClr val="bg1"/>
                </a:solidFill>
              </a:rPr>
              <a:t>Team: Seattle</a:t>
            </a:r>
          </a:p>
          <a:p>
            <a:pPr marL="285750" indent="-285750" algn="l">
              <a:spcBef>
                <a:spcPts val="600"/>
              </a:spcBef>
              <a:buFont typeface="Arial" panose="020B0604020202020204" pitchFamily="34" charset="0"/>
              <a:buChar char="•"/>
            </a:pPr>
            <a:r>
              <a:rPr lang="en-US" sz="1600" dirty="0">
                <a:solidFill>
                  <a:schemeClr val="bg1"/>
                </a:solidFill>
              </a:rPr>
              <a:t>Ryan Timbrook</a:t>
            </a:r>
          </a:p>
        </p:txBody>
      </p:sp>
    </p:spTree>
    <p:extLst>
      <p:ext uri="{BB962C8B-B14F-4D97-AF65-F5344CB8AC3E}">
        <p14:creationId xmlns:p14="http://schemas.microsoft.com/office/powerpoint/2010/main" val="40348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DDEA-DF4E-4EE2-BB61-4712F5A0F485}"/>
              </a:ext>
            </a:extLst>
          </p:cNvPr>
          <p:cNvSpPr>
            <a:spLocks noGrp="1"/>
          </p:cNvSpPr>
          <p:nvPr>
            <p:ph type="title"/>
          </p:nvPr>
        </p:nvSpPr>
        <p:spPr/>
        <p:txBody>
          <a:bodyPr/>
          <a:lstStyle/>
          <a:p>
            <a:r>
              <a:rPr lang="en-US" dirty="0"/>
              <a:t>Timeline</a:t>
            </a:r>
          </a:p>
        </p:txBody>
      </p:sp>
    </p:spTree>
    <p:extLst>
      <p:ext uri="{BB962C8B-B14F-4D97-AF65-F5344CB8AC3E}">
        <p14:creationId xmlns:p14="http://schemas.microsoft.com/office/powerpoint/2010/main" val="360739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p:txBody>
          <a:bodyPr>
            <a:normAutofit/>
          </a:bodyPr>
          <a:lstStyle/>
          <a:p>
            <a:r>
              <a:rPr lang="en-US" dirty="0"/>
              <a:t>Requirements</a:t>
            </a:r>
          </a:p>
        </p:txBody>
      </p:sp>
      <p:sp>
        <p:nvSpPr>
          <p:cNvPr id="3" name="Content Placeholder 2">
            <a:extLst>
              <a:ext uri="{FF2B5EF4-FFF2-40B4-BE49-F238E27FC236}">
                <a16:creationId xmlns:a16="http://schemas.microsoft.com/office/drawing/2014/main" id="{D54C7AA4-066A-4F93-828E-5CA41CB1AF4F}"/>
              </a:ext>
            </a:extLst>
          </p:cNvPr>
          <p:cNvSpPr>
            <a:spLocks noGrp="1"/>
          </p:cNvSpPr>
          <p:nvPr>
            <p:ph idx="1"/>
          </p:nvPr>
        </p:nvSpPr>
        <p:spPr>
          <a:xfrm>
            <a:off x="457200" y="1257300"/>
            <a:ext cx="8229600" cy="4533900"/>
          </a:xfrm>
        </p:spPr>
        <p:txBody>
          <a:bodyPr>
            <a:normAutofit fontScale="85000" lnSpcReduction="20000"/>
          </a:bodyPr>
          <a:lstStyle/>
          <a:p>
            <a:pPr marL="914400" lvl="2" indent="0">
              <a:buNone/>
            </a:pPr>
            <a:r>
              <a:rPr lang="en-US" u="sng" dirty="0"/>
              <a:t>Required Methods: </a:t>
            </a:r>
          </a:p>
          <a:p>
            <a:pPr marL="1371600" lvl="2" indent="-457200">
              <a:buFont typeface="+mj-lt"/>
              <a:buAutoNum type="arabicPeriod"/>
            </a:pPr>
            <a:r>
              <a:rPr lang="en-US" dirty="0"/>
              <a:t>Full cleaning, prep, EDA and visual EDA </a:t>
            </a:r>
          </a:p>
          <a:p>
            <a:pPr marL="1371600" lvl="2" indent="-457200">
              <a:buFont typeface="+mj-lt"/>
              <a:buAutoNum type="arabicPeriod"/>
            </a:pPr>
            <a:r>
              <a:rPr lang="en-US" dirty="0"/>
              <a:t>Association Rule Mining  (unsupervised) Offer the top 10 rules for the highest sup, the top 10 for conf, and the top 10 for lift. All rules must have at least one element on the left and one on the right. Also choose to set the left as a given value and show the top 10 (based on your dataset and determinations). </a:t>
            </a:r>
          </a:p>
          <a:p>
            <a:pPr marL="1371600" lvl="2" indent="-457200">
              <a:buFont typeface="+mj-lt"/>
              <a:buAutoNum type="arabicPeriod"/>
            </a:pPr>
            <a:r>
              <a:rPr lang="en-US" dirty="0"/>
              <a:t>Clustering (k means and one other – your choice) (unsupervised) Include visualization. Run k means for three choices for k and choose the best.  </a:t>
            </a:r>
          </a:p>
          <a:p>
            <a:pPr marL="1371600" lvl="2" indent="-457200">
              <a:buFont typeface="+mj-lt"/>
              <a:buAutoNum type="arabicPeriod"/>
            </a:pPr>
            <a:r>
              <a:rPr lang="en-US" dirty="0"/>
              <a:t>Decision Tree (supervised). Include at least three different trees and their visualizations.  </a:t>
            </a:r>
          </a:p>
          <a:p>
            <a:pPr marL="1371600" lvl="2" indent="-457200">
              <a:buFont typeface="+mj-lt"/>
              <a:buAutoNum type="arabicPeriod"/>
            </a:pPr>
            <a:r>
              <a:rPr lang="en-US" dirty="0"/>
              <a:t>Naïve Bayes </a:t>
            </a:r>
          </a:p>
          <a:p>
            <a:pPr marL="1371600" lvl="2" indent="-457200">
              <a:buFont typeface="+mj-lt"/>
              <a:buAutoNum type="arabicPeriod"/>
            </a:pPr>
            <a:r>
              <a:rPr lang="en-US" dirty="0"/>
              <a:t>SVM – use at least three different kernels, and for each kernel, look at and discussion 3 different costs. </a:t>
            </a:r>
          </a:p>
          <a:p>
            <a:pPr marL="1371600" lvl="2" indent="-457200">
              <a:buFont typeface="+mj-lt"/>
              <a:buAutoNum type="arabicPeriod"/>
            </a:pPr>
            <a:r>
              <a:rPr lang="en-US" dirty="0"/>
              <a:t> Text Mining – it is your choice how to apply this.  </a:t>
            </a:r>
          </a:p>
          <a:p>
            <a:pPr lvl="2"/>
            <a:endParaRPr lang="en-US" dirty="0"/>
          </a:p>
          <a:p>
            <a:pPr lvl="1"/>
            <a:endParaRPr lang="en-US" sz="1200" dirty="0"/>
          </a:p>
        </p:txBody>
      </p:sp>
    </p:spTree>
    <p:extLst>
      <p:ext uri="{BB962C8B-B14F-4D97-AF65-F5344CB8AC3E}">
        <p14:creationId xmlns:p14="http://schemas.microsoft.com/office/powerpoint/2010/main" val="183315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p:txBody>
          <a:bodyPr>
            <a:normAutofit/>
          </a:bodyPr>
          <a:lstStyle/>
          <a:p>
            <a:r>
              <a:rPr lang="en-US" dirty="0"/>
              <a:t>Live Presentation</a:t>
            </a:r>
          </a:p>
        </p:txBody>
      </p:sp>
      <p:sp>
        <p:nvSpPr>
          <p:cNvPr id="3" name="Content Placeholder 2">
            <a:extLst>
              <a:ext uri="{FF2B5EF4-FFF2-40B4-BE49-F238E27FC236}">
                <a16:creationId xmlns:a16="http://schemas.microsoft.com/office/drawing/2014/main" id="{D54C7AA4-066A-4F93-828E-5CA41CB1AF4F}"/>
              </a:ext>
            </a:extLst>
          </p:cNvPr>
          <p:cNvSpPr>
            <a:spLocks noGrp="1"/>
          </p:cNvSpPr>
          <p:nvPr>
            <p:ph idx="1"/>
          </p:nvPr>
        </p:nvSpPr>
        <p:spPr>
          <a:xfrm>
            <a:off x="457200" y="1257300"/>
            <a:ext cx="8229600" cy="4533900"/>
          </a:xfrm>
        </p:spPr>
        <p:txBody>
          <a:bodyPr>
            <a:normAutofit fontScale="92500" lnSpcReduction="10000"/>
          </a:bodyPr>
          <a:lstStyle/>
          <a:p>
            <a:pPr marL="914400" lvl="2" indent="0">
              <a:buNone/>
            </a:pPr>
            <a:r>
              <a:rPr lang="en-US" u="sng" dirty="0"/>
              <a:t>Live Presentations: </a:t>
            </a:r>
          </a:p>
          <a:p>
            <a:pPr marL="1371600" lvl="2" indent="-457200">
              <a:buFont typeface="+mj-lt"/>
              <a:buAutoNum type="arabicPeriod"/>
            </a:pPr>
            <a:r>
              <a:rPr lang="en-US" dirty="0"/>
              <a:t>Introduce - what is your area (briefly!) and what are your goals. </a:t>
            </a:r>
          </a:p>
          <a:p>
            <a:pPr marL="1371600" lvl="2" indent="-457200">
              <a:buFont typeface="+mj-lt"/>
              <a:buAutoNum type="arabicPeriod"/>
            </a:pPr>
            <a:r>
              <a:rPr lang="en-US" dirty="0"/>
              <a:t>Discuss 5 key analyses, their results and their visualizations. You will have more than 5 analyses in your report, but will choose the most interesting 5 to present. </a:t>
            </a:r>
          </a:p>
          <a:p>
            <a:pPr marL="1371600" lvl="2" indent="-457200">
              <a:buFont typeface="+mj-lt"/>
              <a:buAutoNum type="arabicPeriod"/>
            </a:pPr>
            <a:r>
              <a:rPr lang="en-US" dirty="0"/>
              <a:t>Offer clear and anyone-can-understand conclusions.  - Include nothing about the data cleaning, etc. </a:t>
            </a:r>
          </a:p>
          <a:p>
            <a:pPr marL="1371600" lvl="2" indent="-457200">
              <a:buFont typeface="+mj-lt"/>
              <a:buAutoNum type="arabicPeriod"/>
            </a:pPr>
            <a:r>
              <a:rPr lang="en-US" dirty="0"/>
              <a:t>Be precise and succinct. </a:t>
            </a:r>
          </a:p>
          <a:p>
            <a:pPr marL="1371600" lvl="2" indent="-457200">
              <a:buFont typeface="+mj-lt"/>
              <a:buAutoNum type="arabicPeriod"/>
            </a:pPr>
            <a:r>
              <a:rPr lang="en-US" dirty="0"/>
              <a:t>Your Project should be written professionally. You may use </a:t>
            </a:r>
            <a:r>
              <a:rPr lang="en-US" dirty="0" err="1"/>
              <a:t>RMarkdown</a:t>
            </a:r>
            <a:r>
              <a:rPr lang="en-US" dirty="0"/>
              <a:t>, ppt, pdf, Word, or a more advanced option. </a:t>
            </a:r>
          </a:p>
          <a:p>
            <a:pPr marL="1371600" lvl="2" indent="-457200">
              <a:buFont typeface="+mj-lt"/>
              <a:buAutoNum type="arabicPeriod"/>
            </a:pPr>
            <a:r>
              <a:rPr lang="en-US" dirty="0"/>
              <a:t>Whether you use </a:t>
            </a:r>
            <a:r>
              <a:rPr lang="en-US" dirty="0" err="1"/>
              <a:t>RMarkdown</a:t>
            </a:r>
            <a:r>
              <a:rPr lang="en-US" dirty="0"/>
              <a:t> or not, you must have all the written areas (paper submission). </a:t>
            </a:r>
          </a:p>
          <a:p>
            <a:pPr lvl="1"/>
            <a:endParaRPr lang="en-US" sz="1200" dirty="0"/>
          </a:p>
        </p:txBody>
      </p:sp>
    </p:spTree>
    <p:extLst>
      <p:ext uri="{BB962C8B-B14F-4D97-AF65-F5344CB8AC3E}">
        <p14:creationId xmlns:p14="http://schemas.microsoft.com/office/powerpoint/2010/main" val="342479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effectLst>
                  <a:outerShdw blurRad="38100" dist="38100" dir="2700000" algn="tl">
                    <a:srgbClr val="000000">
                      <a:alpha val="43137"/>
                    </a:srgbClr>
                  </a:outerShdw>
                </a:effectLst>
              </a:rPr>
              <a:t>Buy-Rent-Sell, Real-Estate Property Investments</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Overall Summary</a:t>
            </a:r>
          </a:p>
        </p:txBody>
      </p:sp>
      <p:sp>
        <p:nvSpPr>
          <p:cNvPr id="6" name="TextBox 5"/>
          <p:cNvSpPr txBox="1"/>
          <p:nvPr/>
        </p:nvSpPr>
        <p:spPr>
          <a:xfrm>
            <a:off x="4691954" y="1239204"/>
            <a:ext cx="4110725" cy="2062103"/>
          </a:xfrm>
          <a:prstGeom prst="rect">
            <a:avLst/>
          </a:prstGeom>
          <a:noFill/>
        </p:spPr>
        <p:txBody>
          <a:bodyPr wrap="square" rtlCol="0">
            <a:spAutoFit/>
          </a:bodyPr>
          <a:lstStyle/>
          <a:p>
            <a:r>
              <a:rPr lang="en-US" sz="2000" b="1" u="sng" dirty="0"/>
              <a:t>Motivation</a:t>
            </a:r>
          </a:p>
          <a:p>
            <a:endParaRPr lang="en-US" sz="1200" b="1" u="sng" dirty="0"/>
          </a:p>
          <a:p>
            <a:pPr marL="171450" indent="-171450">
              <a:buFont typeface="Arial" panose="020B0604020202020204" pitchFamily="34" charset="0"/>
              <a:buChar char="•"/>
            </a:pPr>
            <a:r>
              <a:rPr lang="en-US" sz="1200" dirty="0"/>
              <a:t>As a home-owner, a land-lord, and an investor, this is an area of interest that has financial impacts.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Recent survey’s, one from Millennium Trust Company, found an increasing preference for ‘alternative investments’, including real estate. Among those surveyed who held real estate, 73 percent favored single-family rentals.</a:t>
            </a:r>
          </a:p>
          <a:p>
            <a:pPr marL="285750" indent="-285750">
              <a:buFont typeface="Arial"/>
              <a:buChar char="•"/>
            </a:pPr>
            <a:endParaRPr lang="en-US" sz="1200" dirty="0"/>
          </a:p>
        </p:txBody>
      </p:sp>
      <p:sp>
        <p:nvSpPr>
          <p:cNvPr id="8" name="TextBox 7"/>
          <p:cNvSpPr txBox="1"/>
          <p:nvPr/>
        </p:nvSpPr>
        <p:spPr>
          <a:xfrm>
            <a:off x="192087" y="1217305"/>
            <a:ext cx="3955143" cy="2246769"/>
          </a:xfrm>
          <a:prstGeom prst="rect">
            <a:avLst/>
          </a:prstGeom>
          <a:noFill/>
        </p:spPr>
        <p:txBody>
          <a:bodyPr wrap="square" rtlCol="0">
            <a:spAutoFit/>
          </a:bodyPr>
          <a:lstStyle/>
          <a:p>
            <a:r>
              <a:rPr lang="en-US" sz="2000" b="1" u="sng" dirty="0"/>
              <a:t>Introduction</a:t>
            </a:r>
          </a:p>
          <a:p>
            <a:endParaRPr lang="en-US" sz="1200" b="1" u="sng" dirty="0"/>
          </a:p>
          <a:p>
            <a:pPr marL="171450" indent="-171450">
              <a:buFont typeface="Arial" panose="020B0604020202020204" pitchFamily="34" charset="0"/>
              <a:buChar char="•"/>
            </a:pPr>
            <a:r>
              <a:rPr lang="en-US" sz="1200" dirty="0"/>
              <a:t>Targeting low risk property investment opportunities for property management firms or individual investors who buy-rent-sell single family homes throughout the United States.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Given a base set of investment criteria, provide a predicted N-best list of US geolocation regions by zip code that offer the best ROI.</a:t>
            </a:r>
            <a:endParaRPr lang="en-US" sz="1200" u="sng" dirty="0"/>
          </a:p>
          <a:p>
            <a:pPr marL="285750" indent="-285750">
              <a:buFont typeface="Arial"/>
              <a:buChar char="•"/>
            </a:pPr>
            <a:endParaRPr lang="en-US" sz="1200" dirty="0"/>
          </a:p>
        </p:txBody>
      </p:sp>
      <p:sp>
        <p:nvSpPr>
          <p:cNvPr id="9" name="TextBox 8"/>
          <p:cNvSpPr txBox="1"/>
          <p:nvPr/>
        </p:nvSpPr>
        <p:spPr>
          <a:xfrm>
            <a:off x="238870" y="3431365"/>
            <a:ext cx="3823971" cy="2616101"/>
          </a:xfrm>
          <a:prstGeom prst="rect">
            <a:avLst/>
          </a:prstGeom>
          <a:noFill/>
        </p:spPr>
        <p:txBody>
          <a:bodyPr wrap="square" rtlCol="0">
            <a:spAutoFit/>
          </a:bodyPr>
          <a:lstStyle/>
          <a:p>
            <a:r>
              <a:rPr lang="en-US" sz="2000" b="1" u="sng" dirty="0"/>
              <a:t>Problem Statement</a:t>
            </a:r>
          </a:p>
          <a:p>
            <a:endParaRPr lang="en-US" sz="1200" dirty="0"/>
          </a:p>
          <a:p>
            <a:pPr marL="171450" indent="-171450">
              <a:buFont typeface="Arial" panose="020B0604020202020204" pitchFamily="34" charset="0"/>
              <a:buChar char="•"/>
            </a:pPr>
            <a:r>
              <a:rPr lang="en-US" sz="1200" dirty="0"/>
              <a:t>How to predict a low risk / high yield return on property investment in a volatile market.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Buy low, rent fair, sell high…</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Where and when to buy and sell that maximizes investment profits.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Forecast future growth and decline of a region that yields Net Present Value (NPE) measurements significant enough to act on.</a:t>
            </a:r>
          </a:p>
        </p:txBody>
      </p:sp>
      <p:sp>
        <p:nvSpPr>
          <p:cNvPr id="10" name="TextBox 9"/>
          <p:cNvSpPr txBox="1"/>
          <p:nvPr/>
        </p:nvSpPr>
        <p:spPr>
          <a:xfrm>
            <a:off x="4663649" y="3429000"/>
            <a:ext cx="4480351" cy="2246769"/>
          </a:xfrm>
          <a:prstGeom prst="rect">
            <a:avLst/>
          </a:prstGeom>
          <a:noFill/>
        </p:spPr>
        <p:txBody>
          <a:bodyPr wrap="square" rtlCol="0">
            <a:spAutoFit/>
          </a:bodyPr>
          <a:lstStyle/>
          <a:p>
            <a:r>
              <a:rPr lang="en-US" sz="2000" b="1" u="sng" dirty="0"/>
              <a:t>About the Data</a:t>
            </a:r>
          </a:p>
          <a:p>
            <a:endParaRPr lang="en-US" sz="1200" u="sng" dirty="0"/>
          </a:p>
          <a:p>
            <a:pPr marL="285750" indent="-285750">
              <a:buFont typeface="Arial"/>
              <a:buChar char="•"/>
            </a:pPr>
            <a:r>
              <a:rPr lang="en-US" sz="1200" dirty="0"/>
              <a:t>Base datasets are provided by Zillow research data:</a:t>
            </a:r>
          </a:p>
          <a:p>
            <a:pPr marL="742950" lvl="1" indent="-285750">
              <a:buFont typeface="Arial"/>
              <a:buChar char="•"/>
            </a:pPr>
            <a:r>
              <a:rPr lang="en-US" sz="1200" dirty="0"/>
              <a:t>Home Values</a:t>
            </a:r>
          </a:p>
          <a:p>
            <a:pPr marL="742950" lvl="1" indent="-285750">
              <a:buFont typeface="Arial"/>
              <a:buChar char="•"/>
            </a:pPr>
            <a:r>
              <a:rPr lang="en-US" sz="1200" dirty="0"/>
              <a:t>Home Listings and Sales</a:t>
            </a:r>
          </a:p>
          <a:p>
            <a:pPr marL="742950" lvl="1" indent="-285750">
              <a:buFont typeface="Arial"/>
              <a:buChar char="•"/>
            </a:pPr>
            <a:r>
              <a:rPr lang="en-US" sz="1200" dirty="0"/>
              <a:t>Rental Values</a:t>
            </a:r>
          </a:p>
          <a:p>
            <a:pPr marL="285750" indent="-285750">
              <a:buFont typeface="Arial"/>
              <a:buChar char="•"/>
            </a:pPr>
            <a:endParaRPr lang="en-US" sz="1200" dirty="0"/>
          </a:p>
          <a:p>
            <a:pPr marL="285750" indent="-285750">
              <a:buFont typeface="Arial"/>
              <a:buChar char="•"/>
            </a:pPr>
            <a:r>
              <a:rPr lang="en-US" sz="1200" dirty="0"/>
              <a:t>Additional data will be mined from:</a:t>
            </a:r>
          </a:p>
          <a:p>
            <a:pPr marL="742950" lvl="1" indent="-285750">
              <a:buFont typeface="Arial"/>
              <a:buChar char="•"/>
            </a:pPr>
            <a:r>
              <a:rPr lang="en-US" sz="1200" dirty="0"/>
              <a:t>Bureau of Labor Statistics and Census</a:t>
            </a:r>
          </a:p>
          <a:p>
            <a:pPr marL="742950" lvl="1" indent="-285750">
              <a:buFont typeface="Arial"/>
              <a:buChar char="•"/>
            </a:pPr>
            <a:r>
              <a:rPr lang="en-US" sz="1200" dirty="0"/>
              <a:t>Capital markets and economics</a:t>
            </a:r>
          </a:p>
          <a:p>
            <a:endParaRPr lang="en-US" sz="1200" dirty="0"/>
          </a:p>
        </p:txBody>
      </p:sp>
      <p:cxnSp>
        <p:nvCxnSpPr>
          <p:cNvPr id="11" name="Straight Connector 10"/>
          <p:cNvCxnSpPr>
            <a:cxnSpLocks/>
          </p:cNvCxnSpPr>
          <p:nvPr/>
        </p:nvCxnSpPr>
        <p:spPr>
          <a:xfrm>
            <a:off x="192087" y="3352800"/>
            <a:ext cx="8610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p:cNvCxnSpPr>
          <p:nvPr/>
        </p:nvCxnSpPr>
        <p:spPr>
          <a:xfrm>
            <a:off x="4267200" y="1217305"/>
            <a:ext cx="0" cy="4726295"/>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Picture 2">
            <a:extLst>
              <a:ext uri="{FF2B5EF4-FFF2-40B4-BE49-F238E27FC236}">
                <a16:creationId xmlns:a16="http://schemas.microsoft.com/office/drawing/2014/main" id="{16A813D6-9208-4057-827D-2B936F5C15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087" y="134670"/>
            <a:ext cx="8350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85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p:txBody>
          <a:bodyPr>
            <a:normAutofit/>
          </a:bodyPr>
          <a:lstStyle/>
          <a:p>
            <a:r>
              <a:rPr lang="en-US" dirty="0"/>
              <a:t>Initial Data Cleaning</a:t>
            </a:r>
          </a:p>
        </p:txBody>
      </p:sp>
      <p:sp>
        <p:nvSpPr>
          <p:cNvPr id="6" name="TextBox 5">
            <a:extLst>
              <a:ext uri="{FF2B5EF4-FFF2-40B4-BE49-F238E27FC236}">
                <a16:creationId xmlns:a16="http://schemas.microsoft.com/office/drawing/2014/main" id="{C44B8FAC-81AF-49D6-9D47-2C93A2AA6813}"/>
              </a:ext>
            </a:extLst>
          </p:cNvPr>
          <p:cNvSpPr txBox="1"/>
          <p:nvPr/>
        </p:nvSpPr>
        <p:spPr>
          <a:xfrm>
            <a:off x="304800" y="1371600"/>
            <a:ext cx="7010400" cy="4370427"/>
          </a:xfrm>
          <a:prstGeom prst="rect">
            <a:avLst/>
          </a:prstGeom>
          <a:noFill/>
        </p:spPr>
        <p:txBody>
          <a:bodyPr wrap="square" rtlCol="0">
            <a:spAutoFit/>
          </a:bodyPr>
          <a:lstStyle/>
          <a:p>
            <a:r>
              <a:rPr lang="en-US" u="sng" dirty="0"/>
              <a:t>Zillow Single-Family Home, Median Price Averages</a:t>
            </a:r>
            <a:r>
              <a:rPr lang="en-US" dirty="0"/>
              <a:t>:</a:t>
            </a:r>
          </a:p>
          <a:p>
            <a:pPr marL="285750" indent="-285750">
              <a:buFont typeface="Arial" panose="020B0604020202020204" pitchFamily="34" charset="0"/>
              <a:buChar char="•"/>
            </a:pPr>
            <a:r>
              <a:rPr lang="en-US" sz="1400" dirty="0"/>
              <a:t>Dataset Shape: (15605, 286)</a:t>
            </a:r>
          </a:p>
          <a:p>
            <a:pPr marL="742950" lvl="1" indent="-285750">
              <a:buFont typeface="Arial" panose="020B0604020202020204" pitchFamily="34" charset="0"/>
              <a:buChar char="•"/>
            </a:pPr>
            <a:r>
              <a:rPr lang="en-US" sz="1400" dirty="0"/>
              <a:t>15,000+ zip codes </a:t>
            </a:r>
          </a:p>
          <a:p>
            <a:pPr marL="742950" lvl="1" indent="-285750">
              <a:buFont typeface="Arial" panose="020B0604020202020204" pitchFamily="34" charset="0"/>
              <a:buChar char="•"/>
            </a:pPr>
            <a:r>
              <a:rPr lang="en-US" sz="1400" dirty="0"/>
              <a:t>Data covers 1997 to present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Initial Cleaning Steps:</a:t>
            </a:r>
          </a:p>
          <a:p>
            <a:pPr marL="742950" lvl="1" indent="-285750">
              <a:buFont typeface="Arial" panose="020B0604020202020204" pitchFamily="34" charset="0"/>
              <a:buChar char="•"/>
            </a:pPr>
            <a:r>
              <a:rPr lang="en-US" sz="1400" dirty="0"/>
              <a:t>Remove columns dates prior to 1997</a:t>
            </a:r>
          </a:p>
          <a:p>
            <a:pPr marL="742950" lvl="1" indent="-285750">
              <a:buFont typeface="Arial" panose="020B0604020202020204" pitchFamily="34" charset="0"/>
              <a:buChar char="•"/>
            </a:pPr>
            <a:r>
              <a:rPr lang="en-US" sz="1400" dirty="0"/>
              <a:t>Remove any possible white space in the column's values</a:t>
            </a:r>
          </a:p>
          <a:p>
            <a:pPr marL="742950" lvl="1" indent="-285750">
              <a:buFont typeface="Arial" panose="020B0604020202020204" pitchFamily="34" charset="0"/>
              <a:buChar char="•"/>
            </a:pPr>
            <a:r>
              <a:rPr lang="en-US" sz="1400" dirty="0"/>
              <a:t>Renamed </a:t>
            </a:r>
            <a:r>
              <a:rPr lang="en-US" sz="1400" dirty="0" err="1"/>
              <a:t>RegionName</a:t>
            </a:r>
            <a:r>
              <a:rPr lang="en-US" sz="1400" dirty="0"/>
              <a:t> to </a:t>
            </a:r>
            <a:r>
              <a:rPr lang="en-US" sz="1400" dirty="0" err="1"/>
              <a:t>ZipCode</a:t>
            </a:r>
            <a:r>
              <a:rPr lang="en-US" sz="1400" dirty="0"/>
              <a:t> for clarity</a:t>
            </a:r>
          </a:p>
          <a:p>
            <a:pPr marL="742950" lvl="1" indent="-285750">
              <a:buFont typeface="Arial" panose="020B0604020202020204" pitchFamily="34" charset="0"/>
              <a:buChar char="•"/>
            </a:pPr>
            <a:r>
              <a:rPr lang="en-US" sz="1400" dirty="0"/>
              <a:t>Removed non-necessary categorical variables</a:t>
            </a:r>
          </a:p>
          <a:p>
            <a:pPr marL="1200150" lvl="2" indent="-285750">
              <a:buFont typeface="Arial" panose="020B0604020202020204" pitchFamily="34" charset="0"/>
              <a:buChar char="•"/>
            </a:pPr>
            <a:r>
              <a:rPr lang="en-US" sz="1400" dirty="0"/>
              <a:t>'</a:t>
            </a:r>
            <a:r>
              <a:rPr lang="en-US" sz="1400" dirty="0" err="1"/>
              <a:t>RegionID</a:t>
            </a:r>
            <a:r>
              <a:rPr lang="en-US" sz="1400" dirty="0"/>
              <a:t>','City','Metro','</a:t>
            </a:r>
            <a:r>
              <a:rPr lang="en-US" sz="1400" dirty="0" err="1"/>
              <a:t>CountyName</a:t>
            </a:r>
            <a:r>
              <a:rPr lang="en-US" sz="1400" dirty="0"/>
              <a:t>','</a:t>
            </a:r>
            <a:r>
              <a:rPr lang="en-US" sz="1400" dirty="0" err="1"/>
              <a:t>SizeRank</a:t>
            </a:r>
            <a:r>
              <a:rPr lang="en-US" sz="1400" dirty="0"/>
              <a:t>’,’State’</a:t>
            </a:r>
          </a:p>
          <a:p>
            <a:pPr marL="1657350" lvl="3" indent="-285750">
              <a:buFont typeface="Arial" panose="020B0604020202020204" pitchFamily="34" charset="0"/>
              <a:buChar char="•"/>
            </a:pPr>
            <a:r>
              <a:rPr lang="en-US" sz="1400" dirty="0"/>
              <a:t>Narrow attributes during modeling, combine by </a:t>
            </a:r>
            <a:r>
              <a:rPr lang="en-US" sz="1400" dirty="0" err="1"/>
              <a:t>ZipCode</a:t>
            </a:r>
            <a:r>
              <a:rPr lang="en-US" sz="1400" dirty="0"/>
              <a:t> as key</a:t>
            </a:r>
          </a:p>
          <a:p>
            <a:endParaRPr lang="en-US" sz="1200" dirty="0"/>
          </a:p>
          <a:p>
            <a:r>
              <a:rPr lang="en-US" sz="1200" u="sng" dirty="0"/>
              <a:t>Data transformation to support Facebook Prophet Timeseries modeling package:</a:t>
            </a:r>
          </a:p>
          <a:p>
            <a:endParaRPr lang="en-US" sz="1200" dirty="0"/>
          </a:p>
          <a:p>
            <a:pPr marL="171450" lvl="0" indent="-171450">
              <a:buFont typeface="Arial" panose="020B0604020202020204" pitchFamily="34" charset="0"/>
              <a:buChar char="•"/>
            </a:pPr>
            <a:r>
              <a:rPr lang="en-GB" sz="1200" dirty="0"/>
              <a:t>The input to Prophet is always a </a:t>
            </a:r>
            <a:r>
              <a:rPr lang="en-GB" sz="1200" dirty="0" err="1"/>
              <a:t>dataframe</a:t>
            </a:r>
            <a:r>
              <a:rPr lang="en-GB" sz="1200" dirty="0"/>
              <a:t> with </a:t>
            </a:r>
            <a:r>
              <a:rPr lang="en-GB" sz="1200" b="1" dirty="0"/>
              <a:t>two columns</a:t>
            </a:r>
            <a:r>
              <a:rPr lang="en-GB" sz="1200" dirty="0"/>
              <a:t>: </a:t>
            </a:r>
            <a:r>
              <a:rPr lang="en-GB" sz="1200" b="1" dirty="0">
                <a:solidFill>
                  <a:srgbClr val="FF0000"/>
                </a:solidFill>
              </a:rPr>
              <a:t>ds and y. </a:t>
            </a:r>
          </a:p>
          <a:p>
            <a:pPr marL="628650" lvl="1" indent="-171450">
              <a:buFont typeface="Arial" panose="020B0604020202020204" pitchFamily="34" charset="0"/>
              <a:buChar char="•"/>
            </a:pPr>
            <a:r>
              <a:rPr lang="en-GB" sz="1200" dirty="0"/>
              <a:t>ds (</a:t>
            </a:r>
            <a:r>
              <a:rPr lang="en-GB" sz="1200" dirty="0" err="1"/>
              <a:t>datestamp</a:t>
            </a:r>
            <a:r>
              <a:rPr lang="en-GB" sz="1200" dirty="0"/>
              <a:t>) : </a:t>
            </a:r>
            <a:r>
              <a:rPr lang="en-GB" sz="1200" b="1" dirty="0"/>
              <a:t>YYYY-MM-DD</a:t>
            </a:r>
            <a:r>
              <a:rPr lang="en-GB" sz="1200" dirty="0"/>
              <a:t> for a date or YYYY-MM-DD HH:MM:SS for a timestamp.</a:t>
            </a:r>
          </a:p>
          <a:p>
            <a:pPr marL="628650" lvl="1" indent="-171450">
              <a:buFont typeface="Arial" panose="020B0604020202020204" pitchFamily="34" charset="0"/>
              <a:buChar char="•"/>
            </a:pPr>
            <a:r>
              <a:rPr lang="en-GB" sz="1200" b="1" dirty="0"/>
              <a:t>y</a:t>
            </a:r>
            <a:r>
              <a:rPr lang="en-GB" sz="1200" dirty="0"/>
              <a:t> column must be </a:t>
            </a:r>
            <a:r>
              <a:rPr lang="en-GB" sz="1200" b="1" dirty="0"/>
              <a:t>numeric and</a:t>
            </a:r>
            <a:r>
              <a:rPr lang="en-GB" sz="1200" dirty="0"/>
              <a:t> represents the </a:t>
            </a:r>
            <a:r>
              <a:rPr lang="en-GB" sz="1200" b="1" dirty="0"/>
              <a:t>median home value to forecast</a:t>
            </a:r>
            <a:r>
              <a:rPr lang="en-GB" sz="1200" dirty="0"/>
              <a:t>.</a:t>
            </a:r>
            <a:endParaRPr lang="en-US" sz="1200" dirty="0"/>
          </a:p>
          <a:p>
            <a:pPr marL="285750"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34808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p:txBody>
          <a:bodyPr>
            <a:normAutofit/>
          </a:bodyPr>
          <a:lstStyle/>
          <a:p>
            <a:r>
              <a:rPr lang="en-US" dirty="0"/>
              <a:t>Data Eval: Sub Region US</a:t>
            </a:r>
          </a:p>
        </p:txBody>
      </p:sp>
      <p:sp>
        <p:nvSpPr>
          <p:cNvPr id="6" name="TextBox 5">
            <a:extLst>
              <a:ext uri="{FF2B5EF4-FFF2-40B4-BE49-F238E27FC236}">
                <a16:creationId xmlns:a16="http://schemas.microsoft.com/office/drawing/2014/main" id="{C44B8FAC-81AF-49D6-9D47-2C93A2AA6813}"/>
              </a:ext>
            </a:extLst>
          </p:cNvPr>
          <p:cNvSpPr txBox="1"/>
          <p:nvPr/>
        </p:nvSpPr>
        <p:spPr>
          <a:xfrm>
            <a:off x="298094" y="1207122"/>
            <a:ext cx="457200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361E6AC9-8E70-4644-9750-0C93D13795A0}"/>
              </a:ext>
            </a:extLst>
          </p:cNvPr>
          <p:cNvSpPr txBox="1"/>
          <p:nvPr/>
        </p:nvSpPr>
        <p:spPr>
          <a:xfrm>
            <a:off x="228600" y="1247107"/>
            <a:ext cx="8077200" cy="369332"/>
          </a:xfrm>
          <a:prstGeom prst="rect">
            <a:avLst/>
          </a:prstGeom>
          <a:noFill/>
        </p:spPr>
        <p:txBody>
          <a:bodyPr wrap="square" rtlCol="0">
            <a:spAutoFit/>
          </a:bodyPr>
          <a:lstStyle/>
          <a:p>
            <a:r>
              <a:rPr lang="en-US" dirty="0"/>
              <a:t>Annual Net Home Price Delta: Arkansas – (Purchased property here 2 years back)</a:t>
            </a:r>
          </a:p>
        </p:txBody>
      </p:sp>
      <p:pic>
        <p:nvPicPr>
          <p:cNvPr id="5122" name="Picture 2">
            <a:extLst>
              <a:ext uri="{FF2B5EF4-FFF2-40B4-BE49-F238E27FC236}">
                <a16:creationId xmlns:a16="http://schemas.microsoft.com/office/drawing/2014/main" id="{4D6FDE58-223A-4518-B1ED-A1050B95E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82" y="3567638"/>
            <a:ext cx="5582717" cy="22489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746AD17-FD53-46F5-8456-46CB364040E1}"/>
              </a:ext>
            </a:extLst>
          </p:cNvPr>
          <p:cNvSpPr txBox="1"/>
          <p:nvPr/>
        </p:nvSpPr>
        <p:spPr>
          <a:xfrm>
            <a:off x="-387707" y="1722684"/>
            <a:ext cx="6255106" cy="1200329"/>
          </a:xfrm>
          <a:prstGeom prst="rect">
            <a:avLst/>
          </a:prstGeom>
          <a:noFill/>
        </p:spPr>
        <p:txBody>
          <a:bodyPr wrap="square" rtlCol="0">
            <a:spAutoFit/>
          </a:bodyPr>
          <a:lstStyle/>
          <a:p>
            <a:pPr marL="742950" lvl="1" indent="-285750">
              <a:buFont typeface="Arial" panose="020B0604020202020204" pitchFamily="34" charset="0"/>
              <a:buChar char="•"/>
            </a:pPr>
            <a:r>
              <a:rPr lang="en-US" sz="1200" dirty="0"/>
              <a:t>Average Median Home Price Value by Metro Region and Year were generated to create a net value annual change region matrix:</a:t>
            </a:r>
          </a:p>
          <a:p>
            <a:pPr marL="1200150" lvl="2" indent="-285750">
              <a:buFont typeface="Arial" panose="020B0604020202020204" pitchFamily="34" charset="0"/>
              <a:buChar char="•"/>
            </a:pPr>
            <a:r>
              <a:rPr lang="en-US" sz="1200" dirty="0"/>
              <a:t>Average Median Home Price</a:t>
            </a:r>
          </a:p>
          <a:p>
            <a:pPr marL="1200150" lvl="2" indent="-285750">
              <a:buFont typeface="Arial" panose="020B0604020202020204" pitchFamily="34" charset="0"/>
              <a:buChar char="•"/>
            </a:pPr>
            <a:r>
              <a:rPr lang="en-US" sz="1200" dirty="0"/>
              <a:t>Annual Median Home Price Net Change Year over Year</a:t>
            </a:r>
          </a:p>
          <a:p>
            <a:pPr marL="1200150" lvl="2" indent="-285750">
              <a:buFont typeface="Arial" panose="020B0604020202020204" pitchFamily="34" charset="0"/>
              <a:buChar char="•"/>
            </a:pPr>
            <a:r>
              <a:rPr lang="en-US" sz="1200" dirty="0"/>
              <a:t>Annual Median Home Price as a percent Net Change Year over Year</a:t>
            </a:r>
          </a:p>
          <a:p>
            <a:endParaRPr lang="en-US" sz="1200" dirty="0"/>
          </a:p>
        </p:txBody>
      </p:sp>
      <p:pic>
        <p:nvPicPr>
          <p:cNvPr id="5128" name="Picture 8" descr="SNAGHTML2a251f">
            <a:extLst>
              <a:ext uri="{FF2B5EF4-FFF2-40B4-BE49-F238E27FC236}">
                <a16:creationId xmlns:a16="http://schemas.microsoft.com/office/drawing/2014/main" id="{C6A8B1E9-2592-431D-9529-6842A986E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729742"/>
            <a:ext cx="5760535" cy="83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59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p:txBody>
          <a:bodyPr>
            <a:normAutofit fontScale="90000"/>
          </a:bodyPr>
          <a:lstStyle/>
          <a:p>
            <a:r>
              <a:rPr lang="en-US" dirty="0"/>
              <a:t>Data Eval: Picking and Timeseries </a:t>
            </a:r>
            <a:r>
              <a:rPr lang="en-US" dirty="0" err="1"/>
              <a:t>Forcasts</a:t>
            </a:r>
            <a:endParaRPr lang="en-US" dirty="0"/>
          </a:p>
        </p:txBody>
      </p:sp>
      <p:pic>
        <p:nvPicPr>
          <p:cNvPr id="2052" name="Picture 4">
            <a:extLst>
              <a:ext uri="{FF2B5EF4-FFF2-40B4-BE49-F238E27FC236}">
                <a16:creationId xmlns:a16="http://schemas.microsoft.com/office/drawing/2014/main" id="{632A8B2D-0E4D-4A81-9E2F-EB3A346E3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419197"/>
            <a:ext cx="3500437" cy="1895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4B8FAC-81AF-49D6-9D47-2C93A2AA6813}"/>
              </a:ext>
            </a:extLst>
          </p:cNvPr>
          <p:cNvSpPr txBox="1"/>
          <p:nvPr/>
        </p:nvSpPr>
        <p:spPr>
          <a:xfrm>
            <a:off x="304800" y="1371600"/>
            <a:ext cx="457200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A603B898-EF25-4AB3-8ADC-AC3CC59BF7A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197" y="3962400"/>
            <a:ext cx="2999797" cy="181096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59934A63-995B-4EB0-8DBF-FF496CFA4D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1400" y="3947410"/>
            <a:ext cx="2800350" cy="18259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3700CB-455C-482A-958C-E3412C561955}"/>
              </a:ext>
            </a:extLst>
          </p:cNvPr>
          <p:cNvSpPr txBox="1"/>
          <p:nvPr/>
        </p:nvSpPr>
        <p:spPr>
          <a:xfrm>
            <a:off x="286512" y="3593068"/>
            <a:ext cx="5123688" cy="369332"/>
          </a:xfrm>
          <a:prstGeom prst="rect">
            <a:avLst/>
          </a:prstGeom>
          <a:noFill/>
        </p:spPr>
        <p:txBody>
          <a:bodyPr wrap="square" rtlCol="0">
            <a:spAutoFit/>
          </a:bodyPr>
          <a:lstStyle/>
          <a:p>
            <a:r>
              <a:rPr lang="en-US" dirty="0"/>
              <a:t>Top 1 Performing Zip Code - Last Five Years</a:t>
            </a:r>
          </a:p>
        </p:txBody>
      </p:sp>
      <p:sp>
        <p:nvSpPr>
          <p:cNvPr id="4" name="TextBox 3">
            <a:extLst>
              <a:ext uri="{FF2B5EF4-FFF2-40B4-BE49-F238E27FC236}">
                <a16:creationId xmlns:a16="http://schemas.microsoft.com/office/drawing/2014/main" id="{361E6AC9-8E70-4644-9750-0C93D13795A0}"/>
              </a:ext>
            </a:extLst>
          </p:cNvPr>
          <p:cNvSpPr txBox="1"/>
          <p:nvPr/>
        </p:nvSpPr>
        <p:spPr>
          <a:xfrm>
            <a:off x="286512" y="1530288"/>
            <a:ext cx="4514088" cy="1292662"/>
          </a:xfrm>
          <a:prstGeom prst="rect">
            <a:avLst/>
          </a:prstGeom>
          <a:noFill/>
        </p:spPr>
        <p:txBody>
          <a:bodyPr wrap="square" rtlCol="0">
            <a:spAutoFit/>
          </a:bodyPr>
          <a:lstStyle/>
          <a:p>
            <a:r>
              <a:rPr lang="en-US" dirty="0"/>
              <a:t>Simple Picking for Eval:</a:t>
            </a:r>
          </a:p>
          <a:p>
            <a:pPr marL="171450" indent="-171450">
              <a:buFont typeface="Arial" panose="020B0604020202020204" pitchFamily="34" charset="0"/>
              <a:buChar char="•"/>
            </a:pPr>
            <a:r>
              <a:rPr lang="en-US" sz="1200" dirty="0"/>
              <a:t>Methodology taken was to select the top performing zip codes based on their prior five-year average net percent home median value change year-over-year. (PCHV)</a:t>
            </a:r>
          </a:p>
          <a:p>
            <a:endParaRPr lang="en-US" sz="1200" dirty="0"/>
          </a:p>
          <a:p>
            <a:pPr marL="171450" indent="-171450">
              <a:buFont typeface="Arial" panose="020B0604020202020204" pitchFamily="34" charset="0"/>
              <a:buChar char="•"/>
            </a:pPr>
            <a:r>
              <a:rPr lang="en-US" sz="1200" dirty="0"/>
              <a:t>Next, NPV scoring will be added to the picking algorithms</a:t>
            </a:r>
          </a:p>
        </p:txBody>
      </p:sp>
    </p:spTree>
    <p:extLst>
      <p:ext uri="{BB962C8B-B14F-4D97-AF65-F5344CB8AC3E}">
        <p14:creationId xmlns:p14="http://schemas.microsoft.com/office/powerpoint/2010/main" val="306316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p:txBody>
          <a:bodyPr>
            <a:normAutofit/>
          </a:bodyPr>
          <a:lstStyle/>
          <a:p>
            <a:r>
              <a:rPr lang="en-US" dirty="0"/>
              <a:t>Data Eval: Examples Top Zips</a:t>
            </a:r>
          </a:p>
        </p:txBody>
      </p:sp>
      <p:sp>
        <p:nvSpPr>
          <p:cNvPr id="6" name="TextBox 5">
            <a:extLst>
              <a:ext uri="{FF2B5EF4-FFF2-40B4-BE49-F238E27FC236}">
                <a16:creationId xmlns:a16="http://schemas.microsoft.com/office/drawing/2014/main" id="{C44B8FAC-81AF-49D6-9D47-2C93A2AA6813}"/>
              </a:ext>
            </a:extLst>
          </p:cNvPr>
          <p:cNvSpPr txBox="1"/>
          <p:nvPr/>
        </p:nvSpPr>
        <p:spPr>
          <a:xfrm>
            <a:off x="304800" y="1371600"/>
            <a:ext cx="457200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2C3700CB-455C-482A-958C-E3412C561955}"/>
              </a:ext>
            </a:extLst>
          </p:cNvPr>
          <p:cNvSpPr txBox="1"/>
          <p:nvPr/>
        </p:nvSpPr>
        <p:spPr>
          <a:xfrm>
            <a:off x="152400" y="1300439"/>
            <a:ext cx="5123688" cy="369332"/>
          </a:xfrm>
          <a:prstGeom prst="rect">
            <a:avLst/>
          </a:prstGeom>
          <a:noFill/>
        </p:spPr>
        <p:txBody>
          <a:bodyPr wrap="square" rtlCol="0">
            <a:spAutoFit/>
          </a:bodyPr>
          <a:lstStyle/>
          <a:p>
            <a:r>
              <a:rPr lang="en-US" dirty="0"/>
              <a:t>Top 2 Performing Zip Code - Last Five Years</a:t>
            </a:r>
          </a:p>
        </p:txBody>
      </p:sp>
      <p:sp>
        <p:nvSpPr>
          <p:cNvPr id="4" name="TextBox 3">
            <a:extLst>
              <a:ext uri="{FF2B5EF4-FFF2-40B4-BE49-F238E27FC236}">
                <a16:creationId xmlns:a16="http://schemas.microsoft.com/office/drawing/2014/main" id="{CAF0F24F-B7D4-486D-A844-D1EA7C06FB95}"/>
              </a:ext>
            </a:extLst>
          </p:cNvPr>
          <p:cNvSpPr txBox="1"/>
          <p:nvPr/>
        </p:nvSpPr>
        <p:spPr>
          <a:xfrm>
            <a:off x="152400" y="3737758"/>
            <a:ext cx="4495800" cy="369332"/>
          </a:xfrm>
          <a:prstGeom prst="rect">
            <a:avLst/>
          </a:prstGeom>
          <a:noFill/>
        </p:spPr>
        <p:txBody>
          <a:bodyPr wrap="square" rtlCol="0">
            <a:spAutoFit/>
          </a:bodyPr>
          <a:lstStyle/>
          <a:p>
            <a:r>
              <a:rPr lang="en-US" dirty="0"/>
              <a:t>Top 3 Performing Zip Code - Last Five Years</a:t>
            </a:r>
          </a:p>
        </p:txBody>
      </p:sp>
      <p:pic>
        <p:nvPicPr>
          <p:cNvPr id="4098" name="Picture 2">
            <a:extLst>
              <a:ext uri="{FF2B5EF4-FFF2-40B4-BE49-F238E27FC236}">
                <a16:creationId xmlns:a16="http://schemas.microsoft.com/office/drawing/2014/main" id="{60A636DC-ECE1-4F16-A88F-A550F9D611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740932"/>
            <a:ext cx="2879750" cy="1775576"/>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C3B8CB37-A9AD-4CD8-8889-CECD020F6A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7226" y="1715740"/>
            <a:ext cx="2816790" cy="18259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E757841-F487-4BB0-A8C2-3F847445B9A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4125958"/>
            <a:ext cx="2895600" cy="172416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5FAD17E5-3352-47A8-B7C7-8966FD52D86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19577" y="4116638"/>
            <a:ext cx="2732087" cy="176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29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p:txBody>
          <a:bodyPr>
            <a:normAutofit/>
          </a:bodyPr>
          <a:lstStyle/>
          <a:p>
            <a:r>
              <a:rPr lang="en-US" dirty="0"/>
              <a:t>More About the Data</a:t>
            </a:r>
          </a:p>
        </p:txBody>
      </p:sp>
      <p:sp>
        <p:nvSpPr>
          <p:cNvPr id="3" name="Content Placeholder 2">
            <a:extLst>
              <a:ext uri="{FF2B5EF4-FFF2-40B4-BE49-F238E27FC236}">
                <a16:creationId xmlns:a16="http://schemas.microsoft.com/office/drawing/2014/main" id="{D54C7AA4-066A-4F93-828E-5CA41CB1AF4F}"/>
              </a:ext>
            </a:extLst>
          </p:cNvPr>
          <p:cNvSpPr>
            <a:spLocks noGrp="1"/>
          </p:cNvSpPr>
          <p:nvPr>
            <p:ph idx="1"/>
          </p:nvPr>
        </p:nvSpPr>
        <p:spPr>
          <a:xfrm>
            <a:off x="457200" y="1257300"/>
            <a:ext cx="8229600" cy="4533900"/>
          </a:xfrm>
        </p:spPr>
        <p:txBody>
          <a:bodyPr>
            <a:normAutofit/>
          </a:bodyPr>
          <a:lstStyle/>
          <a:p>
            <a:pPr lvl="2"/>
            <a:endParaRPr lang="en-US" sz="1400" dirty="0"/>
          </a:p>
          <a:p>
            <a:pPr marL="0" indent="0">
              <a:buNone/>
            </a:pPr>
            <a:r>
              <a:rPr lang="en-US" sz="1400" dirty="0"/>
              <a:t>	</a:t>
            </a:r>
            <a:r>
              <a:rPr lang="en-US" sz="1800" dirty="0"/>
              <a:t>Home Values</a:t>
            </a:r>
          </a:p>
          <a:p>
            <a:r>
              <a:rPr lang="en-US" sz="1400" dirty="0"/>
              <a:t>Zillow Home Value Index (ZHVI): A smoothed, seasonally adjusted measure of the median estimated home value across a given region and housing type. It is a dollar-denominated </a:t>
            </a:r>
            <a:r>
              <a:rPr lang="en-US" sz="1400" dirty="0">
                <a:hlinkClick r:id="rId3"/>
              </a:rPr>
              <a:t>alternative to repeat-sales indices</a:t>
            </a:r>
            <a:r>
              <a:rPr lang="en-US" sz="1400" dirty="0"/>
              <a:t>. Zillow also publishes home value and other housing data for </a:t>
            </a:r>
            <a:r>
              <a:rPr lang="en-US" sz="1400" dirty="0">
                <a:hlinkClick r:id="rId4"/>
              </a:rPr>
              <a:t>local markets</a:t>
            </a:r>
            <a:r>
              <a:rPr lang="en-US" sz="1400" dirty="0"/>
              <a:t>, as well as a </a:t>
            </a:r>
            <a:r>
              <a:rPr lang="en-US" sz="1400" dirty="0">
                <a:hlinkClick r:id="rId5"/>
              </a:rPr>
              <a:t>more detailed methodology</a:t>
            </a:r>
            <a:r>
              <a:rPr lang="en-US" sz="1400" dirty="0"/>
              <a:t> and a </a:t>
            </a:r>
            <a:r>
              <a:rPr lang="en-US" sz="1400" dirty="0">
                <a:hlinkClick r:id="rId3"/>
              </a:rPr>
              <a:t>comparison of ZHVI to the S&amp;P CoreLogic Case-Shiller</a:t>
            </a:r>
            <a:r>
              <a:rPr lang="en-US" sz="1400" dirty="0"/>
              <a:t> Home Price Indices.</a:t>
            </a:r>
          </a:p>
          <a:p>
            <a:endParaRPr lang="en-US" sz="1400" dirty="0"/>
          </a:p>
          <a:p>
            <a:pPr marL="914400" lvl="2" indent="0">
              <a:buNone/>
            </a:pPr>
            <a:r>
              <a:rPr lang="en-US" sz="1800" dirty="0"/>
              <a:t>Home Listings and Sales</a:t>
            </a:r>
          </a:p>
          <a:p>
            <a:r>
              <a:rPr lang="en-US" sz="1400" dirty="0"/>
              <a:t>Zillow provides data on sold homes, including median sale price for various housing types, sale counts (for which there’s </a:t>
            </a:r>
            <a:r>
              <a:rPr lang="en-US" sz="1400" dirty="0">
                <a:hlinkClick r:id="rId6"/>
              </a:rPr>
              <a:t>detailed methodology</a:t>
            </a:r>
            <a:r>
              <a:rPr lang="en-US" sz="1400" dirty="0"/>
              <a:t>), and foreclosures provided as a share of all sales in which the home was previously foreclosed upon. There is also current and historical for-sale listings data, ranging from median list prices and inventory counts to share of listings with a price cut, median price cut size, age of inventory, and the days a listing spent on Zillow before the sale was final. Inventory and other housing data also are available for </a:t>
            </a:r>
            <a:r>
              <a:rPr lang="en-US" sz="1400" dirty="0">
                <a:hlinkClick r:id="rId4"/>
              </a:rPr>
              <a:t>local markets</a:t>
            </a:r>
            <a:r>
              <a:rPr lang="en-US" sz="1400" dirty="0"/>
              <a:t>.</a:t>
            </a:r>
          </a:p>
          <a:p>
            <a:endParaRPr lang="en-US" sz="1400" dirty="0"/>
          </a:p>
          <a:p>
            <a:pPr lvl="1"/>
            <a:endParaRPr lang="en-US" sz="1200" dirty="0"/>
          </a:p>
        </p:txBody>
      </p:sp>
    </p:spTree>
    <p:extLst>
      <p:ext uri="{BB962C8B-B14F-4D97-AF65-F5344CB8AC3E}">
        <p14:creationId xmlns:p14="http://schemas.microsoft.com/office/powerpoint/2010/main" val="234264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p:txBody>
          <a:bodyPr>
            <a:normAutofit/>
          </a:bodyPr>
          <a:lstStyle/>
          <a:p>
            <a:r>
              <a:rPr lang="en-US" dirty="0"/>
              <a:t>Net Present Value</a:t>
            </a:r>
          </a:p>
        </p:txBody>
      </p:sp>
      <p:sp>
        <p:nvSpPr>
          <p:cNvPr id="3" name="Content Placeholder 2">
            <a:extLst>
              <a:ext uri="{FF2B5EF4-FFF2-40B4-BE49-F238E27FC236}">
                <a16:creationId xmlns:a16="http://schemas.microsoft.com/office/drawing/2014/main" id="{D54C7AA4-066A-4F93-828E-5CA41CB1AF4F}"/>
              </a:ext>
            </a:extLst>
          </p:cNvPr>
          <p:cNvSpPr>
            <a:spLocks noGrp="1"/>
          </p:cNvSpPr>
          <p:nvPr>
            <p:ph idx="1"/>
          </p:nvPr>
        </p:nvSpPr>
        <p:spPr>
          <a:xfrm>
            <a:off x="457200" y="1295400"/>
            <a:ext cx="8229600" cy="4533900"/>
          </a:xfrm>
        </p:spPr>
        <p:txBody>
          <a:bodyPr>
            <a:normAutofit fontScale="25000" lnSpcReduction="20000"/>
          </a:bodyPr>
          <a:lstStyle/>
          <a:p>
            <a:pPr marL="0" indent="0">
              <a:buNone/>
            </a:pPr>
            <a:r>
              <a:rPr lang="en-US" sz="7200" b="1" dirty="0"/>
              <a:t>Definition of Net Present Value</a:t>
            </a:r>
            <a:endParaRPr lang="en-US" sz="7200" dirty="0"/>
          </a:p>
          <a:p>
            <a:r>
              <a:rPr lang="en-US" sz="4800" dirty="0"/>
              <a:t>It is a real estate measure to calculate the present value of your NET future cash flows from </a:t>
            </a:r>
            <a:r>
              <a:rPr lang="en-US" sz="4800" dirty="0">
                <a:hlinkClick r:id="rId3"/>
              </a:rPr>
              <a:t>real estate property</a:t>
            </a:r>
            <a:r>
              <a:rPr lang="en-US" sz="4800" dirty="0"/>
              <a:t> investing. It is widely used in investment real estate analysis as a base to determine if the future cash flows expected to be generated from a rental property have a present value larger than the amount of cash required to invest in the </a:t>
            </a:r>
            <a:r>
              <a:rPr lang="en-US" sz="4800" dirty="0">
                <a:hlinkClick r:id="rId4"/>
              </a:rPr>
              <a:t>rental property</a:t>
            </a:r>
            <a:r>
              <a:rPr lang="en-US" sz="4800" dirty="0"/>
              <a:t>.</a:t>
            </a:r>
          </a:p>
          <a:p>
            <a:endParaRPr lang="en-US" sz="4800" dirty="0"/>
          </a:p>
          <a:p>
            <a:r>
              <a:rPr lang="en-US" sz="4800" dirty="0"/>
              <a:t>In simpler words, the net present value informs the </a:t>
            </a:r>
            <a:r>
              <a:rPr lang="en-US" sz="4800" dirty="0">
                <a:hlinkClick r:id="rId3"/>
              </a:rPr>
              <a:t>real estate investor</a:t>
            </a:r>
            <a:r>
              <a:rPr lang="en-US" sz="4800" dirty="0"/>
              <a:t> whether his or her target rate of return will be achieved, and thus, whether the investor should invest in that property.</a:t>
            </a:r>
          </a:p>
          <a:p>
            <a:endParaRPr lang="en-US" sz="3700" dirty="0"/>
          </a:p>
          <a:p>
            <a:pPr marL="0" indent="0">
              <a:buNone/>
            </a:pPr>
            <a:r>
              <a:rPr lang="en-US" sz="7200" dirty="0"/>
              <a:t>Calculating Net Present Value of Cash Flows</a:t>
            </a:r>
          </a:p>
          <a:p>
            <a:r>
              <a:rPr lang="en-US" sz="4800" dirty="0"/>
              <a:t>To arrive at a present value of future </a:t>
            </a:r>
            <a:r>
              <a:rPr lang="en-US" sz="4800" dirty="0">
                <a:hlinkClick r:id="rId3"/>
              </a:rPr>
              <a:t>cash flows</a:t>
            </a:r>
            <a:r>
              <a:rPr lang="en-US" sz="4800" dirty="0"/>
              <a:t>, NPV discounts all future cash flows by the desired rate of return and then deducts that amount from the initial cash (capital) invested. The formula for calculating the net present value of cash flows is as follows:</a:t>
            </a:r>
          </a:p>
          <a:p>
            <a:pPr lvl="1"/>
            <a:r>
              <a:rPr lang="en-US" sz="4800" dirty="0"/>
              <a:t>NPV= ∑_(t=1)^N (</a:t>
            </a:r>
            <a:r>
              <a:rPr lang="en-US" sz="4800" dirty="0" err="1"/>
              <a:t>C_t</a:t>
            </a:r>
            <a:r>
              <a:rPr lang="en-US" sz="4800" dirty="0"/>
              <a:t>/(1+r)^t) -NCF_0</a:t>
            </a:r>
          </a:p>
          <a:p>
            <a:pPr lvl="1"/>
            <a:r>
              <a:rPr lang="en-US" sz="4800" dirty="0"/>
              <a:t>Where:</a:t>
            </a:r>
          </a:p>
          <a:p>
            <a:pPr lvl="2"/>
            <a:r>
              <a:rPr lang="en-US" sz="4800" i="1" dirty="0"/>
              <a:t>N</a:t>
            </a:r>
            <a:r>
              <a:rPr lang="en-US" sz="4800" dirty="0"/>
              <a:t> = The total number of years (holding period)</a:t>
            </a:r>
          </a:p>
          <a:p>
            <a:pPr lvl="2"/>
            <a:r>
              <a:rPr lang="en-US" sz="4800" i="1" dirty="0"/>
              <a:t>t</a:t>
            </a:r>
            <a:r>
              <a:rPr lang="en-US" sz="4800" dirty="0"/>
              <a:t> = Time</a:t>
            </a:r>
          </a:p>
          <a:p>
            <a:pPr lvl="2"/>
            <a:r>
              <a:rPr lang="en-US" sz="4800" i="1" dirty="0"/>
              <a:t>Ct</a:t>
            </a:r>
            <a:r>
              <a:rPr lang="en-US" sz="4800" dirty="0"/>
              <a:t> = Cash Flow generated at a specific time</a:t>
            </a:r>
          </a:p>
          <a:p>
            <a:pPr lvl="2"/>
            <a:r>
              <a:rPr lang="en-US" sz="4800" i="1" dirty="0"/>
              <a:t>r</a:t>
            </a:r>
            <a:r>
              <a:rPr lang="en-US" sz="4800" dirty="0"/>
              <a:t>: Discount rate of return</a:t>
            </a:r>
          </a:p>
          <a:p>
            <a:pPr lvl="2"/>
            <a:r>
              <a:rPr lang="en-US" sz="4800" i="1" dirty="0"/>
              <a:t>NCF0</a:t>
            </a:r>
            <a:r>
              <a:rPr lang="en-US" sz="4800" dirty="0"/>
              <a:t> = Initial Cash invested</a:t>
            </a:r>
          </a:p>
          <a:p>
            <a:endParaRPr lang="en-US" sz="3700" dirty="0"/>
          </a:p>
          <a:p>
            <a:pPr marL="0" indent="0">
              <a:buNone/>
            </a:pPr>
            <a:r>
              <a:rPr lang="en-US" sz="7200" dirty="0"/>
              <a:t>How Net Present Value Works</a:t>
            </a:r>
          </a:p>
          <a:p>
            <a:r>
              <a:rPr lang="en-US" sz="4400" dirty="0"/>
              <a:t>The </a:t>
            </a:r>
            <a:r>
              <a:rPr lang="en-US" sz="4400" dirty="0">
                <a:hlinkClick r:id="rId3"/>
              </a:rPr>
              <a:t>net present value</a:t>
            </a:r>
            <a:r>
              <a:rPr lang="en-US" sz="4400" dirty="0"/>
              <a:t> calculation is centered on a rule which states: if the present value of future benefits is greater than or equal to the cost of those benefits, then the real estate investor should consider the investment opportunity to be a profitable one. Alternatively, if the present value of the future benefits is less than the cost for those benefits, then it’s best for the investor to consider another investment opportunity because the desired rate of return will not be achieved.</a:t>
            </a:r>
          </a:p>
          <a:p>
            <a:endParaRPr lang="en-US" sz="1400" dirty="0"/>
          </a:p>
          <a:p>
            <a:pPr lvl="2"/>
            <a:endParaRPr lang="en-US" sz="1400" dirty="0"/>
          </a:p>
          <a:p>
            <a:pPr marL="0" indent="0">
              <a:buNone/>
            </a:pPr>
            <a:r>
              <a:rPr lang="en-US" sz="1400" dirty="0"/>
              <a:t>	</a:t>
            </a:r>
          </a:p>
          <a:p>
            <a:pPr lvl="1"/>
            <a:endParaRPr lang="en-US" sz="1200" dirty="0"/>
          </a:p>
        </p:txBody>
      </p:sp>
    </p:spTree>
    <p:extLst>
      <p:ext uri="{BB962C8B-B14F-4D97-AF65-F5344CB8AC3E}">
        <p14:creationId xmlns:p14="http://schemas.microsoft.com/office/powerpoint/2010/main" val="175136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7420-5F9C-4D41-9190-BAD1225D1580}"/>
              </a:ext>
            </a:extLst>
          </p:cNvPr>
          <p:cNvSpPr>
            <a:spLocks noGrp="1"/>
          </p:cNvSpPr>
          <p:nvPr>
            <p:ph type="title"/>
          </p:nvPr>
        </p:nvSpPr>
        <p:spPr/>
        <p:txBody>
          <a:bodyPr/>
          <a:lstStyle/>
          <a:p>
            <a:r>
              <a:rPr lang="en-US" dirty="0"/>
              <a:t>Initial Results &amp; Findings</a:t>
            </a:r>
          </a:p>
        </p:txBody>
      </p:sp>
      <p:sp>
        <p:nvSpPr>
          <p:cNvPr id="4" name="Rectangle 1">
            <a:extLst>
              <a:ext uri="{FF2B5EF4-FFF2-40B4-BE49-F238E27FC236}">
                <a16:creationId xmlns:a16="http://schemas.microsoft.com/office/drawing/2014/main" id="{DD45294A-CD6E-43BD-AA24-3E15E87032E6}"/>
              </a:ext>
            </a:extLst>
          </p:cNvPr>
          <p:cNvSpPr>
            <a:spLocks noChangeArrowheads="1"/>
          </p:cNvSpPr>
          <p:nvPr/>
        </p:nvSpPr>
        <p:spPr bwMode="auto">
          <a:xfrm>
            <a:off x="1600907" y="985783"/>
            <a:ext cx="99814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924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8771</TotalTime>
  <Words>1267</Words>
  <Application>Microsoft Office PowerPoint</Application>
  <PresentationFormat>On-screen Show (4:3)</PresentationFormat>
  <Paragraphs>136</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Franklin Gothic Medium</vt:lpstr>
      <vt:lpstr>Office Theme</vt:lpstr>
      <vt:lpstr>IST 707 Data Analytics Project Proposal</vt:lpstr>
      <vt:lpstr>Buy-Rent-Sell, Real-Estate Property Investments Overall Summary</vt:lpstr>
      <vt:lpstr>Initial Data Cleaning</vt:lpstr>
      <vt:lpstr>Data Eval: Sub Region US</vt:lpstr>
      <vt:lpstr>Data Eval: Picking and Timeseries Forcasts</vt:lpstr>
      <vt:lpstr>Data Eval: Examples Top Zips</vt:lpstr>
      <vt:lpstr>More About the Data</vt:lpstr>
      <vt:lpstr>Net Present Value</vt:lpstr>
      <vt:lpstr>Initial Results &amp; Findings</vt:lpstr>
      <vt:lpstr>Timeline</vt:lpstr>
      <vt:lpstr>Requirements</vt:lpstr>
      <vt:lpstr>Live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M Brown</dc:creator>
  <cp:lastModifiedBy>Ryan Timbrook</cp:lastModifiedBy>
  <cp:revision>420</cp:revision>
  <dcterms:created xsi:type="dcterms:W3CDTF">2013-01-23T22:13:02Z</dcterms:created>
  <dcterms:modified xsi:type="dcterms:W3CDTF">2019-08-12T00:33:50Z</dcterms:modified>
</cp:coreProperties>
</file>