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1" r:id="rId2"/>
    <p:sldId id="363" r:id="rId3"/>
    <p:sldId id="374" r:id="rId4"/>
    <p:sldId id="372" r:id="rId5"/>
    <p:sldId id="375" r:id="rId6"/>
    <p:sldId id="377" r:id="rId7"/>
    <p:sldId id="378" r:id="rId8"/>
    <p:sldId id="381" r:id="rId9"/>
    <p:sldId id="376" r:id="rId10"/>
    <p:sldId id="380" r:id="rId11"/>
    <p:sldId id="383" r:id="rId12"/>
    <p:sldId id="301" r:id="rId13"/>
    <p:sldId id="389" r:id="rId14"/>
    <p:sldId id="390" r:id="rId15"/>
    <p:sldId id="391" r:id="rId16"/>
    <p:sldId id="392" r:id="rId17"/>
    <p:sldId id="393" r:id="rId18"/>
    <p:sldId id="287" r:id="rId19"/>
    <p:sldId id="394" r:id="rId20"/>
    <p:sldId id="386" r:id="rId21"/>
    <p:sldId id="304" r:id="rId22"/>
    <p:sldId id="387" r:id="rId23"/>
    <p:sldId id="388" r:id="rId24"/>
    <p:sldId id="396" r:id="rId25"/>
    <p:sldId id="397" r:id="rId26"/>
    <p:sldId id="367" r:id="rId27"/>
    <p:sldId id="395" r:id="rId28"/>
    <p:sldId id="368" r:id="rId29"/>
    <p:sldId id="369" r:id="rId30"/>
    <p:sldId id="3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66CC"/>
    <a:srgbClr val="3366CC"/>
    <a:srgbClr val="009900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9216" autoAdjust="0"/>
  </p:normalViewPr>
  <p:slideViewPr>
    <p:cSldViewPr>
      <p:cViewPr varScale="1">
        <p:scale>
          <a:sx n="64" d="100"/>
          <a:sy n="64" d="100"/>
        </p:scale>
        <p:origin x="103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A710AE-E313-480B-B809-86545C90E7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B007-7F1F-44BC-A24E-6C1AD5CF5B59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65C33-7EF9-4E7E-8690-07C3CBFFDC1E}" type="slidenum">
              <a:rPr lang="en-US"/>
              <a:pPr/>
              <a:t>29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1FBC5-995A-4972-8088-EFD2628D505B}" type="slidenum">
              <a:rPr lang="en-US"/>
              <a:pPr/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8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1FBC5-995A-4972-8088-EFD2628D505B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81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2163D-F652-49B1-9C45-BA6D52422A0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A7DEA-2C29-49BA-AF9C-A303CC5EA8BF}" type="slidenum">
              <a:rPr lang="en-US"/>
              <a:pPr/>
              <a:t>13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65C33-7EF9-4E7E-8690-07C3CBFFDC1E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34D28-A6A3-4122-BACB-D03555D4EC1E}" type="slidenum">
              <a:rPr lang="en-US"/>
              <a:pPr/>
              <a:t>21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65C33-7EF9-4E7E-8690-07C3CBFFDC1E}" type="slidenum">
              <a:rPr lang="en-US"/>
              <a:pPr/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65C33-7EF9-4E7E-8690-07C3CBFFDC1E}" type="slidenum">
              <a:rPr lang="en-US"/>
              <a:pPr/>
              <a:t>28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5DCD3-7619-474A-BDB7-BD015B8278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84C9B-70BD-442B-B4FE-FCA06C778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D9ABB-9445-47F0-ACF5-107573E41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492AB7-4D12-4F0C-B9E1-7BD9EF39CD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6198D-8979-4BAF-B7BB-6028E430C2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4E0D9-C964-48D3-B1F3-667E93435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4CDB-DA91-448C-9460-AC371ABEE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01B31-1FD9-4E32-970A-58776883D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872E4-9DCC-49CE-A8AB-8BCC15643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9B93D-357B-4C53-BC4F-D29E2AA12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FB976-31EF-4FEC-998C-047DDBB09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953D3-0307-48D5-A683-145C7EEDA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EC6B4A-A695-4A17-830E-89B23F24CD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http://www.ionchannels.org/pdb-image/2AJB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5.xml"/><Relationship Id="rId16" Type="http://schemas.openxmlformats.org/officeDocument/2006/relationships/image" Target="../media/image17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2.png"/><Relationship Id="rId5" Type="http://schemas.openxmlformats.org/officeDocument/2006/relationships/tags" Target="../tags/tag18.xml"/><Relationship Id="rId15" Type="http://schemas.openxmlformats.org/officeDocument/2006/relationships/image" Target="../media/image16.png"/><Relationship Id="rId10" Type="http://schemas.openxmlformats.org/officeDocument/2006/relationships/notesSlide" Target="../notesSlides/notesSlide5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5.xml"/><Relationship Id="rId7" Type="http://schemas.openxmlformats.org/officeDocument/2006/relationships/image" Target="../media/image2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7924800" cy="2286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</a:rPr>
              <a:t/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 </a:t>
            </a:r>
            <a:r>
              <a:rPr lang="en-US" sz="5400" b="1" dirty="0" smtClean="0">
                <a:latin typeface="Arial" charset="0"/>
              </a:rPr>
              <a:t>Understanding</a:t>
            </a:r>
            <a:br>
              <a:rPr lang="en-US" sz="5400" b="1" dirty="0" smtClean="0">
                <a:latin typeface="Arial" charset="0"/>
              </a:rPr>
            </a:br>
            <a:r>
              <a:rPr lang="en-US" sz="5400" b="1" dirty="0" smtClean="0">
                <a:latin typeface="Arial" charset="0"/>
              </a:rPr>
              <a:t>SVMs</a:t>
            </a:r>
            <a:endParaRPr lang="en-US" sz="5400" b="1" dirty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30295"/>
            <a:ext cx="6400800" cy="104165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Professor Ami M. Gates</a:t>
            </a:r>
          </a:p>
          <a:p>
            <a:r>
              <a:rPr lang="en-US" sz="2800" dirty="0" smtClean="0">
                <a:latin typeface="Arial" charset="0"/>
              </a:rPr>
              <a:t>Georgetown University</a:t>
            </a: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2052" name="Picture 4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4419600"/>
            <a:ext cx="2438400" cy="24384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381375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3" name="Picture 5" descr="http://www.ionchannels.org/pdb-image/2AJB.jp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429000" y="4419600"/>
            <a:ext cx="2419350" cy="2438400"/>
          </a:xfrm>
          <a:prstGeom prst="rect">
            <a:avLst/>
          </a:prstGeom>
          <a:noFill/>
        </p:spPr>
      </p:pic>
      <p:pic>
        <p:nvPicPr>
          <p:cNvPr id="2055" name="Picture 7" descr="C:\Documents and Settings\The One\My Documents\My Pictures\2d2m_hemoglobin_gutlesswor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419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 dirty="0" smtClean="0"/>
              <a:t>Maximizing margin m</a:t>
            </a:r>
            <a:endParaRPr lang="en-US" sz="360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8607425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Arial" charset="0"/>
              </a:rPr>
              <a:t>To </a:t>
            </a:r>
            <a:r>
              <a:rPr lang="en-US" sz="2400" b="1" dirty="0" smtClean="0">
                <a:latin typeface="Arial" charset="0"/>
              </a:rPr>
              <a:t>maximize </a:t>
            </a:r>
            <a:r>
              <a:rPr lang="en-US" sz="2400" dirty="0" smtClean="0">
                <a:latin typeface="Arial" charset="0"/>
              </a:rPr>
              <a:t>the margin m = 2/||w||  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Arial" charset="0"/>
              </a:rPr>
              <a:t>We need to </a:t>
            </a:r>
            <a:r>
              <a:rPr lang="en-US" sz="2400" b="1" dirty="0" smtClean="0">
                <a:latin typeface="Arial" charset="0"/>
              </a:rPr>
              <a:t>minimize</a:t>
            </a:r>
            <a:r>
              <a:rPr lang="en-US" sz="2400" dirty="0" smtClean="0">
                <a:latin typeface="Arial" charset="0"/>
              </a:rPr>
              <a:t> ||w|| which is same as min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½||w</a:t>
            </a:r>
            <a:r>
              <a:rPr lang="en-US" sz="2400" smtClean="0">
                <a:latin typeface="Arial" charset="0"/>
                <a:sym typeface="Wingdings" panose="05000000000000000000" pitchFamily="2" charset="2"/>
              </a:rPr>
              <a:t>||</a:t>
            </a:r>
            <a:r>
              <a:rPr lang="en-US" sz="2400" baseline="30000" smtClean="0">
                <a:latin typeface="Arial" charset="0"/>
                <a:sym typeface="Wingdings" panose="05000000000000000000" pitchFamily="2" charset="2"/>
              </a:rPr>
              <a:t>2</a:t>
            </a:r>
            <a:endParaRPr lang="en-US" sz="2000" dirty="0" smtClean="0">
              <a:latin typeface="Arial" charset="0"/>
              <a:sym typeface="Wingdings" panose="05000000000000000000" pitchFamily="2" charset="2"/>
            </a:endParaRPr>
          </a:p>
          <a:p>
            <a:pPr lvl="1" algn="r">
              <a:buFont typeface="Wingdings" panose="05000000000000000000" pitchFamily="2" charset="2"/>
              <a:buChar char="à"/>
            </a:pPr>
            <a:r>
              <a:rPr lang="en-US" sz="2000" dirty="0" smtClean="0">
                <a:latin typeface="Arial" charset="0"/>
                <a:sym typeface="Wingdings" panose="05000000000000000000" pitchFamily="2" charset="2"/>
              </a:rPr>
              <a:t>which makes the math easier. </a:t>
            </a:r>
            <a:endParaRPr lang="en-US" sz="2000" dirty="0" smtClean="0">
              <a:latin typeface="Arial" charset="0"/>
            </a:endParaRPr>
          </a:p>
          <a:p>
            <a:pPr marL="457200" lvl="1" indent="0" algn="r">
              <a:buNone/>
            </a:pPr>
            <a:r>
              <a:rPr lang="en-US" sz="2000" dirty="0" smtClean="0">
                <a:latin typeface="Arial" charset="0"/>
              </a:rPr>
              <a:t>Note that ||w|| is </a:t>
            </a:r>
            <a:r>
              <a:rPr lang="en-US" sz="2000" dirty="0" err="1" smtClean="0">
                <a:latin typeface="Arial" charset="0"/>
              </a:rPr>
              <a:t>sqrt</a:t>
            </a:r>
            <a:r>
              <a:rPr lang="en-US" sz="2000" dirty="0" smtClean="0">
                <a:latin typeface="Arial" charset="0"/>
              </a:rPr>
              <a:t>(w0^2 + w1^2).</a:t>
            </a:r>
          </a:p>
          <a:p>
            <a:pPr marL="457200" lvl="1" indent="0" algn="r">
              <a:buNone/>
            </a:pPr>
            <a:endParaRPr lang="en-US" sz="2000" dirty="0">
              <a:latin typeface="Arial" charset="0"/>
            </a:endParaRPr>
          </a:p>
          <a:p>
            <a:pPr marL="457200" lvl="1" indent="0" algn="r">
              <a:buNone/>
            </a:pPr>
            <a:r>
              <a:rPr lang="en-US" sz="2000" dirty="0" smtClean="0">
                <a:latin typeface="Arial" charset="0"/>
              </a:rPr>
              <a:t>We can say that margin m = </a:t>
            </a:r>
          </a:p>
          <a:p>
            <a:pPr marL="457200" lvl="1" indent="0" algn="r">
              <a:buNone/>
            </a:pPr>
            <a:r>
              <a:rPr lang="en-US" sz="2000" dirty="0">
                <a:latin typeface="Arial" charset="0"/>
              </a:rPr>
              <a:t>2</a:t>
            </a:r>
            <a:r>
              <a:rPr lang="en-US" sz="2000" dirty="0" smtClean="0">
                <a:latin typeface="Arial" charset="0"/>
              </a:rPr>
              <a:t>/ </a:t>
            </a:r>
            <a:r>
              <a:rPr lang="en-US" sz="2000" dirty="0" err="1">
                <a:latin typeface="Arial" charset="0"/>
              </a:rPr>
              <a:t>sqrt</a:t>
            </a:r>
            <a:r>
              <a:rPr lang="en-US" sz="2000" dirty="0">
                <a:latin typeface="Arial" charset="0"/>
              </a:rPr>
              <a:t>(w0^2 + </a:t>
            </a:r>
            <a:r>
              <a:rPr lang="en-US" sz="2000" dirty="0" smtClean="0">
                <a:latin typeface="Arial" charset="0"/>
              </a:rPr>
              <a:t>w1^2)</a:t>
            </a:r>
          </a:p>
          <a:p>
            <a:pPr marL="457200" lvl="1" indent="0" algn="r">
              <a:buNone/>
            </a:pPr>
            <a:r>
              <a:rPr lang="en-US" sz="2000" dirty="0" smtClean="0">
                <a:latin typeface="Arial" charset="0"/>
              </a:rPr>
              <a:t>as we do in </a:t>
            </a:r>
            <a:r>
              <a:rPr lang="en-US" sz="2000" dirty="0" err="1" smtClean="0">
                <a:latin typeface="Arial" charset="0"/>
              </a:rPr>
              <a:t>scikit</a:t>
            </a:r>
            <a:r>
              <a:rPr lang="en-US" sz="2000" dirty="0" smtClean="0">
                <a:latin typeface="Arial" charset="0"/>
              </a:rPr>
              <a:t>-learn example </a:t>
            </a:r>
            <a:endParaRPr lang="en-US" sz="2000" dirty="0">
              <a:latin typeface="Arial" charset="0"/>
            </a:endParaRP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838200" y="26670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838200" y="5867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429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1430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600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295400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14478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143000" y="5383213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Class 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3581400" y="4191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Class 2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1905000" y="28956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>
            <a:off x="914400" y="3276600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>
            <a:off x="914400" y="2590800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94230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648200" y="5943600"/>
            <a:ext cx="2057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31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343400" y="4800600"/>
            <a:ext cx="20399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32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295400" y="6019800"/>
            <a:ext cx="23082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33" name="Line 25"/>
          <p:cNvSpPr>
            <a:spLocks noChangeShapeType="1"/>
          </p:cNvSpPr>
          <p:nvPr/>
        </p:nvSpPr>
        <p:spPr bwMode="auto">
          <a:xfrm flipH="1">
            <a:off x="3352800" y="50577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3276600" y="51816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V="1">
            <a:off x="2057400" y="3276600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94237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3581400" y="3124200"/>
            <a:ext cx="284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6705600" y="63896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Image: Martin Law Michigan State university</a:t>
            </a:r>
          </a:p>
        </p:txBody>
      </p:sp>
      <p:pic>
        <p:nvPicPr>
          <p:cNvPr id="94239" name="Picture 31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7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The Optimization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1) Find the </a:t>
            </a:r>
            <a:r>
              <a:rPr lang="en-US" sz="2800" b="1" u="sng" dirty="0" smtClean="0"/>
              <a:t>min</a:t>
            </a:r>
            <a:r>
              <a:rPr lang="en-US" sz="2800" dirty="0" smtClean="0"/>
              <a:t> of </a:t>
            </a:r>
            <a:r>
              <a:rPr lang="en-US" sz="2800" b="1" dirty="0" smtClean="0"/>
              <a:t>||w||  </a:t>
            </a:r>
            <a:r>
              <a:rPr lang="en-US" sz="2800" dirty="0" smtClean="0"/>
              <a:t>and </a:t>
            </a:r>
            <a:r>
              <a:rPr lang="en-US" sz="2800" b="1" dirty="0" smtClean="0"/>
              <a:t>b</a:t>
            </a:r>
          </a:p>
          <a:p>
            <a:pPr marL="0" indent="0">
              <a:buNone/>
            </a:pPr>
            <a:r>
              <a:rPr lang="en-US" sz="2800" b="1" dirty="0" smtClean="0"/>
              <a:t>This is the same min ½||w||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and b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2) Such that this </a:t>
            </a:r>
            <a:r>
              <a:rPr lang="en-US" sz="2800" b="1" dirty="0" smtClean="0"/>
              <a:t>constraint </a:t>
            </a:r>
            <a:r>
              <a:rPr lang="en-US" sz="2800" dirty="0" smtClean="0"/>
              <a:t>holds: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err="1" smtClean="0"/>
              <a:t>y</a:t>
            </a:r>
            <a:r>
              <a:rPr lang="en-US" sz="2000" dirty="0" err="1" smtClean="0"/>
              <a:t>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w</a:t>
            </a:r>
            <a:r>
              <a:rPr lang="en-US" sz="2800" b="1" baseline="30000" dirty="0" err="1" smtClean="0"/>
              <a:t>T</a:t>
            </a:r>
            <a:r>
              <a:rPr lang="en-US" sz="2800" b="1" dirty="0" err="1" smtClean="0"/>
              <a:t>x</a:t>
            </a:r>
            <a:r>
              <a:rPr lang="en-US" sz="2000" dirty="0" err="1" smtClean="0"/>
              <a:t>i</a:t>
            </a:r>
            <a:r>
              <a:rPr lang="en-US" sz="2800" b="1" dirty="0" smtClean="0"/>
              <a:t>  + b ) ≥ 1 </a:t>
            </a:r>
            <a:r>
              <a:rPr lang="en-US" sz="2800" dirty="0" smtClean="0"/>
              <a:t>for all input vectors </a:t>
            </a:r>
            <a:r>
              <a:rPr lang="en-US" sz="2800" b="1" dirty="0" smtClean="0"/>
              <a:t>x</a:t>
            </a:r>
            <a:r>
              <a:rPr lang="en-US" sz="2000" dirty="0" smtClean="0"/>
              <a:t>i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Recall that </a:t>
            </a:r>
            <a:r>
              <a:rPr lang="en-US" sz="2800" b="1" dirty="0" err="1" smtClean="0"/>
              <a:t>y</a:t>
            </a:r>
            <a:r>
              <a:rPr lang="en-US" sz="2400" dirty="0" err="1" smtClean="0"/>
              <a:t>i</a:t>
            </a:r>
            <a:r>
              <a:rPr lang="en-US" sz="2800" b="1" dirty="0" smtClean="0"/>
              <a:t> will be +1 or -1 (depending on the class)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This is a </a:t>
            </a:r>
            <a:r>
              <a:rPr lang="en-US" sz="2800" b="1" dirty="0" smtClean="0"/>
              <a:t>quadratic </a:t>
            </a:r>
            <a:r>
              <a:rPr lang="en-US" sz="2800" dirty="0" smtClean="0"/>
              <a:t>optimization problem.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31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 smtClean="0"/>
              <a:t>A </a:t>
            </a:r>
            <a:r>
              <a:rPr lang="en-US" sz="3600" u="sng" dirty="0" smtClean="0"/>
              <a:t>Soft </a:t>
            </a:r>
            <a:r>
              <a:rPr lang="en-US" sz="3600" u="sng" dirty="0"/>
              <a:t>Margin </a:t>
            </a:r>
            <a:r>
              <a:rPr lang="en-US" sz="3600" dirty="0" err="1" smtClean="0"/>
              <a:t>Hyperplane</a:t>
            </a:r>
            <a:r>
              <a:rPr lang="en-US" sz="3600" dirty="0" smtClean="0"/>
              <a:t> SVM</a:t>
            </a:r>
            <a:endParaRPr lang="en-US" sz="36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r>
              <a:rPr lang="en-US" sz="2400" dirty="0"/>
              <a:t>If we minimize </a:t>
            </a:r>
            <a:r>
              <a:rPr lang="en-US" sz="2400" dirty="0" err="1">
                <a:latin typeface="Symbol" pitchFamily="18" charset="2"/>
              </a:rPr>
              <a:t>å</a:t>
            </a:r>
            <a:r>
              <a:rPr lang="en-US" sz="2400" baseline="-25000" dirty="0" err="1"/>
              <a:t>i</a:t>
            </a:r>
            <a:r>
              <a:rPr lang="en-US" sz="2400" dirty="0" err="1">
                <a:latin typeface="Symbol" pitchFamily="18" charset="2"/>
              </a:rPr>
              <a:t>x</a:t>
            </a:r>
            <a:r>
              <a:rPr lang="en-US" sz="2400" baseline="-25000" dirty="0" err="1"/>
              <a:t>i</a:t>
            </a:r>
            <a:r>
              <a:rPr lang="en-US" sz="2400" dirty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can be computed by</a:t>
            </a:r>
          </a:p>
          <a:p>
            <a:pPr lvl="1">
              <a:buFontTx/>
              <a:buNone/>
            </a:pPr>
            <a:endParaRPr lang="en-US" sz="2000" dirty="0">
              <a:latin typeface="Symbol" pitchFamily="18" charset="2"/>
            </a:endParaRPr>
          </a:p>
          <a:p>
            <a:pPr lvl="1">
              <a:buFontTx/>
              <a:buNone/>
            </a:pPr>
            <a:r>
              <a:rPr lang="en-US" sz="2000" dirty="0">
                <a:latin typeface="Symbol" pitchFamily="18" charset="2"/>
              </a:rPr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are “</a:t>
            </a:r>
            <a:r>
              <a:rPr lang="en-US" sz="2000" b="1" dirty="0"/>
              <a:t>slack variables</a:t>
            </a:r>
            <a:r>
              <a:rPr lang="en-US" sz="2000" dirty="0"/>
              <a:t>” in optimization</a:t>
            </a:r>
          </a:p>
          <a:p>
            <a:pPr lvl="1"/>
            <a:r>
              <a:rPr lang="en-US" sz="2000" dirty="0"/>
              <a:t>Note that </a:t>
            </a:r>
            <a:r>
              <a:rPr lang="en-US" sz="2000" dirty="0">
                <a:latin typeface="Symbol" pitchFamily="18" charset="2"/>
              </a:rPr>
              <a:t>x</a:t>
            </a:r>
            <a:r>
              <a:rPr lang="en-US" sz="2000" baseline="-25000" dirty="0"/>
              <a:t>i</a:t>
            </a:r>
            <a:r>
              <a:rPr lang="en-US" sz="2000" dirty="0"/>
              <a:t>=0 if there is no error for </a:t>
            </a:r>
            <a:r>
              <a:rPr lang="en-US" sz="2000" b="1" dirty="0"/>
              <a:t>x</a:t>
            </a:r>
            <a:r>
              <a:rPr lang="en-US" sz="2000" baseline="-25000" dirty="0"/>
              <a:t>i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>
                <a:latin typeface="Symbol" pitchFamily="18" charset="2"/>
              </a:rPr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is an upper bound of the number of </a:t>
            </a:r>
            <a:r>
              <a:rPr lang="en-US" sz="2000" dirty="0" smtClean="0"/>
              <a:t>errors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want to </a:t>
            </a:r>
            <a:r>
              <a:rPr lang="en-US" sz="2400" b="1" dirty="0" smtClean="0"/>
              <a:t>minimize: </a:t>
            </a:r>
            <a:r>
              <a:rPr lang="en-US" b="1" dirty="0" smtClean="0"/>
              <a:t>½||w||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+ C </a:t>
            </a:r>
            <a:r>
              <a:rPr lang="en-US" b="1" dirty="0" err="1">
                <a:latin typeface="Symbol" pitchFamily="18" charset="2"/>
              </a:rPr>
              <a:t>å</a:t>
            </a:r>
            <a:r>
              <a:rPr lang="en-US" b="1" baseline="-25000" dirty="0" err="1"/>
              <a:t>i</a:t>
            </a:r>
            <a:r>
              <a:rPr lang="en-US" b="1" dirty="0" err="1">
                <a:latin typeface="Symbol" pitchFamily="18" charset="2"/>
              </a:rPr>
              <a:t>x</a:t>
            </a:r>
            <a:r>
              <a:rPr lang="en-US" b="1" baseline="-25000" dirty="0" err="1"/>
              <a:t>i</a:t>
            </a:r>
            <a:endParaRPr lang="en-US" b="1" dirty="0"/>
          </a:p>
          <a:p>
            <a:endParaRPr lang="en-US" sz="1200" b="1" i="1" dirty="0"/>
          </a:p>
          <a:p>
            <a:pPr lvl="1"/>
            <a:r>
              <a:rPr lang="en-US" sz="2000" i="1" dirty="0"/>
              <a:t>C</a:t>
            </a:r>
            <a:r>
              <a:rPr lang="en-US" sz="2000" dirty="0"/>
              <a:t> : tradeoff parameter between error and margin</a:t>
            </a:r>
          </a:p>
          <a:p>
            <a:r>
              <a:rPr lang="en-US" sz="2400" dirty="0" smtClean="0"/>
              <a:t>The optimization problem becomes</a:t>
            </a:r>
          </a:p>
          <a:p>
            <a:pPr marL="0" lvl="1" indent="0">
              <a:buNone/>
            </a:pPr>
            <a:r>
              <a:rPr lang="en-US" b="1" dirty="0" smtClean="0"/>
              <a:t>		½||w||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+ C </a:t>
            </a:r>
            <a:r>
              <a:rPr lang="en-US" b="1" dirty="0" err="1">
                <a:latin typeface="Symbol" pitchFamily="18" charset="2"/>
              </a:rPr>
              <a:t>å</a:t>
            </a:r>
            <a:r>
              <a:rPr lang="en-US" b="1" baseline="-25000" dirty="0" err="1"/>
              <a:t>i</a:t>
            </a:r>
            <a:r>
              <a:rPr lang="en-US" b="1" dirty="0" err="1">
                <a:latin typeface="Symbol" pitchFamily="18" charset="2"/>
              </a:rPr>
              <a:t>x</a:t>
            </a:r>
            <a:r>
              <a:rPr lang="en-US" b="1" baseline="-25000" dirty="0" err="1"/>
              <a:t>i</a:t>
            </a:r>
            <a:endParaRPr lang="en-US" b="1" dirty="0"/>
          </a:p>
          <a:p>
            <a:endParaRPr lang="en-US" sz="2400" dirty="0"/>
          </a:p>
        </p:txBody>
      </p:sp>
      <p:pic>
        <p:nvPicPr>
          <p:cNvPr id="983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456" y="1229196"/>
            <a:ext cx="386512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362200" y="5991225"/>
            <a:ext cx="59436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861175" y="6629400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Image: Martin Law Michigan State university</a:t>
            </a:r>
          </a:p>
        </p:txBody>
      </p:sp>
      <p:pic>
        <p:nvPicPr>
          <p:cNvPr id="98313" name="Picture 9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175D-4396-4873-ABC4-5F4643DA6279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8756"/>
          </a:xfrm>
        </p:spPr>
        <p:txBody>
          <a:bodyPr/>
          <a:lstStyle/>
          <a:p>
            <a:r>
              <a:rPr lang="en-US" sz="3600" dirty="0" smtClean="0"/>
              <a:t>Soft Margin Example</a:t>
            </a:r>
            <a:endParaRPr lang="en-US" sz="36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805" y="1339378"/>
            <a:ext cx="7772400" cy="933922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dirty="0" smtClean="0"/>
              <a:t>llow </a:t>
            </a:r>
            <a:r>
              <a:rPr lang="en-US" sz="2000" dirty="0"/>
              <a:t>“error” </a:t>
            </a:r>
            <a:r>
              <a:rPr lang="en-US" sz="2000" dirty="0">
                <a:latin typeface="Symbol" panose="05050102010706020507" pitchFamily="18" charset="2"/>
              </a:rPr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in </a:t>
            </a:r>
            <a:r>
              <a:rPr lang="en-US" sz="2000" dirty="0" smtClean="0"/>
              <a:t>classification</a:t>
            </a:r>
          </a:p>
          <a:p>
            <a:pPr marL="0" indent="0">
              <a:buNone/>
            </a:pPr>
            <a:r>
              <a:rPr lang="en-US" sz="2000" dirty="0" smtClean="0">
                <a:latin typeface="Symbol" panose="05050102010706020507" pitchFamily="18" charset="2"/>
              </a:rPr>
              <a:t>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approximates the number of misclassified samples</a:t>
            </a:r>
          </a:p>
        </p:txBody>
      </p:sp>
      <p:grpSp>
        <p:nvGrpSpPr>
          <p:cNvPr id="106542" name="Group 46"/>
          <p:cNvGrpSpPr>
            <a:grpSpLocks/>
          </p:cNvGrpSpPr>
          <p:nvPr/>
        </p:nvGrpSpPr>
        <p:grpSpPr bwMode="auto">
          <a:xfrm>
            <a:off x="990600" y="2286000"/>
            <a:ext cx="6781800" cy="4267200"/>
            <a:chOff x="1008" y="1056"/>
            <a:chExt cx="4416" cy="3024"/>
          </a:xfrm>
        </p:grpSpPr>
        <p:sp>
          <p:nvSpPr>
            <p:cNvPr id="106502" name="Line 6"/>
            <p:cNvSpPr>
              <a:spLocks noChangeShapeType="1"/>
            </p:cNvSpPr>
            <p:nvPr/>
          </p:nvSpPr>
          <p:spPr bwMode="auto">
            <a:xfrm flipV="1">
              <a:off x="1344" y="1128"/>
              <a:ext cx="0" cy="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 flipV="1">
              <a:off x="1344" y="3824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auto">
            <a:xfrm>
              <a:off x="3078" y="1642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auto">
            <a:xfrm>
              <a:off x="3600" y="1344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Oval 10"/>
            <p:cNvSpPr>
              <a:spLocks noChangeArrowheads="1"/>
            </p:cNvSpPr>
            <p:nvPr/>
          </p:nvSpPr>
          <p:spPr bwMode="auto">
            <a:xfrm>
              <a:off x="3936" y="249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7" name="Oval 11"/>
            <p:cNvSpPr>
              <a:spLocks noChangeArrowheads="1"/>
            </p:cNvSpPr>
            <p:nvPr/>
          </p:nvSpPr>
          <p:spPr bwMode="auto">
            <a:xfrm>
              <a:off x="2400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auto">
            <a:xfrm>
              <a:off x="4080" y="2064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1632" y="2657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3360" y="2448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2208" y="2928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1729" y="3247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1440" y="2832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auto">
            <a:xfrm>
              <a:off x="1680" y="3569"/>
              <a:ext cx="72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Class 1</a:t>
              </a:r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auto">
            <a:xfrm>
              <a:off x="3792" y="1488"/>
              <a:ext cx="72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Class 2</a:t>
              </a:r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2496" y="1056"/>
              <a:ext cx="2119" cy="21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2288" cy="2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>
              <a:off x="1408" y="1064"/>
              <a:ext cx="2624" cy="26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06519" name="Picture 2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521"/>
              <a:ext cx="120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20" name="Picture 2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137"/>
              <a:ext cx="115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21" name="Picture 2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857"/>
              <a:ext cx="134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flipV="1">
              <a:off x="2371" y="1642"/>
              <a:ext cx="1349" cy="141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06523" name="Picture 2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68"/>
              <a:ext cx="2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flipH="1">
              <a:off x="2621" y="2554"/>
              <a:ext cx="768" cy="7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06534" name="Picture 3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36" name="Picture 4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2592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37" name="Line 41"/>
            <p:cNvSpPr>
              <a:spLocks noChangeShapeType="1"/>
            </p:cNvSpPr>
            <p:nvPr/>
          </p:nvSpPr>
          <p:spPr bwMode="auto">
            <a:xfrm flipH="1">
              <a:off x="2496" y="1429"/>
              <a:ext cx="374" cy="34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06540" name="Picture 4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" y="1802"/>
              <a:ext cx="22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41" name="Picture 4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" y="1373"/>
              <a:ext cx="21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48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 smtClean="0"/>
              <a:t>Constrained Optimization Quick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514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you want to minimize some function </a:t>
            </a:r>
            <a:r>
              <a:rPr lang="en-US" sz="2400" b="1" dirty="0" smtClean="0"/>
              <a:t>f(x)</a:t>
            </a:r>
            <a:r>
              <a:rPr lang="en-US" sz="2400" dirty="0" smtClean="0"/>
              <a:t> subject to the constraint of </a:t>
            </a:r>
            <a:r>
              <a:rPr lang="en-US" sz="2400" b="1" dirty="0" smtClean="0"/>
              <a:t>g(x).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Then, for any x to be a solution, the following must be true.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 that the “</a:t>
            </a:r>
            <a:r>
              <a:rPr lang="el-GR" sz="2400" dirty="0" smtClean="0"/>
              <a:t>α</a:t>
            </a:r>
            <a:r>
              <a:rPr lang="en-US" sz="2400" dirty="0" smtClean="0"/>
              <a:t>” is a Lagrange multiplier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9" descr="C:\Documents and Settings\martin\Desktop\txp_fi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4419600"/>
            <a:ext cx="4239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 smtClean="0"/>
              <a:t>Using Lagrange in SVM Solving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Goal: Minimize ½ ||w||</a:t>
            </a:r>
            <a:r>
              <a:rPr lang="en-US" sz="2400" baseline="30000" dirty="0"/>
              <a:t>2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subject to constraint:  </a:t>
            </a:r>
          </a:p>
          <a:p>
            <a:pPr marL="0" indent="0">
              <a:buNone/>
            </a:pPr>
            <a:r>
              <a:rPr lang="en-US" sz="2400" dirty="0" smtClean="0"/>
              <a:t>1 – </a:t>
            </a:r>
            <a:r>
              <a:rPr lang="en-US" sz="2400" dirty="0" err="1" smtClean="0"/>
              <a:t>y</a:t>
            </a:r>
            <a:r>
              <a:rPr lang="en-US" sz="1800" dirty="0" err="1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/>
              <a:t>x</a:t>
            </a:r>
            <a:r>
              <a:rPr lang="en-US" sz="1800" dirty="0" err="1" smtClean="0"/>
              <a:t>i</a:t>
            </a:r>
            <a:r>
              <a:rPr lang="en-US" sz="2400" dirty="0" smtClean="0"/>
              <a:t> + b)≤ 0,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 = 1, 2..,n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b="1" dirty="0" err="1" smtClean="0"/>
              <a:t>Lagrangian</a:t>
            </a:r>
            <a:r>
              <a:rPr lang="en-US" sz="2400" dirty="0" smtClean="0"/>
              <a:t> L is </a:t>
            </a:r>
          </a:p>
          <a:p>
            <a:pPr marL="0" indent="0">
              <a:buNone/>
            </a:pPr>
            <a:r>
              <a:rPr lang="en-US" sz="2400" dirty="0" smtClean="0"/>
              <a:t>L = ½ </a:t>
            </a:r>
            <a:r>
              <a:rPr lang="en-US" sz="2400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/>
              <a:t>w</a:t>
            </a:r>
            <a:r>
              <a:rPr lang="en-US" sz="2400" dirty="0" smtClean="0"/>
              <a:t> + ∑</a:t>
            </a:r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=1 to n) </a:t>
            </a:r>
            <a:r>
              <a:rPr lang="el-GR" sz="2400" dirty="0" smtClean="0"/>
              <a:t>α</a:t>
            </a:r>
            <a:r>
              <a:rPr lang="en-US" sz="1800" dirty="0" err="1" smtClean="0"/>
              <a:t>i</a:t>
            </a:r>
            <a:r>
              <a:rPr lang="en-US" sz="2400" dirty="0" smtClean="0"/>
              <a:t>(1 – </a:t>
            </a:r>
            <a:r>
              <a:rPr lang="en-US" sz="2400" dirty="0" err="1" smtClean="0"/>
              <a:t>y</a:t>
            </a:r>
            <a:r>
              <a:rPr lang="en-US" sz="1800" dirty="0" err="1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dirty="0" err="1" smtClean="0"/>
              <a:t>x</a:t>
            </a:r>
            <a:r>
              <a:rPr lang="en-US" sz="1800" dirty="0" err="1" smtClean="0"/>
              <a:t>i</a:t>
            </a:r>
            <a:r>
              <a:rPr lang="en-US" sz="2400" dirty="0" smtClean="0"/>
              <a:t> + b))</a:t>
            </a:r>
          </a:p>
          <a:p>
            <a:pPr marL="0" indent="0">
              <a:buNone/>
            </a:pPr>
            <a:r>
              <a:rPr lang="en-US" sz="2400" dirty="0" smtClean="0"/>
              <a:t>Them, setting the gradient of L w.r.t. </a:t>
            </a:r>
            <a:r>
              <a:rPr lang="en-US" sz="2400" b="1" dirty="0" smtClean="0"/>
              <a:t>w</a:t>
            </a:r>
            <a:r>
              <a:rPr lang="en-US" sz="2400" dirty="0" smtClean="0"/>
              <a:t> and b to 0, gives:</a:t>
            </a:r>
          </a:p>
          <a:p>
            <a:pPr marL="0" indent="0">
              <a:buNone/>
            </a:pPr>
            <a:r>
              <a:rPr lang="en-US" sz="2400" b="1" dirty="0" smtClean="0"/>
              <a:t>w</a:t>
            </a:r>
            <a:r>
              <a:rPr lang="en-US" sz="2400" dirty="0" smtClean="0"/>
              <a:t> + </a:t>
            </a:r>
            <a:r>
              <a:rPr lang="en-US" sz="2400" dirty="0"/>
              <a:t>∑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=1 to n) </a:t>
            </a:r>
            <a:r>
              <a:rPr lang="el-GR" sz="2400" dirty="0"/>
              <a:t>α</a:t>
            </a:r>
            <a:r>
              <a:rPr lang="en-US" sz="1800" dirty="0" err="1" smtClean="0"/>
              <a:t>i</a:t>
            </a:r>
            <a:r>
              <a:rPr lang="en-US" sz="2400" dirty="0" smtClean="0"/>
              <a:t>(– </a:t>
            </a:r>
            <a:r>
              <a:rPr lang="en-US" sz="2400" dirty="0" err="1" smtClean="0"/>
              <a:t>y</a:t>
            </a:r>
            <a:r>
              <a:rPr lang="en-US" sz="1800" dirty="0" err="1" smtClean="0"/>
              <a:t>i</a:t>
            </a:r>
            <a:r>
              <a:rPr lang="en-US" sz="2400" dirty="0" smtClean="0"/>
              <a:t>)x</a:t>
            </a:r>
            <a:r>
              <a:rPr lang="en-US" sz="1800" dirty="0" smtClean="0"/>
              <a:t>i</a:t>
            </a:r>
            <a:r>
              <a:rPr lang="en-US" sz="2400" dirty="0" smtClean="0"/>
              <a:t>  = 0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>
                <a:solidFill>
                  <a:srgbClr val="C00000"/>
                </a:solidFill>
              </a:rPr>
              <a:t>∑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=1 to n)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x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   and </a:t>
            </a:r>
            <a:r>
              <a:rPr lang="en-US" dirty="0">
                <a:solidFill>
                  <a:srgbClr val="C00000"/>
                </a:solidFill>
              </a:rPr>
              <a:t>∑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=1 to </a:t>
            </a:r>
            <a:r>
              <a:rPr lang="en-US" sz="1400" dirty="0" smtClean="0">
                <a:solidFill>
                  <a:srgbClr val="C00000"/>
                </a:solidFill>
              </a:rPr>
              <a:t>n)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= 0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Finally, if we substitute </a:t>
            </a:r>
            <a:r>
              <a:rPr lang="en-US" b="1" dirty="0" smtClean="0">
                <a:solidFill>
                  <a:srgbClr val="C00000"/>
                </a:solidFill>
              </a:rPr>
              <a:t>w </a:t>
            </a:r>
            <a:r>
              <a:rPr lang="en-US" dirty="0" smtClean="0"/>
              <a:t> into L we get (after a bit of math): </a:t>
            </a:r>
            <a:r>
              <a:rPr lang="en-US" dirty="0" smtClean="0">
                <a:solidFill>
                  <a:srgbClr val="C00000"/>
                </a:solidFill>
              </a:rPr>
              <a:t>-1/2 </a:t>
            </a:r>
            <a:r>
              <a:rPr lang="en-US" dirty="0">
                <a:solidFill>
                  <a:srgbClr val="C00000"/>
                </a:solidFill>
              </a:rPr>
              <a:t>∑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=1 to n) </a:t>
            </a:r>
            <a:r>
              <a:rPr lang="en-US" dirty="0">
                <a:solidFill>
                  <a:srgbClr val="C00000"/>
                </a:solidFill>
              </a:rPr>
              <a:t>∑</a:t>
            </a:r>
            <a:r>
              <a:rPr lang="en-US" sz="1600" dirty="0" smtClean="0">
                <a:solidFill>
                  <a:srgbClr val="C00000"/>
                </a:solidFill>
              </a:rPr>
              <a:t>(j=1 </a:t>
            </a:r>
            <a:r>
              <a:rPr lang="en-US" sz="1600" dirty="0">
                <a:solidFill>
                  <a:srgbClr val="C00000"/>
                </a:solidFill>
              </a:rPr>
              <a:t>to n)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l-GR" dirty="0" smtClean="0">
                <a:solidFill>
                  <a:srgbClr val="C00000"/>
                </a:solidFill>
              </a:rPr>
              <a:t>α</a:t>
            </a:r>
            <a:r>
              <a:rPr lang="en-US" sz="2400" dirty="0" err="1" smtClean="0">
                <a:solidFill>
                  <a:srgbClr val="C00000"/>
                </a:solidFill>
              </a:rPr>
              <a:t>j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2400" dirty="0" err="1" smtClean="0">
                <a:solidFill>
                  <a:srgbClr val="C00000"/>
                </a:solidFill>
              </a:rPr>
              <a:t>j</a:t>
            </a:r>
            <a:r>
              <a:rPr lang="en-US" dirty="0" err="1" smtClean="0">
                <a:solidFill>
                  <a:srgbClr val="C00000"/>
                </a:solidFill>
              </a:rPr>
              <a:t>x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baseline="30000" dirty="0" err="1" smtClean="0">
                <a:solidFill>
                  <a:srgbClr val="C00000"/>
                </a:solidFill>
              </a:rPr>
              <a:t>T</a:t>
            </a:r>
            <a:r>
              <a:rPr lang="en-US" dirty="0" err="1" smtClean="0">
                <a:solidFill>
                  <a:srgbClr val="C00000"/>
                </a:solidFill>
              </a:rPr>
              <a:t>x</a:t>
            </a:r>
            <a:r>
              <a:rPr lang="en-US" sz="2400" dirty="0" err="1" smtClean="0">
                <a:solidFill>
                  <a:srgbClr val="C00000"/>
                </a:solidFill>
              </a:rPr>
              <a:t>j</a:t>
            </a:r>
            <a:r>
              <a:rPr lang="en-US" dirty="0" smtClean="0">
                <a:solidFill>
                  <a:srgbClr val="C00000"/>
                </a:solidFill>
              </a:rPr>
              <a:t> + </a:t>
            </a:r>
            <a:r>
              <a:rPr lang="en-US" dirty="0">
                <a:solidFill>
                  <a:srgbClr val="C00000"/>
                </a:solidFill>
              </a:rPr>
              <a:t>∑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=1 to n)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870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Dual Problem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new objective function is called the </a:t>
            </a:r>
            <a:r>
              <a:rPr lang="en-US" sz="2800" b="1" dirty="0" smtClean="0"/>
              <a:t>dual problem</a:t>
            </a:r>
            <a:r>
              <a:rPr lang="en-US" sz="2800" dirty="0" smtClean="0"/>
              <a:t> in SVM math.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W(</a:t>
            </a:r>
            <a:r>
              <a:rPr lang="el-GR" sz="2400" dirty="0" smtClean="0">
                <a:solidFill>
                  <a:srgbClr val="C00000"/>
                </a:solidFill>
              </a:rPr>
              <a:t>α</a:t>
            </a:r>
            <a:r>
              <a:rPr lang="en-US" sz="2400" dirty="0" smtClean="0">
                <a:solidFill>
                  <a:srgbClr val="C00000"/>
                </a:solidFill>
              </a:rPr>
              <a:t>) = -1/2 </a:t>
            </a:r>
            <a:r>
              <a:rPr lang="en-US" sz="2400" dirty="0">
                <a:solidFill>
                  <a:srgbClr val="C00000"/>
                </a:solidFill>
              </a:rPr>
              <a:t>∑</a:t>
            </a:r>
            <a:r>
              <a:rPr lang="en-US" sz="1100" dirty="0">
                <a:solidFill>
                  <a:srgbClr val="C00000"/>
                </a:solidFill>
              </a:rPr>
              <a:t>(</a:t>
            </a:r>
            <a:r>
              <a:rPr lang="en-US" sz="1100" dirty="0" err="1">
                <a:solidFill>
                  <a:srgbClr val="C00000"/>
                </a:solidFill>
              </a:rPr>
              <a:t>i</a:t>
            </a:r>
            <a:r>
              <a:rPr lang="en-US" sz="1100" dirty="0">
                <a:solidFill>
                  <a:srgbClr val="C00000"/>
                </a:solidFill>
              </a:rPr>
              <a:t>=1 to n) </a:t>
            </a:r>
            <a:r>
              <a:rPr lang="en-US" sz="2400" dirty="0">
                <a:solidFill>
                  <a:srgbClr val="C00000"/>
                </a:solidFill>
              </a:rPr>
              <a:t>∑</a:t>
            </a:r>
            <a:r>
              <a:rPr lang="en-US" sz="1200" dirty="0">
                <a:solidFill>
                  <a:srgbClr val="C00000"/>
                </a:solidFill>
              </a:rPr>
              <a:t>(j=1 to n) </a:t>
            </a:r>
            <a:r>
              <a:rPr lang="el-GR" sz="2800" dirty="0">
                <a:solidFill>
                  <a:srgbClr val="C00000"/>
                </a:solidFill>
              </a:rPr>
              <a:t>α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l-GR" sz="2800" dirty="0">
                <a:solidFill>
                  <a:srgbClr val="C00000"/>
                </a:solidFill>
              </a:rPr>
              <a:t>α</a:t>
            </a:r>
            <a:r>
              <a:rPr lang="en-US" sz="2000" dirty="0" err="1">
                <a:solidFill>
                  <a:srgbClr val="C00000"/>
                </a:solidFill>
              </a:rPr>
              <a:t>j</a:t>
            </a:r>
            <a:r>
              <a:rPr lang="en-US" sz="2800" dirty="0" err="1">
                <a:solidFill>
                  <a:srgbClr val="C00000"/>
                </a:solidFill>
              </a:rPr>
              <a:t>y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800" dirty="0" err="1">
                <a:solidFill>
                  <a:srgbClr val="C00000"/>
                </a:solidFill>
              </a:rPr>
              <a:t>y</a:t>
            </a:r>
            <a:r>
              <a:rPr lang="en-US" sz="2000" dirty="0" err="1">
                <a:solidFill>
                  <a:srgbClr val="C00000"/>
                </a:solidFill>
              </a:rPr>
              <a:t>j</a:t>
            </a:r>
            <a:r>
              <a:rPr lang="en-US" sz="2800" dirty="0" err="1">
                <a:solidFill>
                  <a:srgbClr val="C00000"/>
                </a:solidFill>
              </a:rPr>
              <a:t>x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baseline="30000" dirty="0" err="1">
                <a:solidFill>
                  <a:srgbClr val="C00000"/>
                </a:solidFill>
              </a:rPr>
              <a:t>T</a:t>
            </a:r>
            <a:r>
              <a:rPr lang="en-US" sz="2800" dirty="0" err="1">
                <a:solidFill>
                  <a:srgbClr val="C00000"/>
                </a:solidFill>
              </a:rPr>
              <a:t>x</a:t>
            </a:r>
            <a:r>
              <a:rPr lang="en-US" sz="2000" dirty="0" err="1">
                <a:solidFill>
                  <a:srgbClr val="C00000"/>
                </a:solidFill>
              </a:rPr>
              <a:t>j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+ ∑</a:t>
            </a:r>
            <a:r>
              <a:rPr lang="en-US" sz="1050" dirty="0">
                <a:solidFill>
                  <a:srgbClr val="C00000"/>
                </a:solidFill>
              </a:rPr>
              <a:t>(</a:t>
            </a:r>
            <a:r>
              <a:rPr lang="en-US" sz="1050" dirty="0" err="1">
                <a:solidFill>
                  <a:srgbClr val="C00000"/>
                </a:solidFill>
              </a:rPr>
              <a:t>i</a:t>
            </a:r>
            <a:r>
              <a:rPr lang="en-US" sz="1050" dirty="0">
                <a:solidFill>
                  <a:srgbClr val="C00000"/>
                </a:solidFill>
              </a:rPr>
              <a:t>=1 to n)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l-GR" sz="2400" dirty="0">
                <a:solidFill>
                  <a:srgbClr val="C00000"/>
                </a:solidFill>
              </a:rPr>
              <a:t>α</a:t>
            </a:r>
            <a:r>
              <a:rPr lang="en-US" sz="1800" dirty="0" err="1">
                <a:solidFill>
                  <a:srgbClr val="C00000"/>
                </a:solidFill>
              </a:rPr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It is a function of alpha.</a:t>
            </a:r>
          </a:p>
          <a:p>
            <a:pPr marL="0" indent="0">
              <a:buNone/>
            </a:pPr>
            <a:r>
              <a:rPr lang="en-US" sz="2800" dirty="0" smtClean="0"/>
              <a:t>The goal is now to maximize </a:t>
            </a:r>
            <a:r>
              <a:rPr lang="en-US" sz="2800" dirty="0">
                <a:solidFill>
                  <a:srgbClr val="C00000"/>
                </a:solidFill>
              </a:rPr>
              <a:t>W(</a:t>
            </a:r>
            <a:r>
              <a:rPr lang="el-GR" sz="2800" dirty="0">
                <a:solidFill>
                  <a:srgbClr val="C00000"/>
                </a:solidFill>
              </a:rPr>
              <a:t>α</a:t>
            </a:r>
            <a:r>
              <a:rPr lang="en-US" sz="2800" dirty="0" smtClean="0">
                <a:solidFill>
                  <a:srgbClr val="C00000"/>
                </a:solidFill>
              </a:rPr>
              <a:t>) </a:t>
            </a:r>
            <a:r>
              <a:rPr lang="en-US" sz="2800" dirty="0" smtClean="0"/>
              <a:t>subject to alphas all being positive and </a:t>
            </a:r>
            <a:r>
              <a:rPr lang="en-US" sz="2800" dirty="0">
                <a:solidFill>
                  <a:srgbClr val="C00000"/>
                </a:solidFill>
              </a:rPr>
              <a:t>∑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=1 to n) </a:t>
            </a:r>
            <a:r>
              <a:rPr lang="el-GR" sz="2800" dirty="0">
                <a:solidFill>
                  <a:srgbClr val="C00000"/>
                </a:solidFill>
              </a:rPr>
              <a:t>α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800" dirty="0" err="1">
                <a:solidFill>
                  <a:srgbClr val="C00000"/>
                </a:solidFill>
              </a:rPr>
              <a:t>yi</a:t>
            </a:r>
            <a:r>
              <a:rPr lang="en-US" sz="2800" dirty="0">
                <a:solidFill>
                  <a:srgbClr val="C00000"/>
                </a:solidFill>
              </a:rPr>
              <a:t>  = 0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is a </a:t>
            </a:r>
            <a:r>
              <a:rPr lang="en-US" sz="2800" b="1" dirty="0" smtClean="0"/>
              <a:t>quadratic programming</a:t>
            </a:r>
            <a:r>
              <a:rPr lang="en-US" sz="2800" dirty="0" smtClean="0"/>
              <a:t> problem with</a:t>
            </a:r>
          </a:p>
          <a:p>
            <a:pPr marL="0" indent="0">
              <a:buNone/>
            </a:pPr>
            <a:r>
              <a:rPr lang="en-US" sz="2800" b="1" dirty="0" smtClean="0"/>
              <a:t>w = </a:t>
            </a:r>
            <a:r>
              <a:rPr lang="en-US" sz="2800" dirty="0"/>
              <a:t>∑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=1 to n) </a:t>
            </a:r>
            <a:r>
              <a:rPr lang="el-GR" sz="2800" dirty="0"/>
              <a:t>α</a:t>
            </a:r>
            <a:r>
              <a:rPr lang="en-US" sz="2000" dirty="0" err="1" smtClean="0"/>
              <a:t>i</a:t>
            </a:r>
            <a:r>
              <a:rPr lang="en-US" sz="2800" dirty="0" err="1" smtClean="0"/>
              <a:t>y</a:t>
            </a:r>
            <a:r>
              <a:rPr lang="en-US" sz="2400" dirty="0" err="1" smtClean="0"/>
              <a:t>i</a:t>
            </a:r>
            <a:r>
              <a:rPr lang="en-US" sz="2800" dirty="0" err="1" smtClean="0"/>
              <a:t>x</a:t>
            </a:r>
            <a:r>
              <a:rPr lang="en-US" sz="2400" dirty="0" err="1" smtClean="0"/>
              <a:t>i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2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300"/>
            <a:ext cx="7772400" cy="685800"/>
          </a:xfrm>
        </p:spPr>
        <p:txBody>
          <a:bodyPr/>
          <a:lstStyle/>
          <a:p>
            <a:r>
              <a:rPr lang="en-US" dirty="0" smtClean="0"/>
              <a:t>A Visual Interpretation of </a:t>
            </a:r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" y="6488112"/>
            <a:ext cx="2895600" cy="304800"/>
          </a:xfrm>
        </p:spPr>
        <p:txBody>
          <a:bodyPr/>
          <a:lstStyle/>
          <a:p>
            <a:r>
              <a:rPr lang="en-US" dirty="0"/>
              <a:t>CSE 802. Prepared by Martin Law</a:t>
            </a:r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3276600" y="4876800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6</a:t>
            </a:r>
            <a:r>
              <a:rPr lang="en-US"/>
              <a:t>=1.4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143000" y="1992313"/>
            <a:ext cx="0" cy="42799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1143000" y="6272213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3895725" y="2808288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4572000" y="3657600"/>
            <a:ext cx="204788" cy="204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5322888" y="3929063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282950" y="3011488"/>
            <a:ext cx="204788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4608513" y="433705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600200" y="4419600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276600" y="4800600"/>
            <a:ext cx="204788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2978150" y="5457825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1754188" y="5356225"/>
            <a:ext cx="204787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1958975" y="3827463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1676400" y="58674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Class 1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2971800" y="1828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Class 2</a:t>
            </a: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2570163" y="2298700"/>
            <a:ext cx="3363912" cy="33623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1244600" y="2808288"/>
            <a:ext cx="3632200" cy="35909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1244600" y="1890713"/>
            <a:ext cx="4165600" cy="4129087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91200"/>
            <a:ext cx="1905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81600"/>
            <a:ext cx="18288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324600"/>
            <a:ext cx="21336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Line 46"/>
          <p:cNvSpPr>
            <a:spLocks noChangeShapeType="1"/>
          </p:cNvSpPr>
          <p:nvPr/>
        </p:nvSpPr>
        <p:spPr bwMode="auto">
          <a:xfrm flipV="1">
            <a:off x="2773363" y="2808288"/>
            <a:ext cx="2141537" cy="224155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0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52800"/>
            <a:ext cx="381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4800600" y="4267200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1</a:t>
            </a:r>
            <a:r>
              <a:rPr lang="en-US"/>
              <a:t>=0.8</a:t>
            </a: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5334000" y="3505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2</a:t>
            </a:r>
            <a:r>
              <a:rPr lang="en-US"/>
              <a:t>=0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2895600" y="56388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3</a:t>
            </a:r>
            <a:r>
              <a:rPr lang="en-US"/>
              <a:t>=0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1219200" y="44958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4</a:t>
            </a:r>
            <a:r>
              <a:rPr lang="en-US"/>
              <a:t>=0</a:t>
            </a: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990600" y="36576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5</a:t>
            </a:r>
            <a:r>
              <a:rPr lang="en-US"/>
              <a:t>=0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4572000" y="32766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7</a:t>
            </a:r>
            <a:r>
              <a:rPr lang="en-US"/>
              <a:t>=0</a:t>
            </a: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2667000" y="2590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8</a:t>
            </a:r>
            <a:r>
              <a:rPr lang="en-US"/>
              <a:t>=0.6</a:t>
            </a: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1524000" y="5410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9</a:t>
            </a:r>
            <a:r>
              <a:rPr lang="en-US"/>
              <a:t>=0</a:t>
            </a: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3886200" y="243840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a</a:t>
            </a:r>
            <a:r>
              <a:rPr lang="en-US" baseline="-25000"/>
              <a:t>10</a:t>
            </a:r>
            <a:r>
              <a:rPr lang="en-US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9689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 smtClean="0">
                <a:latin typeface="Arial" charset="0"/>
              </a:rPr>
              <a:t>SVM kernel Transformation: </a:t>
            </a:r>
            <a:r>
              <a:rPr lang="el-GR" sz="3200" b="1" dirty="0" smtClean="0"/>
              <a:t>φ</a:t>
            </a:r>
            <a:r>
              <a:rPr lang="en-US" sz="3200" b="1" dirty="0"/>
              <a:t>(x)</a:t>
            </a:r>
            <a:endParaRPr lang="en-US" sz="3200" dirty="0">
              <a:latin typeface="Arial" charset="0"/>
            </a:endParaRPr>
          </a:p>
        </p:txBody>
      </p:sp>
      <p:pic>
        <p:nvPicPr>
          <p:cNvPr id="70661" name="Picture 5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3473" y="3351968"/>
            <a:ext cx="86881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Recall that the SVM optimization problem solved is: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W(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US" sz="2000" dirty="0">
                <a:solidFill>
                  <a:srgbClr val="C00000"/>
                </a:solidFill>
              </a:rPr>
              <a:t>) = -1/2 ∑</a:t>
            </a:r>
            <a:r>
              <a:rPr lang="en-US" sz="1050" dirty="0">
                <a:solidFill>
                  <a:srgbClr val="C00000"/>
                </a:solidFill>
              </a:rPr>
              <a:t>(</a:t>
            </a:r>
            <a:r>
              <a:rPr lang="en-US" sz="1050" dirty="0" err="1">
                <a:solidFill>
                  <a:srgbClr val="C00000"/>
                </a:solidFill>
              </a:rPr>
              <a:t>i</a:t>
            </a:r>
            <a:r>
              <a:rPr lang="en-US" sz="1050" dirty="0">
                <a:solidFill>
                  <a:srgbClr val="C00000"/>
                </a:solidFill>
              </a:rPr>
              <a:t>=1 to n) </a:t>
            </a:r>
            <a:r>
              <a:rPr lang="en-US" sz="2000" dirty="0">
                <a:solidFill>
                  <a:srgbClr val="C00000"/>
                </a:solidFill>
              </a:rPr>
              <a:t>∑</a:t>
            </a:r>
            <a:r>
              <a:rPr lang="en-US" sz="1100" dirty="0">
                <a:solidFill>
                  <a:srgbClr val="C00000"/>
                </a:solidFill>
              </a:rPr>
              <a:t>(j=1 to n)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1800" dirty="0" err="1">
                <a:solidFill>
                  <a:srgbClr val="C00000"/>
                </a:solidFill>
              </a:rPr>
              <a:t>i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1800" dirty="0" err="1">
                <a:solidFill>
                  <a:srgbClr val="C00000"/>
                </a:solidFill>
              </a:rPr>
              <a:t>j</a:t>
            </a:r>
            <a:r>
              <a:rPr lang="en-US" dirty="0" err="1">
                <a:solidFill>
                  <a:srgbClr val="C00000"/>
                </a:solidFill>
              </a:rPr>
              <a:t>y</a:t>
            </a:r>
            <a:r>
              <a:rPr lang="en-US" sz="1800" dirty="0" err="1">
                <a:solidFill>
                  <a:srgbClr val="C00000"/>
                </a:solidFill>
              </a:rPr>
              <a:t>i</a:t>
            </a:r>
            <a:r>
              <a:rPr lang="en-US" dirty="0" err="1">
                <a:solidFill>
                  <a:srgbClr val="C00000"/>
                </a:solidFill>
              </a:rPr>
              <a:t>y</a:t>
            </a:r>
            <a:r>
              <a:rPr lang="en-US" sz="1800" dirty="0" err="1">
                <a:solidFill>
                  <a:srgbClr val="C00000"/>
                </a:solidFill>
              </a:rPr>
              <a:t>j</a:t>
            </a:r>
            <a:r>
              <a:rPr lang="en-US" dirty="0" err="1"/>
              <a:t>x</a:t>
            </a:r>
            <a:r>
              <a:rPr lang="en-US" sz="1800" dirty="0" err="1"/>
              <a:t>i</a:t>
            </a:r>
            <a:r>
              <a:rPr lang="en-US" sz="1800" baseline="30000" dirty="0" err="1"/>
              <a:t>T</a:t>
            </a:r>
            <a:r>
              <a:rPr lang="en-US" dirty="0" err="1"/>
              <a:t>x</a:t>
            </a:r>
            <a:r>
              <a:rPr lang="en-US" sz="1800" dirty="0" err="1"/>
              <a:t>j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+ ∑</a:t>
            </a:r>
            <a:r>
              <a:rPr lang="en-US" sz="1000" dirty="0">
                <a:solidFill>
                  <a:srgbClr val="C00000"/>
                </a:solidFill>
              </a:rPr>
              <a:t>(</a:t>
            </a:r>
            <a:r>
              <a:rPr lang="en-US" sz="1000" dirty="0" err="1">
                <a:solidFill>
                  <a:srgbClr val="C00000"/>
                </a:solidFill>
              </a:rPr>
              <a:t>i</a:t>
            </a:r>
            <a:r>
              <a:rPr lang="en-US" sz="1000" dirty="0">
                <a:solidFill>
                  <a:srgbClr val="C00000"/>
                </a:solidFill>
              </a:rPr>
              <a:t>=1 to n)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US" sz="1600" dirty="0" err="1" smtClean="0">
                <a:solidFill>
                  <a:srgbClr val="C00000"/>
                </a:solidFill>
              </a:rPr>
              <a:t>i</a:t>
            </a:r>
            <a:endParaRPr lang="en-US" sz="2000" dirty="0" smtClean="0"/>
          </a:p>
          <a:p>
            <a:r>
              <a:rPr lang="en-US" sz="2000" dirty="0" smtClean="0"/>
              <a:t>Here, only the inner product of the x values is needed. </a:t>
            </a:r>
          </a:p>
          <a:p>
            <a:endParaRPr lang="en-US" sz="2000" dirty="0"/>
          </a:p>
          <a:p>
            <a:r>
              <a:rPr lang="en-US" sz="2000" dirty="0" smtClean="0"/>
              <a:t>Therefore, if a kernel transformation is used, the updated optimization problem becomes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W(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US" sz="2000" dirty="0">
                <a:solidFill>
                  <a:srgbClr val="C00000"/>
                </a:solidFill>
              </a:rPr>
              <a:t>) = -1/2 ∑</a:t>
            </a:r>
            <a:r>
              <a:rPr lang="en-US" sz="1050" dirty="0">
                <a:solidFill>
                  <a:srgbClr val="C00000"/>
                </a:solidFill>
              </a:rPr>
              <a:t>(</a:t>
            </a:r>
            <a:r>
              <a:rPr lang="en-US" sz="1050" dirty="0" err="1">
                <a:solidFill>
                  <a:srgbClr val="C00000"/>
                </a:solidFill>
              </a:rPr>
              <a:t>i</a:t>
            </a:r>
            <a:r>
              <a:rPr lang="en-US" sz="1050" dirty="0">
                <a:solidFill>
                  <a:srgbClr val="C00000"/>
                </a:solidFill>
              </a:rPr>
              <a:t>=1 to n) </a:t>
            </a:r>
            <a:r>
              <a:rPr lang="en-US" sz="2000" dirty="0">
                <a:solidFill>
                  <a:srgbClr val="C00000"/>
                </a:solidFill>
              </a:rPr>
              <a:t>∑</a:t>
            </a:r>
            <a:r>
              <a:rPr lang="en-US" sz="1100" dirty="0">
                <a:solidFill>
                  <a:srgbClr val="C00000"/>
                </a:solidFill>
              </a:rPr>
              <a:t>(j=1 to n)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1800" dirty="0" err="1">
                <a:solidFill>
                  <a:srgbClr val="C00000"/>
                </a:solidFill>
              </a:rPr>
              <a:t>i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sz="1800" dirty="0" err="1" smtClean="0">
                <a:solidFill>
                  <a:srgbClr val="C00000"/>
                </a:solidFill>
              </a:rPr>
              <a:t>j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1800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sz="1800" dirty="0" err="1" smtClean="0">
                <a:solidFill>
                  <a:srgbClr val="C00000"/>
                </a:solidFill>
              </a:rPr>
              <a:t>j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l-GR" sz="2800" dirty="0" smtClean="0"/>
              <a:t>φ</a:t>
            </a:r>
            <a:r>
              <a:rPr lang="en-US" sz="2800" dirty="0" smtClean="0"/>
              <a:t>(</a:t>
            </a:r>
            <a:r>
              <a:rPr lang="en-US" dirty="0" smtClean="0"/>
              <a:t>x</a:t>
            </a:r>
            <a:r>
              <a:rPr lang="en-US" sz="1800" dirty="0" smtClean="0"/>
              <a:t>i</a:t>
            </a:r>
            <a:r>
              <a:rPr lang="en-US" sz="2800" dirty="0" smtClean="0"/>
              <a:t>)</a:t>
            </a:r>
            <a:r>
              <a:rPr lang="en-US" baseline="30000" dirty="0" smtClean="0"/>
              <a:t>T</a:t>
            </a:r>
            <a:r>
              <a:rPr lang="el-GR" dirty="0" smtClean="0"/>
              <a:t> φ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sz="1800" dirty="0" err="1" smtClean="0"/>
              <a:t>j</a:t>
            </a:r>
            <a:r>
              <a:rPr lang="en-US" sz="2800" dirty="0" smtClean="0"/>
              <a:t>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+ ∑</a:t>
            </a:r>
            <a:r>
              <a:rPr lang="en-US" sz="1000" dirty="0">
                <a:solidFill>
                  <a:srgbClr val="C00000"/>
                </a:solidFill>
              </a:rPr>
              <a:t>(</a:t>
            </a:r>
            <a:r>
              <a:rPr lang="en-US" sz="1000" dirty="0" err="1">
                <a:solidFill>
                  <a:srgbClr val="C00000"/>
                </a:solidFill>
              </a:rPr>
              <a:t>i</a:t>
            </a:r>
            <a:r>
              <a:rPr lang="en-US" sz="1000" dirty="0">
                <a:solidFill>
                  <a:srgbClr val="C00000"/>
                </a:solidFill>
              </a:rPr>
              <a:t>=1 to n)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endParaRPr lang="en-US" sz="2000" dirty="0"/>
          </a:p>
          <a:p>
            <a:r>
              <a:rPr lang="en-US" sz="2000" dirty="0" smtClean="0"/>
              <a:t>where kernel k(xi, </a:t>
            </a:r>
            <a:r>
              <a:rPr lang="en-US" sz="2000" dirty="0" err="1" smtClean="0"/>
              <a:t>xj</a:t>
            </a:r>
            <a:r>
              <a:rPr lang="en-US" sz="2000" dirty="0" smtClean="0"/>
              <a:t>) = </a:t>
            </a:r>
            <a:r>
              <a:rPr lang="el-GR" sz="2000" dirty="0"/>
              <a:t>φ</a:t>
            </a:r>
            <a:r>
              <a:rPr lang="en-US" sz="2000" dirty="0"/>
              <a:t>(x</a:t>
            </a:r>
            <a:r>
              <a:rPr lang="en-US" sz="1600" dirty="0"/>
              <a:t>i</a:t>
            </a:r>
            <a:r>
              <a:rPr lang="en-US" sz="2000" dirty="0"/>
              <a:t>)</a:t>
            </a:r>
            <a:r>
              <a:rPr lang="en-US" sz="2000" baseline="30000" dirty="0"/>
              <a:t>T</a:t>
            </a:r>
            <a:r>
              <a:rPr lang="el-GR" sz="2000" dirty="0"/>
              <a:t> φ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1600" dirty="0" err="1"/>
              <a:t>j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We only need the inner product of the feature space – not an explicit mapping. </a:t>
            </a:r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438400" y="1066800"/>
            <a:ext cx="5486400" cy="2168525"/>
            <a:chOff x="1981200" y="1143000"/>
            <a:chExt cx="6324600" cy="2514600"/>
          </a:xfrm>
        </p:grpSpPr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2209800" y="1295400"/>
              <a:ext cx="1600200" cy="1524000"/>
            </a:xfrm>
            <a:custGeom>
              <a:avLst/>
              <a:gdLst>
                <a:gd name="T0" fmla="*/ 0 w 1008"/>
                <a:gd name="T1" fmla="*/ 0 h 960"/>
                <a:gd name="T2" fmla="*/ 96 w 1008"/>
                <a:gd name="T3" fmla="*/ 432 h 960"/>
                <a:gd name="T4" fmla="*/ 384 w 1008"/>
                <a:gd name="T5" fmla="*/ 624 h 960"/>
                <a:gd name="T6" fmla="*/ 768 w 1008"/>
                <a:gd name="T7" fmla="*/ 672 h 960"/>
                <a:gd name="T8" fmla="*/ 1008 w 1008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60">
                  <a:moveTo>
                    <a:pt x="0" y="0"/>
                  </a:moveTo>
                  <a:cubicBezTo>
                    <a:pt x="16" y="164"/>
                    <a:pt x="32" y="328"/>
                    <a:pt x="96" y="432"/>
                  </a:cubicBezTo>
                  <a:cubicBezTo>
                    <a:pt x="160" y="536"/>
                    <a:pt x="272" y="584"/>
                    <a:pt x="384" y="624"/>
                  </a:cubicBezTo>
                  <a:cubicBezTo>
                    <a:pt x="496" y="664"/>
                    <a:pt x="664" y="616"/>
                    <a:pt x="768" y="672"/>
                  </a:cubicBezTo>
                  <a:cubicBezTo>
                    <a:pt x="872" y="728"/>
                    <a:pt x="940" y="844"/>
                    <a:pt x="1008" y="9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 flipV="1">
              <a:off x="1981200" y="1143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30"/>
            <p:cNvSpPr>
              <a:spLocks noChangeShapeType="1"/>
            </p:cNvSpPr>
            <p:nvPr/>
          </p:nvSpPr>
          <p:spPr bwMode="auto">
            <a:xfrm>
              <a:off x="1981200" y="3200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1031"/>
            <p:cNvSpPr>
              <a:spLocks noChangeArrowheads="1"/>
            </p:cNvSpPr>
            <p:nvPr/>
          </p:nvSpPr>
          <p:spPr bwMode="auto">
            <a:xfrm>
              <a:off x="2362200" y="1295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133600" y="16764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33"/>
            <p:cNvSpPr>
              <a:spLocks noChangeArrowheads="1"/>
            </p:cNvSpPr>
            <p:nvPr/>
          </p:nvSpPr>
          <p:spPr bwMode="auto">
            <a:xfrm>
              <a:off x="2667000" y="1524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34"/>
            <p:cNvSpPr>
              <a:spLocks noChangeArrowheads="1"/>
            </p:cNvSpPr>
            <p:nvPr/>
          </p:nvSpPr>
          <p:spPr bwMode="auto">
            <a:xfrm>
              <a:off x="2971800" y="1828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35"/>
            <p:cNvSpPr>
              <a:spLocks noChangeArrowheads="1"/>
            </p:cNvSpPr>
            <p:nvPr/>
          </p:nvSpPr>
          <p:spPr bwMode="auto">
            <a:xfrm>
              <a:off x="3200400" y="1447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36"/>
            <p:cNvSpPr>
              <a:spLocks noChangeArrowheads="1"/>
            </p:cNvSpPr>
            <p:nvPr/>
          </p:nvSpPr>
          <p:spPr bwMode="auto">
            <a:xfrm>
              <a:off x="3581400" y="1828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37"/>
            <p:cNvSpPr>
              <a:spLocks noChangeArrowheads="1"/>
            </p:cNvSpPr>
            <p:nvPr/>
          </p:nvSpPr>
          <p:spPr bwMode="auto">
            <a:xfrm>
              <a:off x="2133600" y="19812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2362200" y="22098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209800" y="24384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2743200" y="24384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124200" y="25146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042"/>
            <p:cNvSpPr>
              <a:spLocks noChangeArrowheads="1"/>
            </p:cNvSpPr>
            <p:nvPr/>
          </p:nvSpPr>
          <p:spPr bwMode="auto">
            <a:xfrm>
              <a:off x="3429000" y="27432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2819400" y="2895600"/>
              <a:ext cx="76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44"/>
            <p:cNvSpPr>
              <a:spLocks noChangeArrowheads="1"/>
            </p:cNvSpPr>
            <p:nvPr/>
          </p:nvSpPr>
          <p:spPr bwMode="auto">
            <a:xfrm>
              <a:off x="2438400" y="17526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45"/>
            <p:cNvSpPr>
              <a:spLocks noChangeArrowheads="1"/>
            </p:cNvSpPr>
            <p:nvPr/>
          </p:nvSpPr>
          <p:spPr bwMode="auto">
            <a:xfrm>
              <a:off x="2743200" y="2057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46"/>
            <p:cNvSpPr>
              <a:spLocks noChangeArrowheads="1"/>
            </p:cNvSpPr>
            <p:nvPr/>
          </p:nvSpPr>
          <p:spPr bwMode="auto">
            <a:xfrm>
              <a:off x="3352800" y="2209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47"/>
            <p:cNvSpPr>
              <a:spLocks noChangeArrowheads="1"/>
            </p:cNvSpPr>
            <p:nvPr/>
          </p:nvSpPr>
          <p:spPr bwMode="auto">
            <a:xfrm>
              <a:off x="3657600" y="2362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48"/>
            <p:cNvSpPr>
              <a:spLocks noChangeArrowheads="1"/>
            </p:cNvSpPr>
            <p:nvPr/>
          </p:nvSpPr>
          <p:spPr bwMode="auto">
            <a:xfrm>
              <a:off x="3810000" y="2667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49"/>
            <p:cNvSpPr>
              <a:spLocks noChangeShapeType="1"/>
            </p:cNvSpPr>
            <p:nvPr/>
          </p:nvSpPr>
          <p:spPr bwMode="auto">
            <a:xfrm flipV="1">
              <a:off x="5943600" y="1143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1050"/>
            <p:cNvSpPr>
              <a:spLocks noChangeShapeType="1"/>
            </p:cNvSpPr>
            <p:nvPr/>
          </p:nvSpPr>
          <p:spPr bwMode="auto">
            <a:xfrm>
              <a:off x="5943600" y="3200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6324600" y="1295400"/>
              <a:ext cx="14478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" name="Group 1052"/>
            <p:cNvGrpSpPr>
              <a:grpSpLocks/>
            </p:cNvGrpSpPr>
            <p:nvPr/>
          </p:nvGrpSpPr>
          <p:grpSpPr bwMode="auto">
            <a:xfrm>
              <a:off x="6019800" y="1371600"/>
              <a:ext cx="528638" cy="336550"/>
              <a:chOff x="3001" y="2496"/>
              <a:chExt cx="333" cy="212"/>
            </a:xfrm>
          </p:grpSpPr>
          <p:sp>
            <p:nvSpPr>
              <p:cNvPr id="87" name="Rectangle 1053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1054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2" name="Group 1055"/>
            <p:cNvGrpSpPr>
              <a:grpSpLocks/>
            </p:cNvGrpSpPr>
            <p:nvPr/>
          </p:nvGrpSpPr>
          <p:grpSpPr bwMode="auto">
            <a:xfrm>
              <a:off x="6253163" y="1797050"/>
              <a:ext cx="528637" cy="336550"/>
              <a:chOff x="3001" y="2496"/>
              <a:chExt cx="333" cy="212"/>
            </a:xfrm>
          </p:grpSpPr>
          <p:sp>
            <p:nvSpPr>
              <p:cNvPr id="85" name="Rectangle 1056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1057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3" name="Group 1058"/>
            <p:cNvGrpSpPr>
              <a:grpSpLocks/>
            </p:cNvGrpSpPr>
            <p:nvPr/>
          </p:nvGrpSpPr>
          <p:grpSpPr bwMode="auto">
            <a:xfrm>
              <a:off x="6634163" y="2254250"/>
              <a:ext cx="528637" cy="336550"/>
              <a:chOff x="3001" y="2496"/>
              <a:chExt cx="333" cy="212"/>
            </a:xfrm>
          </p:grpSpPr>
          <p:sp>
            <p:nvSpPr>
              <p:cNvPr id="83" name="Rectangle 1059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Text Box 1060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4" name="Group 1061"/>
            <p:cNvGrpSpPr>
              <a:grpSpLocks/>
            </p:cNvGrpSpPr>
            <p:nvPr/>
          </p:nvGrpSpPr>
          <p:grpSpPr bwMode="auto">
            <a:xfrm>
              <a:off x="6786563" y="2482850"/>
              <a:ext cx="528637" cy="336550"/>
              <a:chOff x="3001" y="2496"/>
              <a:chExt cx="333" cy="212"/>
            </a:xfrm>
          </p:grpSpPr>
          <p:sp>
            <p:nvSpPr>
              <p:cNvPr id="81" name="Rectangle 1062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063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5" name="Group 1064"/>
            <p:cNvGrpSpPr>
              <a:grpSpLocks/>
            </p:cNvGrpSpPr>
            <p:nvPr/>
          </p:nvGrpSpPr>
          <p:grpSpPr bwMode="auto">
            <a:xfrm>
              <a:off x="6096000" y="2438400"/>
              <a:ext cx="528638" cy="336550"/>
              <a:chOff x="3001" y="2496"/>
              <a:chExt cx="333" cy="212"/>
            </a:xfrm>
          </p:grpSpPr>
          <p:sp>
            <p:nvSpPr>
              <p:cNvPr id="79" name="Rectangle 1065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1066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6" name="Group 1067"/>
            <p:cNvGrpSpPr>
              <a:grpSpLocks/>
            </p:cNvGrpSpPr>
            <p:nvPr/>
          </p:nvGrpSpPr>
          <p:grpSpPr bwMode="auto">
            <a:xfrm>
              <a:off x="5867400" y="1905000"/>
              <a:ext cx="528638" cy="336550"/>
              <a:chOff x="3001" y="2496"/>
              <a:chExt cx="333" cy="212"/>
            </a:xfrm>
          </p:grpSpPr>
          <p:sp>
            <p:nvSpPr>
              <p:cNvPr id="77" name="Rectangle 1068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1069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7" name="Group 1070"/>
            <p:cNvGrpSpPr>
              <a:grpSpLocks/>
            </p:cNvGrpSpPr>
            <p:nvPr/>
          </p:nvGrpSpPr>
          <p:grpSpPr bwMode="auto">
            <a:xfrm>
              <a:off x="7091363" y="2863850"/>
              <a:ext cx="528637" cy="336550"/>
              <a:chOff x="3001" y="2496"/>
              <a:chExt cx="333" cy="212"/>
            </a:xfrm>
          </p:grpSpPr>
          <p:sp>
            <p:nvSpPr>
              <p:cNvPr id="75" name="Rectangle 1071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1072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38" name="Group 1073"/>
            <p:cNvGrpSpPr>
              <a:grpSpLocks/>
            </p:cNvGrpSpPr>
            <p:nvPr/>
          </p:nvGrpSpPr>
          <p:grpSpPr bwMode="auto">
            <a:xfrm>
              <a:off x="6248400" y="2743200"/>
              <a:ext cx="528638" cy="336550"/>
              <a:chOff x="3001" y="2496"/>
              <a:chExt cx="333" cy="212"/>
            </a:xfrm>
          </p:grpSpPr>
          <p:sp>
            <p:nvSpPr>
              <p:cNvPr id="73" name="Rectangle 1074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48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1075"/>
              <p:cNvSpPr txBox="1">
                <a:spLocks noChangeArrowheads="1"/>
              </p:cNvSpPr>
              <p:nvPr/>
            </p:nvSpPr>
            <p:spPr bwMode="auto">
              <a:xfrm>
                <a:off x="3001" y="2496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sp>
          <p:nvSpPr>
            <p:cNvPr id="39" name="AutoShape 1076"/>
            <p:cNvSpPr>
              <a:spLocks noChangeArrowheads="1"/>
            </p:cNvSpPr>
            <p:nvPr/>
          </p:nvSpPr>
          <p:spPr bwMode="auto">
            <a:xfrm>
              <a:off x="4343400" y="2209800"/>
              <a:ext cx="990600" cy="381000"/>
            </a:xfrm>
            <a:prstGeom prst="rightArrow">
              <a:avLst>
                <a:gd name="adj1" fmla="val 50000"/>
                <a:gd name="adj2" fmla="val 6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077"/>
            <p:cNvSpPr txBox="1">
              <a:spLocks noChangeArrowheads="1"/>
            </p:cNvSpPr>
            <p:nvPr/>
          </p:nvSpPr>
          <p:spPr bwMode="auto">
            <a:xfrm>
              <a:off x="4418013" y="1624013"/>
              <a:ext cx="766762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3200">
                  <a:latin typeface="Symbol" panose="05050102010706020507" pitchFamily="18" charset="2"/>
                </a:rPr>
                <a:t>f</a:t>
              </a:r>
              <a:r>
                <a:rPr lang="en-US" sz="3200">
                  <a:latin typeface="Times New Roman" panose="02020603050405020304" pitchFamily="18" charset="0"/>
                </a:rPr>
                <a:t>(.)</a:t>
              </a:r>
            </a:p>
          </p:txBody>
        </p:sp>
        <p:grpSp>
          <p:nvGrpSpPr>
            <p:cNvPr id="41" name="Group 1078"/>
            <p:cNvGrpSpPr>
              <a:grpSpLocks/>
            </p:cNvGrpSpPr>
            <p:nvPr/>
          </p:nvGrpSpPr>
          <p:grpSpPr bwMode="auto">
            <a:xfrm>
              <a:off x="7162800" y="1600200"/>
              <a:ext cx="528638" cy="336550"/>
              <a:chOff x="4307" y="2352"/>
              <a:chExt cx="333" cy="212"/>
            </a:xfrm>
          </p:grpSpPr>
          <p:sp>
            <p:nvSpPr>
              <p:cNvPr id="71" name="Oval 1079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080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2" name="Group 1081"/>
            <p:cNvGrpSpPr>
              <a:grpSpLocks/>
            </p:cNvGrpSpPr>
            <p:nvPr/>
          </p:nvGrpSpPr>
          <p:grpSpPr bwMode="auto">
            <a:xfrm>
              <a:off x="6553200" y="1143000"/>
              <a:ext cx="528638" cy="336550"/>
              <a:chOff x="4307" y="2352"/>
              <a:chExt cx="333" cy="212"/>
            </a:xfrm>
          </p:grpSpPr>
          <p:sp>
            <p:nvSpPr>
              <p:cNvPr id="69" name="Oval 1082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1083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3" name="Group 1084"/>
            <p:cNvGrpSpPr>
              <a:grpSpLocks/>
            </p:cNvGrpSpPr>
            <p:nvPr/>
          </p:nvGrpSpPr>
          <p:grpSpPr bwMode="auto">
            <a:xfrm>
              <a:off x="6934200" y="1828800"/>
              <a:ext cx="528638" cy="336550"/>
              <a:chOff x="4307" y="2352"/>
              <a:chExt cx="333" cy="212"/>
            </a:xfrm>
          </p:grpSpPr>
          <p:sp>
            <p:nvSpPr>
              <p:cNvPr id="67" name="Oval 1085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1086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4" name="Group 1087"/>
            <p:cNvGrpSpPr>
              <a:grpSpLocks/>
            </p:cNvGrpSpPr>
            <p:nvPr/>
          </p:nvGrpSpPr>
          <p:grpSpPr bwMode="auto">
            <a:xfrm>
              <a:off x="6705600" y="1524000"/>
              <a:ext cx="528638" cy="336550"/>
              <a:chOff x="4307" y="2352"/>
              <a:chExt cx="333" cy="212"/>
            </a:xfrm>
          </p:grpSpPr>
          <p:sp>
            <p:nvSpPr>
              <p:cNvPr id="65" name="Oval 1088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089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5" name="Group 1090"/>
            <p:cNvGrpSpPr>
              <a:grpSpLocks/>
            </p:cNvGrpSpPr>
            <p:nvPr/>
          </p:nvGrpSpPr>
          <p:grpSpPr bwMode="auto">
            <a:xfrm>
              <a:off x="6858000" y="1295400"/>
              <a:ext cx="528638" cy="336550"/>
              <a:chOff x="4307" y="2352"/>
              <a:chExt cx="333" cy="212"/>
            </a:xfrm>
          </p:grpSpPr>
          <p:sp>
            <p:nvSpPr>
              <p:cNvPr id="63" name="Oval 1091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1092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6" name="Group 1093"/>
            <p:cNvGrpSpPr>
              <a:grpSpLocks/>
            </p:cNvGrpSpPr>
            <p:nvPr/>
          </p:nvGrpSpPr>
          <p:grpSpPr bwMode="auto">
            <a:xfrm>
              <a:off x="7391400" y="2406650"/>
              <a:ext cx="528638" cy="336550"/>
              <a:chOff x="4307" y="2352"/>
              <a:chExt cx="333" cy="212"/>
            </a:xfrm>
          </p:grpSpPr>
          <p:sp>
            <p:nvSpPr>
              <p:cNvPr id="61" name="Oval 1094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1095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7" name="Group 1096"/>
            <p:cNvGrpSpPr>
              <a:grpSpLocks/>
            </p:cNvGrpSpPr>
            <p:nvPr/>
          </p:nvGrpSpPr>
          <p:grpSpPr bwMode="auto">
            <a:xfrm>
              <a:off x="7620000" y="1447800"/>
              <a:ext cx="528638" cy="336550"/>
              <a:chOff x="4307" y="2352"/>
              <a:chExt cx="333" cy="212"/>
            </a:xfrm>
          </p:grpSpPr>
          <p:sp>
            <p:nvSpPr>
              <p:cNvPr id="59" name="Oval 109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098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8" name="Group 1099"/>
            <p:cNvGrpSpPr>
              <a:grpSpLocks/>
            </p:cNvGrpSpPr>
            <p:nvPr/>
          </p:nvGrpSpPr>
          <p:grpSpPr bwMode="auto">
            <a:xfrm>
              <a:off x="7391400" y="1981200"/>
              <a:ext cx="528638" cy="336550"/>
              <a:chOff x="4307" y="2352"/>
              <a:chExt cx="333" cy="212"/>
            </a:xfrm>
          </p:grpSpPr>
          <p:sp>
            <p:nvSpPr>
              <p:cNvPr id="57" name="Oval 1100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1101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49" name="Group 1102"/>
            <p:cNvGrpSpPr>
              <a:grpSpLocks/>
            </p:cNvGrpSpPr>
            <p:nvPr/>
          </p:nvGrpSpPr>
          <p:grpSpPr bwMode="auto">
            <a:xfrm>
              <a:off x="7239000" y="2178050"/>
              <a:ext cx="528638" cy="336550"/>
              <a:chOff x="4307" y="2352"/>
              <a:chExt cx="333" cy="212"/>
            </a:xfrm>
          </p:grpSpPr>
          <p:sp>
            <p:nvSpPr>
              <p:cNvPr id="55" name="Oval 1103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1104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grpSp>
          <p:nvGrpSpPr>
            <p:cNvPr id="50" name="Group 1105"/>
            <p:cNvGrpSpPr>
              <a:grpSpLocks/>
            </p:cNvGrpSpPr>
            <p:nvPr/>
          </p:nvGrpSpPr>
          <p:grpSpPr bwMode="auto">
            <a:xfrm>
              <a:off x="7777163" y="2057400"/>
              <a:ext cx="528637" cy="336550"/>
              <a:chOff x="4307" y="2352"/>
              <a:chExt cx="333" cy="212"/>
            </a:xfrm>
          </p:grpSpPr>
          <p:sp>
            <p:nvSpPr>
              <p:cNvPr id="53" name="Oval 1106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1107"/>
              <p:cNvSpPr txBox="1">
                <a:spLocks noChangeArrowheads="1"/>
              </p:cNvSpPr>
              <p:nvPr/>
            </p:nvSpPr>
            <p:spPr bwMode="auto">
              <a:xfrm>
                <a:off x="4307" y="2352"/>
                <a:ext cx="3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1600">
                    <a:latin typeface="Symbol" panose="05050102010706020507" pitchFamily="18" charset="2"/>
                  </a:rPr>
                  <a:t>f</a:t>
                </a:r>
                <a:r>
                  <a:rPr lang="en-US" sz="1600">
                    <a:latin typeface="Times New Roman" panose="02020603050405020304" pitchFamily="18" charset="0"/>
                  </a:rPr>
                  <a:t>(  )</a:t>
                </a:r>
              </a:p>
            </p:txBody>
          </p:sp>
        </p:grpSp>
        <p:sp>
          <p:nvSpPr>
            <p:cNvPr id="51" name="Text Box 1108"/>
            <p:cNvSpPr txBox="1">
              <a:spLocks noChangeArrowheads="1"/>
            </p:cNvSpPr>
            <p:nvPr/>
          </p:nvSpPr>
          <p:spPr bwMode="auto">
            <a:xfrm>
              <a:off x="6019800" y="3124200"/>
              <a:ext cx="1849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latin typeface="Times New Roman" panose="02020603050405020304" pitchFamily="18" charset="0"/>
                </a:rPr>
                <a:t>Feature space</a:t>
              </a:r>
            </a:p>
          </p:txBody>
        </p:sp>
        <p:sp>
          <p:nvSpPr>
            <p:cNvPr id="52" name="Text Box 1109"/>
            <p:cNvSpPr txBox="1">
              <a:spLocks noChangeArrowheads="1"/>
            </p:cNvSpPr>
            <p:nvPr/>
          </p:nvSpPr>
          <p:spPr bwMode="auto">
            <a:xfrm>
              <a:off x="2192338" y="3200400"/>
              <a:ext cx="15795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>
                  <a:latin typeface="Times New Roman" panose="02020603050405020304" pitchFamily="18" charset="0"/>
                </a:rPr>
                <a:t>Input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 smtClean="0"/>
              <a:t>Common Kernels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Polynomial with degree d</a:t>
            </a:r>
          </a:p>
          <a:p>
            <a:pPr marL="0" indent="0">
              <a:buNone/>
            </a:pPr>
            <a:r>
              <a:rPr lang="en-US" dirty="0" smtClean="0"/>
              <a:t>K(x, y) = (</a:t>
            </a:r>
            <a:r>
              <a:rPr lang="en-US" dirty="0" err="1" smtClean="0"/>
              <a:t>xTy</a:t>
            </a:r>
            <a:r>
              <a:rPr lang="en-US" dirty="0" smtClean="0"/>
              <a:t> + 1)d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Radial </a:t>
            </a:r>
          </a:p>
          <a:p>
            <a:pPr marL="0" indent="0">
              <a:buNone/>
            </a:pPr>
            <a:r>
              <a:rPr lang="en-US" dirty="0" smtClean="0"/>
              <a:t>K(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exp</a:t>
            </a:r>
            <a:r>
              <a:rPr lang="en-US" dirty="0" smtClean="0"/>
              <a:t>(-||x – y||</a:t>
            </a:r>
            <a:r>
              <a:rPr lang="en-US" baseline="30000" dirty="0" smtClean="0"/>
              <a:t>2</a:t>
            </a:r>
            <a:r>
              <a:rPr lang="en-US" dirty="0" smtClean="0"/>
              <a:t> / 2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Sigmoid:</a:t>
            </a:r>
          </a:p>
          <a:p>
            <a:pPr marL="0" indent="0">
              <a:buNone/>
            </a:pPr>
            <a:r>
              <a:rPr lang="en-US" dirty="0" smtClean="0"/>
              <a:t>K(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tanh</a:t>
            </a:r>
            <a:r>
              <a:rPr lang="en-US" dirty="0" smtClean="0"/>
              <a:t>(</a:t>
            </a:r>
            <a:r>
              <a:rPr lang="en-US" dirty="0" err="1"/>
              <a:t>c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 + d)</a:t>
            </a:r>
          </a:p>
          <a:p>
            <a:pPr marL="0" indent="0">
              <a:buNone/>
            </a:pPr>
            <a:r>
              <a:rPr lang="en-US" dirty="0" smtClean="0"/>
              <a:t>Gaussian:</a:t>
            </a:r>
          </a:p>
          <a:p>
            <a:pPr marL="0" indent="0">
              <a:buNone/>
            </a:pPr>
            <a:r>
              <a:rPr lang="en-US" dirty="0" smtClean="0"/>
              <a:t>K(x, y) = </a:t>
            </a:r>
            <a:r>
              <a:rPr lang="en-US" dirty="0" err="1" smtClean="0"/>
              <a:t>exp</a:t>
            </a:r>
            <a:r>
              <a:rPr lang="en-US" dirty="0" smtClean="0"/>
              <a:t>(-a||x – y||</a:t>
            </a:r>
            <a:r>
              <a:rPr lang="en-US" baseline="30000" dirty="0" smtClean="0"/>
              <a:t>2</a:t>
            </a:r>
            <a:r>
              <a:rPr lang="en-US" dirty="0" smtClean="0"/>
              <a:t>), a&gt;0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5943600" cy="838200"/>
          </a:xfrm>
        </p:spPr>
        <p:txBody>
          <a:bodyPr/>
          <a:lstStyle/>
          <a:p>
            <a:r>
              <a:rPr lang="en-US" sz="3600" dirty="0" smtClean="0"/>
              <a:t>A Review of Vector Math</a:t>
            </a:r>
            <a:endParaRPr lang="en-US" sz="3600" dirty="0"/>
          </a:p>
        </p:txBody>
      </p:sp>
      <p:pic>
        <p:nvPicPr>
          <p:cNvPr id="4" name="Picture 9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0772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Arial" charset="0"/>
              </a:rPr>
              <a:t>Any line in dimension D can be represented as </a:t>
            </a:r>
            <a:r>
              <a:rPr lang="en-US" sz="2000" kern="0" dirty="0">
                <a:latin typeface="Arial" charset="0"/>
              </a:rPr>
              <a:t> </a:t>
            </a:r>
            <a:r>
              <a:rPr lang="en-US" sz="2000" b="1" kern="0" dirty="0" err="1" smtClean="0">
                <a:latin typeface="Arial" charset="0"/>
              </a:rPr>
              <a:t>w</a:t>
            </a:r>
            <a:r>
              <a:rPr lang="en-US" sz="2000" kern="0" baseline="30000" dirty="0" err="1" smtClean="0">
                <a:latin typeface="Arial" charset="0"/>
              </a:rPr>
              <a:t>T</a:t>
            </a:r>
            <a:r>
              <a:rPr lang="en-US" sz="2000" b="1" kern="0" dirty="0" err="1" smtClean="0">
                <a:latin typeface="Arial" charset="0"/>
              </a:rPr>
              <a:t>x</a:t>
            </a:r>
            <a:r>
              <a:rPr lang="en-US" sz="2000" kern="0" dirty="0">
                <a:latin typeface="Arial" charset="0"/>
              </a:rPr>
              <a:t> </a:t>
            </a:r>
            <a:r>
              <a:rPr lang="en-US" sz="2000" kern="0" dirty="0" smtClean="0">
                <a:latin typeface="Arial" charset="0"/>
              </a:rPr>
              <a:t>+ b = 0.</a:t>
            </a:r>
          </a:p>
          <a:p>
            <a:r>
              <a:rPr lang="en-US" sz="2000" b="1" kern="0" dirty="0" smtClean="0">
                <a:latin typeface="Arial" charset="0"/>
              </a:rPr>
              <a:t>w</a:t>
            </a:r>
            <a:r>
              <a:rPr lang="en-US" sz="2000" kern="0" dirty="0" smtClean="0">
                <a:latin typeface="Arial" charset="0"/>
              </a:rPr>
              <a:t> is a vector of coefficients, </a:t>
            </a:r>
            <a:r>
              <a:rPr lang="en-US" sz="2000" b="1" kern="0" dirty="0" smtClean="0">
                <a:latin typeface="Arial" charset="0"/>
              </a:rPr>
              <a:t>x</a:t>
            </a:r>
            <a:r>
              <a:rPr lang="en-US" sz="2000" kern="0" dirty="0" smtClean="0">
                <a:latin typeface="Arial" charset="0"/>
              </a:rPr>
              <a:t> is the vector of variables, b is the translation (can be thought of in 2D as the y intercept). </a:t>
            </a:r>
            <a:endParaRPr lang="en-US" sz="2000" b="1" kern="0" dirty="0" smtClean="0">
              <a:latin typeface="Arial" charset="0"/>
            </a:endParaRPr>
          </a:p>
          <a:p>
            <a:pPr marL="0" indent="0">
              <a:buNone/>
            </a:pPr>
            <a:endParaRPr lang="en-US" sz="2000" kern="0" dirty="0">
              <a:latin typeface="Arial" charset="0"/>
            </a:endParaRP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 flipV="1">
            <a:off x="838200" y="26670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V="1">
            <a:off x="838200" y="5867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429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1430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600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295400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4478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1143000" y="5383213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Class 1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581400" y="4191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Class 2</a:t>
            </a: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>
            <a:off x="1905000" y="28956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181100" y="3429000"/>
            <a:ext cx="2533649" cy="258633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914400" y="2590800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Line 25"/>
          <p:cNvSpPr>
            <a:spLocks noChangeShapeType="1"/>
          </p:cNvSpPr>
          <p:nvPr/>
        </p:nvSpPr>
        <p:spPr bwMode="auto">
          <a:xfrm flipH="1">
            <a:off x="3352800" y="50577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3276600" y="51816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841452" y="3276600"/>
            <a:ext cx="2739947" cy="25908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64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328415" y="3032125"/>
            <a:ext cx="284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31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3874707" y="560009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7127" y="235996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600" dirty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36578" y="2410241"/>
            <a:ext cx="3733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kern="0" dirty="0">
                <a:latin typeface="Arial" charset="0"/>
              </a:rPr>
              <a:t>Suppose we </a:t>
            </a:r>
            <a:r>
              <a:rPr lang="en-US" sz="1800" kern="0" dirty="0" smtClean="0">
                <a:latin typeface="Arial" charset="0"/>
              </a:rPr>
              <a:t>are in 2D. </a:t>
            </a:r>
            <a:r>
              <a:rPr lang="en-US" sz="1800" kern="0" dirty="0">
                <a:latin typeface="Arial" charset="0"/>
              </a:rPr>
              <a:t>(the common Cartesian coordinate system). </a:t>
            </a:r>
            <a:endParaRPr lang="en-US" sz="1800" kern="0" dirty="0" smtClean="0">
              <a:latin typeface="Arial" charset="0"/>
            </a:endParaRPr>
          </a:p>
          <a:p>
            <a:endParaRPr lang="en-US" sz="1800" kern="0" dirty="0">
              <a:latin typeface="Arial" charset="0"/>
            </a:endParaRPr>
          </a:p>
          <a:p>
            <a:r>
              <a:rPr lang="en-US" sz="1800" kern="0" dirty="0" smtClean="0">
                <a:latin typeface="Arial" charset="0"/>
              </a:rPr>
              <a:t>Then</a:t>
            </a:r>
            <a:r>
              <a:rPr lang="en-US" sz="1800" kern="0" dirty="0">
                <a:latin typeface="Arial" charset="0"/>
              </a:rPr>
              <a:t>, a line can be written as  </a:t>
            </a:r>
            <a:endParaRPr lang="en-US" sz="1800" kern="0" dirty="0" smtClean="0">
              <a:latin typeface="Arial" charset="0"/>
            </a:endParaRPr>
          </a:p>
          <a:p>
            <a:r>
              <a:rPr lang="en-US" sz="1800" b="1" kern="0" dirty="0" smtClean="0">
                <a:latin typeface="Arial" charset="0"/>
              </a:rPr>
              <a:t>w0x0 </a:t>
            </a:r>
            <a:r>
              <a:rPr lang="en-US" sz="1800" b="1" kern="0" dirty="0">
                <a:latin typeface="Arial" charset="0"/>
              </a:rPr>
              <a:t>+ </a:t>
            </a:r>
            <a:r>
              <a:rPr lang="en-US" sz="1800" b="1" kern="0" dirty="0" smtClean="0">
                <a:latin typeface="Arial" charset="0"/>
              </a:rPr>
              <a:t>w1x1 + </a:t>
            </a:r>
            <a:r>
              <a:rPr lang="en-US" sz="1800" b="1" kern="0" dirty="0">
                <a:latin typeface="Arial" charset="0"/>
              </a:rPr>
              <a:t>b </a:t>
            </a:r>
            <a:r>
              <a:rPr lang="en-US" sz="1800" b="1" kern="0" dirty="0" smtClean="0">
                <a:latin typeface="Arial" charset="0"/>
              </a:rPr>
              <a:t>= 0</a:t>
            </a:r>
          </a:p>
          <a:p>
            <a:r>
              <a:rPr lang="en-US" sz="1800" b="1" kern="0" dirty="0">
                <a:latin typeface="Arial" charset="0"/>
              </a:rPr>
              <a:t> </a:t>
            </a:r>
            <a:r>
              <a:rPr lang="en-US" sz="1800" b="1" kern="0" dirty="0" smtClean="0">
                <a:latin typeface="Arial" charset="0"/>
              </a:rPr>
              <a:t> x1  = - b/w1  - (w0/w1 )(x0)</a:t>
            </a:r>
            <a:endParaRPr lang="en-US" sz="1800" b="1" kern="0" dirty="0">
              <a:latin typeface="Arial" charset="0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The “slope” is </a:t>
            </a:r>
            <a:r>
              <a:rPr lang="en-US" sz="1800" b="1" kern="0" dirty="0" smtClean="0">
                <a:solidFill>
                  <a:srgbClr val="00B050"/>
                </a:solidFill>
                <a:latin typeface="Arial" charset="0"/>
                <a:sym typeface="Wingdings" panose="05000000000000000000" pitchFamily="2" charset="2"/>
              </a:rPr>
              <a:t>–w0/w1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1800" kern="0" dirty="0">
              <a:latin typeface="Arial" charset="0"/>
              <a:sym typeface="Wingdings" panose="05000000000000000000" pitchFamily="2" charset="2"/>
            </a:endParaRPr>
          </a:p>
          <a:p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Given any vector 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w </a:t>
            </a:r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(in 2D, [w0,w1]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,</a:t>
            </a:r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 from the origin, a line parallel to 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w</a:t>
            </a:r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 has slope </a:t>
            </a:r>
            <a:r>
              <a:rPr lang="en-US" sz="1800" b="1" kern="0" dirty="0" smtClean="0">
                <a:solidFill>
                  <a:srgbClr val="00B050"/>
                </a:solidFill>
                <a:latin typeface="Arial" charset="0"/>
                <a:sym typeface="Wingdings" panose="05000000000000000000" pitchFamily="2" charset="2"/>
              </a:rPr>
              <a:t>w1/w0</a:t>
            </a:r>
            <a:endParaRPr lang="en-US" sz="1800" kern="0" dirty="0">
              <a:latin typeface="Arial" charset="0"/>
              <a:sym typeface="Wingdings" panose="05000000000000000000" pitchFamily="2" charset="2"/>
            </a:endParaRPr>
          </a:p>
          <a:p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The line 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perpendicular</a:t>
            </a:r>
            <a:r>
              <a:rPr lang="en-US" sz="1800" kern="0" dirty="0" smtClean="0">
                <a:latin typeface="Arial" charset="0"/>
                <a:sym typeface="Wingdings" panose="05000000000000000000" pitchFamily="2" charset="2"/>
              </a:rPr>
              <a:t> to that vector has slope </a:t>
            </a:r>
            <a:r>
              <a:rPr lang="en-US" sz="1800" b="1" kern="0" dirty="0">
                <a:solidFill>
                  <a:srgbClr val="00B050"/>
                </a:solidFill>
                <a:latin typeface="Arial" charset="0"/>
                <a:sym typeface="Wingdings" panose="05000000000000000000" pitchFamily="2" charset="2"/>
              </a:rPr>
              <a:t>–w0/w1</a:t>
            </a:r>
            <a:endParaRPr lang="en-US" sz="1800" b="1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49822" y="2667000"/>
            <a:ext cx="3366516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22119" y="251781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slope = w1/w0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3389154" y="622425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slope = -w0/w1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065770" cy="5950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6408913"/>
            <a:ext cx="64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Compliments of: https</a:t>
            </a:r>
            <a:r>
              <a:rPr lang="en-US" sz="1000" dirty="0"/>
              <a:t>://www.cs.cmu.edu/~tom/10701_sp11/slides/Kernels_SVM2_04_12_2011-ann.pdf</a:t>
            </a:r>
          </a:p>
        </p:txBody>
      </p:sp>
    </p:spTree>
    <p:extLst>
      <p:ext uri="{BB962C8B-B14F-4D97-AF65-F5344CB8AC3E}">
        <p14:creationId xmlns:p14="http://schemas.microsoft.com/office/powerpoint/2010/main" val="2134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non-linear</a:t>
            </a:r>
            <a:endParaRPr lang="en-US" dirty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4941888" y="4545013"/>
            <a:ext cx="192087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640388" y="4545013"/>
            <a:ext cx="190500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Freeform 11"/>
          <p:cNvSpPr>
            <a:spLocks/>
          </p:cNvSpPr>
          <p:nvPr/>
        </p:nvSpPr>
        <p:spPr bwMode="auto">
          <a:xfrm>
            <a:off x="2241550" y="1744663"/>
            <a:ext cx="4883150" cy="3419475"/>
          </a:xfrm>
          <a:custGeom>
            <a:avLst/>
            <a:gdLst/>
            <a:ahLst/>
            <a:cxnLst>
              <a:cxn ang="0">
                <a:pos x="43" y="106"/>
              </a:cxn>
              <a:cxn ang="0">
                <a:pos x="128" y="312"/>
              </a:cxn>
              <a:cxn ang="0">
                <a:pos x="220" y="503"/>
              </a:cxn>
              <a:cxn ang="0">
                <a:pos x="305" y="687"/>
              </a:cxn>
              <a:cxn ang="0">
                <a:pos x="390" y="858"/>
              </a:cxn>
              <a:cxn ang="0">
                <a:pos x="482" y="1020"/>
              </a:cxn>
              <a:cxn ang="0">
                <a:pos x="567" y="1169"/>
              </a:cxn>
              <a:cxn ang="0">
                <a:pos x="660" y="1311"/>
              </a:cxn>
              <a:cxn ang="0">
                <a:pos x="745" y="1439"/>
              </a:cxn>
              <a:cxn ang="0">
                <a:pos x="830" y="1559"/>
              </a:cxn>
              <a:cxn ang="0">
                <a:pos x="922" y="1665"/>
              </a:cxn>
              <a:cxn ang="0">
                <a:pos x="1007" y="1764"/>
              </a:cxn>
              <a:cxn ang="0">
                <a:pos x="1099" y="1850"/>
              </a:cxn>
              <a:cxn ang="0">
                <a:pos x="1184" y="1927"/>
              </a:cxn>
              <a:cxn ang="0">
                <a:pos x="1269" y="1991"/>
              </a:cxn>
              <a:cxn ang="0">
                <a:pos x="1361" y="2048"/>
              </a:cxn>
              <a:cxn ang="0">
                <a:pos x="1446" y="2090"/>
              </a:cxn>
              <a:cxn ang="0">
                <a:pos x="1538" y="2119"/>
              </a:cxn>
              <a:cxn ang="0">
                <a:pos x="1623" y="2140"/>
              </a:cxn>
              <a:cxn ang="0">
                <a:pos x="1708" y="2154"/>
              </a:cxn>
              <a:cxn ang="0">
                <a:pos x="1801" y="2154"/>
              </a:cxn>
              <a:cxn ang="0">
                <a:pos x="1886" y="2140"/>
              </a:cxn>
              <a:cxn ang="0">
                <a:pos x="1978" y="2119"/>
              </a:cxn>
              <a:cxn ang="0">
                <a:pos x="2063" y="2090"/>
              </a:cxn>
              <a:cxn ang="0">
                <a:pos x="2148" y="2048"/>
              </a:cxn>
              <a:cxn ang="0">
                <a:pos x="2240" y="1991"/>
              </a:cxn>
              <a:cxn ang="0">
                <a:pos x="2325" y="1927"/>
              </a:cxn>
              <a:cxn ang="0">
                <a:pos x="2417" y="1850"/>
              </a:cxn>
              <a:cxn ang="0">
                <a:pos x="2502" y="1764"/>
              </a:cxn>
              <a:cxn ang="0">
                <a:pos x="2587" y="1665"/>
              </a:cxn>
              <a:cxn ang="0">
                <a:pos x="2679" y="1559"/>
              </a:cxn>
              <a:cxn ang="0">
                <a:pos x="2765" y="1439"/>
              </a:cxn>
              <a:cxn ang="0">
                <a:pos x="2857" y="1311"/>
              </a:cxn>
              <a:cxn ang="0">
                <a:pos x="2942" y="1169"/>
              </a:cxn>
              <a:cxn ang="0">
                <a:pos x="3027" y="1020"/>
              </a:cxn>
            </a:cxnLst>
            <a:rect l="0" t="0" r="r" b="b"/>
            <a:pathLst>
              <a:path w="3076" h="2154">
                <a:moveTo>
                  <a:pt x="0" y="0"/>
                </a:moveTo>
                <a:lnTo>
                  <a:pt x="43" y="106"/>
                </a:lnTo>
                <a:lnTo>
                  <a:pt x="85" y="213"/>
                </a:lnTo>
                <a:lnTo>
                  <a:pt x="128" y="312"/>
                </a:lnTo>
                <a:lnTo>
                  <a:pt x="170" y="411"/>
                </a:lnTo>
                <a:lnTo>
                  <a:pt x="220" y="503"/>
                </a:lnTo>
                <a:lnTo>
                  <a:pt x="263" y="595"/>
                </a:lnTo>
                <a:lnTo>
                  <a:pt x="305" y="687"/>
                </a:lnTo>
                <a:lnTo>
                  <a:pt x="348" y="772"/>
                </a:lnTo>
                <a:lnTo>
                  <a:pt x="390" y="858"/>
                </a:lnTo>
                <a:lnTo>
                  <a:pt x="440" y="943"/>
                </a:lnTo>
                <a:lnTo>
                  <a:pt x="482" y="1020"/>
                </a:lnTo>
                <a:lnTo>
                  <a:pt x="525" y="1098"/>
                </a:lnTo>
                <a:lnTo>
                  <a:pt x="567" y="1169"/>
                </a:lnTo>
                <a:lnTo>
                  <a:pt x="610" y="1247"/>
                </a:lnTo>
                <a:lnTo>
                  <a:pt x="660" y="1311"/>
                </a:lnTo>
                <a:lnTo>
                  <a:pt x="702" y="1382"/>
                </a:lnTo>
                <a:lnTo>
                  <a:pt x="745" y="1439"/>
                </a:lnTo>
                <a:lnTo>
                  <a:pt x="787" y="1502"/>
                </a:lnTo>
                <a:lnTo>
                  <a:pt x="830" y="1559"/>
                </a:lnTo>
                <a:lnTo>
                  <a:pt x="879" y="1616"/>
                </a:lnTo>
                <a:lnTo>
                  <a:pt x="922" y="1665"/>
                </a:lnTo>
                <a:lnTo>
                  <a:pt x="964" y="1715"/>
                </a:lnTo>
                <a:lnTo>
                  <a:pt x="1007" y="1764"/>
                </a:lnTo>
                <a:lnTo>
                  <a:pt x="1049" y="1807"/>
                </a:lnTo>
                <a:lnTo>
                  <a:pt x="1099" y="1850"/>
                </a:lnTo>
                <a:lnTo>
                  <a:pt x="1141" y="1892"/>
                </a:lnTo>
                <a:lnTo>
                  <a:pt x="1184" y="1927"/>
                </a:lnTo>
                <a:lnTo>
                  <a:pt x="1227" y="1963"/>
                </a:lnTo>
                <a:lnTo>
                  <a:pt x="1269" y="1991"/>
                </a:lnTo>
                <a:lnTo>
                  <a:pt x="1319" y="2020"/>
                </a:lnTo>
                <a:lnTo>
                  <a:pt x="1361" y="2048"/>
                </a:lnTo>
                <a:lnTo>
                  <a:pt x="1404" y="2069"/>
                </a:lnTo>
                <a:lnTo>
                  <a:pt x="1446" y="2090"/>
                </a:lnTo>
                <a:lnTo>
                  <a:pt x="1489" y="2105"/>
                </a:lnTo>
                <a:lnTo>
                  <a:pt x="1538" y="2119"/>
                </a:lnTo>
                <a:lnTo>
                  <a:pt x="1581" y="2133"/>
                </a:lnTo>
                <a:lnTo>
                  <a:pt x="1623" y="2140"/>
                </a:lnTo>
                <a:lnTo>
                  <a:pt x="1666" y="2147"/>
                </a:lnTo>
                <a:lnTo>
                  <a:pt x="1708" y="2154"/>
                </a:lnTo>
                <a:lnTo>
                  <a:pt x="1758" y="2154"/>
                </a:lnTo>
                <a:lnTo>
                  <a:pt x="1801" y="2154"/>
                </a:lnTo>
                <a:lnTo>
                  <a:pt x="1843" y="2147"/>
                </a:lnTo>
                <a:lnTo>
                  <a:pt x="1886" y="2140"/>
                </a:lnTo>
                <a:lnTo>
                  <a:pt x="1928" y="2133"/>
                </a:lnTo>
                <a:lnTo>
                  <a:pt x="1978" y="2119"/>
                </a:lnTo>
                <a:lnTo>
                  <a:pt x="2020" y="2105"/>
                </a:lnTo>
                <a:lnTo>
                  <a:pt x="2063" y="2090"/>
                </a:lnTo>
                <a:lnTo>
                  <a:pt x="2105" y="2069"/>
                </a:lnTo>
                <a:lnTo>
                  <a:pt x="2148" y="2048"/>
                </a:lnTo>
                <a:lnTo>
                  <a:pt x="2198" y="2020"/>
                </a:lnTo>
                <a:lnTo>
                  <a:pt x="2240" y="1991"/>
                </a:lnTo>
                <a:lnTo>
                  <a:pt x="2283" y="1963"/>
                </a:lnTo>
                <a:lnTo>
                  <a:pt x="2325" y="1927"/>
                </a:lnTo>
                <a:lnTo>
                  <a:pt x="2368" y="1892"/>
                </a:lnTo>
                <a:lnTo>
                  <a:pt x="2417" y="1850"/>
                </a:lnTo>
                <a:lnTo>
                  <a:pt x="2460" y="1807"/>
                </a:lnTo>
                <a:lnTo>
                  <a:pt x="2502" y="1764"/>
                </a:lnTo>
                <a:lnTo>
                  <a:pt x="2545" y="1715"/>
                </a:lnTo>
                <a:lnTo>
                  <a:pt x="2587" y="1665"/>
                </a:lnTo>
                <a:lnTo>
                  <a:pt x="2637" y="1616"/>
                </a:lnTo>
                <a:lnTo>
                  <a:pt x="2679" y="1559"/>
                </a:lnTo>
                <a:lnTo>
                  <a:pt x="2722" y="1502"/>
                </a:lnTo>
                <a:lnTo>
                  <a:pt x="2765" y="1439"/>
                </a:lnTo>
                <a:lnTo>
                  <a:pt x="2807" y="1382"/>
                </a:lnTo>
                <a:lnTo>
                  <a:pt x="2857" y="1311"/>
                </a:lnTo>
                <a:lnTo>
                  <a:pt x="2899" y="1247"/>
                </a:lnTo>
                <a:lnTo>
                  <a:pt x="2942" y="1169"/>
                </a:lnTo>
                <a:lnTo>
                  <a:pt x="2984" y="1098"/>
                </a:lnTo>
                <a:lnTo>
                  <a:pt x="3027" y="1020"/>
                </a:lnTo>
                <a:lnTo>
                  <a:pt x="3076" y="943"/>
                </a:lnTo>
              </a:path>
            </a:pathLst>
          </a:custGeom>
          <a:noFill/>
          <a:ln w="381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2241550" y="4635500"/>
            <a:ext cx="4883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2346325" y="1481138"/>
            <a:ext cx="42039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Value of discriminant </a:t>
            </a:r>
            <a:r>
              <a:rPr lang="en-US" dirty="0" smtClean="0">
                <a:latin typeface="Tahoma" pitchFamily="34" charset="0"/>
              </a:rPr>
              <a:t>function</a:t>
            </a:r>
          </a:p>
          <a:p>
            <a:endParaRPr lang="en-US" dirty="0">
              <a:latin typeface="Tahoma" pitchFamily="34" charset="0"/>
            </a:endParaRP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27432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1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35052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2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8768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4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55626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5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6278563" y="46482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6</a:t>
            </a: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3962400" y="34671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6121400" y="34544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479925" y="3538538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class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834188" y="35052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class 1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1828800" y="35052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class 1</a:t>
            </a: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 flipH="1">
            <a:off x="2895600" y="3810000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6096000" y="38100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3962400" y="4038600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861175" y="6621463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Image: Martin Law Michigan State university</a:t>
            </a:r>
          </a:p>
        </p:txBody>
      </p:sp>
      <p:pic>
        <p:nvPicPr>
          <p:cNvPr id="102429" name="Picture 29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600" dirty="0" smtClean="0"/>
              <a:t>Using Python 3 </a:t>
            </a:r>
            <a:r>
              <a:rPr lang="en-US" sz="3600" dirty="0" err="1" smtClean="0"/>
              <a:t>scikit</a:t>
            </a:r>
            <a:r>
              <a:rPr lang="en-US" sz="3600" dirty="0" smtClean="0"/>
              <a:t>-learn: SVM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http://</a:t>
            </a:r>
            <a:r>
              <a:rPr lang="en-US" sz="2000" dirty="0" smtClean="0"/>
              <a:t>scikit-learn.org/stable/modules/svm.html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SVM: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supervised learning method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for classification, regression, outlier detection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Effective in high D space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Effective when dimension &gt; # samples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Uses “subset” of training data – just the “support vectors”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Allows or the use of kernel functions</a:t>
            </a:r>
          </a:p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If features &gt;&gt; samples </a:t>
            </a:r>
            <a:r>
              <a:rPr lang="en-US" sz="2000" dirty="0" smtClean="0">
                <a:sym typeface="Wingdings" panose="05000000000000000000" pitchFamily="2" charset="2"/>
              </a:rPr>
              <a:t> poor performance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No </a:t>
            </a:r>
            <a:r>
              <a:rPr lang="en-US" sz="2000" dirty="0" err="1" smtClean="0"/>
              <a:t>prob</a:t>
            </a:r>
            <a:r>
              <a:rPr lang="en-US" sz="2000" dirty="0" smtClean="0"/>
              <a:t> estimates – these must be “done by hand” using at least 5-fold cross validation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4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/>
          <a:lstStyle/>
          <a:p>
            <a:pPr algn="l"/>
            <a:r>
              <a:rPr lang="en-US" sz="3200" dirty="0" smtClean="0"/>
              <a:t>SVM Classification with </a:t>
            </a:r>
            <a:r>
              <a:rPr lang="en-US" sz="3200" dirty="0" err="1" smtClean="0"/>
              <a:t>scikit</a:t>
            </a:r>
            <a:r>
              <a:rPr lang="en-US" sz="3200" dirty="0" smtClean="0"/>
              <a:t>-learn: 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93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SVC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#Train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#SVC takes in two arrays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#This holds the training samples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([[-1, -1], [-2, -1], [-3, -4], [3,3], [1, 1], [2, 1]])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#The classes of the training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2, 2, 2])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#TRAIN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the model with SVC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Fit SVM with training data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SVC(C=1, kernel="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verbose=False)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#PREDICT - perform classification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([[-.8, -1]]))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([[.8, 1]]))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([[0, 0]]))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91000"/>
            <a:ext cx="1264920" cy="13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smtClean="0"/>
              <a:t>More </a:t>
            </a:r>
            <a:r>
              <a:rPr lang="en-US" sz="3600" dirty="0" err="1" smtClean="0"/>
              <a:t>scikit</a:t>
            </a:r>
            <a:r>
              <a:rPr lang="en-US" sz="3600" dirty="0" smtClean="0"/>
              <a:t>-learn Examples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396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SVC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datasets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iris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datasets.load_iris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#Place first two columns into 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#Place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targets/classes into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iris.target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#Set up the SVM - linear kernel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SVC(C=1, kernel="linear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#Margin is 2/ ||w||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 = 2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 ** 2))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#Predict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points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([[6, 3]]))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219200"/>
            <a:ext cx="4648200" cy="5410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the separating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hyperplane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#The weights vector w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_[0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#The slope of the SVM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-w[0] / w[1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#Create a variable xx that are values between 4 and 8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(4, 8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This is the y values for the main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 * xx -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clf.intercept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_[0]) / w[1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adding or subtracting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½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margin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yy_down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.5*margin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yy_up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5*margin</a:t>
            </a:r>
          </a:p>
        </p:txBody>
      </p:sp>
    </p:spTree>
    <p:extLst>
      <p:ext uri="{BB962C8B-B14F-4D97-AF65-F5344CB8AC3E}">
        <p14:creationId xmlns:p14="http://schemas.microsoft.com/office/powerpoint/2010/main" val="3153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475"/>
            <a:ext cx="7772400" cy="533400"/>
          </a:xfrm>
        </p:spPr>
        <p:txBody>
          <a:bodyPr/>
          <a:lstStyle/>
          <a:p>
            <a:r>
              <a:rPr lang="en-US" sz="3600" dirty="0" smtClean="0"/>
              <a:t>continued…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92" y="1676400"/>
            <a:ext cx="5370107" cy="47256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8094"/>
            <a:ext cx="4191000" cy="5334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plot the line, the points, and the nearest vectors to the plane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'r-')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yy_down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'k--')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yy_up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'k--')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clf.support_vectors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_[:,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clf.support_vectors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_[:, 1], s=80,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facecolors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='none',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the color map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1], c=y,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('tight')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The </a:t>
            </a:r>
            <a:r>
              <a:rPr lang="en-US" sz="3600" dirty="0" smtClean="0">
                <a:latin typeface="Arial" charset="0"/>
              </a:rPr>
              <a:t>SVM Math - FYI</a:t>
            </a:r>
            <a:endParaRPr lang="en-US" sz="3600" dirty="0">
              <a:latin typeface="Arial" charset="0"/>
            </a:endParaRPr>
          </a:p>
        </p:txBody>
      </p:sp>
      <p:pic>
        <p:nvPicPr>
          <p:cNvPr id="70661" name="Picture 5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86132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perpendicular distance </a:t>
            </a:r>
            <a:r>
              <a:rPr lang="en-US" dirty="0" smtClean="0"/>
              <a:t>from a point to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b="1" dirty="0" smtClean="0"/>
              <a:t>y(x)=0</a:t>
            </a:r>
            <a:r>
              <a:rPr lang="en-US" dirty="0" smtClean="0"/>
              <a:t>, where </a:t>
            </a:r>
            <a:r>
              <a:rPr lang="en-US" b="1" dirty="0" smtClean="0"/>
              <a:t>y(x) = 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(x)+b</a:t>
            </a:r>
            <a:r>
              <a:rPr lang="en-US" dirty="0" smtClean="0"/>
              <a:t>, is defined as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/ ||w||, </a:t>
            </a:r>
            <a:r>
              <a:rPr lang="en-US" dirty="0" smtClean="0"/>
              <a:t>since only correctly predicted points are of interest.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margin</a:t>
            </a:r>
            <a:r>
              <a:rPr lang="en-US" dirty="0" smtClean="0"/>
              <a:t> is given by the perpendicular distance to the closest point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b="1" dirty="0" smtClean="0"/>
              <a:t>w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can be </a:t>
            </a:r>
            <a:r>
              <a:rPr lang="en-US" b="1" dirty="0" smtClean="0"/>
              <a:t>optimized to maximize </a:t>
            </a:r>
            <a:r>
              <a:rPr lang="en-US" dirty="0" smtClean="0"/>
              <a:t>the distance. </a:t>
            </a:r>
          </a:p>
          <a:p>
            <a:endParaRPr lang="en-US" dirty="0" smtClean="0"/>
          </a:p>
          <a:p>
            <a:r>
              <a:rPr lang="en-US" dirty="0" smtClean="0"/>
              <a:t>The max margin solution can be found by solving:</a:t>
            </a:r>
          </a:p>
          <a:p>
            <a:r>
              <a:rPr lang="en-US" b="1" dirty="0" err="1" smtClean="0"/>
              <a:t>arg</a:t>
            </a:r>
            <a:r>
              <a:rPr lang="en-US" b="1" dirty="0" smtClean="0"/>
              <a:t> max w, b  { 1/||w||  min n [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)+b)]}</a:t>
            </a:r>
          </a:p>
          <a:p>
            <a:endParaRPr lang="en-US" b="1" dirty="0" smtClean="0"/>
          </a:p>
          <a:p>
            <a:r>
              <a:rPr lang="en-US" dirty="0" smtClean="0"/>
              <a:t>Note: rescaling w and b by the same constant does not affect the distance between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and the decision boundary.</a:t>
            </a:r>
          </a:p>
          <a:p>
            <a:r>
              <a:rPr lang="en-US" dirty="0" smtClean="0"/>
              <a:t>Therefore, set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= 1 for the closest point and</a:t>
            </a:r>
          </a:p>
          <a:p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≥ 1 for all other points.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The SVM Math - FYI</a:t>
            </a:r>
          </a:p>
        </p:txBody>
      </p:sp>
      <p:pic>
        <p:nvPicPr>
          <p:cNvPr id="70661" name="Picture 5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225689"/>
            <a:ext cx="86132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≥ 1 </a:t>
            </a:r>
            <a:r>
              <a:rPr lang="en-US" dirty="0" smtClean="0"/>
              <a:t> is the canonical representation of the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maximize the margin</a:t>
            </a:r>
            <a:r>
              <a:rPr lang="en-US" b="1" dirty="0" smtClean="0"/>
              <a:t>, minimize 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w</a:t>
            </a:r>
            <a:endParaRPr lang="en-US" b="1" baseline="30000" dirty="0" smtClean="0"/>
          </a:p>
          <a:p>
            <a:endParaRPr lang="en-US" dirty="0" smtClean="0"/>
          </a:p>
          <a:p>
            <a:r>
              <a:rPr lang="en-US" dirty="0" smtClean="0"/>
              <a:t>Therefore, the </a:t>
            </a:r>
            <a:r>
              <a:rPr lang="en-US" b="1" dirty="0" smtClean="0"/>
              <a:t>Quadratic Programming </a:t>
            </a:r>
            <a:r>
              <a:rPr lang="en-US" dirty="0" smtClean="0"/>
              <a:t>problem can be stated as: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b="1" dirty="0" err="1" smtClean="0"/>
              <a:t>arg</a:t>
            </a:r>
            <a:r>
              <a:rPr lang="en-US" b="1" dirty="0" smtClean="0"/>
              <a:t> min w, b  :  </a:t>
            </a:r>
            <a:r>
              <a:rPr lang="en-US" b="1" dirty="0" err="1"/>
              <a:t>w</a:t>
            </a:r>
            <a:r>
              <a:rPr lang="en-US" b="1" baseline="30000" dirty="0" err="1"/>
              <a:t>T</a:t>
            </a:r>
            <a:r>
              <a:rPr lang="en-US" b="1" dirty="0" err="1"/>
              <a:t>w</a:t>
            </a:r>
            <a:endParaRPr lang="en-US" b="1" baseline="30000" dirty="0"/>
          </a:p>
          <a:p>
            <a:endParaRPr lang="en-US" b="1" baseline="30000" dirty="0" smtClean="0"/>
          </a:p>
          <a:p>
            <a:r>
              <a:rPr lang="en-US" dirty="0" smtClean="0"/>
              <a:t>		such that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≥ 1 </a:t>
            </a:r>
          </a:p>
          <a:p>
            <a:endParaRPr lang="en-US" dirty="0" smtClean="0"/>
          </a:p>
          <a:p>
            <a:r>
              <a:rPr lang="en-US" b="1" u="sng" dirty="0" err="1" smtClean="0"/>
              <a:t>Lagrangian</a:t>
            </a:r>
            <a:r>
              <a:rPr lang="en-US" b="1" u="sng" dirty="0" smtClean="0"/>
              <a:t> to solve:</a:t>
            </a:r>
          </a:p>
          <a:p>
            <a:r>
              <a:rPr lang="en-US" b="1" dirty="0" smtClean="0"/>
              <a:t>L(</a:t>
            </a:r>
            <a:r>
              <a:rPr lang="en-US" b="1" dirty="0" err="1" smtClean="0"/>
              <a:t>w,b,a</a:t>
            </a:r>
            <a:r>
              <a:rPr lang="en-US" b="1" dirty="0"/>
              <a:t>)=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w</a:t>
            </a:r>
            <a:r>
              <a:rPr lang="en-US" b="1" dirty="0" smtClean="0"/>
              <a:t>   –  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a</a:t>
            </a:r>
            <a:r>
              <a:rPr lang="en-US" b="1" baseline="-25000" dirty="0" smtClean="0"/>
              <a:t>n</a:t>
            </a:r>
            <a:r>
              <a:rPr lang="en-US" b="1" dirty="0" smtClean="0"/>
              <a:t>{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 - 1}</a:t>
            </a:r>
          </a:p>
          <a:p>
            <a:endParaRPr lang="en-US" b="1" dirty="0" smtClean="0"/>
          </a:p>
          <a:p>
            <a:r>
              <a:rPr lang="en-US" dirty="0" smtClean="0"/>
              <a:t>Take derivatives of L(</a:t>
            </a:r>
            <a:r>
              <a:rPr lang="en-US" dirty="0" err="1" smtClean="0"/>
              <a:t>w,b,a</a:t>
            </a:r>
            <a:r>
              <a:rPr lang="en-US" dirty="0" smtClean="0"/>
              <a:t>) </a:t>
            </a:r>
            <a:r>
              <a:rPr lang="en-US" dirty="0" err="1" smtClean="0"/>
              <a:t>w.r.t</a:t>
            </a:r>
            <a:r>
              <a:rPr lang="en-US" dirty="0" smtClean="0"/>
              <a:t>. w and b to get:</a:t>
            </a:r>
          </a:p>
          <a:p>
            <a:r>
              <a:rPr lang="en-US" b="1" dirty="0" smtClean="0"/>
              <a:t>w =</a:t>
            </a:r>
            <a:r>
              <a:rPr lang="en-US" dirty="0" smtClean="0"/>
              <a:t>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   and   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 </a:t>
            </a:r>
            <a:r>
              <a:rPr lang="en-US" b="1" dirty="0" smtClean="0"/>
              <a:t>= 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SVM: The kernel</a:t>
            </a:r>
            <a:endParaRPr lang="en-US" dirty="0">
              <a:latin typeface="Arial" charset="0"/>
            </a:endParaRPr>
          </a:p>
        </p:txBody>
      </p:sp>
      <p:pic>
        <p:nvPicPr>
          <p:cNvPr id="70661" name="Picture 5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225689"/>
            <a:ext cx="86132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Substituting:</a:t>
            </a:r>
          </a:p>
          <a:p>
            <a:r>
              <a:rPr lang="en-US" b="1" dirty="0" smtClean="0"/>
              <a:t>w =</a:t>
            </a:r>
            <a:r>
              <a:rPr lang="en-US" dirty="0" smtClean="0"/>
              <a:t>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   and   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 </a:t>
            </a:r>
            <a:r>
              <a:rPr lang="en-US" b="1" dirty="0" smtClean="0"/>
              <a:t>= 0</a:t>
            </a:r>
          </a:p>
          <a:p>
            <a:r>
              <a:rPr lang="en-US" dirty="0" smtClean="0"/>
              <a:t>into</a:t>
            </a:r>
          </a:p>
          <a:p>
            <a:r>
              <a:rPr lang="en-US" b="1" dirty="0" smtClean="0"/>
              <a:t>L(</a:t>
            </a:r>
            <a:r>
              <a:rPr lang="en-US" b="1" dirty="0" err="1" smtClean="0"/>
              <a:t>w,b,a</a:t>
            </a:r>
            <a:r>
              <a:rPr lang="en-US" b="1" dirty="0" smtClean="0"/>
              <a:t>)=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w</a:t>
            </a:r>
            <a:r>
              <a:rPr lang="en-US" b="1" dirty="0" smtClean="0"/>
              <a:t>   –  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a</a:t>
            </a:r>
            <a:r>
              <a:rPr lang="en-US" b="1" baseline="-25000" dirty="0" smtClean="0"/>
              <a:t>n</a:t>
            </a:r>
            <a:r>
              <a:rPr lang="en-US" b="1" dirty="0" smtClean="0"/>
              <a:t>{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(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l-GR" b="1" dirty="0" smtClean="0"/>
              <a:t>φ</a:t>
            </a: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)+b)  - 1}</a:t>
            </a:r>
          </a:p>
          <a:p>
            <a:endParaRPr lang="en-US" b="1" dirty="0" smtClean="0"/>
          </a:p>
          <a:p>
            <a:r>
              <a:rPr lang="en-US" b="1" dirty="0" smtClean="0"/>
              <a:t>The Dual Representation:</a:t>
            </a:r>
          </a:p>
          <a:p>
            <a:endParaRPr lang="en-US" b="1" dirty="0" smtClean="0"/>
          </a:p>
          <a:p>
            <a:r>
              <a:rPr lang="en-US" b="1" dirty="0" smtClean="0"/>
              <a:t>L’(a) =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  a</a:t>
            </a:r>
            <a:r>
              <a:rPr lang="en-US" b="1" baseline="-25000" dirty="0" smtClean="0"/>
              <a:t>n </a:t>
            </a:r>
            <a:r>
              <a:rPr lang="en-US" b="1" dirty="0" smtClean="0"/>
              <a:t>– ½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</a:t>
            </a:r>
            <a:r>
              <a:rPr lang="en-US" sz="2800" b="1" dirty="0" err="1" smtClean="0"/>
              <a:t>Ʃ</a:t>
            </a:r>
            <a:r>
              <a:rPr lang="en-US" b="1" baseline="-25000" dirty="0" err="1" smtClean="0"/>
              <a:t>m</a:t>
            </a:r>
            <a:r>
              <a:rPr lang="en-US" b="1" baseline="-25000" dirty="0" smtClean="0"/>
              <a:t>=1 to N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m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m</a:t>
            </a:r>
            <a:r>
              <a:rPr lang="el-GR" sz="2800" b="1" dirty="0" smtClean="0">
                <a:solidFill>
                  <a:srgbClr val="C00000"/>
                </a:solidFill>
              </a:rPr>
              <a:t>φ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T</a:t>
            </a:r>
            <a:r>
              <a:rPr lang="el-GR" sz="2800" b="1" dirty="0" smtClean="0">
                <a:solidFill>
                  <a:srgbClr val="C00000"/>
                </a:solidFill>
              </a:rPr>
              <a:t> φ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m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Kernel: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K(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n,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) = </a:t>
            </a:r>
            <a:r>
              <a:rPr lang="el-GR" b="1" dirty="0" smtClean="0">
                <a:solidFill>
                  <a:srgbClr val="C00000"/>
                </a:solidFill>
              </a:rPr>
              <a:t>φ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b="1" baseline="30000" dirty="0" smtClean="0">
                <a:solidFill>
                  <a:srgbClr val="C00000"/>
                </a:solidFill>
              </a:rPr>
              <a:t>T</a:t>
            </a:r>
            <a:r>
              <a:rPr lang="el-GR" b="1" dirty="0" smtClean="0">
                <a:solidFill>
                  <a:srgbClr val="C00000"/>
                </a:solidFill>
              </a:rPr>
              <a:t> φ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NOTE: This portion of the math allows for the use of a kernel to represent the inner product of data points.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62100" y="342900"/>
            <a:ext cx="6667500" cy="7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kern="0" dirty="0" smtClean="0"/>
              <a:t>A Review of Vector Math, cont.</a:t>
            </a:r>
            <a:endParaRPr lang="en-US" sz="3200" kern="0" dirty="0"/>
          </a:p>
        </p:txBody>
      </p:sp>
      <p:pic>
        <p:nvPicPr>
          <p:cNvPr id="6" name="Picture 9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767" y="-76200"/>
            <a:ext cx="876300" cy="87630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5020" y="1002527"/>
            <a:ext cx="8077200" cy="130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Arial" charset="0"/>
              </a:rPr>
              <a:t>The goal of an SVM is to determine (via training) the “best” line in 2D (or </a:t>
            </a:r>
            <a:r>
              <a:rPr lang="en-US" sz="2000" kern="0" dirty="0" err="1" smtClean="0">
                <a:latin typeface="Arial" charset="0"/>
              </a:rPr>
              <a:t>hyperplane</a:t>
            </a:r>
            <a:r>
              <a:rPr lang="en-US" sz="2000" kern="0" dirty="0" smtClean="0">
                <a:latin typeface="Arial" charset="0"/>
              </a:rPr>
              <a:t> in higher D) that </a:t>
            </a:r>
            <a:r>
              <a:rPr lang="en-US" sz="2000" b="1" kern="0" dirty="0" smtClean="0">
                <a:latin typeface="Arial" charset="0"/>
              </a:rPr>
              <a:t>separates</a:t>
            </a:r>
            <a:r>
              <a:rPr lang="en-US" sz="2000" kern="0" dirty="0" smtClean="0">
                <a:latin typeface="Arial" charset="0"/>
              </a:rPr>
              <a:t> two classes. </a:t>
            </a:r>
          </a:p>
          <a:p>
            <a:r>
              <a:rPr lang="en-US" sz="2000" b="1" kern="0" dirty="0" smtClean="0">
                <a:latin typeface="Arial" charset="0"/>
              </a:rPr>
              <a:t>There are an infinite number of possible lines (</a:t>
            </a:r>
            <a:r>
              <a:rPr lang="en-US" sz="2000" b="1" kern="0" dirty="0" err="1" smtClean="0">
                <a:latin typeface="Arial" charset="0"/>
              </a:rPr>
              <a:t>hyperplanes</a:t>
            </a:r>
            <a:r>
              <a:rPr lang="en-US" sz="2000" b="1" kern="0" dirty="0" smtClean="0">
                <a:latin typeface="Arial" charset="0"/>
              </a:rPr>
              <a:t>)</a:t>
            </a:r>
            <a:r>
              <a:rPr lang="en-US" sz="2000" kern="0" dirty="0" smtClean="0">
                <a:latin typeface="Arial" charset="0"/>
              </a:rPr>
              <a:t> that may work.  </a:t>
            </a:r>
            <a:endParaRPr lang="en-US" sz="2000" b="1" kern="0" dirty="0" smtClean="0">
              <a:latin typeface="Arial" charset="0"/>
            </a:endParaRPr>
          </a:p>
          <a:p>
            <a:pPr marL="0" indent="0">
              <a:buNone/>
            </a:pPr>
            <a:endParaRPr lang="en-US" sz="2000" kern="0" dirty="0">
              <a:latin typeface="Arial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005967" y="25908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005967" y="5791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063367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291967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983278" y="364534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606167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596767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10767" y="4267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29967" y="4724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77567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767967" y="4724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463167" y="5105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615567" y="3962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10079" y="4358149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Class 1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649155" y="3228975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Class 2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072767" y="28194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082167" y="3200400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1082167" y="2514600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3520567" y="49815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907046" y="5018063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009219" y="3200400"/>
            <a:ext cx="2739947" cy="2590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pic>
        <p:nvPicPr>
          <p:cNvPr id="29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496182" y="2955925"/>
            <a:ext cx="284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1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767" y="-76200"/>
            <a:ext cx="876300" cy="8763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042474" y="552389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600" dirty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894" y="228376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896" y="2402713"/>
            <a:ext cx="37338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kern="0" dirty="0" smtClean="0">
                <a:latin typeface="Arial" charset="0"/>
              </a:rPr>
              <a:t>A general linear equation in two variables is:</a:t>
            </a:r>
          </a:p>
          <a:p>
            <a:r>
              <a:rPr lang="en-US" sz="1800" b="1" kern="0" dirty="0" smtClean="0">
                <a:latin typeface="Arial" charset="0"/>
              </a:rPr>
              <a:t>w0x0 </a:t>
            </a:r>
            <a:r>
              <a:rPr lang="en-US" sz="1800" b="1" kern="0" dirty="0">
                <a:latin typeface="Arial" charset="0"/>
              </a:rPr>
              <a:t>+ </a:t>
            </a:r>
            <a:r>
              <a:rPr lang="en-US" sz="1800" b="1" kern="0" dirty="0" smtClean="0">
                <a:latin typeface="Arial" charset="0"/>
              </a:rPr>
              <a:t>w1x1 + </a:t>
            </a:r>
            <a:r>
              <a:rPr lang="en-US" sz="1800" b="1" kern="0" dirty="0">
                <a:latin typeface="Arial" charset="0"/>
              </a:rPr>
              <a:t>b </a:t>
            </a:r>
            <a:r>
              <a:rPr lang="en-US" sz="1800" b="1" kern="0" dirty="0" smtClean="0">
                <a:latin typeface="Arial" charset="0"/>
              </a:rPr>
              <a:t>= 0</a:t>
            </a:r>
          </a:p>
          <a:p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  </a:t>
            </a:r>
            <a:r>
              <a:rPr lang="en-US" sz="1800" b="1" kern="0" dirty="0" err="1" smtClean="0">
                <a:latin typeface="Arial" charset="0"/>
                <a:sym typeface="Wingdings" panose="05000000000000000000" pitchFamily="2" charset="2"/>
              </a:rPr>
              <a:t>w</a:t>
            </a:r>
            <a:r>
              <a:rPr lang="en-US" sz="1800" kern="0" baseline="30000" dirty="0" err="1" smtClean="0">
                <a:latin typeface="Arial" charset="0"/>
                <a:sym typeface="Wingdings" panose="05000000000000000000" pitchFamily="2" charset="2"/>
              </a:rPr>
              <a:t>T</a:t>
            </a:r>
            <a:r>
              <a:rPr lang="en-US" sz="1800" b="1" kern="0" dirty="0" err="1" smtClean="0">
                <a:latin typeface="Arial" charset="0"/>
                <a:sym typeface="Wingdings" panose="05000000000000000000" pitchFamily="2" charset="2"/>
              </a:rPr>
              <a:t>x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 + b = 0</a:t>
            </a:r>
            <a:endParaRPr lang="en-US" sz="1800" b="1" kern="0" dirty="0" smtClean="0">
              <a:latin typeface="Arial" charset="0"/>
            </a:endParaRPr>
          </a:p>
          <a:p>
            <a:endParaRPr lang="en-US" sz="1800" b="1" kern="0" dirty="0">
              <a:solidFill>
                <a:srgbClr val="00B050"/>
              </a:solidFill>
              <a:latin typeface="Arial" charset="0"/>
              <a:sym typeface="Wingdings" panose="05000000000000000000" pitchFamily="2" charset="2"/>
            </a:endParaRPr>
          </a:p>
          <a:p>
            <a:endParaRPr lang="en-US" sz="1800" b="1" kern="0" dirty="0">
              <a:solidFill>
                <a:srgbClr val="00B050"/>
              </a:solidFill>
              <a:latin typeface="Arial" charset="0"/>
              <a:sym typeface="Wingdings" panose="05000000000000000000" pitchFamily="2" charset="2"/>
            </a:endParaRPr>
          </a:p>
          <a:p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An SVM algorithm must determine the </a:t>
            </a:r>
            <a:r>
              <a:rPr lang="en-US" sz="1800" b="1" u="sng" kern="0" dirty="0" smtClean="0">
                <a:latin typeface="Arial" charset="0"/>
                <a:sym typeface="Wingdings" panose="05000000000000000000" pitchFamily="2" charset="2"/>
              </a:rPr>
              <a:t>weight vector w 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that will result in a line (</a:t>
            </a:r>
            <a:r>
              <a:rPr lang="en-US" sz="1800" b="1" kern="0" dirty="0" err="1" smtClean="0">
                <a:latin typeface="Arial" charset="0"/>
                <a:sym typeface="Wingdings" panose="05000000000000000000" pitchFamily="2" charset="2"/>
              </a:rPr>
              <a:t>hyperplane</a:t>
            </a:r>
            <a:r>
              <a:rPr lang="en-US" sz="1800" b="1" kern="0" dirty="0" smtClean="0">
                <a:latin typeface="Arial" charset="0"/>
                <a:sym typeface="Wingdings" panose="05000000000000000000" pitchFamily="2" charset="2"/>
              </a:rPr>
              <a:t>) that </a:t>
            </a:r>
            <a:r>
              <a:rPr lang="en-US" sz="1800" b="1" u="sng" kern="0" dirty="0" smtClean="0">
                <a:latin typeface="Arial" charset="0"/>
                <a:sym typeface="Wingdings" panose="05000000000000000000" pitchFamily="2" charset="2"/>
              </a:rPr>
              <a:t>best separates the two classes</a:t>
            </a:r>
            <a:r>
              <a:rPr lang="en-US" sz="1800" b="1" u="sng" kern="0" dirty="0" smtClean="0">
                <a:solidFill>
                  <a:srgbClr val="00B050"/>
                </a:solidFill>
                <a:latin typeface="Arial" charset="0"/>
                <a:sym typeface="Wingdings" panose="05000000000000000000" pitchFamily="2" charset="2"/>
              </a:rPr>
              <a:t>. </a:t>
            </a:r>
          </a:p>
          <a:p>
            <a:endParaRPr lang="en-US" sz="1800" kern="0" dirty="0">
              <a:latin typeface="Arial" charset="0"/>
              <a:sym typeface="Wingdings" panose="05000000000000000000" pitchFamily="2" charset="2"/>
            </a:endParaRPr>
          </a:p>
          <a:p>
            <a:endParaRPr lang="en-US" sz="1800" kern="0" dirty="0" smtClean="0">
              <a:latin typeface="Arial" charset="0"/>
              <a:sym typeface="Wingdings" panose="05000000000000000000" pitchFamily="2" charset="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1983538" y="2432113"/>
            <a:ext cx="1629284" cy="4109974"/>
          </a:xfrm>
          <a:prstGeom prst="line">
            <a:avLst/>
          </a:prstGeom>
          <a:ln w="254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2261882" y="2402713"/>
            <a:ext cx="1665377" cy="3968688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1639619" y="2529817"/>
            <a:ext cx="1665377" cy="3968688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cxnSp>
        <p:nvCxnSpPr>
          <p:cNvPr id="39" name="Straight Arrow Connector 38"/>
          <p:cNvCxnSpPr>
            <a:stCxn id="28" idx="0"/>
          </p:cNvCxnSpPr>
          <p:nvPr/>
        </p:nvCxnSpPr>
        <p:spPr>
          <a:xfrm flipV="1">
            <a:off x="1009219" y="4457700"/>
            <a:ext cx="3474401" cy="13335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26723" y="4335462"/>
            <a:ext cx="284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Line 25"/>
          <p:cNvSpPr>
            <a:spLocks noChangeShapeType="1"/>
          </p:cNvSpPr>
          <p:nvPr/>
        </p:nvSpPr>
        <p:spPr bwMode="auto">
          <a:xfrm flipH="1">
            <a:off x="2795902" y="5157854"/>
            <a:ext cx="582041" cy="191363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768294" y="51435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8936" y="27729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08554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5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b="1" dirty="0" smtClean="0"/>
              <a:t>Kernels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Because the solution to the SVM optimization problem (the Dual Form) involves only </a:t>
            </a:r>
            <a:r>
              <a:rPr lang="en-US" sz="2000" b="1" dirty="0" smtClean="0"/>
              <a:t>inner products</a:t>
            </a:r>
            <a:r>
              <a:rPr lang="en-US" sz="2000" dirty="0" smtClean="0"/>
              <a:t>, the data values can be “transformed” to a different dimension using a kernel. </a:t>
            </a:r>
          </a:p>
          <a:p>
            <a:r>
              <a:rPr lang="en-US" sz="2000" b="1" dirty="0"/>
              <a:t>The Dual Representation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L’(a) = </a:t>
            </a:r>
            <a:r>
              <a:rPr lang="en-US" sz="2000" b="1" dirty="0" err="1"/>
              <a:t>Ʃ</a:t>
            </a:r>
            <a:r>
              <a:rPr lang="en-US" sz="2000" b="1" baseline="-25000" dirty="0" err="1"/>
              <a:t>n</a:t>
            </a:r>
            <a:r>
              <a:rPr lang="en-US" sz="2000" b="1" baseline="-25000" dirty="0"/>
              <a:t>=1 to N</a:t>
            </a:r>
            <a:r>
              <a:rPr lang="en-US" sz="2000" b="1" dirty="0"/>
              <a:t>   a</a:t>
            </a:r>
            <a:r>
              <a:rPr lang="en-US" sz="2000" b="1" baseline="-25000" dirty="0"/>
              <a:t>n </a:t>
            </a:r>
            <a:r>
              <a:rPr lang="en-US" sz="2000" b="1" dirty="0"/>
              <a:t>– ½ </a:t>
            </a:r>
            <a:r>
              <a:rPr lang="en-US" sz="2000" b="1" dirty="0" err="1"/>
              <a:t>Ʃ</a:t>
            </a:r>
            <a:r>
              <a:rPr lang="en-US" sz="2000" b="1" baseline="-25000" dirty="0" err="1"/>
              <a:t>n</a:t>
            </a:r>
            <a:r>
              <a:rPr lang="en-US" sz="2000" b="1" baseline="-25000" dirty="0"/>
              <a:t>=1 to N</a:t>
            </a:r>
            <a:r>
              <a:rPr lang="en-US" sz="2000" b="1" dirty="0"/>
              <a:t> </a:t>
            </a:r>
            <a:r>
              <a:rPr lang="en-US" sz="2000" b="1" dirty="0" err="1"/>
              <a:t>Ʃ</a:t>
            </a:r>
            <a:r>
              <a:rPr lang="en-US" sz="2000" b="1" baseline="-25000" dirty="0" err="1"/>
              <a:t>m</a:t>
            </a:r>
            <a:r>
              <a:rPr lang="en-US" sz="2000" b="1" baseline="-25000" dirty="0"/>
              <a:t>=1 to N</a:t>
            </a:r>
            <a:r>
              <a:rPr lang="en-US" sz="2000" b="1" dirty="0"/>
              <a:t> 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n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m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n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m</a:t>
            </a:r>
            <a:r>
              <a:rPr lang="el-GR" sz="2000" b="1" dirty="0">
                <a:solidFill>
                  <a:srgbClr val="C00000"/>
                </a:solidFill>
              </a:rPr>
              <a:t>φ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  <a:r>
              <a:rPr lang="en-US" sz="2000" b="1" baseline="30000" dirty="0">
                <a:solidFill>
                  <a:srgbClr val="C00000"/>
                </a:solidFill>
              </a:rPr>
              <a:t>T</a:t>
            </a:r>
            <a:r>
              <a:rPr lang="el-GR" sz="2000" b="1" dirty="0">
                <a:solidFill>
                  <a:srgbClr val="C00000"/>
                </a:solidFill>
              </a:rPr>
              <a:t> φ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Kernel:  K(</a:t>
            </a:r>
            <a:r>
              <a:rPr lang="en-US" sz="2000" b="1" dirty="0" err="1" smtClean="0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n,</a:t>
            </a:r>
            <a:r>
              <a:rPr lang="en-US" sz="2000" b="1" dirty="0" err="1" smtClean="0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m</a:t>
            </a:r>
            <a:r>
              <a:rPr lang="en-US" sz="2000" b="1" dirty="0">
                <a:solidFill>
                  <a:srgbClr val="C00000"/>
                </a:solidFill>
              </a:rPr>
              <a:t>) = </a:t>
            </a:r>
            <a:r>
              <a:rPr lang="el-GR" sz="2000" b="1" dirty="0">
                <a:solidFill>
                  <a:srgbClr val="C00000"/>
                </a:solidFill>
              </a:rPr>
              <a:t>φ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  <a:r>
              <a:rPr lang="en-US" sz="2000" b="1" baseline="30000" dirty="0">
                <a:solidFill>
                  <a:srgbClr val="C00000"/>
                </a:solidFill>
              </a:rPr>
              <a:t>T</a:t>
            </a:r>
            <a:r>
              <a:rPr lang="el-GR" sz="2000" b="1" dirty="0">
                <a:solidFill>
                  <a:srgbClr val="C00000"/>
                </a:solidFill>
              </a:rPr>
              <a:t> φ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x</a:t>
            </a:r>
            <a:r>
              <a:rPr lang="en-US" sz="2000" b="1" baseline="-25000" dirty="0" err="1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can be thought of as a virtual transformation as the points themselves do not have to be projected.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is the Gaussian Kernel for example.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257800"/>
            <a:ext cx="5962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39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5294"/>
            <a:ext cx="7772400" cy="715895"/>
          </a:xfrm>
        </p:spPr>
        <p:txBody>
          <a:bodyPr/>
          <a:lstStyle/>
          <a:p>
            <a:r>
              <a:rPr lang="en-US" sz="3600" dirty="0" smtClean="0"/>
              <a:t>Setting Up the SVM Problem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61110" y="1181100"/>
            <a:ext cx="34290" cy="41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5400" y="53340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59280" y="3505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6670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7526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80260" y="4648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7432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352800" y="28498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4419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181600" y="45643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946911" y="1720168"/>
            <a:ext cx="3743896" cy="333932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81099" y="2656418"/>
            <a:ext cx="3337560" cy="300543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7432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524256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266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26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33800" y="523494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524256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51120" y="522732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62600" y="522732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" y="4953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89660" y="44958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89660" y="41148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04900" y="368046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9660" y="333756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04900" y="284988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89660" y="23622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62786" y="308511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≥ + 1</a:t>
            </a:r>
            <a:endParaRPr lang="en-US" b="1" dirty="0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61999" y="1470660"/>
            <a:ext cx="5059680" cy="4551372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104900" y="1905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Up Arrow 60"/>
          <p:cNvSpPr/>
          <p:nvPr/>
        </p:nvSpPr>
        <p:spPr>
          <a:xfrm rot="2610548">
            <a:off x="4394440" y="1428768"/>
            <a:ext cx="1447581" cy="2657678"/>
          </a:xfrm>
          <a:prstGeom prst="up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098284" y="1484935"/>
            <a:ext cx="2709396" cy="830997"/>
          </a:xfrm>
          <a:prstGeom prst="rect">
            <a:avLst/>
          </a:prstGeom>
          <a:solidFill>
            <a:schemeClr val="accent3">
              <a:lumMod val="95000"/>
              <a:alpha val="27000"/>
            </a:schemeClr>
          </a:solidFill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everything on this </a:t>
            </a:r>
          </a:p>
          <a:p>
            <a:r>
              <a:rPr lang="en-US" dirty="0" smtClean="0"/>
              <a:t>side classifies as “1”</a:t>
            </a:r>
            <a:endParaRPr lang="en-US" dirty="0"/>
          </a:p>
        </p:txBody>
      </p:sp>
      <p:sp>
        <p:nvSpPr>
          <p:cNvPr id="63" name="Up Arrow 62"/>
          <p:cNvSpPr/>
          <p:nvPr/>
        </p:nvSpPr>
        <p:spPr>
          <a:xfrm rot="2610548" flipV="1">
            <a:off x="1481977" y="4090557"/>
            <a:ext cx="1447581" cy="2529434"/>
          </a:xfrm>
          <a:prstGeom prst="up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H="1">
            <a:off x="4058626" y="4387216"/>
            <a:ext cx="825794" cy="840104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02553" y="5973752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≤ </a:t>
            </a:r>
            <a:r>
              <a:rPr lang="en-US" dirty="0"/>
              <a:t>-</a:t>
            </a:r>
            <a:r>
              <a:rPr lang="en-US" dirty="0" smtClean="0"/>
              <a:t> 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867400" y="581986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=0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3400" y="1295538"/>
            <a:ext cx="2510344" cy="28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15671" y="10570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315593" y="3641628"/>
            <a:ext cx="25146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Maximize the </a:t>
            </a:r>
            <a:r>
              <a:rPr lang="en-US" b="1" dirty="0" smtClean="0">
                <a:solidFill>
                  <a:srgbClr val="990099"/>
                </a:solidFill>
              </a:rPr>
              <a:t>margin m</a:t>
            </a:r>
            <a:r>
              <a:rPr lang="en-US" dirty="0" smtClean="0"/>
              <a:t> between the +1 and -1 classes 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3102" y="5810905"/>
            <a:ext cx="2823209" cy="830997"/>
          </a:xfrm>
          <a:prstGeom prst="rect">
            <a:avLst/>
          </a:prstGeom>
          <a:solidFill>
            <a:schemeClr val="accent3">
              <a:lumMod val="95000"/>
              <a:alpha val="26000"/>
            </a:schemeClr>
          </a:solidFill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everything on this </a:t>
            </a:r>
          </a:p>
          <a:p>
            <a:r>
              <a:rPr lang="en-US" dirty="0" smtClean="0"/>
              <a:t>side classifies as “-1”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62701" y="442033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99"/>
                </a:solidFill>
              </a:rPr>
              <a:t>margin m</a:t>
            </a:r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755683" y="1956820"/>
            <a:ext cx="127433" cy="3093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3339" y="1691089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support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6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The </a:t>
            </a:r>
            <a:r>
              <a:rPr lang="en-US" sz="2400" b="1" dirty="0">
                <a:solidFill>
                  <a:srgbClr val="990099"/>
                </a:solidFill>
                <a:latin typeface="Arial" charset="0"/>
                <a:sym typeface="Wingdings" panose="05000000000000000000" pitchFamily="2" charset="2"/>
              </a:rPr>
              <a:t>margin</a:t>
            </a:r>
            <a:r>
              <a:rPr lang="en-US" sz="2400" dirty="0">
                <a:solidFill>
                  <a:srgbClr val="990099"/>
                </a:solidFill>
                <a:latin typeface="Arial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Arial" charset="0"/>
                <a:sym typeface="Wingdings" panose="05000000000000000000" pitchFamily="2" charset="2"/>
              </a:rPr>
              <a:t>m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can be created </a:t>
            </a:r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such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that</a:t>
            </a: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w0x0+ w1x1 + </a:t>
            </a:r>
            <a:r>
              <a:rPr lang="en-US" sz="2400" dirty="0">
                <a:latin typeface="Arial" charset="0"/>
              </a:rPr>
              <a:t>b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≥</a:t>
            </a:r>
            <a:r>
              <a:rPr lang="en-US" sz="2400" dirty="0" smtClean="0">
                <a:latin typeface="Arial" charset="0"/>
              </a:rPr>
              <a:t> 1</a:t>
            </a: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latin typeface="Arial" charset="0"/>
                <a:sym typeface="Wingdings" panose="05000000000000000000" pitchFamily="2" charset="2"/>
              </a:rPr>
              <a:t>w</a:t>
            </a:r>
            <a:r>
              <a:rPr lang="en-US" sz="2400" baseline="30000" dirty="0" err="1">
                <a:latin typeface="Arial" charset="0"/>
                <a:sym typeface="Wingdings" panose="05000000000000000000" pitchFamily="2" charset="2"/>
              </a:rPr>
              <a:t>T</a:t>
            </a:r>
            <a:r>
              <a:rPr lang="en-US" sz="2400" b="1" dirty="0" err="1" smtClean="0">
                <a:latin typeface="Arial" charset="0"/>
                <a:sym typeface="Wingdings" panose="05000000000000000000" pitchFamily="2" charset="2"/>
              </a:rPr>
              <a:t>x</a:t>
            </a:r>
            <a:r>
              <a:rPr lang="en-US" sz="2400" b="1" dirty="0" smtClean="0">
                <a:latin typeface="Arial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+ b ≥ 1</a:t>
            </a:r>
            <a:endParaRPr lang="en-US" sz="2400" dirty="0">
              <a:latin typeface="Arial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w0x0 </a:t>
            </a:r>
            <a:r>
              <a:rPr lang="en-US" sz="2400" dirty="0">
                <a:latin typeface="Arial" charset="0"/>
              </a:rPr>
              <a:t>+ </a:t>
            </a:r>
            <a:r>
              <a:rPr lang="en-US" sz="2400" dirty="0" smtClean="0">
                <a:latin typeface="Arial" charset="0"/>
              </a:rPr>
              <a:t>w1x1 + </a:t>
            </a:r>
            <a:r>
              <a:rPr lang="en-US" sz="2400" dirty="0">
                <a:latin typeface="Arial" charset="0"/>
              </a:rPr>
              <a:t>b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≤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-</a:t>
            </a:r>
            <a:r>
              <a:rPr lang="en-US" sz="2400" dirty="0" smtClean="0">
                <a:latin typeface="Arial" charset="0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latin typeface="Arial" charset="0"/>
                <a:sym typeface="Wingdings" panose="05000000000000000000" pitchFamily="2" charset="2"/>
              </a:rPr>
              <a:t>w</a:t>
            </a:r>
            <a:r>
              <a:rPr lang="en-US" sz="2400" baseline="30000" dirty="0" err="1">
                <a:latin typeface="Arial" charset="0"/>
                <a:sym typeface="Wingdings" panose="05000000000000000000" pitchFamily="2" charset="2"/>
              </a:rPr>
              <a:t>T</a:t>
            </a:r>
            <a:r>
              <a:rPr lang="en-US" sz="2400" b="1" dirty="0" err="1">
                <a:latin typeface="Arial" charset="0"/>
                <a:sym typeface="Wingdings" panose="05000000000000000000" pitchFamily="2" charset="2"/>
              </a:rPr>
              <a:t>x</a:t>
            </a:r>
            <a:r>
              <a:rPr lang="en-US" sz="2400" b="1" dirty="0">
                <a:latin typeface="Arial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Arial" charset="0"/>
                <a:sym typeface="Wingdings" panose="05000000000000000000" pitchFamily="2" charset="2"/>
              </a:rPr>
              <a:t>+ b </a:t>
            </a:r>
            <a:r>
              <a:rPr lang="en-US" sz="2400" dirty="0" smtClean="0">
                <a:latin typeface="Arial" charset="0"/>
                <a:sym typeface="Wingdings" panose="05000000000000000000" pitchFamily="2" charset="2"/>
              </a:rPr>
              <a:t>≤ -1</a:t>
            </a:r>
            <a:endParaRPr lang="en-US" sz="2400" dirty="0">
              <a:latin typeface="Arial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Remember that 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 will have to be determined </a:t>
            </a:r>
            <a:r>
              <a:rPr lang="en-US" sz="2400" dirty="0" smtClean="0">
                <a:latin typeface="Arial" charset="0"/>
              </a:rPr>
              <a:t>(</a:t>
            </a:r>
            <a:r>
              <a:rPr lang="en-US" sz="2400" b="1" dirty="0" smtClean="0">
                <a:latin typeface="Arial" charset="0"/>
              </a:rPr>
              <a:t>using the training data</a:t>
            </a:r>
            <a:r>
              <a:rPr lang="en-US" sz="2400" dirty="0" smtClean="0">
                <a:latin typeface="Arial" charset="0"/>
              </a:rPr>
              <a:t>) so that the classes are “best” separated.</a:t>
            </a:r>
          </a:p>
          <a:p>
            <a:r>
              <a:rPr lang="en-US" sz="2400" dirty="0" smtClean="0">
                <a:latin typeface="Arial" charset="0"/>
              </a:rPr>
              <a:t>The value of “b” is a constant that affects the location (but not slope) of the line (in 2D).  </a:t>
            </a:r>
          </a:p>
          <a:p>
            <a:r>
              <a:rPr lang="en-US" sz="2400" dirty="0" smtClean="0">
                <a:latin typeface="Arial" charset="0"/>
              </a:rPr>
              <a:t>These concepts are the same in higher D.</a:t>
            </a: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5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9988"/>
            <a:ext cx="8220263" cy="752978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margin m</a:t>
            </a:r>
            <a:r>
              <a:rPr lang="en-US" sz="3200" dirty="0" smtClean="0"/>
              <a:t> between the two classes </a:t>
            </a:r>
            <a:br>
              <a:rPr lang="en-US" sz="3200" dirty="0" smtClean="0"/>
            </a:br>
            <a:r>
              <a:rPr lang="en-US" sz="3200" dirty="0" smtClean="0"/>
              <a:t>should be maximized. 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61110" y="1181100"/>
            <a:ext cx="34290" cy="41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53340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859280" y="3505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6670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7526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080260" y="4648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7432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352800" y="28498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19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181600" y="45643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946911" y="1720168"/>
            <a:ext cx="3743896" cy="333932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181099" y="2656418"/>
            <a:ext cx="3337560" cy="300543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432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6600" y="524256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266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26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523494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1000" y="5257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48200" y="524256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51120" y="522732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62600" y="522732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89660" y="4953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89660" y="44958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9660" y="41148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04900" y="368046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89660" y="333756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04900" y="284988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89660" y="23622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2786" y="308511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≥ + 1</a:t>
            </a:r>
            <a:endParaRPr lang="en-US" b="1" dirty="0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761999" y="1470660"/>
            <a:ext cx="5059680" cy="4551372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4900" y="1905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 rot="2610548">
            <a:off x="4394440" y="1428768"/>
            <a:ext cx="1447581" cy="2657678"/>
          </a:xfrm>
          <a:prstGeom prst="up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66315" y="1181100"/>
            <a:ext cx="2709396" cy="830997"/>
          </a:xfrm>
          <a:prstGeom prst="rect">
            <a:avLst/>
          </a:prstGeom>
          <a:solidFill>
            <a:schemeClr val="accent3">
              <a:lumMod val="95000"/>
              <a:alpha val="27000"/>
            </a:schemeClr>
          </a:solidFill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everything on this </a:t>
            </a:r>
          </a:p>
          <a:p>
            <a:r>
              <a:rPr lang="en-US" dirty="0" smtClean="0"/>
              <a:t>side classifies as “1”</a:t>
            </a:r>
            <a:endParaRPr lang="en-US" dirty="0"/>
          </a:p>
        </p:txBody>
      </p:sp>
      <p:sp>
        <p:nvSpPr>
          <p:cNvPr id="41" name="Up Arrow 40"/>
          <p:cNvSpPr/>
          <p:nvPr/>
        </p:nvSpPr>
        <p:spPr>
          <a:xfrm rot="2610548" flipV="1">
            <a:off x="1481977" y="4090557"/>
            <a:ext cx="1447581" cy="2529434"/>
          </a:xfrm>
          <a:prstGeom prst="up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H="1">
            <a:off x="4058626" y="4387216"/>
            <a:ext cx="825794" cy="840104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02553" y="5973752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≤ </a:t>
            </a:r>
            <a:r>
              <a:rPr lang="en-US" dirty="0"/>
              <a:t>-</a:t>
            </a:r>
            <a:r>
              <a:rPr lang="en-US" dirty="0" smtClean="0"/>
              <a:t>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67400" y="581986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dirty="0" smtClean="0"/>
              <a:t> + b =0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3400" y="1295538"/>
            <a:ext cx="2510344" cy="28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5671" y="10570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102" y="5810905"/>
            <a:ext cx="2823209" cy="830997"/>
          </a:xfrm>
          <a:prstGeom prst="rect">
            <a:avLst/>
          </a:prstGeom>
          <a:solidFill>
            <a:schemeClr val="accent3">
              <a:lumMod val="95000"/>
              <a:alpha val="26000"/>
            </a:schemeClr>
          </a:solidFill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everything on this </a:t>
            </a:r>
          </a:p>
          <a:p>
            <a:r>
              <a:rPr lang="en-US" dirty="0" smtClean="0"/>
              <a:t>side classifies as “-1”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62701" y="442033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99"/>
                </a:solidFill>
              </a:rPr>
              <a:t>margin m</a:t>
            </a:r>
            <a:endParaRPr lang="en-US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200" dirty="0" smtClean="0"/>
              <a:t>Key Math Concepts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105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000" dirty="0" smtClean="0"/>
              <a:t>Any line in 2D or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in higher D can be represented as: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</a:t>
            </a:r>
            <a:r>
              <a:rPr lang="en-US" sz="1400" dirty="0" smtClean="0"/>
              <a:t>0</a:t>
            </a:r>
            <a:r>
              <a:rPr lang="en-US" sz="2000" dirty="0" smtClean="0"/>
              <a:t>x</a:t>
            </a:r>
            <a:r>
              <a:rPr lang="en-US" sz="1400" dirty="0"/>
              <a:t>0</a:t>
            </a:r>
            <a:r>
              <a:rPr lang="en-US" sz="2000" dirty="0" smtClean="0"/>
              <a:t> + w</a:t>
            </a:r>
            <a:r>
              <a:rPr lang="en-US" sz="1400" dirty="0" smtClean="0"/>
              <a:t>1</a:t>
            </a:r>
            <a:r>
              <a:rPr lang="en-US" sz="2000" dirty="0" smtClean="0"/>
              <a:t>x</a:t>
            </a:r>
            <a:r>
              <a:rPr lang="en-US" sz="1400" dirty="0"/>
              <a:t>1</a:t>
            </a:r>
            <a:r>
              <a:rPr lang="en-US" sz="2000" dirty="0" smtClean="0"/>
              <a:t> + w</a:t>
            </a:r>
            <a:r>
              <a:rPr lang="en-US" sz="1400" dirty="0" smtClean="0"/>
              <a:t>2</a:t>
            </a:r>
            <a:r>
              <a:rPr lang="en-US" sz="2000" dirty="0" smtClean="0"/>
              <a:t>x</a:t>
            </a:r>
            <a:r>
              <a:rPr lang="en-US" sz="1400" dirty="0"/>
              <a:t>2</a:t>
            </a:r>
            <a:r>
              <a:rPr lang="en-US" sz="2000" dirty="0" smtClean="0"/>
              <a:t> + … +</a:t>
            </a:r>
            <a:r>
              <a:rPr lang="en-US" sz="2000" dirty="0" err="1" smtClean="0"/>
              <a:t>w</a:t>
            </a:r>
            <a:r>
              <a:rPr lang="en-US" sz="1400" dirty="0" err="1" smtClean="0"/>
              <a:t>n</a:t>
            </a:r>
            <a:r>
              <a:rPr lang="en-US" sz="2000" dirty="0" err="1" smtClean="0"/>
              <a:t>x</a:t>
            </a:r>
            <a:r>
              <a:rPr lang="en-US" sz="1400" dirty="0" err="1" smtClean="0"/>
              <a:t>n</a:t>
            </a:r>
            <a:r>
              <a:rPr lang="en-US" sz="2000" dirty="0" smtClean="0"/>
              <a:t> + b = 0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 same as:  </a:t>
            </a:r>
            <a:r>
              <a:rPr lang="en-US" sz="2000" b="1" dirty="0" err="1" smtClean="0">
                <a:sym typeface="Wingdings" panose="05000000000000000000" pitchFamily="2" charset="2"/>
              </a:rPr>
              <a:t>w</a:t>
            </a:r>
            <a:r>
              <a:rPr lang="en-US" sz="2000" baseline="30000" dirty="0" err="1" smtClean="0">
                <a:sym typeface="Wingdings" panose="05000000000000000000" pitchFamily="2" charset="2"/>
              </a:rPr>
              <a:t>T</a:t>
            </a:r>
            <a:r>
              <a:rPr lang="en-US" sz="2000" b="1" dirty="0" err="1" smtClean="0">
                <a:sym typeface="Wingdings" panose="05000000000000000000" pitchFamily="2" charset="2"/>
              </a:rPr>
              <a:t>x</a:t>
            </a:r>
            <a:r>
              <a:rPr lang="en-US" sz="2000" dirty="0" smtClean="0">
                <a:sym typeface="Wingdings" panose="05000000000000000000" pitchFamily="2" charset="2"/>
              </a:rPr>
              <a:t> + b = 0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2) This linear equation can be represented with vector </a:t>
            </a:r>
            <a:r>
              <a:rPr lang="en-US" sz="2000" b="1" dirty="0" smtClean="0"/>
              <a:t>w</a:t>
            </a:r>
            <a:r>
              <a:rPr lang="en-US" sz="2000" dirty="0" smtClean="0"/>
              <a:t>, with vector </a:t>
            </a:r>
            <a:r>
              <a:rPr lang="en-US" sz="2000" b="1" dirty="0" smtClean="0"/>
              <a:t>x</a:t>
            </a:r>
            <a:r>
              <a:rPr lang="en-US" sz="2000" dirty="0" smtClean="0"/>
              <a:t>, and with b.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vector </a:t>
            </a:r>
            <a:r>
              <a:rPr lang="en-US" sz="2000" b="1" dirty="0" smtClean="0"/>
              <a:t>w</a:t>
            </a:r>
            <a:r>
              <a:rPr lang="en-US" sz="2000" dirty="0" smtClean="0"/>
              <a:t> is plotted, it will be perpendicular to the linear equation above. </a:t>
            </a:r>
          </a:p>
          <a:p>
            <a:pPr marL="0" indent="0">
              <a:buNone/>
            </a:pPr>
            <a:r>
              <a:rPr lang="en-US" sz="2000" dirty="0" smtClean="0"/>
              <a:t>The distance between any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w</a:t>
            </a:r>
            <a:r>
              <a:rPr lang="en-US" sz="2000" baseline="30000" dirty="0" err="1" smtClean="0"/>
              <a:t>T</a:t>
            </a:r>
            <a:r>
              <a:rPr lang="en-US" sz="2000" b="1" dirty="0" err="1" smtClean="0"/>
              <a:t>x</a:t>
            </a:r>
            <a:r>
              <a:rPr lang="en-US" sz="2000" b="1" dirty="0" smtClean="0"/>
              <a:t> = k</a:t>
            </a:r>
            <a:r>
              <a:rPr lang="en-US" sz="2000" dirty="0" smtClean="0"/>
              <a:t> and the origin is k/||</a:t>
            </a:r>
            <a:r>
              <a:rPr lang="en-US" sz="2000" b="1" dirty="0" smtClean="0"/>
              <a:t>w</a:t>
            </a:r>
            <a:r>
              <a:rPr lang="en-US" sz="2000" dirty="0" smtClean="0"/>
              <a:t>||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vector </a:t>
            </a:r>
            <a:r>
              <a:rPr lang="en-US" sz="2000" b="1" dirty="0" smtClean="0"/>
              <a:t>w</a:t>
            </a:r>
            <a:r>
              <a:rPr lang="en-US" sz="2000" dirty="0" smtClean="0"/>
              <a:t> is altered, the “slope” (in 2D) or “rotation” (in higher D) is affected. If “b” is altered the “y intercept (in 2D) or the “translation” (in high D) is affected.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3) We can use </a:t>
            </a:r>
            <a:r>
              <a:rPr lang="en-US" sz="2000" b="1" dirty="0" err="1">
                <a:sym typeface="Wingdings" panose="05000000000000000000" pitchFamily="2" charset="2"/>
              </a:rPr>
              <a:t>w</a:t>
            </a:r>
            <a:r>
              <a:rPr lang="en-US" sz="2000" baseline="30000" dirty="0" err="1">
                <a:sym typeface="Wingdings" panose="05000000000000000000" pitchFamily="2" charset="2"/>
              </a:rPr>
              <a:t>T</a:t>
            </a:r>
            <a:r>
              <a:rPr lang="en-US" sz="2000" b="1" dirty="0" err="1">
                <a:sym typeface="Wingdings" panose="05000000000000000000" pitchFamily="2" charset="2"/>
              </a:rPr>
              <a:t>x</a:t>
            </a:r>
            <a:r>
              <a:rPr lang="en-US" sz="2000" dirty="0">
                <a:sym typeface="Wingdings" panose="05000000000000000000" pitchFamily="2" charset="2"/>
              </a:rPr>
              <a:t> + b = </a:t>
            </a:r>
            <a:r>
              <a:rPr lang="en-US" sz="2000" dirty="0" smtClean="0">
                <a:sym typeface="Wingdings" panose="05000000000000000000" pitchFamily="2" charset="2"/>
              </a:rPr>
              <a:t>0 to try different lines. </a:t>
            </a:r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To do this, we need w and b and a measure of “best”.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3600" dirty="0" smtClean="0"/>
              <a:t>The SVM Margin 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latin typeface="Arial" charset="0"/>
              </a:rPr>
              <a:t>Assume that in some dimension </a:t>
            </a:r>
            <a:r>
              <a:rPr lang="en-US" sz="2000" dirty="0" smtClean="0">
                <a:latin typeface="Arial" charset="0"/>
              </a:rPr>
              <a:t>that </a:t>
            </a:r>
            <a:r>
              <a:rPr lang="en-US" sz="2000" dirty="0">
                <a:latin typeface="Arial" charset="0"/>
              </a:rPr>
              <a:t>we have two classes that can be linearly separated. </a:t>
            </a:r>
          </a:p>
          <a:p>
            <a:pPr lvl="1"/>
            <a:r>
              <a:rPr lang="en-US" sz="2000" dirty="0">
                <a:latin typeface="Arial" charset="0"/>
              </a:rPr>
              <a:t>Then, there must be a line (</a:t>
            </a:r>
            <a:r>
              <a:rPr lang="en-US" sz="2000" dirty="0" err="1">
                <a:latin typeface="Arial" charset="0"/>
              </a:rPr>
              <a:t>hyperplane</a:t>
            </a:r>
            <a:r>
              <a:rPr lang="en-US" sz="2000" dirty="0">
                <a:latin typeface="Arial" charset="0"/>
              </a:rPr>
              <a:t>) that separates the classes. </a:t>
            </a:r>
          </a:p>
          <a:p>
            <a:pPr lvl="1"/>
            <a:r>
              <a:rPr lang="en-US" sz="2000" dirty="0">
                <a:latin typeface="Arial" charset="0"/>
              </a:rPr>
              <a:t>This line is defined by </a:t>
            </a:r>
            <a:r>
              <a:rPr lang="en-US" sz="2000" b="1" dirty="0" err="1">
                <a:latin typeface="Arial" charset="0"/>
              </a:rPr>
              <a:t>w</a:t>
            </a:r>
            <a:r>
              <a:rPr lang="en-US" sz="2000" baseline="30000" dirty="0" err="1">
                <a:latin typeface="Arial" charset="0"/>
              </a:rPr>
              <a:t>T</a:t>
            </a:r>
            <a:r>
              <a:rPr lang="en-US" sz="2000" b="1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 + b = 0. </a:t>
            </a:r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This line can be contained within two parallel lines that create a </a:t>
            </a:r>
            <a:r>
              <a:rPr lang="en-US" sz="2000" b="1" dirty="0" smtClean="0">
                <a:latin typeface="Arial" charset="0"/>
              </a:rPr>
              <a:t>“margin” </a:t>
            </a:r>
            <a:r>
              <a:rPr lang="en-US" sz="2000" dirty="0" smtClean="0">
                <a:latin typeface="Arial" charset="0"/>
              </a:rPr>
              <a:t>between the two classes.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</a:rPr>
              <a:t>The two parallel lines can initially be defined as: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Arial" charset="0"/>
              </a:rPr>
              <a:t>w</a:t>
            </a:r>
            <a:r>
              <a:rPr lang="en-US" sz="2000" baseline="30000" dirty="0" err="1">
                <a:latin typeface="Arial" charset="0"/>
              </a:rPr>
              <a:t>T</a:t>
            </a:r>
            <a:r>
              <a:rPr lang="en-US" sz="2000" b="1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 + b = </a:t>
            </a:r>
            <a:r>
              <a:rPr lang="en-US" sz="2000" dirty="0" smtClean="0">
                <a:latin typeface="Arial" charset="0"/>
              </a:rPr>
              <a:t>1   and </a:t>
            </a:r>
            <a:r>
              <a:rPr lang="en-US" sz="2000" b="1" dirty="0" err="1">
                <a:latin typeface="Arial" charset="0"/>
              </a:rPr>
              <a:t>w</a:t>
            </a:r>
            <a:r>
              <a:rPr lang="en-US" sz="2000" baseline="30000" dirty="0" err="1">
                <a:latin typeface="Arial" charset="0"/>
              </a:rPr>
              <a:t>T</a:t>
            </a:r>
            <a:r>
              <a:rPr lang="en-US" sz="2000" b="1" dirty="0" err="1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 + b = </a:t>
            </a:r>
            <a:r>
              <a:rPr lang="en-US" sz="2000" dirty="0" smtClean="0">
                <a:latin typeface="Arial" charset="0"/>
              </a:rPr>
              <a:t>-1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</a:rPr>
              <a:t>(Note that b is a constant that can be altered as needed)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</a:endParaRPr>
          </a:p>
          <a:p>
            <a:pPr marL="0" indent="0">
              <a:buNone/>
            </a:pPr>
            <a:r>
              <a:rPr lang="en-US" sz="2400" b="1" dirty="0" smtClean="0"/>
              <a:t>margin m:</a:t>
            </a:r>
          </a:p>
          <a:p>
            <a:pPr marL="0" indent="0">
              <a:buNone/>
            </a:pPr>
            <a:r>
              <a:rPr lang="en-US" sz="2400" dirty="0" smtClean="0"/>
              <a:t>Distance </a:t>
            </a:r>
            <a:r>
              <a:rPr lang="en-US" sz="2400" dirty="0"/>
              <a:t>between two parallel lines (</a:t>
            </a:r>
            <a:r>
              <a:rPr lang="en-US" sz="2400" dirty="0" err="1"/>
              <a:t>hyperplanes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b="1" dirty="0" err="1"/>
              <a:t>w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+ b= 1 and </a:t>
            </a:r>
            <a:r>
              <a:rPr lang="en-US" sz="2400" b="1" dirty="0" err="1"/>
              <a:t>w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+ b= -1 </a:t>
            </a:r>
            <a:r>
              <a:rPr lang="en-US" sz="2400" b="1" dirty="0" smtClean="0"/>
              <a:t>  is…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|b -1| - |b + 1| / ||w|| </a:t>
            </a:r>
            <a:r>
              <a:rPr lang="en-US" sz="2400" b="1" dirty="0"/>
              <a:t>= 2/||w||</a:t>
            </a:r>
          </a:p>
          <a:p>
            <a:pPr marL="457200" lvl="1" indent="0">
              <a:buNone/>
            </a:pPr>
            <a:endParaRPr lang="en-US" sz="2000" dirty="0" smtClean="0">
              <a:latin typeface="Arial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Arial" charset="0"/>
              </a:rPr>
              <a:t> </a:t>
            </a:r>
            <a:endParaRPr lang="en-US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1613"/>
            <a:ext cx="7772400" cy="1017587"/>
          </a:xfrm>
        </p:spPr>
        <p:txBody>
          <a:bodyPr/>
          <a:lstStyle/>
          <a:p>
            <a:pPr algn="l"/>
            <a:r>
              <a:rPr lang="en-US" sz="3200" dirty="0" smtClean="0"/>
              <a:t>Maximizing margin m will create the “best” separation between the Classes. </a:t>
            </a:r>
            <a:endParaRPr lang="en-US" sz="3200" dirty="0"/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838200" y="26670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838200" y="5867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429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1430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600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295400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14478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143000" y="5383213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Class 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514600" y="2868363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Class 2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1905000" y="28956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>
            <a:off x="914400" y="3276600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>
            <a:off x="457200" y="2060575"/>
            <a:ext cx="4343400" cy="441642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94230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7150" y="1676400"/>
            <a:ext cx="2057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31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255295" y="2385430"/>
            <a:ext cx="2039938" cy="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32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295400" y="6019800"/>
            <a:ext cx="23082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33" name="Line 25"/>
          <p:cNvSpPr>
            <a:spLocks noChangeShapeType="1"/>
          </p:cNvSpPr>
          <p:nvPr/>
        </p:nvSpPr>
        <p:spPr bwMode="auto">
          <a:xfrm flipH="1">
            <a:off x="3352800" y="50577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3276600" y="5181600"/>
            <a:ext cx="43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00CC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V="1">
            <a:off x="2057400" y="3276600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94237" name="Picture 2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3581400" y="3124200"/>
            <a:ext cx="2841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6705600" y="63896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/>
              <a:t>Image: Martin Law Michigan State university</a:t>
            </a:r>
          </a:p>
        </p:txBody>
      </p:sp>
      <p:pic>
        <p:nvPicPr>
          <p:cNvPr id="94239" name="Picture 31" descr="C:\Documents and Settings\All Users\Documents\My Pictures\Sample Pictures\1lap_asr_r_500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876300" cy="876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320730"/>
            <a:ext cx="44196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margin m</a:t>
            </a:r>
            <a:r>
              <a:rPr lang="en-US" dirty="0" smtClean="0"/>
              <a:t> is the </a:t>
            </a:r>
            <a:r>
              <a:rPr lang="en-US" b="1" dirty="0" smtClean="0"/>
              <a:t>distance</a:t>
            </a:r>
            <a:r>
              <a:rPr lang="en-US" dirty="0" smtClean="0"/>
              <a:t> between the two parallel boundary lines (or two parallel </a:t>
            </a:r>
            <a:r>
              <a:rPr lang="en-US" dirty="0" err="1" smtClean="0"/>
              <a:t>hyperplanes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Distance between a line </a:t>
            </a:r>
          </a:p>
          <a:p>
            <a:r>
              <a:rPr lang="en-US" b="1" dirty="0" err="1" smtClean="0"/>
              <a:t>w</a:t>
            </a:r>
            <a:r>
              <a:rPr lang="en-US" b="1" baseline="30000" dirty="0" err="1" smtClean="0"/>
              <a:t>T</a:t>
            </a:r>
            <a:r>
              <a:rPr lang="en-US" b="1" dirty="0" err="1" smtClean="0"/>
              <a:t>x</a:t>
            </a:r>
            <a:r>
              <a:rPr lang="en-US" b="1" dirty="0" smtClean="0"/>
              <a:t> + b= 0 (</a:t>
            </a:r>
            <a:r>
              <a:rPr lang="en-US" b="1" dirty="0" err="1" smtClean="0"/>
              <a:t>hyperplane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and the origin is </a:t>
            </a:r>
          </a:p>
          <a:p>
            <a:r>
              <a:rPr lang="en-US" dirty="0" smtClean="0"/>
              <a:t>b/||</a:t>
            </a:r>
            <a:r>
              <a:rPr lang="en-US" b="1" dirty="0" smtClean="0"/>
              <a:t>w||</a:t>
            </a:r>
            <a:endParaRPr lang="en-US" dirty="0" smtClean="0"/>
          </a:p>
          <a:p>
            <a:r>
              <a:rPr lang="en-US" b="1" dirty="0" smtClean="0">
                <a:solidFill>
                  <a:srgbClr val="990099"/>
                </a:solidFill>
              </a:rPr>
              <a:t>Margin m:</a:t>
            </a:r>
            <a:endParaRPr lang="en-US" b="1" dirty="0">
              <a:solidFill>
                <a:srgbClr val="990099"/>
              </a:solidFill>
            </a:endParaRPr>
          </a:p>
          <a:p>
            <a:r>
              <a:rPr lang="en-US" dirty="0" smtClean="0"/>
              <a:t>Distance between two parallel lines (</a:t>
            </a:r>
            <a:r>
              <a:rPr lang="en-US" dirty="0" err="1" smtClean="0"/>
              <a:t>hyperplanes</a:t>
            </a:r>
            <a:r>
              <a:rPr lang="en-US" dirty="0" smtClean="0"/>
              <a:t>) </a:t>
            </a:r>
          </a:p>
          <a:p>
            <a:r>
              <a:rPr lang="en-US" b="1" dirty="0" err="1"/>
              <a:t>w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+ b= 1</a:t>
            </a:r>
            <a:r>
              <a:rPr lang="en-US" b="1" dirty="0" smtClean="0"/>
              <a:t> and </a:t>
            </a:r>
            <a:r>
              <a:rPr lang="en-US" b="1" dirty="0" err="1"/>
              <a:t>w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b="1" dirty="0"/>
              <a:t> + b= </a:t>
            </a:r>
            <a:r>
              <a:rPr lang="en-US" b="1" dirty="0" smtClean="0"/>
              <a:t>-1 </a:t>
            </a:r>
            <a:endParaRPr lang="en-US" dirty="0" smtClean="0"/>
          </a:p>
          <a:p>
            <a:r>
              <a:rPr lang="en-US" dirty="0" smtClean="0"/>
              <a:t>|b -1| - |b + 1| / ||w|| </a:t>
            </a:r>
            <a:r>
              <a:rPr lang="en-US" b="1" dirty="0" smtClean="0"/>
              <a:t>= </a:t>
            </a:r>
            <a:r>
              <a:rPr lang="en-US" b="1" dirty="0" smtClean="0">
                <a:solidFill>
                  <a:srgbClr val="990099"/>
                </a:solidFill>
              </a:rPr>
              <a:t>2/||w||</a:t>
            </a:r>
            <a:endParaRPr lang="en-US" b="1" dirty="0">
              <a:solidFill>
                <a:srgbClr val="99009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begin{cases}&#10;\mathbf{w}^T \mathbf{x}_i + b \geq 1 - \xi_i    &amp; y_i = 1\\&#10;\mathbf{w}^T \mathbf{x}_i + b \leq -1 + \xi_i    &amp; y_i = -1\\&#10;\xi_i \geq 0 &amp; \forall i&#10;\end{case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281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mbox{subject to }&#10;y_i (\mathbf{w}^T \mathbf{x}_i + b) \geq 1 - \xi_i, \quad&#10;\xi_i \geq 0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1896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4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i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j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5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\begin{cases}&#10;\frac{\partial}{\partial \mathbf{x}} \bigl(&#10;f(\mathbf{x}) + \alpha g(\mathbf{x})&#10;\bigr) \bigg|_{\mathbf{x}=\mathbf{x}_0} = \mathbf{0}&#10;%&#10;\\&#10;%&#10;g(\mathbf{x}) = 0&#10;\end{cases}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78"/>
  <p:tag name="PICTUREFILESIZE" val="231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12376</TotalTime>
  <Words>2639</Words>
  <Application>Microsoft Office PowerPoint</Application>
  <PresentationFormat>On-screen Show (4:3)</PresentationFormat>
  <Paragraphs>385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Symbol</vt:lpstr>
      <vt:lpstr>Tahoma</vt:lpstr>
      <vt:lpstr>Times New Roman</vt:lpstr>
      <vt:lpstr>Wingdings</vt:lpstr>
      <vt:lpstr>Default Design</vt:lpstr>
      <vt:lpstr>  Understanding SVMs</vt:lpstr>
      <vt:lpstr>A Review of Vector Math</vt:lpstr>
      <vt:lpstr>PowerPoint Presentation</vt:lpstr>
      <vt:lpstr>Setting Up the SVM Problem</vt:lpstr>
      <vt:lpstr>Important Concepts</vt:lpstr>
      <vt:lpstr>The margin m between the two classes  should be maximized. </vt:lpstr>
      <vt:lpstr>Key Math Concepts</vt:lpstr>
      <vt:lpstr>The SVM Margin m</vt:lpstr>
      <vt:lpstr>Maximizing margin m will create the “best” separation between the Classes. </vt:lpstr>
      <vt:lpstr>Maximizing margin m</vt:lpstr>
      <vt:lpstr>The Optimization Problem</vt:lpstr>
      <vt:lpstr>A Soft Margin Hyperplane SVM</vt:lpstr>
      <vt:lpstr>Soft Margin Example</vt:lpstr>
      <vt:lpstr>Constrained Optimization Quick Review</vt:lpstr>
      <vt:lpstr>Using Lagrange in SVM Solving</vt:lpstr>
      <vt:lpstr>The Dual Problem in SVM</vt:lpstr>
      <vt:lpstr>A Visual Interpretation of α</vt:lpstr>
      <vt:lpstr>SVM kernel Transformation: φ(x)</vt:lpstr>
      <vt:lpstr>Common Kernels</vt:lpstr>
      <vt:lpstr>PowerPoint Presentation</vt:lpstr>
      <vt:lpstr>Example non-linear</vt:lpstr>
      <vt:lpstr>Using Python 3 scikit-learn: SVM</vt:lpstr>
      <vt:lpstr>SVM Classification with scikit-learn: Example 1</vt:lpstr>
      <vt:lpstr>More scikit-learn Examples</vt:lpstr>
      <vt:lpstr>continued…</vt:lpstr>
      <vt:lpstr>The SVM Math - FYI</vt:lpstr>
      <vt:lpstr>PowerPoint Presentation</vt:lpstr>
      <vt:lpstr>The SVM Math - FYI</vt:lpstr>
      <vt:lpstr>The SVM: The kernel</vt:lpstr>
      <vt:lpstr>Kernels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Secondary Structure Prediction</dc:title>
  <dc:creator>Ami Tran</dc:creator>
  <cp:lastModifiedBy>Prof Ami</cp:lastModifiedBy>
  <cp:revision>192</cp:revision>
  <dcterms:created xsi:type="dcterms:W3CDTF">2007-11-26T22:20:17Z</dcterms:created>
  <dcterms:modified xsi:type="dcterms:W3CDTF">2019-11-14T03:01:47Z</dcterms:modified>
</cp:coreProperties>
</file>