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531" r:id="rId5"/>
    <p:sldId id="619" r:id="rId6"/>
    <p:sldId id="618" r:id="rId7"/>
    <p:sldId id="541" r:id="rId8"/>
    <p:sldId id="628" r:id="rId9"/>
    <p:sldId id="623" r:id="rId10"/>
    <p:sldId id="624" r:id="rId11"/>
    <p:sldId id="625" r:id="rId12"/>
    <p:sldId id="626" r:id="rId13"/>
    <p:sldId id="6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703" autoAdjust="0"/>
  </p:normalViewPr>
  <p:slideViewPr>
    <p:cSldViewPr snapToGrid="0" showGuides="1">
      <p:cViewPr varScale="1">
        <p:scale>
          <a:sx n="44" d="100"/>
          <a:sy n="44" d="100"/>
        </p:scale>
        <p:origin x="56" y="324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D92F0F3B-16BB-4489-BB21-65F40B4AE17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239001" y="931169"/>
            <a:ext cx="4393296" cy="1338061"/>
          </a:xfrm>
        </p:spPr>
        <p:txBody>
          <a:bodyPr t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Oval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47" name="Oval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8" name="Oval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Picture Placeholder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algn="ctr">
              <a:defRPr lang="en-US" sz="1800" b="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5" r:id="rId7"/>
    <p:sldLayoutId id="2147483677" r:id="rId8"/>
    <p:sldLayoutId id="2147483673" r:id="rId9"/>
    <p:sldLayoutId id="2147483674" r:id="rId10"/>
    <p:sldLayoutId id="2147483680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Words Become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5BE8ED-85E2-439A-AE89-3A54F5B19A9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4" y="1316971"/>
            <a:ext cx="8775756" cy="4087931"/>
          </a:xfrm>
        </p:spPr>
      </p:pic>
      <p:sp>
        <p:nvSpPr>
          <p:cNvPr id="8" name="Oval 7" descr="Background accent"/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10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8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48732"/>
            <a:ext cx="7583700" cy="5362022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/>
              <a:t>What is Text Mining?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7239001" y="2280573"/>
            <a:ext cx="4393295" cy="1093998"/>
          </a:xfrm>
        </p:spPr>
        <p:txBody>
          <a:bodyPr/>
          <a:lstStyle/>
          <a:p>
            <a:r>
              <a:rPr lang="en-US" dirty="0" smtClean="0"/>
              <a:t>How is Text Mining Different from Data Analytics?</a:t>
            </a:r>
            <a:endParaRPr lang="en-US" dirty="0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14" name="Freeform 27" descr="Image accent">
            <a:extLst>
              <a:ext uri="{FF2B5EF4-FFF2-40B4-BE49-F238E27FC236}">
                <a16:creationId xmlns:a16="http://schemas.microsoft.com/office/drawing/2014/main" id="{944C982A-D694-43A6-9330-50F554BC24A2}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1423942"/>
            <a:ext cx="5402083" cy="4009169"/>
          </a:xfrm>
        </p:spPr>
      </p:pic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br>
              <a:rPr lang="en-US" dirty="0" smtClean="0"/>
            </a:br>
            <a:r>
              <a:rPr lang="en-US" dirty="0" smtClean="0"/>
              <a:t>What is Text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5BE8ED-85E2-439A-AE89-3A54F5B19A9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4" y="1723319"/>
            <a:ext cx="5001188" cy="435133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329323" y="2402114"/>
            <a:ext cx="4338506" cy="393337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Record</a:t>
            </a:r>
          </a:p>
          <a:p>
            <a:pPr marL="514350" indent="-514350">
              <a:buAutoNum type="arabicParenR"/>
            </a:pPr>
            <a:r>
              <a:rPr lang="en-US" dirty="0" smtClean="0"/>
              <a:t>HTML/Web</a:t>
            </a:r>
          </a:p>
          <a:p>
            <a:pPr marL="514350" indent="-514350">
              <a:buAutoNum type="arabicParenR"/>
            </a:pPr>
            <a:r>
              <a:rPr lang="en-US" dirty="0" smtClean="0"/>
              <a:t>JSON</a:t>
            </a:r>
          </a:p>
          <a:p>
            <a:pPr marL="514350" indent="-514350">
              <a:buAutoNum type="arabicParenR"/>
            </a:pPr>
            <a:r>
              <a:rPr lang="en-US" dirty="0" smtClean="0"/>
              <a:t>Network</a:t>
            </a:r>
          </a:p>
          <a:p>
            <a:pPr marL="514350" indent="-514350">
              <a:buAutoNum type="arabicParenR"/>
            </a:pPr>
            <a:r>
              <a:rPr lang="en-US" dirty="0" smtClean="0"/>
              <a:t>Tweets</a:t>
            </a:r>
          </a:p>
          <a:p>
            <a:pPr marL="0" indent="0">
              <a:buNone/>
            </a:pPr>
            <a:r>
              <a:rPr lang="en-US" dirty="0" smtClean="0"/>
              <a:t>6) etc. etc.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text data “different” from number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text data be represented as numerical data?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54" y="1629103"/>
            <a:ext cx="4562856" cy="544158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8" name="Oval 7" descr="Background accent"/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4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5BE8ED-85E2-439A-AE89-3A54F5B19A9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8" y="4374526"/>
            <a:ext cx="10892592" cy="1837587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33713" y="2872024"/>
            <a:ext cx="8614229" cy="99603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Can text be represented with numbers? Yes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is a DTM? (What is a TDM?)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is “frequency”, vs. “TF-IDF”, vs. “binary”?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43" y="961446"/>
            <a:ext cx="9158514" cy="1563624"/>
          </a:xfrm>
        </p:spPr>
        <p:txBody>
          <a:bodyPr/>
          <a:lstStyle/>
          <a:p>
            <a:r>
              <a:rPr lang="en-US" dirty="0" smtClean="0"/>
              <a:t>Converting Documents to Matrices  (DTM)</a:t>
            </a:r>
            <a:endParaRPr lang="en-US" dirty="0"/>
          </a:p>
        </p:txBody>
      </p:sp>
      <p:sp>
        <p:nvSpPr>
          <p:cNvPr id="8" name="Oval 7" descr="Background accent"/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5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" y="1306287"/>
            <a:ext cx="5831828" cy="4252684"/>
          </a:xfrm>
        </p:spPr>
      </p:pic>
      <p:pic>
        <p:nvPicPr>
          <p:cNvPr id="12" name="Picture Placeholder 11" descr="Coffee Beans" title="Coffee Beans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>
          <a:xfrm>
            <a:off x="6451600" y="2622012"/>
            <a:ext cx="4352220" cy="35501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 document?</a:t>
            </a:r>
          </a:p>
          <a:p>
            <a:pPr marL="0" indent="0">
              <a:buNone/>
            </a:pPr>
            <a:r>
              <a:rPr lang="en-US" sz="2000" dirty="0" smtClean="0"/>
              <a:t>What is a Corpus?</a:t>
            </a:r>
          </a:p>
          <a:p>
            <a:pPr marL="0" indent="0">
              <a:buNone/>
            </a:pPr>
            <a:r>
              <a:rPr lang="en-US" sz="2000" dirty="0" smtClean="0"/>
              <a:t>Do documents have “topics”?</a:t>
            </a:r>
          </a:p>
          <a:p>
            <a:pPr marL="0" indent="0">
              <a:buNone/>
            </a:pPr>
            <a:r>
              <a:rPr lang="en-US" sz="2000" dirty="0" smtClean="0"/>
              <a:t>What is a topic distribution?</a:t>
            </a:r>
          </a:p>
          <a:p>
            <a:pPr marL="0" indent="0">
              <a:buNone/>
            </a:pPr>
            <a:r>
              <a:rPr lang="en-US" sz="2000" dirty="0" smtClean="0"/>
              <a:t>How can you determine the topic(s) of a document?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913" y="1254264"/>
            <a:ext cx="4272379" cy="1335024"/>
          </a:xfrm>
        </p:spPr>
        <p:txBody>
          <a:bodyPr/>
          <a:lstStyle/>
          <a:p>
            <a:r>
              <a:rPr lang="en-US" dirty="0" smtClean="0"/>
              <a:t>What is Topic Modeling?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E899E91-147B-4F85-96C4-044D2D53D2AA}"/>
              </a:ext>
            </a:extLst>
          </p:cNvPr>
          <p:cNvPicPr>
            <a:picLocks noGrp="1" noChangeAspect="1"/>
          </p:cNvPicPr>
          <p:nvPr>
            <p:ph type="pic" sz="quarter" idx="10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55" y="534462"/>
            <a:ext cx="4468845" cy="2528052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FD33049-673D-43F4-9219-42BEF84C28FF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9" y="1072839"/>
            <a:ext cx="5151790" cy="16703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38801-5FA2-45D0-8DCD-2CE63F6A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68057" y="3806184"/>
            <a:ext cx="6487886" cy="2668219"/>
          </a:xfrm>
        </p:spPr>
        <p:txBody>
          <a:bodyPr/>
          <a:lstStyle/>
          <a:p>
            <a:r>
              <a:rPr lang="en-US" dirty="0" smtClean="0"/>
              <a:t>Can Data Analytics be used to understand sentiment?</a:t>
            </a:r>
          </a:p>
          <a:p>
            <a:r>
              <a:rPr lang="en-US" dirty="0" smtClean="0"/>
              <a:t>Can models be created (trained) to predict sentiment?</a:t>
            </a:r>
          </a:p>
          <a:p>
            <a:r>
              <a:rPr lang="en-US" dirty="0" smtClean="0"/>
              <a:t>What are some “supervised” methods that can be used?</a:t>
            </a:r>
          </a:p>
          <a:p>
            <a:r>
              <a:rPr lang="en-US" dirty="0" smtClean="0"/>
              <a:t>Can unsupervised methods be used?</a:t>
            </a:r>
          </a:p>
          <a:p>
            <a:r>
              <a:rPr lang="en-US" dirty="0"/>
              <a:t> </a:t>
            </a:r>
            <a:r>
              <a:rPr lang="en-US" dirty="0" smtClean="0"/>
              <a:t>- How?</a:t>
            </a:r>
            <a:endParaRPr lang="en-US" dirty="0"/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460" y="3202680"/>
            <a:ext cx="4983480" cy="603504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E3B9FEC-22B7-4FE3-B73D-CDC86E43E160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" y="1473199"/>
            <a:ext cx="5831828" cy="4020457"/>
          </a:xfrm>
        </p:spPr>
      </p:pic>
      <p:pic>
        <p:nvPicPr>
          <p:cNvPr id="12" name="Picture Placeholder 11" descr="Coffee Beans" title="Coffee Beans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>
          <a:xfrm>
            <a:off x="6451600" y="2622012"/>
            <a:ext cx="4352220" cy="3550187"/>
          </a:xfrm>
        </p:spPr>
        <p:txBody>
          <a:bodyPr/>
          <a:lstStyle/>
          <a:p>
            <a:r>
              <a:rPr lang="en-US" sz="2000" dirty="0" smtClean="0"/>
              <a:t>Why do we need to measure distance?</a:t>
            </a:r>
          </a:p>
          <a:p>
            <a:r>
              <a:rPr lang="en-US" sz="2000" dirty="0" smtClean="0"/>
              <a:t>Is this the same as “similarity”?</a:t>
            </a:r>
          </a:p>
          <a:p>
            <a:r>
              <a:rPr lang="en-US" sz="2000" dirty="0" smtClean="0"/>
              <a:t>What does it mean for two documents to be “similar”?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913" y="1254264"/>
            <a:ext cx="4272379" cy="1335024"/>
          </a:xfrm>
        </p:spPr>
        <p:txBody>
          <a:bodyPr/>
          <a:lstStyle/>
          <a:p>
            <a:r>
              <a:rPr lang="en-US" dirty="0" smtClean="0"/>
              <a:t>What are Distance Measures?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4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F5BE8ED-85E2-439A-AE89-3A54F5B19A9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9" y="788629"/>
            <a:ext cx="7137999" cy="516948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33714" y="2872024"/>
            <a:ext cx="2627086" cy="249853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Are there others?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is “edit distance”?</a:t>
            </a:r>
          </a:p>
          <a:p>
            <a:pPr marL="514350" indent="-514350">
              <a:buAutoNum type="arabicParenR"/>
            </a:pPr>
            <a:r>
              <a:rPr lang="en-US" dirty="0" smtClean="0"/>
              <a:t>How about </a:t>
            </a:r>
            <a:r>
              <a:rPr lang="en-US" dirty="0" err="1" smtClean="0"/>
              <a:t>Jaccard</a:t>
            </a:r>
            <a:r>
              <a:rPr lang="en-US" dirty="0" smtClean="0"/>
              <a:t>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43" y="961446"/>
            <a:ext cx="3294743" cy="1563624"/>
          </a:xfrm>
        </p:spPr>
        <p:txBody>
          <a:bodyPr/>
          <a:lstStyle/>
          <a:p>
            <a:r>
              <a:rPr lang="en-US" dirty="0" smtClean="0"/>
              <a:t>Types of Distance Measures</a:t>
            </a:r>
            <a:endParaRPr lang="en-US" dirty="0"/>
          </a:p>
        </p:txBody>
      </p:sp>
      <p:sp>
        <p:nvSpPr>
          <p:cNvPr id="8" name="Oval 7" descr="Background accent"/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/>
              <a:t>9</a:t>
            </a:fld>
            <a:endParaRPr lang="en-US" sz="10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CEAFE-9517-4599-8E26-5ADF9E209080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32867-8D73-44C2-8109-4B381868C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241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Gill Sans</vt:lpstr>
      <vt:lpstr>Office Theme</vt:lpstr>
      <vt:lpstr>Text Mining</vt:lpstr>
      <vt:lpstr>Divider slide</vt:lpstr>
      <vt:lpstr>What is Data? What is Text Data?</vt:lpstr>
      <vt:lpstr>Types of Data</vt:lpstr>
      <vt:lpstr>Converting Documents to Matrices  (DTM)</vt:lpstr>
      <vt:lpstr>What is Topic Modeling?</vt:lpstr>
      <vt:lpstr>Sentiment Analysis</vt:lpstr>
      <vt:lpstr>What are Distance Measures?</vt:lpstr>
      <vt:lpstr>Types of Distance Measures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2019-04-03T00:28:49Z</dcterms:created>
  <dcterms:modified xsi:type="dcterms:W3CDTF">2019-04-03T01:13:47Z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