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44"/>
  </p:notesMasterIdLst>
  <p:handoutMasterIdLst>
    <p:handoutMasterId r:id="rId45"/>
  </p:handoutMasterIdLst>
  <p:sldIdLst>
    <p:sldId id="257" r:id="rId2"/>
    <p:sldId id="295" r:id="rId3"/>
    <p:sldId id="396" r:id="rId4"/>
    <p:sldId id="591" r:id="rId5"/>
    <p:sldId id="377" r:id="rId6"/>
    <p:sldId id="379" r:id="rId7"/>
    <p:sldId id="380" r:id="rId8"/>
    <p:sldId id="381" r:id="rId9"/>
    <p:sldId id="382" r:id="rId10"/>
    <p:sldId id="386" r:id="rId11"/>
    <p:sldId id="383" r:id="rId12"/>
    <p:sldId id="655" r:id="rId13"/>
    <p:sldId id="592" r:id="rId14"/>
    <p:sldId id="384" r:id="rId15"/>
    <p:sldId id="387" r:id="rId16"/>
    <p:sldId id="388" r:id="rId17"/>
    <p:sldId id="389" r:id="rId18"/>
    <p:sldId id="656" r:id="rId19"/>
    <p:sldId id="661" r:id="rId20"/>
    <p:sldId id="660" r:id="rId21"/>
    <p:sldId id="657" r:id="rId22"/>
    <p:sldId id="658" r:id="rId23"/>
    <p:sldId id="659" r:id="rId24"/>
    <p:sldId id="662" r:id="rId25"/>
    <p:sldId id="664" r:id="rId26"/>
    <p:sldId id="666" r:id="rId27"/>
    <p:sldId id="667" r:id="rId28"/>
    <p:sldId id="668" r:id="rId29"/>
    <p:sldId id="669" r:id="rId30"/>
    <p:sldId id="670" r:id="rId31"/>
    <p:sldId id="671" r:id="rId32"/>
    <p:sldId id="672" r:id="rId33"/>
    <p:sldId id="673" r:id="rId34"/>
    <p:sldId id="674" r:id="rId35"/>
    <p:sldId id="675" r:id="rId36"/>
    <p:sldId id="676" r:id="rId37"/>
    <p:sldId id="677" r:id="rId38"/>
    <p:sldId id="678" r:id="rId39"/>
    <p:sldId id="679" r:id="rId40"/>
    <p:sldId id="680" r:id="rId41"/>
    <p:sldId id="681" r:id="rId42"/>
    <p:sldId id="66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9" scaleToFitPaper="1" frameSlides="1"/>
  <p:clrMru>
    <a:srgbClr val="CC0099"/>
    <a:srgbClr val="1100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08" autoAdjust="0"/>
  </p:normalViewPr>
  <p:slideViewPr>
    <p:cSldViewPr snapToGrid="0" snapToObjects="1">
      <p:cViewPr varScale="1">
        <p:scale>
          <a:sx n="56" d="100"/>
          <a:sy n="56" d="100"/>
        </p:scale>
        <p:origin x="1486" y="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6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90A282-A98B-5E4B-B0AE-AB7BE82F4445}" type="datetimeFigureOut">
              <a:rPr lang="en-US" smtClean="0"/>
              <a:pPr/>
              <a:t>11/18/2018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352096-9751-7542-8150-2D62EB644638}" type="slidenum">
              <a:rPr lang="en-US" smtClean="0"/>
              <a:pPr/>
              <a:t>‹#›</a:t>
            </a:fld>
            <a:endParaRPr lang="en-US"/>
          </a:p>
        </p:txBody>
      </p:sp>
    </p:spTree>
    <p:extLst>
      <p:ext uri="{BB962C8B-B14F-4D97-AF65-F5344CB8AC3E}">
        <p14:creationId xmlns:p14="http://schemas.microsoft.com/office/powerpoint/2010/main" val="37053057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721238-B84F-1D4A-A05B-5793B28B4D15}" type="datetimeFigureOut">
              <a:rPr lang="en-US" smtClean="0"/>
              <a:pPr/>
              <a:t>11/18/2018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E944D-8E85-114A-9424-9724FCB08AF3}" type="slidenum">
              <a:rPr lang="en-US" smtClean="0"/>
              <a:pPr/>
              <a:t>‹#›</a:t>
            </a:fld>
            <a:endParaRPr lang="en-US"/>
          </a:p>
        </p:txBody>
      </p:sp>
    </p:spTree>
    <p:extLst>
      <p:ext uri="{BB962C8B-B14F-4D97-AF65-F5344CB8AC3E}">
        <p14:creationId xmlns:p14="http://schemas.microsoft.com/office/powerpoint/2010/main" val="29548930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EE944D-8E85-114A-9424-9724FCB08AF3}" type="slidenum">
              <a:rPr lang="en-US" smtClean="0"/>
              <a:pPr/>
              <a:t>1</a:t>
            </a:fld>
            <a:endParaRPr lang="en-US"/>
          </a:p>
        </p:txBody>
      </p:sp>
    </p:spTree>
    <p:extLst>
      <p:ext uri="{BB962C8B-B14F-4D97-AF65-F5344CB8AC3E}">
        <p14:creationId xmlns:p14="http://schemas.microsoft.com/office/powerpoint/2010/main" val="726871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5700" y="693738"/>
            <a:ext cx="4552950" cy="341471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42732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5700" y="693738"/>
            <a:ext cx="4552950" cy="341471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43328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5700" y="693738"/>
            <a:ext cx="4552950" cy="341471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0637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5700" y="693738"/>
            <a:ext cx="4552950" cy="341471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0022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5700" y="693738"/>
            <a:ext cx="4552950" cy="341471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47641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5700" y="693738"/>
            <a:ext cx="4552950" cy="341471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93499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5700" y="693738"/>
            <a:ext cx="4552950" cy="341471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28183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5700" y="693738"/>
            <a:ext cx="4552950" cy="341471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811358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90CEC5-7659-3A44-9004-093A4B6B70A2}" type="datetime4">
              <a:rPr lang="en-US" smtClean="0"/>
              <a:pPr/>
              <a:t>November 18,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183991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4922AE-8176-CA45-B145-6DFF760FA2F9}" type="datetime4">
              <a:rPr lang="en-US" smtClean="0"/>
              <a:pPr/>
              <a:t>November 18,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36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096204-E96D-CD45-805E-566E7F97BC26}" type="datetime4">
              <a:rPr lang="en-US" smtClean="0"/>
              <a:pPr/>
              <a:t>November 18,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158784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290929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F57CFD-21A5-9E4C-BE4B-7AC5B02F571A}" type="datetime4">
              <a:rPr lang="en-US" smtClean="0"/>
              <a:pPr/>
              <a:t>November 18,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402529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4DB7FD-4746-DD48-B018-B1BAC55A6FE3}" type="datetime4">
              <a:rPr lang="en-US" smtClean="0"/>
              <a:pPr/>
              <a:t>November 18,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381280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2A555A-0CC0-BE4A-8199-CE904FDE610E}" type="datetime4">
              <a:rPr lang="en-US" smtClean="0"/>
              <a:pPr/>
              <a:t>November 18,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3285132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E9F1BD-B8B7-7D46-839D-CCC2E51A6988}" type="datetime4">
              <a:rPr lang="en-US" smtClean="0"/>
              <a:pPr/>
              <a:t>November 18, 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25373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2C85A-DF19-304D-9D14-F2FD15A6C7B9}" type="datetime4">
              <a:rPr lang="en-US" smtClean="0"/>
              <a:pPr/>
              <a:t>November 18,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153475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06533A2-9331-4C40-AFB3-D512B50D7D3F}" type="datetime4">
              <a:rPr lang="en-US" smtClean="0"/>
              <a:pPr/>
              <a:t>November 18, 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73166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B35399A-5FF0-3A48-A826-E3ACCA576A42}" type="datetime4">
              <a:rPr lang="en-US" smtClean="0"/>
              <a:pPr/>
              <a:t>November 18, 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3530929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0B2D0D-FDB9-7046-A3A1-1149D013909C}" type="datetime4">
              <a:rPr lang="en-US" smtClean="0"/>
              <a:pPr/>
              <a:t>November 18, 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37D5FE-740C-46F5-801A-FA5477D9711F}" type="slidenum">
              <a:rPr lang="en-US" smtClean="0"/>
              <a:pPr/>
              <a:t>‹#›</a:t>
            </a:fld>
            <a:endParaRPr lang="en-US"/>
          </a:p>
        </p:txBody>
      </p:sp>
    </p:spTree>
    <p:extLst>
      <p:ext uri="{BB962C8B-B14F-4D97-AF65-F5344CB8AC3E}">
        <p14:creationId xmlns:p14="http://schemas.microsoft.com/office/powerpoint/2010/main" val="303375728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w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3.w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15.wmf"/><Relationship Id="rId5" Type="http://schemas.openxmlformats.org/officeDocument/2006/relationships/oleObject" Target="../embeddings/oleObject16.bin"/><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drive.google.com/drive/folders/1rXm4jTHMTTjFvHfJ3daCCWNmOdF9tNPl?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r-bloggers.com/understanding-naive-bayes-classifier-using-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r-bloggers.com/understanding-naive-bayes-classifier-using-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r-bloggers.com/understanding-naive-bayes-classifier-using-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Naïve Bayes</a:t>
            </a:r>
            <a:endParaRPr lang="en-US" dirty="0"/>
          </a:p>
        </p:txBody>
      </p:sp>
      <p:sp>
        <p:nvSpPr>
          <p:cNvPr id="3" name="Content Placeholder 2"/>
          <p:cNvSpPr>
            <a:spLocks noGrp="1"/>
          </p:cNvSpPr>
          <p:nvPr>
            <p:ph type="subTitle" idx="1"/>
          </p:nvPr>
        </p:nvSpPr>
        <p:spPr>
          <a:xfrm>
            <a:off x="4733365" y="4943959"/>
            <a:ext cx="3309803" cy="737750"/>
          </a:xfrm>
        </p:spPr>
        <p:txBody>
          <a:bodyPr>
            <a:normAutofit fontScale="92500"/>
          </a:bodyPr>
          <a:lstStyle/>
          <a:p>
            <a:r>
              <a:rPr lang="en-US" b="1" dirty="0" smtClean="0"/>
              <a:t>Dr. Ami Gates</a:t>
            </a:r>
          </a:p>
          <a:p>
            <a:r>
              <a:rPr lang="en-US" b="1" dirty="0" smtClean="0"/>
              <a:t>Reference: Kumar et. Al 2005,2015</a:t>
            </a:r>
            <a:endParaRPr lang="en-US" dirty="0" smtClean="0"/>
          </a:p>
          <a:p>
            <a:pPr lvl="1">
              <a:buNone/>
            </a:pPr>
            <a:endParaRPr lang="en-US" dirty="0" smtClean="0"/>
          </a:p>
        </p:txBody>
      </p:sp>
      <p:sp>
        <p:nvSpPr>
          <p:cNvPr id="4" name="Date Placeholder 3"/>
          <p:cNvSpPr>
            <a:spLocks noGrp="1"/>
          </p:cNvSpPr>
          <p:nvPr>
            <p:ph type="dt" sz="half" idx="10"/>
          </p:nvPr>
        </p:nvSpPr>
        <p:spPr/>
        <p:txBody>
          <a:bodyPr/>
          <a:lstStyle/>
          <a:p>
            <a:fld id="{12968C50-7150-4B48-BACA-E77E6D188C88}"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a:t>
            </a:fld>
            <a:endParaRPr lang="en-US"/>
          </a:p>
        </p:txBody>
      </p:sp>
    </p:spTree>
    <p:extLst>
      <p:ext uri="{BB962C8B-B14F-4D97-AF65-F5344CB8AC3E}">
        <p14:creationId xmlns:p14="http://schemas.microsoft.com/office/powerpoint/2010/main" val="451015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5" name="Rectangle 5"/>
          <p:cNvSpPr>
            <a:spLocks noChangeArrowheads="1"/>
          </p:cNvSpPr>
          <p:nvPr/>
        </p:nvSpPr>
        <p:spPr bwMode="auto">
          <a:xfrm>
            <a:off x="252164" y="2129589"/>
            <a:ext cx="8348831" cy="4273222"/>
          </a:xfrm>
          <a:prstGeom prst="rect">
            <a:avLst/>
          </a:prstGeom>
          <a:solidFill>
            <a:schemeClr val="bg2">
              <a:lumMod val="20000"/>
              <a:lumOff val="80000"/>
            </a:schemeClr>
          </a:solidFill>
          <a:ln w="12700">
            <a:noFill/>
            <a:miter lim="800000"/>
            <a:headEnd/>
            <a:tailEnd/>
          </a:ln>
          <a:effectLst/>
        </p:spPr>
        <p:txBody>
          <a:bodyPr lIns="90488" tIns="44450" rIns="90488" bIns="44450">
            <a:prstTxWarp prst="textNoShape">
              <a:avLst/>
            </a:prstTxWarp>
          </a:bodyPr>
          <a:lstStyle/>
          <a:p>
            <a:pPr>
              <a:spcBef>
                <a:spcPct val="10000"/>
              </a:spcBef>
              <a:spcAft>
                <a:spcPts val="400"/>
              </a:spcAft>
              <a:buClr>
                <a:srgbClr val="0C7B9C"/>
              </a:buClr>
              <a:buSzPct val="75000"/>
            </a:pPr>
            <a:r>
              <a:rPr lang="en-US" b="1" dirty="0" smtClean="0"/>
              <a:t>P(X|E=No</a:t>
            </a:r>
            <a:r>
              <a:rPr lang="en-US" b="1" dirty="0"/>
              <a:t>)</a:t>
            </a:r>
            <a:r>
              <a:rPr lang="en-US" b="0" dirty="0"/>
              <a:t> = </a:t>
            </a:r>
            <a:r>
              <a:rPr lang="en-US" b="0" dirty="0" smtClean="0"/>
              <a:t>P(R=</a:t>
            </a:r>
            <a:r>
              <a:rPr lang="en-US" b="0" dirty="0" err="1" smtClean="0"/>
              <a:t>No|E</a:t>
            </a:r>
            <a:r>
              <a:rPr lang="en-US" b="0" dirty="0" smtClean="0"/>
              <a:t>=No) </a:t>
            </a:r>
            <a:r>
              <a:rPr lang="en-US" dirty="0" smtClean="0">
                <a:sym typeface="Symbol" charset="2"/>
              </a:rPr>
              <a:t>*</a:t>
            </a:r>
            <a:r>
              <a:rPr lang="en-US" b="0" dirty="0" smtClean="0">
                <a:sym typeface="Symbol" charset="2"/>
              </a:rPr>
              <a:t> P(M=Yes| </a:t>
            </a:r>
            <a:r>
              <a:rPr lang="en-US" dirty="0" smtClean="0"/>
              <a:t>E=No) * P(I=120|E=No)</a:t>
            </a:r>
            <a:endParaRPr lang="en-US" dirty="0"/>
          </a:p>
          <a:p>
            <a:pPr>
              <a:spcBef>
                <a:spcPct val="10000"/>
              </a:spcBef>
              <a:spcAft>
                <a:spcPts val="400"/>
              </a:spcAft>
              <a:buClr>
                <a:srgbClr val="0C7B9C"/>
              </a:buClr>
              <a:buSzPct val="75000"/>
            </a:pPr>
            <a:r>
              <a:rPr lang="en-US" dirty="0" smtClean="0"/>
              <a:t> </a:t>
            </a:r>
            <a:r>
              <a:rPr lang="en-US" b="0" dirty="0" smtClean="0"/>
              <a:t>= </a:t>
            </a:r>
            <a:r>
              <a:rPr lang="en-US" b="0" dirty="0"/>
              <a:t>4/7 </a:t>
            </a:r>
            <a:r>
              <a:rPr lang="en-US" dirty="0">
                <a:sym typeface="Symbol" charset="2"/>
              </a:rPr>
              <a:t>*</a:t>
            </a:r>
            <a:r>
              <a:rPr lang="en-US" b="0" dirty="0" smtClean="0">
                <a:sym typeface="Symbol" charset="2"/>
              </a:rPr>
              <a:t> </a:t>
            </a:r>
            <a:r>
              <a:rPr lang="en-US" b="0" dirty="0">
                <a:sym typeface="Symbol" charset="2"/>
              </a:rPr>
              <a:t>4/7 </a:t>
            </a:r>
            <a:r>
              <a:rPr lang="en-US" b="0" dirty="0" smtClean="0">
                <a:sym typeface="Symbol" charset="2"/>
              </a:rPr>
              <a:t>* </a:t>
            </a:r>
            <a:r>
              <a:rPr lang="en-US" b="0" dirty="0">
                <a:sym typeface="Symbol" charset="2"/>
              </a:rPr>
              <a:t>0.0072 = </a:t>
            </a:r>
            <a:r>
              <a:rPr lang="en-US" b="0" dirty="0" smtClean="0">
                <a:sym typeface="Symbol" charset="2"/>
              </a:rPr>
              <a:t> .0024    (see slides 12&amp;13)</a:t>
            </a:r>
            <a:endParaRPr lang="en-US" b="0" dirty="0">
              <a:sym typeface="Symbol" charset="2"/>
            </a:endParaRPr>
          </a:p>
          <a:p>
            <a:pPr marL="292100" indent="-292100">
              <a:spcBef>
                <a:spcPct val="10000"/>
              </a:spcBef>
              <a:spcAft>
                <a:spcPts val="400"/>
              </a:spcAft>
              <a:buClr>
                <a:srgbClr val="0C7B9C"/>
              </a:buClr>
              <a:buSzPct val="75000"/>
              <a:buFont typeface="Monotype Sorts" charset="2"/>
              <a:buNone/>
            </a:pPr>
            <a:endParaRPr lang="en-US" b="0" dirty="0" smtClean="0">
              <a:sym typeface="Symbol" charset="2"/>
            </a:endParaRPr>
          </a:p>
          <a:p>
            <a:pPr>
              <a:spcBef>
                <a:spcPct val="10000"/>
              </a:spcBef>
              <a:spcAft>
                <a:spcPts val="400"/>
              </a:spcAft>
              <a:buClr>
                <a:srgbClr val="0C7B9C"/>
              </a:buClr>
              <a:buSzPct val="75000"/>
            </a:pPr>
            <a:r>
              <a:rPr lang="en-US" b="1" dirty="0" smtClean="0"/>
              <a:t>P(X|E=Yes)</a:t>
            </a:r>
            <a:r>
              <a:rPr lang="en-US" dirty="0" smtClean="0"/>
              <a:t> </a:t>
            </a:r>
            <a:r>
              <a:rPr lang="en-US" dirty="0"/>
              <a:t>= </a:t>
            </a:r>
            <a:r>
              <a:rPr lang="en-US" dirty="0" smtClean="0"/>
              <a:t>P(R=</a:t>
            </a:r>
            <a:r>
              <a:rPr lang="en-US" dirty="0" err="1" smtClean="0"/>
              <a:t>No|E</a:t>
            </a:r>
            <a:r>
              <a:rPr lang="en-US" dirty="0" smtClean="0"/>
              <a:t>=Yes) </a:t>
            </a:r>
            <a:r>
              <a:rPr lang="en-US" dirty="0">
                <a:sym typeface="Symbol" charset="2"/>
              </a:rPr>
              <a:t>* P(M=Yes| </a:t>
            </a:r>
            <a:r>
              <a:rPr lang="en-US" dirty="0" smtClean="0"/>
              <a:t>E=Yes) </a:t>
            </a:r>
            <a:r>
              <a:rPr lang="en-US" dirty="0"/>
              <a:t>* </a:t>
            </a:r>
            <a:r>
              <a:rPr lang="en-US" dirty="0" smtClean="0"/>
              <a:t>P(I=120|E=Yes)</a:t>
            </a:r>
            <a:endParaRPr lang="en-US" dirty="0"/>
          </a:p>
          <a:p>
            <a:pPr>
              <a:spcBef>
                <a:spcPct val="10000"/>
              </a:spcBef>
              <a:spcAft>
                <a:spcPts val="400"/>
              </a:spcAft>
              <a:buClr>
                <a:srgbClr val="0C7B9C"/>
              </a:buClr>
              <a:buSzPct val="75000"/>
            </a:pPr>
            <a:r>
              <a:rPr lang="en-US" dirty="0"/>
              <a:t> = 1</a:t>
            </a:r>
            <a:r>
              <a:rPr lang="en-US" dirty="0" smtClean="0"/>
              <a:t> </a:t>
            </a:r>
            <a:r>
              <a:rPr lang="en-US" dirty="0">
                <a:sym typeface="Symbol" charset="2"/>
              </a:rPr>
              <a:t>* 0</a:t>
            </a:r>
            <a:r>
              <a:rPr lang="en-US" dirty="0" smtClean="0">
                <a:sym typeface="Symbol" charset="2"/>
              </a:rPr>
              <a:t> </a:t>
            </a:r>
            <a:r>
              <a:rPr lang="en-US" dirty="0">
                <a:sym typeface="Symbol" charset="2"/>
              </a:rPr>
              <a:t>* </a:t>
            </a:r>
            <a:r>
              <a:rPr lang="en-US" dirty="0" smtClean="0">
                <a:sym typeface="Symbol" charset="2"/>
              </a:rPr>
              <a:t>0.0 </a:t>
            </a:r>
            <a:r>
              <a:rPr lang="en-US" dirty="0">
                <a:sym typeface="Symbol" charset="2"/>
              </a:rPr>
              <a:t>= </a:t>
            </a:r>
            <a:r>
              <a:rPr lang="en-US" dirty="0" smtClean="0">
                <a:sym typeface="Symbol" charset="2"/>
              </a:rPr>
              <a:t>0.0</a:t>
            </a:r>
            <a:endParaRPr lang="en-US" dirty="0">
              <a:sym typeface="Symbol" charset="2"/>
            </a:endParaRPr>
          </a:p>
          <a:p>
            <a:pPr marL="292100" indent="-292100">
              <a:spcBef>
                <a:spcPct val="10000"/>
              </a:spcBef>
              <a:spcAft>
                <a:spcPts val="400"/>
              </a:spcAft>
              <a:buClr>
                <a:srgbClr val="0C7B9C"/>
              </a:buClr>
              <a:buSzPct val="75000"/>
              <a:buFont typeface="Monotype Sorts" charset="2"/>
              <a:buNone/>
            </a:pPr>
            <a:endParaRPr lang="en-US" b="0" dirty="0">
              <a:sym typeface="Symbol" charset="2"/>
            </a:endParaRPr>
          </a:p>
          <a:p>
            <a:pPr marL="292100" indent="-292100">
              <a:spcBef>
                <a:spcPct val="10000"/>
              </a:spcBef>
              <a:spcAft>
                <a:spcPts val="400"/>
              </a:spcAft>
              <a:buClr>
                <a:srgbClr val="0C7B9C"/>
              </a:buClr>
              <a:buSzPct val="75000"/>
              <a:buFont typeface="Monotype Sorts" charset="2"/>
              <a:buNone/>
            </a:pPr>
            <a:endParaRPr lang="en-US" b="0" dirty="0">
              <a:sym typeface="Symbol" charset="2"/>
            </a:endParaRPr>
          </a:p>
          <a:p>
            <a:pPr marL="292100" indent="-292100">
              <a:spcBef>
                <a:spcPct val="10000"/>
              </a:spcBef>
              <a:spcAft>
                <a:spcPts val="400"/>
              </a:spcAft>
              <a:buClr>
                <a:srgbClr val="0C7B9C"/>
              </a:buClr>
              <a:buSzPct val="75000"/>
              <a:buFont typeface="Monotype Sorts" charset="2"/>
              <a:buNone/>
            </a:pPr>
            <a:r>
              <a:rPr lang="en-US" b="0" dirty="0"/>
              <a:t>Since </a:t>
            </a:r>
            <a:r>
              <a:rPr lang="en-US" b="0" dirty="0" smtClean="0"/>
              <a:t>P(X|E=No)P(E=No</a:t>
            </a:r>
            <a:r>
              <a:rPr lang="en-US" b="0" dirty="0"/>
              <a:t>) &gt; </a:t>
            </a:r>
            <a:r>
              <a:rPr lang="en-US" b="0" dirty="0" smtClean="0"/>
              <a:t>P(X|E=Yes)P(E=Yes</a:t>
            </a:r>
            <a:r>
              <a:rPr lang="en-US" b="0" dirty="0"/>
              <a:t>)</a:t>
            </a:r>
          </a:p>
          <a:p>
            <a:pPr marL="292100" indent="-292100">
              <a:spcBef>
                <a:spcPct val="10000"/>
              </a:spcBef>
              <a:spcAft>
                <a:spcPts val="400"/>
              </a:spcAft>
              <a:buClr>
                <a:srgbClr val="0C7B9C"/>
              </a:buClr>
              <a:buSzPct val="75000"/>
              <a:buFont typeface="Monotype Sorts" charset="2"/>
              <a:buNone/>
            </a:pPr>
            <a:r>
              <a:rPr lang="en-US" b="0" dirty="0"/>
              <a:t>Therefore </a:t>
            </a:r>
            <a:r>
              <a:rPr lang="en-US" b="0" dirty="0" smtClean="0"/>
              <a:t>P(E=</a:t>
            </a:r>
            <a:r>
              <a:rPr lang="en-US" b="0" dirty="0" err="1" smtClean="0"/>
              <a:t>No|X</a:t>
            </a:r>
            <a:r>
              <a:rPr lang="en-US" b="0" dirty="0"/>
              <a:t>) &gt; </a:t>
            </a:r>
            <a:r>
              <a:rPr lang="en-US" b="0" dirty="0" smtClean="0"/>
              <a:t>P(E=</a:t>
            </a:r>
            <a:r>
              <a:rPr lang="en-US" b="0" dirty="0" err="1" smtClean="0"/>
              <a:t>Yes|X</a:t>
            </a:r>
            <a:r>
              <a:rPr lang="en-US" b="0" dirty="0"/>
              <a:t>)</a:t>
            </a:r>
            <a:br>
              <a:rPr lang="en-US" b="0" dirty="0"/>
            </a:br>
            <a:r>
              <a:rPr lang="en-US" b="0" dirty="0"/>
              <a:t>      </a:t>
            </a:r>
            <a:r>
              <a:rPr lang="en-US" b="1" dirty="0" smtClean="0">
                <a:sym typeface="Wingdings" panose="05000000000000000000" pitchFamily="2" charset="2"/>
              </a:rPr>
              <a:t></a:t>
            </a:r>
            <a:r>
              <a:rPr lang="en-US" b="1" dirty="0" smtClean="0">
                <a:sym typeface="Symbol" charset="2"/>
              </a:rPr>
              <a:t> </a:t>
            </a:r>
            <a:r>
              <a:rPr lang="en-US" b="1" dirty="0">
                <a:sym typeface="Symbol" charset="2"/>
              </a:rPr>
              <a:t>Class = No</a:t>
            </a:r>
          </a:p>
        </p:txBody>
      </p:sp>
      <p:sp>
        <p:nvSpPr>
          <p:cNvPr id="1075202" name="Rectangle 2"/>
          <p:cNvSpPr>
            <a:spLocks noGrp="1" noChangeArrowheads="1"/>
          </p:cNvSpPr>
          <p:nvPr>
            <p:ph type="title"/>
          </p:nvPr>
        </p:nvSpPr>
        <p:spPr>
          <a:xfrm>
            <a:off x="626727" y="470321"/>
            <a:ext cx="7599706" cy="768258"/>
          </a:xfrm>
        </p:spPr>
        <p:txBody>
          <a:bodyPr>
            <a:normAutofit/>
          </a:bodyPr>
          <a:lstStyle/>
          <a:p>
            <a:r>
              <a:rPr lang="en-US" sz="3200" dirty="0"/>
              <a:t>Example of Naïve Bayes Classifier</a:t>
            </a:r>
          </a:p>
        </p:txBody>
      </p:sp>
      <p:sp>
        <p:nvSpPr>
          <p:cNvPr id="1075206" name="Text Box 6"/>
          <p:cNvSpPr txBox="1">
            <a:spLocks noChangeArrowheads="1"/>
          </p:cNvSpPr>
          <p:nvPr/>
        </p:nvSpPr>
        <p:spPr bwMode="auto">
          <a:xfrm>
            <a:off x="506410" y="1217493"/>
            <a:ext cx="7903663" cy="784830"/>
          </a:xfrm>
          <a:prstGeom prst="rect">
            <a:avLst/>
          </a:prstGeom>
          <a:noFill/>
          <a:ln w="12700">
            <a:noFill/>
            <a:miter lim="800000"/>
            <a:headEnd/>
            <a:tailEnd/>
          </a:ln>
          <a:effectLst/>
        </p:spPr>
        <p:txBody>
          <a:bodyPr wrap="square">
            <a:prstTxWarp prst="textNoShape">
              <a:avLst/>
            </a:prstTxWarp>
            <a:spAutoFit/>
          </a:bodyPr>
          <a:lstStyle/>
          <a:p>
            <a:pPr>
              <a:spcBef>
                <a:spcPct val="50000"/>
              </a:spcBef>
            </a:pPr>
            <a:r>
              <a:rPr lang="en-US" sz="1800" b="1" dirty="0">
                <a:solidFill>
                  <a:schemeClr val="accent6">
                    <a:lumMod val="75000"/>
                  </a:schemeClr>
                </a:solidFill>
              </a:rPr>
              <a:t>Given a Test </a:t>
            </a:r>
            <a:r>
              <a:rPr lang="en-US" sz="1800" b="1" dirty="0" smtClean="0">
                <a:solidFill>
                  <a:schemeClr val="accent6">
                    <a:lumMod val="75000"/>
                  </a:schemeClr>
                </a:solidFill>
              </a:rPr>
              <a:t>Record X, </a:t>
            </a:r>
            <a:r>
              <a:rPr lang="en-US" sz="1800" b="1" u="sng" dirty="0" smtClean="0">
                <a:solidFill>
                  <a:schemeClr val="accent6">
                    <a:lumMod val="75000"/>
                  </a:schemeClr>
                </a:solidFill>
              </a:rPr>
              <a:t>classify as Evade E =Yes or No:</a:t>
            </a:r>
          </a:p>
          <a:p>
            <a:pPr>
              <a:spcBef>
                <a:spcPct val="50000"/>
              </a:spcBef>
            </a:pPr>
            <a:r>
              <a:rPr lang="en-US" b="1" dirty="0" smtClean="0">
                <a:solidFill>
                  <a:schemeClr val="accent6">
                    <a:lumMod val="75000"/>
                  </a:schemeClr>
                </a:solidFill>
              </a:rPr>
              <a:t>Let record X =  {Refund R=No, Married M=Yes, Income I =120K}</a:t>
            </a:r>
            <a:endParaRPr lang="en-US" sz="1800" b="1" dirty="0">
              <a:solidFill>
                <a:schemeClr val="accent6">
                  <a:lumMod val="75000"/>
                </a:schemeClr>
              </a:solidFill>
            </a:endParaRPr>
          </a:p>
        </p:txBody>
      </p:sp>
      <p:graphicFrame>
        <p:nvGraphicFramePr>
          <p:cNvPr id="7" name="Object 5"/>
          <p:cNvGraphicFramePr>
            <a:graphicFrameLocks noChangeAspect="1"/>
          </p:cNvGraphicFramePr>
          <p:nvPr>
            <p:extLst>
              <p:ext uri="{D42A27DB-BD31-4B8C-83A1-F6EECF244321}">
                <p14:modId xmlns:p14="http://schemas.microsoft.com/office/powerpoint/2010/main" val="1794600663"/>
              </p:ext>
            </p:extLst>
          </p:nvPr>
        </p:nvGraphicFramePr>
        <p:xfrm>
          <a:off x="6084555" y="3753853"/>
          <a:ext cx="3059445" cy="2979778"/>
        </p:xfrm>
        <a:graphic>
          <a:graphicData uri="http://schemas.openxmlformats.org/presentationml/2006/ole">
            <mc:AlternateContent xmlns:mc="http://schemas.openxmlformats.org/markup-compatibility/2006">
              <mc:Choice xmlns:v="urn:schemas-microsoft-com:vml" Requires="v">
                <p:oleObj spid="_x0000_s45204" name="Visio" r:id="rId3" imgW="4390200" imgH="5341320" progId="Visio.Drawing.11">
                  <p:embed/>
                </p:oleObj>
              </mc:Choice>
              <mc:Fallback>
                <p:oleObj name="Visio" r:id="rId3" imgW="4390200" imgH="53413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19971"/>
                      <a:stretch>
                        <a:fillRect/>
                      </a:stretch>
                    </p:blipFill>
                    <p:spPr bwMode="auto">
                      <a:xfrm>
                        <a:off x="6084555" y="3753853"/>
                        <a:ext cx="3059445" cy="29797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741798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423653" y="661738"/>
            <a:ext cx="7958347" cy="914398"/>
          </a:xfrm>
        </p:spPr>
        <p:txBody>
          <a:bodyPr>
            <a:normAutofit/>
          </a:bodyPr>
          <a:lstStyle/>
          <a:p>
            <a:r>
              <a:rPr lang="en-US" dirty="0" smtClean="0"/>
              <a:t>Estimating Discrete </a:t>
            </a:r>
            <a:r>
              <a:rPr lang="en-US" dirty="0" err="1" smtClean="0"/>
              <a:t>Prob</a:t>
            </a:r>
            <a:r>
              <a:rPr lang="en-US" dirty="0" smtClean="0"/>
              <a:t> from Data</a:t>
            </a:r>
            <a:endParaRPr lang="en-US" dirty="0"/>
          </a:p>
        </p:txBody>
      </p:sp>
      <p:sp>
        <p:nvSpPr>
          <p:cNvPr id="1072131" name="Rectangle 3"/>
          <p:cNvSpPr>
            <a:spLocks noGrp="1" noChangeArrowheads="1"/>
          </p:cNvSpPr>
          <p:nvPr>
            <p:ph idx="1"/>
          </p:nvPr>
        </p:nvSpPr>
        <p:spPr>
          <a:xfrm>
            <a:off x="4445898" y="1708483"/>
            <a:ext cx="4337154" cy="4572000"/>
          </a:xfrm>
          <a:solidFill>
            <a:schemeClr val="bg2">
              <a:lumMod val="20000"/>
              <a:lumOff val="80000"/>
            </a:schemeClr>
          </a:solidFill>
        </p:spPr>
        <p:txBody>
          <a:bodyPr>
            <a:normAutofit/>
          </a:bodyPr>
          <a:lstStyle/>
          <a:p>
            <a:pPr>
              <a:lnSpc>
                <a:spcPct val="90000"/>
              </a:lnSpc>
            </a:pPr>
            <a:r>
              <a:rPr lang="en-US" dirty="0"/>
              <a:t>Class:  P(C) = </a:t>
            </a:r>
            <a:r>
              <a:rPr lang="en-US" dirty="0" err="1"/>
              <a:t>N</a:t>
            </a:r>
            <a:r>
              <a:rPr lang="en-US" baseline="-25000" dirty="0" err="1"/>
              <a:t>c</a:t>
            </a:r>
            <a:r>
              <a:rPr lang="en-US" dirty="0"/>
              <a:t>/N</a:t>
            </a:r>
          </a:p>
          <a:p>
            <a:pPr marL="365760" lvl="1" indent="0">
              <a:lnSpc>
                <a:spcPct val="90000"/>
              </a:lnSpc>
              <a:buNone/>
            </a:pPr>
            <a:r>
              <a:rPr lang="en-US" sz="2000" dirty="0" smtClean="0"/>
              <a:t>P(No</a:t>
            </a:r>
            <a:r>
              <a:rPr lang="en-US" sz="2000" dirty="0"/>
              <a:t>) = </a:t>
            </a:r>
            <a:r>
              <a:rPr lang="en-US" sz="2000" dirty="0" smtClean="0"/>
              <a:t>7/10</a:t>
            </a:r>
            <a:endParaRPr lang="en-US" sz="2000" dirty="0"/>
          </a:p>
          <a:p>
            <a:pPr marL="365760" lvl="1" indent="0">
              <a:lnSpc>
                <a:spcPct val="90000"/>
              </a:lnSpc>
              <a:buNone/>
            </a:pPr>
            <a:r>
              <a:rPr lang="en-US" sz="2000" dirty="0" smtClean="0"/>
              <a:t>P(Yes</a:t>
            </a:r>
            <a:r>
              <a:rPr lang="en-US" sz="2000" dirty="0"/>
              <a:t>) = 3/10</a:t>
            </a:r>
          </a:p>
          <a:p>
            <a:pPr lvl="1">
              <a:lnSpc>
                <a:spcPct val="90000"/>
              </a:lnSpc>
              <a:buFont typeface="Arial" charset="0"/>
              <a:buNone/>
            </a:pPr>
            <a:endParaRPr lang="en-US" sz="2000" dirty="0"/>
          </a:p>
          <a:p>
            <a:pPr>
              <a:lnSpc>
                <a:spcPct val="90000"/>
              </a:lnSpc>
            </a:pPr>
            <a:r>
              <a:rPr lang="en-US" dirty="0"/>
              <a:t>For </a:t>
            </a:r>
            <a:r>
              <a:rPr lang="en-US" b="1" dirty="0"/>
              <a:t>discrete</a:t>
            </a:r>
            <a:r>
              <a:rPr lang="en-US" dirty="0"/>
              <a:t> attributes:</a:t>
            </a:r>
            <a:br>
              <a:rPr lang="en-US" dirty="0"/>
            </a:br>
            <a:r>
              <a:rPr lang="en-US" sz="900" dirty="0"/>
              <a:t>  </a:t>
            </a:r>
            <a:br>
              <a:rPr lang="en-US" sz="900" dirty="0"/>
            </a:br>
            <a:r>
              <a:rPr lang="en-US" dirty="0"/>
              <a:t>     </a:t>
            </a:r>
            <a:r>
              <a:rPr lang="en-US" dirty="0" smtClean="0"/>
              <a:t>P(</a:t>
            </a:r>
            <a:r>
              <a:rPr lang="en-US" dirty="0" err="1" smtClean="0"/>
              <a:t>A</a:t>
            </a:r>
            <a:r>
              <a:rPr lang="en-US" baseline="-25000" dirty="0" err="1" smtClean="0"/>
              <a:t>i</a:t>
            </a:r>
            <a:r>
              <a:rPr lang="en-US" dirty="0" err="1" smtClean="0"/>
              <a:t>|C</a:t>
            </a:r>
            <a:r>
              <a:rPr lang="en-US" baseline="-25000" dirty="0" err="1" smtClean="0"/>
              <a:t>k</a:t>
            </a:r>
            <a:r>
              <a:rPr lang="en-US" dirty="0"/>
              <a:t>) = |</a:t>
            </a:r>
            <a:r>
              <a:rPr lang="en-US" dirty="0" err="1"/>
              <a:t>A</a:t>
            </a:r>
            <a:r>
              <a:rPr lang="en-US" baseline="-25000" dirty="0" err="1"/>
              <a:t>ik</a:t>
            </a:r>
            <a:r>
              <a:rPr lang="en-US" dirty="0"/>
              <a:t>|/ </a:t>
            </a:r>
            <a:r>
              <a:rPr lang="en-US" dirty="0" err="1"/>
              <a:t>N</a:t>
            </a:r>
            <a:r>
              <a:rPr lang="en-US" baseline="-25000" dirty="0" err="1"/>
              <a:t>c</a:t>
            </a:r>
            <a:r>
              <a:rPr lang="en-US" baseline="-25000" dirty="0"/>
              <a:t> </a:t>
            </a:r>
          </a:p>
          <a:p>
            <a:pPr lvl="1">
              <a:lnSpc>
                <a:spcPct val="90000"/>
              </a:lnSpc>
            </a:pPr>
            <a:endParaRPr lang="en-US" sz="800" dirty="0"/>
          </a:p>
          <a:p>
            <a:pPr lvl="1">
              <a:lnSpc>
                <a:spcPct val="90000"/>
              </a:lnSpc>
            </a:pPr>
            <a:r>
              <a:rPr lang="en-US" sz="2400" dirty="0"/>
              <a:t>where |</a:t>
            </a:r>
            <a:r>
              <a:rPr lang="en-US" sz="2400" dirty="0" err="1"/>
              <a:t>A</a:t>
            </a:r>
            <a:r>
              <a:rPr lang="en-US" sz="2400" baseline="-25000" dirty="0" err="1"/>
              <a:t>ik</a:t>
            </a:r>
            <a:r>
              <a:rPr lang="en-US" sz="2400" dirty="0"/>
              <a:t>| is number of instances having attribute A</a:t>
            </a:r>
            <a:r>
              <a:rPr lang="en-US" sz="2400" baseline="-25000" dirty="0"/>
              <a:t>i</a:t>
            </a:r>
            <a:r>
              <a:rPr lang="en-US" sz="2400" dirty="0"/>
              <a:t> and belongs to class </a:t>
            </a:r>
            <a:r>
              <a:rPr lang="en-US" sz="2400" dirty="0" err="1" smtClean="0"/>
              <a:t>C</a:t>
            </a:r>
            <a:r>
              <a:rPr lang="en-US" sz="2400" baseline="-25000" dirty="0" err="1" smtClean="0"/>
              <a:t>k</a:t>
            </a:r>
            <a:endParaRPr lang="en-US" sz="2400" dirty="0"/>
          </a:p>
          <a:p>
            <a:pPr marL="365760" lvl="1" indent="0">
              <a:lnSpc>
                <a:spcPct val="90000"/>
              </a:lnSpc>
              <a:buNone/>
            </a:pPr>
            <a:r>
              <a:rPr lang="en-US" sz="2400" b="1" dirty="0" smtClean="0"/>
              <a:t>Examples</a:t>
            </a:r>
            <a:r>
              <a:rPr lang="en-US" sz="2400" b="1" dirty="0"/>
              <a:t>:</a:t>
            </a:r>
            <a:r>
              <a:rPr lang="en-US" sz="2400" dirty="0"/>
              <a:t/>
            </a:r>
            <a:br>
              <a:rPr lang="en-US" sz="2400" dirty="0"/>
            </a:br>
            <a:endParaRPr lang="en-US" sz="800" dirty="0"/>
          </a:p>
          <a:p>
            <a:pPr lvl="1">
              <a:lnSpc>
                <a:spcPct val="90000"/>
              </a:lnSpc>
              <a:buFont typeface="Arial" charset="0"/>
              <a:buNone/>
            </a:pPr>
            <a:r>
              <a:rPr lang="en-US" sz="2000" dirty="0"/>
              <a:t>	</a:t>
            </a:r>
            <a:r>
              <a:rPr lang="en-US" sz="2000" dirty="0" smtClean="0"/>
              <a:t>P(Married=</a:t>
            </a:r>
            <a:r>
              <a:rPr lang="en-US" sz="2000" dirty="0" err="1" smtClean="0"/>
              <a:t>Yes|E</a:t>
            </a:r>
            <a:r>
              <a:rPr lang="en-US" sz="2000" dirty="0" smtClean="0"/>
              <a:t>=No</a:t>
            </a:r>
            <a:r>
              <a:rPr lang="en-US" sz="2000" dirty="0"/>
              <a:t>) = 4/7</a:t>
            </a:r>
            <a:r>
              <a:rPr lang="en-US" sz="2000" baseline="-25000" dirty="0"/>
              <a:t/>
            </a:r>
            <a:br>
              <a:rPr lang="en-US" sz="2000" baseline="-25000" dirty="0"/>
            </a:br>
            <a:r>
              <a:rPr lang="en-US" sz="2000" dirty="0" smtClean="0"/>
              <a:t>P(Refund=</a:t>
            </a:r>
            <a:r>
              <a:rPr lang="en-US" sz="2000" dirty="0" err="1" smtClean="0"/>
              <a:t>Yes|E</a:t>
            </a:r>
            <a:r>
              <a:rPr lang="en-US" sz="2000" dirty="0" smtClean="0"/>
              <a:t>=Yes) = 0</a:t>
            </a:r>
            <a:endParaRPr lang="en-US" sz="2000" baseline="-25000" dirty="0"/>
          </a:p>
        </p:txBody>
      </p:sp>
      <p:sp>
        <p:nvSpPr>
          <p:cNvPr id="1072132" name="Text Box 4"/>
          <p:cNvSpPr txBox="1">
            <a:spLocks noChangeArrowheads="1"/>
          </p:cNvSpPr>
          <p:nvPr/>
        </p:nvSpPr>
        <p:spPr bwMode="auto">
          <a:xfrm>
            <a:off x="8153400" y="3276600"/>
            <a:ext cx="228600"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a:t>k</a:t>
            </a:r>
          </a:p>
        </p:txBody>
      </p:sp>
      <p:graphicFrame>
        <p:nvGraphicFramePr>
          <p:cNvPr id="1072133" name="Object 5"/>
          <p:cNvGraphicFramePr>
            <a:graphicFrameLocks noChangeAspect="1"/>
          </p:cNvGraphicFramePr>
          <p:nvPr>
            <p:extLst>
              <p:ext uri="{D42A27DB-BD31-4B8C-83A1-F6EECF244321}">
                <p14:modId xmlns:p14="http://schemas.microsoft.com/office/powerpoint/2010/main" val="1154493663"/>
              </p:ext>
            </p:extLst>
          </p:nvPr>
        </p:nvGraphicFramePr>
        <p:xfrm>
          <a:off x="376800" y="1856914"/>
          <a:ext cx="4389438" cy="4275138"/>
        </p:xfrm>
        <a:graphic>
          <a:graphicData uri="http://schemas.openxmlformats.org/presentationml/2006/ole">
            <mc:AlternateContent xmlns:mc="http://schemas.openxmlformats.org/markup-compatibility/2006">
              <mc:Choice xmlns:v="urn:schemas-microsoft-com:vml" Requires="v">
                <p:oleObj spid="_x0000_s43120" name="Visio" r:id="rId4" imgW="4390200" imgH="5341320" progId="Visio.Drawing.11">
                  <p:embed/>
                </p:oleObj>
              </mc:Choice>
              <mc:Fallback>
                <p:oleObj name="Visio" r:id="rId4" imgW="4390200" imgH="5341320" progId="Visio.Drawing.11">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t="19971"/>
                      <a:stretch>
                        <a:fillRect/>
                      </a:stretch>
                    </p:blipFill>
                    <p:spPr bwMode="auto">
                      <a:xfrm>
                        <a:off x="376800" y="1856914"/>
                        <a:ext cx="4389438" cy="427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007639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4455815" y="1291526"/>
            <a:ext cx="4419600" cy="5181600"/>
          </a:xfrm>
        </p:spPr>
        <p:txBody>
          <a:bodyPr/>
          <a:lstStyle/>
          <a:p>
            <a:pPr>
              <a:buFont typeface="Monotype Sorts" charset="0"/>
              <a:buChar char="l"/>
              <a:defRPr/>
            </a:pPr>
            <a:r>
              <a:rPr lang="en-US" sz="2400" dirty="0">
                <a:ea typeface="ＭＳ Ｐゴシック" charset="0"/>
                <a:cs typeface="+mn-cs"/>
              </a:rPr>
              <a:t>Normal distribution:</a:t>
            </a:r>
          </a:p>
          <a:p>
            <a:pPr lvl="1">
              <a:buFont typeface="Arial" charset="0"/>
              <a:buChar char="–"/>
              <a:defRPr/>
            </a:pPr>
            <a:endParaRPr lang="en-US" sz="2400" dirty="0">
              <a:ea typeface="ＭＳ Ｐゴシック" charset="0"/>
            </a:endParaRPr>
          </a:p>
          <a:p>
            <a:pPr lvl="1">
              <a:buFont typeface="Arial" charset="0"/>
              <a:buChar char="–"/>
              <a:defRPr/>
            </a:pPr>
            <a:endParaRPr lang="en-US" sz="2400" dirty="0">
              <a:ea typeface="ＭＳ Ｐゴシック" charset="0"/>
            </a:endParaRPr>
          </a:p>
          <a:p>
            <a:pPr lvl="1">
              <a:buFont typeface="Arial" charset="0"/>
              <a:buChar char="–"/>
              <a:defRPr/>
            </a:pPr>
            <a:endParaRPr lang="en-US" sz="1000" dirty="0">
              <a:ea typeface="ＭＳ Ｐゴシック" charset="0"/>
            </a:endParaRPr>
          </a:p>
          <a:p>
            <a:pPr lvl="1">
              <a:buFont typeface="Arial" charset="0"/>
              <a:buChar char="–"/>
              <a:defRPr/>
            </a:pPr>
            <a:r>
              <a:rPr lang="en-US" sz="2400" dirty="0">
                <a:ea typeface="ＭＳ Ｐゴシック" charset="0"/>
              </a:rPr>
              <a:t>One for each (</a:t>
            </a:r>
            <a:r>
              <a:rPr lang="en-US" sz="2400" dirty="0" err="1">
                <a:ea typeface="ＭＳ Ｐゴシック" charset="0"/>
              </a:rPr>
              <a:t>X</a:t>
            </a:r>
            <a:r>
              <a:rPr lang="en-US" sz="2400" baseline="-25000" dirty="0" err="1">
                <a:ea typeface="ＭＳ Ｐゴシック" charset="0"/>
              </a:rPr>
              <a:t>i</a:t>
            </a:r>
            <a:r>
              <a:rPr lang="en-US" sz="2400" dirty="0" err="1">
                <a:ea typeface="ＭＳ Ｐゴシック" charset="0"/>
              </a:rPr>
              <a:t>,Y</a:t>
            </a:r>
            <a:r>
              <a:rPr lang="en-US" sz="2400" baseline="-25000" dirty="0" err="1">
                <a:ea typeface="ＭＳ Ｐゴシック" charset="0"/>
              </a:rPr>
              <a:t>i</a:t>
            </a:r>
            <a:r>
              <a:rPr lang="en-US" sz="2400" dirty="0">
                <a:ea typeface="ＭＳ Ｐゴシック" charset="0"/>
              </a:rPr>
              <a:t>) pair</a:t>
            </a:r>
          </a:p>
          <a:p>
            <a:pPr lvl="1">
              <a:buFont typeface="Arial" charset="0"/>
              <a:buChar char="–"/>
              <a:defRPr/>
            </a:pPr>
            <a:endParaRPr lang="en-US" sz="800" dirty="0">
              <a:ea typeface="ＭＳ Ｐゴシック" charset="0"/>
            </a:endParaRPr>
          </a:p>
          <a:p>
            <a:pPr>
              <a:buFont typeface="Monotype Sorts" charset="0"/>
              <a:buChar char="l"/>
              <a:defRPr/>
            </a:pPr>
            <a:r>
              <a:rPr lang="en-US" sz="2400" dirty="0">
                <a:ea typeface="ＭＳ Ｐゴシック" charset="0"/>
                <a:cs typeface="+mn-cs"/>
              </a:rPr>
              <a:t>For (Income, Class=No):</a:t>
            </a:r>
          </a:p>
          <a:p>
            <a:pPr lvl="1">
              <a:buFont typeface="Arial" charset="0"/>
              <a:buChar char="–"/>
              <a:defRPr/>
            </a:pPr>
            <a:r>
              <a:rPr lang="en-US" sz="2400" dirty="0">
                <a:ea typeface="ＭＳ Ｐゴシック" charset="0"/>
              </a:rPr>
              <a:t>If Class=No</a:t>
            </a:r>
          </a:p>
          <a:p>
            <a:pPr lvl="2">
              <a:buFont typeface="Wingdings" charset="0"/>
              <a:buChar char="u"/>
              <a:defRPr/>
            </a:pPr>
            <a:r>
              <a:rPr lang="en-US" sz="2000" dirty="0">
                <a:ea typeface="ＭＳ Ｐゴシック" charset="0"/>
              </a:rPr>
              <a:t> sample mean = 110</a:t>
            </a:r>
          </a:p>
          <a:p>
            <a:pPr lvl="2">
              <a:buFont typeface="Wingdings" charset="0"/>
              <a:buChar char="u"/>
              <a:defRPr/>
            </a:pPr>
            <a:r>
              <a:rPr lang="en-US" sz="2000" dirty="0">
                <a:ea typeface="ＭＳ Ｐゴシック" charset="0"/>
              </a:rPr>
              <a:t> sample variance = 2975</a:t>
            </a:r>
          </a:p>
          <a:p>
            <a:pPr lvl="1">
              <a:buFont typeface="Arial" charset="0"/>
              <a:buNone/>
              <a:defRPr/>
            </a:pPr>
            <a:endParaRPr lang="en-US" sz="2400" dirty="0">
              <a:ea typeface="ＭＳ Ｐゴシック"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t>12</a:t>
            </a:fld>
            <a:endParaRPr lang="en-US" dirty="0"/>
          </a:p>
        </p:txBody>
      </p:sp>
      <p:graphicFrame>
        <p:nvGraphicFramePr>
          <p:cNvPr id="19460" name="Object 4"/>
          <p:cNvGraphicFramePr>
            <a:graphicFrameLocks noChangeAspect="1"/>
          </p:cNvGraphicFramePr>
          <p:nvPr>
            <p:extLst>
              <p:ext uri="{D42A27DB-BD31-4B8C-83A1-F6EECF244321}">
                <p14:modId xmlns:p14="http://schemas.microsoft.com/office/powerpoint/2010/main" val="770837757"/>
              </p:ext>
            </p:extLst>
          </p:nvPr>
        </p:nvGraphicFramePr>
        <p:xfrm>
          <a:off x="453333" y="468824"/>
          <a:ext cx="4195763" cy="4038600"/>
        </p:xfrm>
        <a:graphic>
          <a:graphicData uri="http://schemas.openxmlformats.org/presentationml/2006/ole">
            <mc:AlternateContent xmlns:mc="http://schemas.openxmlformats.org/markup-compatibility/2006">
              <mc:Choice xmlns:v="urn:schemas-microsoft-com:vml" Requires="v">
                <p:oleObj spid="_x0000_s244867" name="VISIO" r:id="rId3" imgW="4392168" imgH="5334000" progId="Visio.Drawing.6">
                  <p:embed/>
                </p:oleObj>
              </mc:Choice>
              <mc:Fallback>
                <p:oleObj name="VISIO" r:id="rId3" imgW="4392168" imgH="5334000" progId="Visio.Drawing.6">
                  <p:embed/>
                  <p:pic>
                    <p:nvPicPr>
                      <p:cNvPr id="19460" name="Object 4"/>
                      <p:cNvPicPr>
                        <a:picLocks noChangeAspect="1" noChangeArrowheads="1"/>
                      </p:cNvPicPr>
                      <p:nvPr/>
                    </p:nvPicPr>
                    <p:blipFill>
                      <a:blip r:embed="rId4">
                        <a:extLst>
                          <a:ext uri="{28A0092B-C50C-407E-A947-70E740481C1C}">
                            <a14:useLocalDpi xmlns:a14="http://schemas.microsoft.com/office/drawing/2010/main" val="0"/>
                          </a:ext>
                        </a:extLst>
                      </a:blip>
                      <a:srcRect t="20895"/>
                      <a:stretch>
                        <a:fillRect/>
                      </a:stretch>
                    </p:blipFill>
                    <p:spPr bwMode="auto">
                      <a:xfrm>
                        <a:off x="453333" y="468824"/>
                        <a:ext cx="419576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5181600" y="1512888"/>
          <a:ext cx="3352800" cy="1085850"/>
        </p:xfrm>
        <a:graphic>
          <a:graphicData uri="http://schemas.openxmlformats.org/presentationml/2006/ole">
            <mc:AlternateContent xmlns:mc="http://schemas.openxmlformats.org/markup-compatibility/2006">
              <mc:Choice xmlns:v="urn:schemas-microsoft-com:vml" Requires="v">
                <p:oleObj spid="_x0000_s244868" name="Equation" r:id="rId5" imgW="1803400" imgH="584200" progId="Equation.3">
                  <p:embed/>
                </p:oleObj>
              </mc:Choice>
              <mc:Fallback>
                <p:oleObj name="Equation" r:id="rId5" imgW="1803400" imgH="584200" progId="Equation.3">
                  <p:embed/>
                  <p:pic>
                    <p:nvPicPr>
                      <p:cNvPr id="1946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512888"/>
                        <a:ext cx="335280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9462" name="Object 6"/>
          <p:cNvGraphicFramePr>
            <a:graphicFrameLocks noChangeAspect="1"/>
          </p:cNvGraphicFramePr>
          <p:nvPr>
            <p:extLst>
              <p:ext uri="{D42A27DB-BD31-4B8C-83A1-F6EECF244321}">
                <p14:modId xmlns:p14="http://schemas.microsoft.com/office/powerpoint/2010/main" val="688007638"/>
              </p:ext>
            </p:extLst>
          </p:nvPr>
        </p:nvGraphicFramePr>
        <p:xfrm>
          <a:off x="519192" y="5263897"/>
          <a:ext cx="7873247" cy="975538"/>
        </p:xfrm>
        <a:graphic>
          <a:graphicData uri="http://schemas.openxmlformats.org/presentationml/2006/ole">
            <mc:AlternateContent xmlns:mc="http://schemas.openxmlformats.org/markup-compatibility/2006">
              <mc:Choice xmlns:v="urn:schemas-microsoft-com:vml" Requires="v">
                <p:oleObj spid="_x0000_s244869" name="Equation" r:id="rId7" imgW="6350000" imgH="787400" progId="Equation.3">
                  <p:embed/>
                </p:oleObj>
              </mc:Choice>
              <mc:Fallback>
                <p:oleObj name="Equation" r:id="rId7" imgW="6350000" imgH="787400" progId="Equation.3">
                  <p:embed/>
                  <p:pic>
                    <p:nvPicPr>
                      <p:cNvPr id="1946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192" y="5263897"/>
                        <a:ext cx="7873247" cy="9755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421735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Normal </a:t>
            </a:r>
            <a:r>
              <a:rPr lang="en-US" dirty="0" err="1" smtClean="0"/>
              <a:t>Prob</a:t>
            </a:r>
            <a:r>
              <a:rPr lang="en-US" dirty="0" smtClean="0"/>
              <a:t> </a:t>
            </a:r>
            <a:r>
              <a:rPr lang="en-US" dirty="0" err="1" smtClean="0"/>
              <a:t>Dist</a:t>
            </a:r>
            <a:endParaRPr lang="en-US" dirty="0"/>
          </a:p>
        </p:txBody>
      </p:sp>
      <p:sp>
        <p:nvSpPr>
          <p:cNvPr id="3" name="Content Placeholder 2"/>
          <p:cNvSpPr>
            <a:spLocks noGrp="1"/>
          </p:cNvSpPr>
          <p:nvPr>
            <p:ph idx="1"/>
          </p:nvPr>
        </p:nvSpPr>
        <p:spPr/>
        <p:txBody>
          <a:bodyPr/>
          <a:lstStyle/>
          <a:p>
            <a:r>
              <a:rPr lang="en-US" dirty="0" smtClean="0"/>
              <a:t>The Normal </a:t>
            </a:r>
            <a:r>
              <a:rPr lang="en-US" dirty="0" err="1" smtClean="0"/>
              <a:t>Prob</a:t>
            </a:r>
            <a:r>
              <a:rPr lang="en-US" dirty="0" smtClean="0"/>
              <a:t> Distribution</a:t>
            </a:r>
          </a:p>
          <a:p>
            <a:r>
              <a:rPr lang="en-US" dirty="0" smtClean="0"/>
              <a:t>mu is the mean and sigma is the </a:t>
            </a:r>
            <a:r>
              <a:rPr lang="en-US" dirty="0" err="1" smtClean="0"/>
              <a:t>std</a:t>
            </a:r>
            <a:r>
              <a:rPr lang="en-US" dirty="0" smtClean="0"/>
              <a:t> </a:t>
            </a:r>
            <a:r>
              <a:rPr lang="en-US" dirty="0" err="1" smtClean="0"/>
              <a:t>dev</a:t>
            </a:r>
            <a:endParaRPr lang="en-US" dirty="0" smtClean="0"/>
          </a:p>
          <a:p>
            <a:pPr marL="68580" indent="0">
              <a:buNone/>
            </a:pPr>
            <a:endParaRPr lang="en-US" dirty="0" smtClean="0"/>
          </a:p>
          <a:p>
            <a:pPr marL="68580" indent="0">
              <a:buNone/>
            </a:pP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13</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144555784"/>
              </p:ext>
            </p:extLst>
          </p:nvPr>
        </p:nvGraphicFramePr>
        <p:xfrm>
          <a:off x="1732548" y="3505664"/>
          <a:ext cx="6083782" cy="2040894"/>
        </p:xfrm>
        <a:graphic>
          <a:graphicData uri="http://schemas.openxmlformats.org/presentationml/2006/ole">
            <mc:AlternateContent xmlns:mc="http://schemas.openxmlformats.org/markup-compatibility/2006">
              <mc:Choice xmlns:v="urn:schemas-microsoft-com:vml" Requires="v">
                <p:oleObj spid="_x0000_s235590" name="Equation" r:id="rId3" imgW="1739880" imgH="583920" progId="Equation.3">
                  <p:embed/>
                </p:oleObj>
              </mc:Choice>
              <mc:Fallback>
                <p:oleObj name="Equation" r:id="rId3" imgW="1739880" imgH="583920" progId="Equation.3">
                  <p:embed/>
                  <p:pic>
                    <p:nvPicPr>
                      <p:cNvPr id="0" name=""/>
                      <p:cNvPicPr>
                        <a:picLocks noChangeAspect="1" noChangeArrowheads="1"/>
                      </p:cNvPicPr>
                      <p:nvPr/>
                    </p:nvPicPr>
                    <p:blipFill>
                      <a:blip r:embed="rId4"/>
                      <a:srcRect/>
                      <a:stretch>
                        <a:fillRect/>
                      </a:stretch>
                    </p:blipFill>
                    <p:spPr bwMode="auto">
                      <a:xfrm>
                        <a:off x="1732548" y="3505664"/>
                        <a:ext cx="6083782" cy="204089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70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a:xfrm>
            <a:off x="661736" y="613611"/>
            <a:ext cx="7279105" cy="697831"/>
          </a:xfrm>
        </p:spPr>
        <p:txBody>
          <a:bodyPr>
            <a:normAutofit/>
          </a:bodyPr>
          <a:lstStyle/>
          <a:p>
            <a:r>
              <a:rPr lang="en-US" sz="2800" dirty="0"/>
              <a:t>How to Estimate Probabilities from Data?</a:t>
            </a:r>
          </a:p>
        </p:txBody>
      </p:sp>
      <p:sp>
        <p:nvSpPr>
          <p:cNvPr id="1073155" name="Rectangle 3"/>
          <p:cNvSpPr>
            <a:spLocks noGrp="1" noChangeArrowheads="1"/>
          </p:cNvSpPr>
          <p:nvPr>
            <p:ph idx="1"/>
          </p:nvPr>
        </p:nvSpPr>
        <p:spPr>
          <a:xfrm>
            <a:off x="565484" y="1949116"/>
            <a:ext cx="7892716" cy="4451684"/>
          </a:xfrm>
        </p:spPr>
        <p:txBody>
          <a:bodyPr>
            <a:normAutofit/>
          </a:bodyPr>
          <a:lstStyle/>
          <a:p>
            <a:pPr>
              <a:lnSpc>
                <a:spcPct val="90000"/>
              </a:lnSpc>
            </a:pPr>
            <a:r>
              <a:rPr lang="en-US" b="1" dirty="0"/>
              <a:t>For continuous attributes</a:t>
            </a:r>
            <a:r>
              <a:rPr lang="en-US" dirty="0"/>
              <a:t>: </a:t>
            </a:r>
          </a:p>
          <a:p>
            <a:pPr lvl="1">
              <a:lnSpc>
                <a:spcPct val="90000"/>
              </a:lnSpc>
            </a:pPr>
            <a:r>
              <a:rPr lang="en-US" b="1" dirty="0" err="1">
                <a:solidFill>
                  <a:schemeClr val="accent6">
                    <a:lumMod val="75000"/>
                  </a:schemeClr>
                </a:solidFill>
              </a:rPr>
              <a:t>Discretize</a:t>
            </a:r>
            <a:r>
              <a:rPr lang="en-US" dirty="0"/>
              <a:t> the range into bins </a:t>
            </a:r>
          </a:p>
          <a:p>
            <a:pPr lvl="2">
              <a:lnSpc>
                <a:spcPct val="90000"/>
              </a:lnSpc>
            </a:pPr>
            <a:r>
              <a:rPr lang="en-US" dirty="0"/>
              <a:t> one ordinal attribute per </a:t>
            </a:r>
            <a:r>
              <a:rPr lang="en-US" dirty="0" smtClean="0"/>
              <a:t>bin</a:t>
            </a:r>
          </a:p>
          <a:p>
            <a:pPr lvl="1">
              <a:lnSpc>
                <a:spcPct val="90000"/>
              </a:lnSpc>
            </a:pPr>
            <a:r>
              <a:rPr lang="en-US" b="1" dirty="0">
                <a:solidFill>
                  <a:schemeClr val="accent6">
                    <a:lumMod val="75000"/>
                  </a:schemeClr>
                </a:solidFill>
              </a:rPr>
              <a:t>Two-way split:  </a:t>
            </a:r>
            <a:r>
              <a:rPr lang="en-US" dirty="0"/>
              <a:t>(A &lt; </a:t>
            </a:r>
            <a:r>
              <a:rPr lang="en-US" dirty="0" err="1"/>
              <a:t>v</a:t>
            </a:r>
            <a:r>
              <a:rPr lang="en-US" dirty="0"/>
              <a:t>) or (A &gt; </a:t>
            </a:r>
            <a:r>
              <a:rPr lang="en-US" dirty="0" err="1"/>
              <a:t>v</a:t>
            </a:r>
            <a:r>
              <a:rPr lang="en-US" dirty="0"/>
              <a:t>)</a:t>
            </a:r>
          </a:p>
          <a:p>
            <a:pPr lvl="2">
              <a:lnSpc>
                <a:spcPct val="90000"/>
              </a:lnSpc>
            </a:pPr>
            <a:r>
              <a:rPr lang="en-US" dirty="0"/>
              <a:t> choose only one of the two splits as new attribute</a:t>
            </a:r>
          </a:p>
          <a:p>
            <a:pPr lvl="1">
              <a:lnSpc>
                <a:spcPct val="90000"/>
              </a:lnSpc>
            </a:pPr>
            <a:r>
              <a:rPr lang="en-US" b="1" dirty="0">
                <a:solidFill>
                  <a:schemeClr val="accent6">
                    <a:lumMod val="75000"/>
                  </a:schemeClr>
                </a:solidFill>
              </a:rPr>
              <a:t>Probability density estimation:</a:t>
            </a:r>
          </a:p>
          <a:p>
            <a:pPr lvl="2">
              <a:lnSpc>
                <a:spcPct val="90000"/>
              </a:lnSpc>
            </a:pPr>
            <a:r>
              <a:rPr lang="en-US" dirty="0"/>
              <a:t> Assume attribute follows a </a:t>
            </a:r>
            <a:r>
              <a:rPr lang="en-US" b="1" dirty="0"/>
              <a:t>normal distribution</a:t>
            </a:r>
          </a:p>
          <a:p>
            <a:pPr lvl="2">
              <a:lnSpc>
                <a:spcPct val="90000"/>
              </a:lnSpc>
            </a:pPr>
            <a:r>
              <a:rPr lang="en-US" dirty="0"/>
              <a:t> </a:t>
            </a:r>
            <a:r>
              <a:rPr lang="en-US" b="1" dirty="0"/>
              <a:t>Use data to estimate parameters of distribution </a:t>
            </a:r>
            <a:r>
              <a:rPr lang="en-US" dirty="0"/>
              <a:t/>
            </a:r>
            <a:br>
              <a:rPr lang="en-US" dirty="0"/>
            </a:br>
            <a:r>
              <a:rPr lang="en-US" dirty="0"/>
              <a:t>   (e.g., mean and standard deviation)</a:t>
            </a:r>
          </a:p>
          <a:p>
            <a:pPr lvl="2">
              <a:lnSpc>
                <a:spcPct val="90000"/>
              </a:lnSpc>
            </a:pPr>
            <a:r>
              <a:rPr lang="en-US" dirty="0"/>
              <a:t> Once probability distribution is known, can use it to estimate the conditional probability </a:t>
            </a:r>
            <a:r>
              <a:rPr lang="en-US" dirty="0" err="1"/>
              <a:t>P(A</a:t>
            </a:r>
            <a:r>
              <a:rPr lang="en-US" baseline="-25000" dirty="0" err="1"/>
              <a:t>i</a:t>
            </a:r>
            <a:r>
              <a:rPr lang="en-US" dirty="0" err="1"/>
              <a:t>|c</a:t>
            </a:r>
            <a:r>
              <a:rPr lang="en-US" dirty="0"/>
              <a:t>)</a:t>
            </a:r>
          </a:p>
        </p:txBody>
      </p:sp>
    </p:spTree>
    <p:extLst>
      <p:ext uri="{BB962C8B-B14F-4D97-AF65-F5344CB8AC3E}">
        <p14:creationId xmlns:p14="http://schemas.microsoft.com/office/powerpoint/2010/main" val="1515895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xfrm>
            <a:off x="1043492" y="456164"/>
            <a:ext cx="7024744" cy="1143000"/>
          </a:xfrm>
        </p:spPr>
        <p:txBody>
          <a:bodyPr/>
          <a:lstStyle/>
          <a:p>
            <a:r>
              <a:rPr lang="en-US" dirty="0"/>
              <a:t>Naïve Bayes Classifier</a:t>
            </a:r>
          </a:p>
        </p:txBody>
      </p:sp>
      <p:sp>
        <p:nvSpPr>
          <p:cNvPr id="1076227" name="Rectangle 3"/>
          <p:cNvSpPr>
            <a:spLocks noGrp="1" noChangeArrowheads="1"/>
          </p:cNvSpPr>
          <p:nvPr>
            <p:ph idx="1"/>
          </p:nvPr>
        </p:nvSpPr>
        <p:spPr>
          <a:xfrm>
            <a:off x="1043492" y="1641953"/>
            <a:ext cx="6777317" cy="3508977"/>
          </a:xfrm>
        </p:spPr>
        <p:txBody>
          <a:bodyPr/>
          <a:lstStyle/>
          <a:p>
            <a:r>
              <a:rPr lang="en-US" dirty="0"/>
              <a:t>If one of the conditional probability is zero, then the entire expression becomes zero</a:t>
            </a:r>
          </a:p>
          <a:p>
            <a:r>
              <a:rPr lang="en-US" dirty="0"/>
              <a:t>Probability estimation:</a:t>
            </a:r>
          </a:p>
          <a:p>
            <a:pPr lvl="1">
              <a:buFont typeface="Arial" charset="0"/>
              <a:buNone/>
            </a:pPr>
            <a:endParaRPr lang="en-US" dirty="0"/>
          </a:p>
        </p:txBody>
      </p:sp>
      <p:graphicFrame>
        <p:nvGraphicFramePr>
          <p:cNvPr id="1076228" name="Object 4"/>
          <p:cNvGraphicFramePr>
            <a:graphicFrameLocks noChangeAspect="1"/>
          </p:cNvGraphicFramePr>
          <p:nvPr/>
        </p:nvGraphicFramePr>
        <p:xfrm>
          <a:off x="838200" y="2935288"/>
          <a:ext cx="4343400" cy="2703512"/>
        </p:xfrm>
        <a:graphic>
          <a:graphicData uri="http://schemas.openxmlformats.org/presentationml/2006/ole">
            <mc:AlternateContent xmlns:mc="http://schemas.openxmlformats.org/markup-compatibility/2006">
              <mc:Choice xmlns:v="urn:schemas-microsoft-com:vml" Requires="v">
                <p:oleObj spid="_x0000_s46190" name="Equation" r:id="rId4" imgW="2120760" imgH="1320480" progId="Equation.3">
                  <p:embed/>
                </p:oleObj>
              </mc:Choice>
              <mc:Fallback>
                <p:oleObj name="Equation" r:id="rId4" imgW="2120760" imgH="1320480" progId="Equation.3">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935288"/>
                        <a:ext cx="4343400" cy="27035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76229" name="Text Box 5"/>
          <p:cNvSpPr txBox="1">
            <a:spLocks noChangeArrowheads="1"/>
          </p:cNvSpPr>
          <p:nvPr/>
        </p:nvSpPr>
        <p:spPr bwMode="auto">
          <a:xfrm>
            <a:off x="6019800" y="3581400"/>
            <a:ext cx="2743200" cy="1311275"/>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000" b="0">
                <a:latin typeface="Times New Roman" charset="0"/>
              </a:rPr>
              <a:t>c: number of classes</a:t>
            </a:r>
          </a:p>
          <a:p>
            <a:pPr>
              <a:spcBef>
                <a:spcPct val="50000"/>
              </a:spcBef>
            </a:pPr>
            <a:r>
              <a:rPr lang="en-US" sz="2000" b="0">
                <a:latin typeface="Times New Roman" charset="0"/>
              </a:rPr>
              <a:t>p: prior probability</a:t>
            </a:r>
          </a:p>
          <a:p>
            <a:pPr>
              <a:spcBef>
                <a:spcPct val="50000"/>
              </a:spcBef>
            </a:pPr>
            <a:r>
              <a:rPr lang="en-US" sz="2000" b="0">
                <a:latin typeface="Times New Roman" charset="0"/>
              </a:rPr>
              <a:t>m: parameter</a:t>
            </a:r>
          </a:p>
        </p:txBody>
      </p:sp>
    </p:spTree>
    <p:extLst>
      <p:ext uri="{BB962C8B-B14F-4D97-AF65-F5344CB8AC3E}">
        <p14:creationId xmlns:p14="http://schemas.microsoft.com/office/powerpoint/2010/main" val="190310374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a:xfrm>
            <a:off x="497895" y="577515"/>
            <a:ext cx="7567110" cy="689621"/>
          </a:xfrm>
        </p:spPr>
        <p:txBody>
          <a:bodyPr>
            <a:normAutofit/>
          </a:bodyPr>
          <a:lstStyle/>
          <a:p>
            <a:r>
              <a:rPr lang="en-US" sz="3200" dirty="0" smtClean="0"/>
              <a:t>Example: Naïve </a:t>
            </a:r>
            <a:r>
              <a:rPr lang="en-US" sz="3200" dirty="0"/>
              <a:t>Bayes Classifier</a:t>
            </a:r>
          </a:p>
        </p:txBody>
      </p:sp>
      <p:graphicFrame>
        <p:nvGraphicFramePr>
          <p:cNvPr id="1077252" name="Object 4"/>
          <p:cNvGraphicFramePr>
            <a:graphicFrameLocks noChangeAspect="1"/>
          </p:cNvGraphicFramePr>
          <p:nvPr>
            <p:extLst>
              <p:ext uri="{D42A27DB-BD31-4B8C-83A1-F6EECF244321}">
                <p14:modId xmlns:p14="http://schemas.microsoft.com/office/powerpoint/2010/main" val="2052797309"/>
              </p:ext>
            </p:extLst>
          </p:nvPr>
        </p:nvGraphicFramePr>
        <p:xfrm>
          <a:off x="497895" y="5649165"/>
          <a:ext cx="4877975" cy="414763"/>
        </p:xfrm>
        <a:graphic>
          <a:graphicData uri="http://schemas.openxmlformats.org/presentationml/2006/ole">
            <mc:AlternateContent xmlns:mc="http://schemas.openxmlformats.org/markup-compatibility/2006">
              <mc:Choice xmlns:v="urn:schemas-microsoft-com:vml" Requires="v">
                <p:oleObj spid="_x0000_s47425" name="Worksheet" r:id="rId3" imgW="4864100" imgH="393700" progId="Excel.Sheet.8">
                  <p:embed/>
                </p:oleObj>
              </mc:Choice>
              <mc:Fallback>
                <p:oleObj name="Worksheet" r:id="rId3" imgW="4864100" imgH="393700" progId="Excel.Sheet.8">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95" y="5649165"/>
                        <a:ext cx="4877975" cy="4147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077253" name="Object 5"/>
          <p:cNvGraphicFramePr>
            <a:graphicFrameLocks noChangeAspect="1"/>
          </p:cNvGraphicFramePr>
          <p:nvPr>
            <p:extLst>
              <p:ext uri="{D42A27DB-BD31-4B8C-83A1-F6EECF244321}">
                <p14:modId xmlns:p14="http://schemas.microsoft.com/office/powerpoint/2010/main" val="1276354235"/>
              </p:ext>
            </p:extLst>
          </p:nvPr>
        </p:nvGraphicFramePr>
        <p:xfrm>
          <a:off x="5487989" y="2756728"/>
          <a:ext cx="3122612" cy="2207387"/>
        </p:xfrm>
        <a:graphic>
          <a:graphicData uri="http://schemas.openxmlformats.org/presentationml/2006/ole">
            <mc:AlternateContent xmlns:mc="http://schemas.openxmlformats.org/markup-compatibility/2006">
              <mc:Choice xmlns:v="urn:schemas-microsoft-com:vml" Requires="v">
                <p:oleObj spid="_x0000_s47426" name="Equation" r:id="rId5" imgW="4457520" imgH="3149280" progId="Equation.3">
                  <p:embed/>
                </p:oleObj>
              </mc:Choice>
              <mc:Fallback>
                <p:oleObj name="Equation" r:id="rId5" imgW="4457520" imgH="3149280" progId="Equation.3">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7989" y="2756728"/>
                        <a:ext cx="3122612" cy="22073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77254" name="Text Box 6"/>
          <p:cNvSpPr txBox="1">
            <a:spLocks noChangeArrowheads="1"/>
          </p:cNvSpPr>
          <p:nvPr/>
        </p:nvSpPr>
        <p:spPr bwMode="auto">
          <a:xfrm>
            <a:off x="5694784" y="1406276"/>
            <a:ext cx="2743200" cy="942975"/>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dirty="0"/>
              <a:t>A: attributes</a:t>
            </a:r>
          </a:p>
          <a:p>
            <a:pPr>
              <a:spcBef>
                <a:spcPct val="50000"/>
              </a:spcBef>
            </a:pPr>
            <a:r>
              <a:rPr lang="en-US" dirty="0"/>
              <a:t>M: mammals</a:t>
            </a:r>
          </a:p>
          <a:p>
            <a:pPr>
              <a:spcBef>
                <a:spcPct val="50000"/>
              </a:spcBef>
            </a:pPr>
            <a:r>
              <a:rPr lang="en-US" dirty="0"/>
              <a:t>N: non-mammals</a:t>
            </a:r>
          </a:p>
        </p:txBody>
      </p:sp>
      <p:sp>
        <p:nvSpPr>
          <p:cNvPr id="1077255" name="Text Box 7"/>
          <p:cNvSpPr txBox="1">
            <a:spLocks noChangeArrowheads="1"/>
          </p:cNvSpPr>
          <p:nvPr/>
        </p:nvSpPr>
        <p:spPr bwMode="auto">
          <a:xfrm>
            <a:off x="5694784" y="5257800"/>
            <a:ext cx="2743200" cy="1061829"/>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dirty="0"/>
              <a:t>P(A|M)P(M) &gt; P(A|N)P(N)</a:t>
            </a:r>
          </a:p>
          <a:p>
            <a:pPr>
              <a:spcBef>
                <a:spcPct val="50000"/>
              </a:spcBef>
            </a:pPr>
            <a:r>
              <a:rPr lang="en-US" b="1" dirty="0" smtClean="0">
                <a:sym typeface="Wingdings" panose="05000000000000000000" pitchFamily="2" charset="2"/>
              </a:rPr>
              <a:t></a:t>
            </a:r>
            <a:r>
              <a:rPr lang="en-US" b="1" dirty="0" smtClean="0"/>
              <a:t> </a:t>
            </a:r>
            <a:r>
              <a:rPr lang="en-US" b="1" dirty="0"/>
              <a:t>Mammals</a:t>
            </a:r>
          </a:p>
        </p:txBody>
      </p:sp>
      <p:graphicFrame>
        <p:nvGraphicFramePr>
          <p:cNvPr id="1077251" name="Object 3"/>
          <p:cNvGraphicFramePr>
            <a:graphicFrameLocks noChangeAspect="1"/>
          </p:cNvGraphicFramePr>
          <p:nvPr>
            <p:extLst>
              <p:ext uri="{D42A27DB-BD31-4B8C-83A1-F6EECF244321}">
                <p14:modId xmlns:p14="http://schemas.microsoft.com/office/powerpoint/2010/main" val="1623534076"/>
              </p:ext>
            </p:extLst>
          </p:nvPr>
        </p:nvGraphicFramePr>
        <p:xfrm>
          <a:off x="285897" y="1579490"/>
          <a:ext cx="5089973" cy="3667775"/>
        </p:xfrm>
        <a:graphic>
          <a:graphicData uri="http://schemas.openxmlformats.org/presentationml/2006/ole">
            <mc:AlternateContent xmlns:mc="http://schemas.openxmlformats.org/markup-compatibility/2006">
              <mc:Choice xmlns:v="urn:schemas-microsoft-com:vml" Requires="v">
                <p:oleObj spid="_x0000_s47427" name="Worksheet" r:id="rId7" imgW="6032500" imgH="4254500" progId="Excel.Sheet.8">
                  <p:embed/>
                </p:oleObj>
              </mc:Choice>
              <mc:Fallback>
                <p:oleObj name="Worksheet" r:id="rId7" imgW="6032500" imgH="4254500" progId="Excel.Sheet.8">
                  <p:embed/>
                  <p:pic>
                    <p:nvPicPr>
                      <p:cNvPr id="0"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897" y="1579490"/>
                        <a:ext cx="5089973" cy="3667775"/>
                      </a:xfrm>
                      <a:prstGeom prst="rect">
                        <a:avLst/>
                      </a:prstGeom>
                      <a:solidFill>
                        <a:schemeClr val="bg2">
                          <a:lumMod val="20000"/>
                          <a:lumOff val="80000"/>
                        </a:schemeClr>
                      </a:solid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778684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r>
              <a:rPr lang="en-US" dirty="0"/>
              <a:t>Naïve Bayes </a:t>
            </a:r>
            <a:r>
              <a:rPr lang="en-US" dirty="0" smtClean="0"/>
              <a:t>Summary</a:t>
            </a:r>
            <a:endParaRPr lang="en-US" dirty="0"/>
          </a:p>
        </p:txBody>
      </p:sp>
      <p:sp>
        <p:nvSpPr>
          <p:cNvPr id="1078275" name="Rectangle 3"/>
          <p:cNvSpPr>
            <a:spLocks noGrp="1" noChangeArrowheads="1"/>
          </p:cNvSpPr>
          <p:nvPr>
            <p:ph idx="1"/>
          </p:nvPr>
        </p:nvSpPr>
        <p:spPr/>
        <p:txBody>
          <a:bodyPr>
            <a:normAutofit/>
          </a:bodyPr>
          <a:lstStyle/>
          <a:p>
            <a:pPr>
              <a:lnSpc>
                <a:spcPct val="90000"/>
              </a:lnSpc>
            </a:pPr>
            <a:r>
              <a:rPr lang="en-US"/>
              <a:t>Robust to isolated noise points</a:t>
            </a:r>
          </a:p>
          <a:p>
            <a:pPr>
              <a:lnSpc>
                <a:spcPct val="90000"/>
              </a:lnSpc>
            </a:pPr>
            <a:endParaRPr lang="en-US"/>
          </a:p>
          <a:p>
            <a:pPr>
              <a:lnSpc>
                <a:spcPct val="90000"/>
              </a:lnSpc>
            </a:pPr>
            <a:r>
              <a:rPr lang="en-US"/>
              <a:t>Handle missing values by ignoring the instance during probability estimate calculations</a:t>
            </a:r>
          </a:p>
          <a:p>
            <a:pPr>
              <a:lnSpc>
                <a:spcPct val="90000"/>
              </a:lnSpc>
            </a:pPr>
            <a:endParaRPr lang="en-US"/>
          </a:p>
          <a:p>
            <a:pPr>
              <a:lnSpc>
                <a:spcPct val="90000"/>
              </a:lnSpc>
            </a:pPr>
            <a:r>
              <a:rPr lang="en-US"/>
              <a:t>Robust to irrelevant attributes</a:t>
            </a:r>
          </a:p>
          <a:p>
            <a:pPr>
              <a:lnSpc>
                <a:spcPct val="90000"/>
              </a:lnSpc>
            </a:pPr>
            <a:endParaRPr lang="en-US"/>
          </a:p>
          <a:p>
            <a:pPr>
              <a:lnSpc>
                <a:spcPct val="90000"/>
              </a:lnSpc>
            </a:pPr>
            <a:r>
              <a:rPr lang="en-US"/>
              <a:t>Independence assumption may not hold for some attributes</a:t>
            </a:r>
          </a:p>
          <a:p>
            <a:pPr lvl="1">
              <a:lnSpc>
                <a:spcPct val="90000"/>
              </a:lnSpc>
            </a:pPr>
            <a:r>
              <a:rPr lang="en-US"/>
              <a:t>Use other techniques such as Bayesian Belief Networks (BBN)</a:t>
            </a:r>
          </a:p>
        </p:txBody>
      </p:sp>
    </p:spTree>
    <p:extLst>
      <p:ext uri="{BB962C8B-B14F-4D97-AF65-F5344CB8AC3E}">
        <p14:creationId xmlns:p14="http://schemas.microsoft.com/office/powerpoint/2010/main" val="1973196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Naïve Bayes in R</a:t>
            </a:r>
            <a:endParaRPr lang="en-US" dirty="0"/>
          </a:p>
        </p:txBody>
      </p:sp>
      <p:sp>
        <p:nvSpPr>
          <p:cNvPr id="6" name="Subtitle 5"/>
          <p:cNvSpPr>
            <a:spLocks noGrp="1"/>
          </p:cNvSpPr>
          <p:nvPr>
            <p:ph type="subTitle" idx="1"/>
          </p:nvPr>
        </p:nvSpPr>
        <p:spPr>
          <a:xfrm>
            <a:off x="4733365" y="5160936"/>
            <a:ext cx="3309803" cy="520773"/>
          </a:xfrm>
        </p:spPr>
        <p:txBody>
          <a:bodyPr/>
          <a:lstStyle/>
          <a:p>
            <a:r>
              <a:rPr lang="en-US" dirty="0" smtClean="0"/>
              <a:t>Gates</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18</a:t>
            </a:fld>
            <a:endParaRPr lang="en-US"/>
          </a:p>
        </p:txBody>
      </p:sp>
    </p:spTree>
    <p:extLst>
      <p:ext uri="{BB962C8B-B14F-4D97-AF65-F5344CB8AC3E}">
        <p14:creationId xmlns:p14="http://schemas.microsoft.com/office/powerpoint/2010/main" val="1514504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07407"/>
          </a:xfrm>
        </p:spPr>
        <p:txBody>
          <a:bodyPr>
            <a:normAutofit/>
          </a:bodyPr>
          <a:lstStyle/>
          <a:p>
            <a:r>
              <a:rPr lang="en-US" dirty="0" smtClean="0"/>
              <a:t>Link to the Code: </a:t>
            </a:r>
            <a:endParaRPr lang="en-US" dirty="0"/>
          </a:p>
        </p:txBody>
      </p:sp>
      <p:sp>
        <p:nvSpPr>
          <p:cNvPr id="3" name="Content Placeholder 2"/>
          <p:cNvSpPr>
            <a:spLocks noGrp="1"/>
          </p:cNvSpPr>
          <p:nvPr>
            <p:ph idx="1"/>
          </p:nvPr>
        </p:nvSpPr>
        <p:spPr>
          <a:xfrm>
            <a:off x="1043492" y="1805554"/>
            <a:ext cx="6777317" cy="4027076"/>
          </a:xfrm>
        </p:spPr>
        <p:txBody>
          <a:bodyPr>
            <a:normAutofit/>
          </a:bodyPr>
          <a:lstStyle/>
          <a:p>
            <a:pPr marL="68580" indent="0">
              <a:buNone/>
            </a:pPr>
            <a:endParaRPr lang="en-US" dirty="0" smtClean="0"/>
          </a:p>
          <a:p>
            <a:pPr marL="68580" indent="0">
              <a:buNone/>
            </a:pPr>
            <a:r>
              <a:rPr lang="en-US" dirty="0" smtClean="0"/>
              <a:t>The follow is a specific example of Naïve Bayes in R.</a:t>
            </a:r>
          </a:p>
          <a:p>
            <a:pPr marL="68580" indent="0">
              <a:buNone/>
            </a:pPr>
            <a:endParaRPr lang="en-US" dirty="0" smtClean="0"/>
          </a:p>
          <a:p>
            <a:pPr marL="68580" indent="0">
              <a:buNone/>
            </a:pPr>
            <a:r>
              <a:rPr lang="en-US" dirty="0" smtClean="0">
                <a:hlinkClick r:id="rId2"/>
              </a:rPr>
              <a:t>https://drive.google.com/drive/folders/1rXm4jTHMTTjFvHfJ3daCCWNmOdF9tNPl?usp=sharing</a:t>
            </a:r>
            <a:endParaRPr lang="en-US" dirty="0" smtClean="0"/>
          </a:p>
          <a:p>
            <a:pPr marL="68580" indent="0">
              <a:buNone/>
            </a:pPr>
            <a:endParaRPr lang="en-US" dirty="0"/>
          </a:p>
          <a:p>
            <a:pPr marL="68580" indent="0">
              <a:buNone/>
            </a:pPr>
            <a:r>
              <a:rPr lang="en-US" dirty="0" smtClean="0"/>
              <a:t>You can find my code and data in the above link.</a:t>
            </a:r>
          </a:p>
          <a:p>
            <a:pPr marL="68580" indent="0">
              <a:buNone/>
            </a:pPr>
            <a:r>
              <a:rPr lang="en-US" dirty="0" smtClean="0"/>
              <a:t>The following slides show examples, but it is best to read about these options and then write your own code.</a:t>
            </a:r>
          </a:p>
          <a:p>
            <a:pPr marL="68580" indent="0">
              <a:buNone/>
            </a:pPr>
            <a:endParaRPr lang="en-US" dirty="0"/>
          </a:p>
          <a:p>
            <a:pPr marL="68580" indent="0">
              <a:buNone/>
            </a:pP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19</a:t>
            </a:fld>
            <a:endParaRPr lang="en-US"/>
          </a:p>
        </p:txBody>
      </p:sp>
    </p:spTree>
    <p:extLst>
      <p:ext uri="{BB962C8B-B14F-4D97-AF65-F5344CB8AC3E}">
        <p14:creationId xmlns:p14="http://schemas.microsoft.com/office/powerpoint/2010/main" val="411195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762000" y="83683"/>
            <a:ext cx="8001000" cy="1392692"/>
          </a:xfrm>
        </p:spPr>
        <p:txBody>
          <a:bodyPr>
            <a:normAutofit/>
          </a:bodyPr>
          <a:lstStyle/>
          <a:p>
            <a:r>
              <a:rPr lang="en-US" dirty="0" smtClean="0"/>
              <a:t>Reminder:   A Classification </a:t>
            </a:r>
            <a:r>
              <a:rPr lang="en-US" dirty="0"/>
              <a:t>Task</a:t>
            </a:r>
          </a:p>
        </p:txBody>
      </p:sp>
      <p:graphicFrame>
        <p:nvGraphicFramePr>
          <p:cNvPr id="828442" name="Object 26"/>
          <p:cNvGraphicFramePr>
            <a:graphicFrameLocks noGrp="1" noChangeAspect="1"/>
          </p:cNvGraphicFramePr>
          <p:nvPr>
            <p:ph idx="1"/>
            <p:extLst>
              <p:ext uri="{D42A27DB-BD31-4B8C-83A1-F6EECF244321}">
                <p14:modId xmlns:p14="http://schemas.microsoft.com/office/powerpoint/2010/main" val="2013086367"/>
              </p:ext>
            </p:extLst>
          </p:nvPr>
        </p:nvGraphicFramePr>
        <p:xfrm>
          <a:off x="1725613" y="1825625"/>
          <a:ext cx="5692775" cy="4349750"/>
        </p:xfrm>
        <a:graphic>
          <a:graphicData uri="http://schemas.openxmlformats.org/presentationml/2006/ole">
            <mc:AlternateContent xmlns:mc="http://schemas.openxmlformats.org/markup-compatibility/2006">
              <mc:Choice xmlns:v="urn:schemas-microsoft-com:vml" Requires="v">
                <p:oleObj spid="_x0000_s1144" name="Visio" r:id="rId3" imgW="8509000" imgH="6502400" progId="">
                  <p:embed/>
                </p:oleObj>
              </mc:Choice>
              <mc:Fallback>
                <p:oleObj name="Visio" r:id="rId3" imgW="8509000" imgH="6502400" progId="">
                  <p:embed/>
                  <p:pic>
                    <p:nvPicPr>
                      <p:cNvPr id="0" name="Picture 3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613" y="1825625"/>
                        <a:ext cx="5692775" cy="4349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091165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2211154" cy="2048750"/>
          </a:xfrm>
        </p:spPr>
        <p:txBody>
          <a:bodyPr>
            <a:normAutofit/>
          </a:bodyPr>
          <a:lstStyle/>
          <a:p>
            <a:r>
              <a:rPr lang="en-US" dirty="0" smtClean="0"/>
              <a:t>Libraries: </a:t>
            </a:r>
            <a:br>
              <a:rPr lang="en-US" dirty="0" smtClean="0"/>
            </a:br>
            <a:r>
              <a:rPr lang="en-US" dirty="0" smtClean="0"/>
              <a:t>at least these</a:t>
            </a:r>
            <a:endParaRPr lang="en-US" dirty="0"/>
          </a:p>
        </p:txBody>
      </p:sp>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808253" y="879716"/>
            <a:ext cx="4378270" cy="5328903"/>
          </a:xfrm>
        </p:spPr>
      </p:pic>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20</a:t>
            </a:fld>
            <a:endParaRPr lang="en-US"/>
          </a:p>
        </p:txBody>
      </p:sp>
    </p:spTree>
    <p:extLst>
      <p:ext uri="{BB962C8B-B14F-4D97-AF65-F5344CB8AC3E}">
        <p14:creationId xmlns:p14="http://schemas.microsoft.com/office/powerpoint/2010/main" val="614495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39" y="495360"/>
            <a:ext cx="1738455" cy="1131961"/>
          </a:xfrm>
        </p:spPr>
        <p:txBody>
          <a:bodyPr>
            <a:normAutofit/>
          </a:bodyPr>
          <a:lstStyle/>
          <a:p>
            <a:r>
              <a:rPr lang="en-US" dirty="0" smtClean="0"/>
              <a:t>Naïve </a:t>
            </a:r>
            <a:br>
              <a:rPr lang="en-US" dirty="0" smtClean="0"/>
            </a:br>
            <a:r>
              <a:rPr lang="en-US" dirty="0" smtClean="0"/>
              <a:t>Bayes</a:t>
            </a:r>
            <a:endParaRPr lang="en-US" dirty="0"/>
          </a:p>
        </p:txBody>
      </p:sp>
      <p:sp>
        <p:nvSpPr>
          <p:cNvPr id="3" name="Content Placeholder 2"/>
          <p:cNvSpPr>
            <a:spLocks noGrp="1"/>
          </p:cNvSpPr>
          <p:nvPr>
            <p:ph idx="1"/>
          </p:nvPr>
        </p:nvSpPr>
        <p:spPr>
          <a:xfrm>
            <a:off x="464949" y="2061274"/>
            <a:ext cx="2471979" cy="3572359"/>
          </a:xfrm>
        </p:spPr>
        <p:txBody>
          <a:bodyPr>
            <a:normAutofit lnSpcReduction="10000"/>
          </a:bodyPr>
          <a:lstStyle/>
          <a:p>
            <a:pPr marL="68580" indent="0">
              <a:buNone/>
            </a:pPr>
            <a:r>
              <a:rPr lang="en-US" sz="2000" dirty="0" smtClean="0"/>
              <a:t>Create a Test Set</a:t>
            </a:r>
          </a:p>
          <a:p>
            <a:pPr marL="68580" indent="0">
              <a:buNone/>
            </a:pPr>
            <a:r>
              <a:rPr lang="en-US" sz="2000" dirty="0" smtClean="0"/>
              <a:t>Create a Training Set</a:t>
            </a:r>
          </a:p>
          <a:p>
            <a:pPr marL="525780" indent="-457200">
              <a:buAutoNum type="arabicParenR"/>
            </a:pPr>
            <a:endParaRPr lang="en-US" sz="2000" dirty="0"/>
          </a:p>
          <a:p>
            <a:pPr marL="68580" indent="0">
              <a:buNone/>
            </a:pPr>
            <a:r>
              <a:rPr lang="en-US" sz="2000" dirty="0" smtClean="0"/>
              <a:t>*** My example to the right is a specific example for my Student App dataset.</a:t>
            </a:r>
          </a:p>
          <a:p>
            <a:pPr marL="68580" indent="0">
              <a:buNone/>
            </a:pPr>
            <a:endParaRPr lang="en-US" sz="2000" dirty="0"/>
          </a:p>
          <a:p>
            <a:pPr marL="68580" indent="0">
              <a:buNone/>
            </a:pPr>
            <a:r>
              <a:rPr lang="en-US" sz="2000" dirty="0" smtClean="0"/>
              <a:t>Alterations/changes will depend on the data you use.</a:t>
            </a:r>
            <a:endParaRPr lang="en-US" sz="2000"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21</a:t>
            </a:fld>
            <a:endParaRPr lang="en-US"/>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35312" y="790414"/>
            <a:ext cx="5961558" cy="55729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41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668" y="950171"/>
            <a:ext cx="7680776" cy="754641"/>
          </a:xfrm>
        </p:spPr>
        <p:txBody>
          <a:bodyPr>
            <a:normAutofit/>
          </a:bodyPr>
          <a:lstStyle/>
          <a:p>
            <a:r>
              <a:rPr lang="en-US" dirty="0" smtClean="0"/>
              <a:t>Issues with Naïve Bayes</a:t>
            </a:r>
            <a:endParaRPr lang="en-US" dirty="0"/>
          </a:p>
        </p:txBody>
      </p:sp>
      <p:sp>
        <p:nvSpPr>
          <p:cNvPr id="3" name="Content Placeholder 2"/>
          <p:cNvSpPr>
            <a:spLocks noGrp="1"/>
          </p:cNvSpPr>
          <p:nvPr>
            <p:ph idx="1"/>
          </p:nvPr>
        </p:nvSpPr>
        <p:spPr/>
        <p:txBody>
          <a:bodyPr/>
          <a:lstStyle/>
          <a:p>
            <a:pPr marL="525780" indent="-457200">
              <a:buAutoNum type="arabicParenR"/>
            </a:pPr>
            <a:r>
              <a:rPr lang="en-US" dirty="0" smtClean="0"/>
              <a:t>NA values or blanks. You can </a:t>
            </a:r>
            <a:r>
              <a:rPr lang="en-US" dirty="0" err="1" smtClean="0"/>
              <a:t>na.pass</a:t>
            </a:r>
            <a:r>
              <a:rPr lang="en-US" dirty="0" smtClean="0"/>
              <a:t>. This means you lose those rows in the analysis. </a:t>
            </a:r>
          </a:p>
          <a:p>
            <a:pPr marL="525780" indent="-457200">
              <a:buAutoNum type="arabicParenR"/>
            </a:pPr>
            <a:r>
              <a:rPr lang="en-US" dirty="0" smtClean="0"/>
              <a:t>You can try to fill in the values with a measure, such as mean or median. </a:t>
            </a:r>
          </a:p>
          <a:p>
            <a:pPr marL="525780" indent="-457200">
              <a:buAutoNum type="arabicParenR"/>
            </a:pPr>
            <a:r>
              <a:rPr lang="en-US" dirty="0" smtClean="0"/>
              <a:t>Naïve Bayes can *only* run on numerical data – so you must remove all nominal/</a:t>
            </a:r>
            <a:r>
              <a:rPr lang="en-US" dirty="0" err="1" smtClean="0"/>
              <a:t>qual</a:t>
            </a:r>
            <a:r>
              <a:rPr lang="en-US" dirty="0" smtClean="0"/>
              <a:t>/categorical data first.</a:t>
            </a:r>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22</a:t>
            </a:fld>
            <a:endParaRPr lang="en-US"/>
          </a:p>
        </p:txBody>
      </p:sp>
    </p:spTree>
    <p:extLst>
      <p:ext uri="{BB962C8B-B14F-4D97-AF65-F5344CB8AC3E}">
        <p14:creationId xmlns:p14="http://schemas.microsoft.com/office/powerpoint/2010/main" val="1672235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95" y="516220"/>
            <a:ext cx="7024744" cy="731394"/>
          </a:xfrm>
        </p:spPr>
        <p:txBody>
          <a:bodyPr/>
          <a:lstStyle/>
          <a:p>
            <a:r>
              <a:rPr lang="en-US" dirty="0" smtClean="0"/>
              <a:t>Just an example: Bayes in R</a:t>
            </a:r>
            <a:endParaRPr lang="en-US" dirty="0"/>
          </a:p>
        </p:txBody>
      </p:sp>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79905" y="1604075"/>
            <a:ext cx="8957258" cy="4827722"/>
          </a:xfrm>
        </p:spPr>
      </p:pic>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23</a:t>
            </a:fld>
            <a:endParaRPr lang="en-US"/>
          </a:p>
        </p:txBody>
      </p:sp>
    </p:spTree>
    <p:extLst>
      <p:ext uri="{BB962C8B-B14F-4D97-AF65-F5344CB8AC3E}">
        <p14:creationId xmlns:p14="http://schemas.microsoft.com/office/powerpoint/2010/main" val="3672300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73" y="1027663"/>
            <a:ext cx="2273147" cy="3567583"/>
          </a:xfrm>
        </p:spPr>
        <p:txBody>
          <a:bodyPr/>
          <a:lstStyle/>
          <a:p>
            <a:r>
              <a:rPr lang="en-US" dirty="0" smtClean="0"/>
              <a:t>Results from the classifier</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24</a:t>
            </a:fld>
            <a:endParaRPr lang="en-US"/>
          </a:p>
        </p:txBody>
      </p:sp>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2828440" y="302108"/>
            <a:ext cx="5344977" cy="6315625"/>
          </a:xfrm>
        </p:spPr>
      </p:pic>
    </p:spTree>
    <p:extLst>
      <p:ext uri="{BB962C8B-B14F-4D97-AF65-F5344CB8AC3E}">
        <p14:creationId xmlns:p14="http://schemas.microsoft.com/office/powerpoint/2010/main" val="391425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07407"/>
          </a:xfrm>
        </p:spPr>
        <p:txBody>
          <a:bodyPr>
            <a:normAutofit/>
          </a:bodyPr>
          <a:lstStyle/>
          <a:p>
            <a:r>
              <a:rPr lang="en-US" dirty="0" smtClean="0"/>
              <a:t>Quick plot for naïve Bayes</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25</a:t>
            </a:fld>
            <a:endParaRPr lang="en-US"/>
          </a:p>
        </p:txBody>
      </p:sp>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2004924" y="1810053"/>
            <a:ext cx="5101876" cy="4371316"/>
          </a:xfrm>
        </p:spPr>
      </p:pic>
    </p:spTree>
    <p:extLst>
      <p:ext uri="{BB962C8B-B14F-4D97-AF65-F5344CB8AC3E}">
        <p14:creationId xmlns:p14="http://schemas.microsoft.com/office/powerpoint/2010/main" val="3598066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in 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 following example is taken directly from:</a:t>
            </a:r>
          </a:p>
          <a:p>
            <a:pPr marL="0" indent="0">
              <a:buNone/>
            </a:pPr>
            <a:r>
              <a:rPr lang="en-US" dirty="0" smtClean="0">
                <a:hlinkClick r:id="rId2"/>
              </a:rPr>
              <a:t>https://www.r-bloggers.com/understanding-naive-bayes-classifier-using-r/</a:t>
            </a:r>
            <a:endParaRPr lang="en-US" dirty="0" smtClean="0"/>
          </a:p>
          <a:p>
            <a:pPr marL="0" indent="0">
              <a:buNone/>
            </a:pPr>
            <a:endParaRPr lang="en-US" dirty="0" smtClean="0"/>
          </a:p>
          <a:p>
            <a:r>
              <a:rPr lang="en-US" dirty="0" smtClean="0"/>
              <a:t>R supports a package </a:t>
            </a:r>
            <a:r>
              <a:rPr lang="en-US" b="1" dirty="0" smtClean="0"/>
              <a:t>called ‘e1071’ </a:t>
            </a:r>
            <a:r>
              <a:rPr lang="en-US" dirty="0" smtClean="0"/>
              <a:t>which provides the naive </a:t>
            </a:r>
            <a:r>
              <a:rPr lang="en-US" dirty="0" err="1" smtClean="0"/>
              <a:t>bayes</a:t>
            </a:r>
            <a:r>
              <a:rPr lang="en-US" dirty="0" smtClean="0"/>
              <a:t> training function. For this demonstration, we will use the classic titanic dataset and find out the cases which naive </a:t>
            </a:r>
            <a:r>
              <a:rPr lang="en-US" dirty="0" err="1" smtClean="0"/>
              <a:t>bayes</a:t>
            </a:r>
            <a:r>
              <a:rPr lang="en-US" dirty="0" smtClean="0"/>
              <a:t> can identify as survived. </a:t>
            </a:r>
          </a:p>
          <a:p>
            <a:r>
              <a:rPr lang="en-US" dirty="0" smtClean="0"/>
              <a:t>The </a:t>
            </a:r>
            <a:r>
              <a:rPr lang="en-US" b="1" dirty="0" smtClean="0"/>
              <a:t>Titanic dataset in R  (not </a:t>
            </a:r>
            <a:r>
              <a:rPr lang="en-US" b="1" dirty="0" err="1" smtClean="0"/>
              <a:t>Kaggle</a:t>
            </a:r>
            <a:r>
              <a:rPr lang="en-US" b="1" dirty="0" smtClean="0"/>
              <a:t>) </a:t>
            </a:r>
            <a:r>
              <a:rPr lang="en-US" dirty="0" smtClean="0"/>
              <a:t>is a table for about 2200 passengers </a:t>
            </a:r>
            <a:r>
              <a:rPr lang="en-US" dirty="0" err="1" smtClean="0"/>
              <a:t>summarised</a:t>
            </a:r>
            <a:r>
              <a:rPr lang="en-US" dirty="0" smtClean="0"/>
              <a:t> according to four factors – economic status ranging from 1st class, 2nd class, 3rd class and crew; gender which is either male or female; Age category which is either Child or Adult and whether the type of passenger survived. For each combination of Age, Gender, Class and Survived status, the table gives the number of passengers who fall into the combination. </a:t>
            </a:r>
          </a:p>
          <a:p>
            <a:pPr marL="0" indent="0">
              <a:buNone/>
            </a:pP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26</a:t>
            </a:fld>
            <a:endParaRPr lang="en-US"/>
          </a:p>
        </p:txBody>
      </p:sp>
    </p:spTree>
    <p:extLst>
      <p:ext uri="{BB962C8B-B14F-4D97-AF65-F5344CB8AC3E}">
        <p14:creationId xmlns:p14="http://schemas.microsoft.com/office/powerpoint/2010/main" val="3868547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Naïve Bayes?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Naive Bayes – a Not so Naive Algorithm</a:t>
            </a:r>
          </a:p>
          <a:p>
            <a:r>
              <a:rPr lang="en-US" dirty="0" smtClean="0"/>
              <a:t>The reason that Naive Bayes algorithm is called Naive … is because the algorithm makes a very strong assumption about the data having features </a:t>
            </a:r>
            <a:r>
              <a:rPr lang="en-US" b="1" dirty="0" smtClean="0"/>
              <a:t>independent of each other </a:t>
            </a:r>
            <a:r>
              <a:rPr lang="en-US" dirty="0" smtClean="0"/>
              <a:t>while in reality, they may be dependent in some way. </a:t>
            </a:r>
          </a:p>
          <a:p>
            <a:r>
              <a:rPr lang="en-US" dirty="0" smtClean="0"/>
              <a:t>In other words, it assumes that the presence of one feature in a class is completely unrelated to the presence of all other features. If this assumption of independence holds, Naive Bayes performs extremely well and often better than other models. </a:t>
            </a:r>
          </a:p>
          <a:p>
            <a:r>
              <a:rPr lang="en-US" dirty="0" smtClean="0"/>
              <a:t>Naive Bayes can also be used with continuous features but is more suited to categorical variables. If all the input features are categorical, Naive Bayes is recommended. However, in case of numeric features, it makes another strong assumption which is that the numerical variable is normally distributed. </a:t>
            </a:r>
          </a:p>
          <a:p>
            <a:pPr marL="0" indent="0">
              <a:buNone/>
            </a:pP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27</a:t>
            </a:fld>
            <a:endParaRPr lang="en-US" dirty="0"/>
          </a:p>
        </p:txBody>
      </p:sp>
      <p:sp>
        <p:nvSpPr>
          <p:cNvPr id="6" name="Rectangle 5"/>
          <p:cNvSpPr/>
          <p:nvPr/>
        </p:nvSpPr>
        <p:spPr>
          <a:xfrm>
            <a:off x="2495227" y="6156054"/>
            <a:ext cx="6145078" cy="307777"/>
          </a:xfrm>
          <a:prstGeom prst="rect">
            <a:avLst/>
          </a:prstGeom>
        </p:spPr>
        <p:txBody>
          <a:bodyPr wrap="square">
            <a:spAutoFit/>
          </a:bodyPr>
          <a:lstStyle/>
          <a:p>
            <a:r>
              <a:rPr lang="en-US" sz="1400" dirty="0"/>
              <a:t>https://www.r-bloggers.com/understanding-naive-bayes-classifier-using-r/</a:t>
            </a:r>
          </a:p>
        </p:txBody>
      </p:sp>
    </p:spTree>
    <p:extLst>
      <p:ext uri="{BB962C8B-B14F-4D97-AF65-F5344CB8AC3E}">
        <p14:creationId xmlns:p14="http://schemas.microsoft.com/office/powerpoint/2010/main" val="4171578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Naïve Bayes Example with R Titanic Data Part 1</a:t>
            </a:r>
            <a:endParaRPr lang="en-US" sz="2800" dirty="0"/>
          </a:p>
        </p:txBody>
      </p:sp>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02357" y="2402236"/>
            <a:ext cx="7791064" cy="3138407"/>
          </a:xfrm>
        </p:spPr>
      </p:pic>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28</a:t>
            </a:fld>
            <a:endParaRPr lang="en-US"/>
          </a:p>
        </p:txBody>
      </p:sp>
    </p:spTree>
    <p:extLst>
      <p:ext uri="{BB962C8B-B14F-4D97-AF65-F5344CB8AC3E}">
        <p14:creationId xmlns:p14="http://schemas.microsoft.com/office/powerpoint/2010/main" val="3577345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Naïve Bayes Example with R Titanic Data Part 2</a:t>
            </a:r>
            <a:endParaRPr lang="en-US" sz="3200"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29</a:t>
            </a:fld>
            <a:endParaRPr lang="en-US"/>
          </a:p>
        </p:txBody>
      </p:sp>
      <p:sp>
        <p:nvSpPr>
          <p:cNvPr id="6" name="Rectangle 1"/>
          <p:cNvSpPr>
            <a:spLocks noGrp="1" noChangeArrowheads="1"/>
          </p:cNvSpPr>
          <p:nvPr>
            <p:ph idx="1"/>
          </p:nvPr>
        </p:nvSpPr>
        <p:spPr bwMode="auto">
          <a:xfrm>
            <a:off x="503695" y="1616187"/>
            <a:ext cx="8190853" cy="42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#Creating data from table</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Arial Unicode MS"/>
              </a:rPr>
              <a:t>repeating_sequence</a:t>
            </a:r>
            <a:r>
              <a:rPr kumimoji="0" lang="en-US" altLang="en-US" sz="2400" b="0" i="0" u="none" strike="noStrike" cap="none" normalizeH="0" baseline="0" dirty="0" smtClean="0">
                <a:ln>
                  <a:noFill/>
                </a:ln>
                <a:solidFill>
                  <a:schemeClr val="tx1"/>
                </a:solidFill>
                <a:effectLst/>
                <a:latin typeface="Arial Unicode MS"/>
              </a:rPr>
              <a:t>=rep.int(</a:t>
            </a:r>
            <a:r>
              <a:rPr kumimoji="0" lang="en-US" altLang="en-US" sz="2400" b="0" i="0" u="none" strike="noStrike" cap="none" normalizeH="0" baseline="0" dirty="0" err="1" smtClean="0">
                <a:ln>
                  <a:noFill/>
                </a:ln>
                <a:solidFill>
                  <a:schemeClr val="tx1"/>
                </a:solidFill>
                <a:effectLst/>
                <a:latin typeface="Arial Unicode MS"/>
              </a:rPr>
              <a:t>seq_len</a:t>
            </a:r>
            <a:r>
              <a:rPr kumimoji="0" lang="en-US" altLang="en-US" sz="2400" b="0" i="0" u="none" strike="noStrike" cap="none" normalizeH="0" baseline="0" dirty="0" smtClean="0">
                <a:ln>
                  <a:noFill/>
                </a:ln>
                <a:solidFill>
                  <a:schemeClr val="tx1"/>
                </a:solidFill>
                <a:effectLst/>
                <a:latin typeface="Arial Unicode MS"/>
              </a:rPr>
              <a:t>(</a:t>
            </a:r>
            <a:r>
              <a:rPr kumimoji="0" lang="en-US" altLang="en-US" sz="2400" b="0" i="0" u="none" strike="noStrike" cap="none" normalizeH="0" baseline="0" dirty="0" err="1" smtClean="0">
                <a:ln>
                  <a:noFill/>
                </a:ln>
                <a:solidFill>
                  <a:schemeClr val="tx1"/>
                </a:solidFill>
                <a:effectLst/>
                <a:latin typeface="Arial Unicode MS"/>
              </a:rPr>
              <a:t>nrow</a:t>
            </a:r>
            <a:r>
              <a:rPr kumimoji="0" lang="en-US" altLang="en-US" sz="2400" b="0" i="0" u="none" strike="noStrike" cap="none" normalizeH="0" baseline="0" dirty="0" smtClean="0">
                <a:ln>
                  <a:noFill/>
                </a:ln>
                <a:solidFill>
                  <a:schemeClr val="tx1"/>
                </a:solidFill>
                <a:effectLst/>
                <a:latin typeface="Arial Unicode MS"/>
              </a:rPr>
              <a:t>(</a:t>
            </a:r>
            <a:r>
              <a:rPr kumimoji="0" lang="en-US" altLang="en-US" sz="2400" b="0" i="0" u="none" strike="noStrike" cap="none" normalizeH="0" baseline="0" dirty="0" err="1" smtClean="0">
                <a:ln>
                  <a:noFill/>
                </a:ln>
                <a:solidFill>
                  <a:schemeClr val="tx1"/>
                </a:solidFill>
                <a:effectLst/>
                <a:latin typeface="Arial Unicode MS"/>
              </a:rPr>
              <a:t>Titanic_df</a:t>
            </a:r>
            <a:r>
              <a:rPr kumimoji="0" lang="en-US" altLang="en-US" sz="2400" b="0" i="0" u="none" strike="noStrike" cap="none" normalizeH="0" baseline="0" dirty="0" smtClean="0">
                <a:ln>
                  <a:noFill/>
                </a:ln>
                <a:solidFill>
                  <a:schemeClr val="tx1"/>
                </a:solidFill>
                <a:effectLst/>
                <a:latin typeface="Arial Unicode MS"/>
              </a:rPr>
              <a:t>)), </a:t>
            </a:r>
            <a:r>
              <a:rPr kumimoji="0" lang="en-US" altLang="en-US" sz="2400" b="0" i="0" u="none" strike="noStrike" cap="none" normalizeH="0" baseline="0" dirty="0" err="1" smtClean="0">
                <a:ln>
                  <a:noFill/>
                </a:ln>
                <a:solidFill>
                  <a:schemeClr val="tx1"/>
                </a:solidFill>
                <a:effectLst/>
                <a:latin typeface="Arial Unicode MS"/>
              </a:rPr>
              <a:t>Titanic_df$Freq</a:t>
            </a:r>
            <a:r>
              <a:rPr kumimoji="0" lang="en-US" altLang="en-US" sz="2400" b="0" i="0" u="none" strike="noStrike" cap="none" normalizeH="0" baseline="0" dirty="0" smtClean="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#This will repeat each combination equal to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#frequency of each combination</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#Create the dataset by row repetition created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Arial Unicode MS"/>
              </a:rPr>
              <a:t>Titanic_dataset</a:t>
            </a:r>
            <a:r>
              <a:rPr kumimoji="0" lang="en-US" altLang="en-US" sz="2400" b="0" i="0" u="none" strike="noStrike" cap="none" normalizeH="0" baseline="0" dirty="0" smtClean="0">
                <a:ln>
                  <a:noFill/>
                </a:ln>
                <a:solidFill>
                  <a:schemeClr val="tx1"/>
                </a:solidFill>
                <a:effectLst/>
                <a:latin typeface="Arial Unicode MS"/>
              </a:rPr>
              <a:t>=</a:t>
            </a:r>
            <a:r>
              <a:rPr kumimoji="0" lang="en-US" altLang="en-US" sz="2400" b="0" i="0" u="none" strike="noStrike" cap="none" normalizeH="0" baseline="0" dirty="0" err="1" smtClean="0">
                <a:ln>
                  <a:noFill/>
                </a:ln>
                <a:solidFill>
                  <a:schemeClr val="tx1"/>
                </a:solidFill>
                <a:effectLst/>
                <a:latin typeface="Arial Unicode MS"/>
              </a:rPr>
              <a:t>Titanic_df</a:t>
            </a:r>
            <a:r>
              <a:rPr kumimoji="0" lang="en-US" altLang="en-US" sz="2400" b="0" i="0" u="none" strike="noStrike" cap="none" normalizeH="0" baseline="0" dirty="0" smtClean="0">
                <a:ln>
                  <a:noFill/>
                </a:ln>
                <a:solidFill>
                  <a:schemeClr val="tx1"/>
                </a:solidFill>
                <a:effectLst/>
                <a:latin typeface="Arial Unicode MS"/>
              </a:rPr>
              <a:t>[</a:t>
            </a:r>
            <a:r>
              <a:rPr kumimoji="0" lang="en-US" altLang="en-US" sz="2400" b="0" i="0" u="none" strike="noStrike" cap="none" normalizeH="0" baseline="0" dirty="0" err="1" smtClean="0">
                <a:ln>
                  <a:noFill/>
                </a:ln>
                <a:solidFill>
                  <a:schemeClr val="tx1"/>
                </a:solidFill>
                <a:effectLst/>
                <a:latin typeface="Arial Unicode MS"/>
              </a:rPr>
              <a:t>repeating_sequence</a:t>
            </a:r>
            <a:r>
              <a:rPr kumimoji="0" lang="en-US" altLang="en-US" sz="2400" b="0"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#We no longer need the frequency, drop the feature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Arial Unicode MS"/>
              </a:rPr>
              <a:t>Titanic_dataset$Freq</a:t>
            </a:r>
            <a:r>
              <a:rPr kumimoji="0" lang="en-US" altLang="en-US" sz="2400" b="0" i="0" u="none" strike="noStrike" cap="none" normalizeH="0" baseline="0" dirty="0" smtClean="0">
                <a:ln>
                  <a:noFill/>
                </a:ln>
                <a:solidFill>
                  <a:schemeClr val="tx1"/>
                </a:solidFill>
                <a:effectLst/>
                <a:latin typeface="Arial Unicode MS"/>
              </a:rPr>
              <a:t>=NULL</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035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8713" y="932545"/>
            <a:ext cx="6637468" cy="578540"/>
          </a:xfrm>
        </p:spPr>
        <p:txBody>
          <a:bodyPr>
            <a:normAutofit fontScale="90000"/>
          </a:bodyPr>
          <a:lstStyle/>
          <a:p>
            <a:r>
              <a:rPr lang="en-US" dirty="0" smtClean="0"/>
              <a:t>Naïve Bayes:</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a:t>
            </a:fld>
            <a:endParaRPr lang="en-US"/>
          </a:p>
        </p:txBody>
      </p:sp>
      <p:graphicFrame>
        <p:nvGraphicFramePr>
          <p:cNvPr id="8" name="Object 5"/>
          <p:cNvGraphicFramePr>
            <a:graphicFrameLocks noChangeAspect="1"/>
          </p:cNvGraphicFramePr>
          <p:nvPr>
            <p:extLst>
              <p:ext uri="{D42A27DB-BD31-4B8C-83A1-F6EECF244321}">
                <p14:modId xmlns:p14="http://schemas.microsoft.com/office/powerpoint/2010/main" val="2060731527"/>
              </p:ext>
            </p:extLst>
          </p:nvPr>
        </p:nvGraphicFramePr>
        <p:xfrm>
          <a:off x="814952" y="1854013"/>
          <a:ext cx="3048000" cy="2093913"/>
        </p:xfrm>
        <a:graphic>
          <a:graphicData uri="http://schemas.openxmlformats.org/presentationml/2006/ole">
            <mc:AlternateContent xmlns:mc="http://schemas.openxmlformats.org/markup-compatibility/2006">
              <mc:Choice xmlns:v="urn:schemas-microsoft-com:vml" Requires="v">
                <p:oleObj spid="_x0000_s241758" name="Equation" r:id="rId3" imgW="1256755" imgH="863225" progId="Equation.3">
                  <p:embed/>
                </p:oleObj>
              </mc:Choice>
              <mc:Fallback>
                <p:oleObj name="Equation" r:id="rId3" imgW="1256755" imgH="863225" progId="Equation.3">
                  <p:embed/>
                  <p:pic>
                    <p:nvPicPr>
                      <p:cNvPr id="81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952" y="1854013"/>
                        <a:ext cx="3048000" cy="209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 name="Object 4"/>
          <p:cNvGraphicFramePr>
            <a:graphicFrameLocks noChangeAspect="1"/>
          </p:cNvGraphicFramePr>
          <p:nvPr/>
        </p:nvGraphicFramePr>
        <p:xfrm>
          <a:off x="2644775" y="4770438"/>
          <a:ext cx="4365625" cy="1144587"/>
        </p:xfrm>
        <a:graphic>
          <a:graphicData uri="http://schemas.openxmlformats.org/presentationml/2006/ole">
            <mc:AlternateContent xmlns:mc="http://schemas.openxmlformats.org/markup-compatibility/2006">
              <mc:Choice xmlns:v="urn:schemas-microsoft-com:vml" Requires="v">
                <p:oleObj spid="_x0000_s241759" name="Equation" r:id="rId5" imgW="1600200" imgH="419100" progId="Equation.3">
                  <p:embed/>
                </p:oleObj>
              </mc:Choice>
              <mc:Fallback>
                <p:oleObj name="Equation" r:id="rId5" imgW="1600200" imgH="419100" progId="Equation.3">
                  <p:embed/>
                  <p:pic>
                    <p:nvPicPr>
                      <p:cNvPr id="819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4775" y="4770438"/>
                        <a:ext cx="4365625"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 name="Curved Left Arrow 2"/>
          <p:cNvSpPr/>
          <p:nvPr/>
        </p:nvSpPr>
        <p:spPr>
          <a:xfrm rot="18955965">
            <a:off x="5253925" y="2038028"/>
            <a:ext cx="1077133" cy="198378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51054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86357"/>
          </a:xfrm>
        </p:spPr>
        <p:txBody>
          <a:bodyPr>
            <a:normAutofit/>
          </a:bodyPr>
          <a:lstStyle/>
          <a:p>
            <a:r>
              <a:rPr lang="en-US" sz="2800" dirty="0" smtClean="0"/>
              <a:t>Naïve Bayes Example with R Titanic Data Part 3</a:t>
            </a:r>
            <a:endParaRPr lang="en-US" sz="2800"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30</a:t>
            </a:fld>
            <a:endParaRPr lang="en-US"/>
          </a:p>
        </p:txBody>
      </p:sp>
      <p:sp>
        <p:nvSpPr>
          <p:cNvPr id="6" name="Rectangle 1"/>
          <p:cNvSpPr>
            <a:spLocks noGrp="1" noChangeArrowheads="1"/>
          </p:cNvSpPr>
          <p:nvPr>
            <p:ph idx="1"/>
          </p:nvPr>
        </p:nvSpPr>
        <p:spPr bwMode="auto">
          <a:xfrm>
            <a:off x="449451" y="2638172"/>
            <a:ext cx="7191214"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#Fitting the Naive Bayes model</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Arial Unicode MS"/>
              </a:rPr>
              <a:t>Naive_Bayes_Model</a:t>
            </a:r>
            <a:r>
              <a:rPr kumimoji="0" lang="en-US" altLang="en-US" sz="2400" b="0" i="0" u="none" strike="noStrike" cap="none" normalizeH="0" baseline="0" dirty="0" smtClean="0">
                <a:ln>
                  <a:noFill/>
                </a:ln>
                <a:solidFill>
                  <a:schemeClr val="tx1"/>
                </a:solidFill>
                <a:effectLst/>
                <a:latin typeface="Arial Unicode MS"/>
              </a:rPr>
              <a:t>=</a:t>
            </a:r>
            <a:r>
              <a:rPr kumimoji="0" lang="en-US" altLang="en-US" sz="2400" b="0" i="0" u="none" strike="noStrike" cap="none" normalizeH="0" baseline="0" dirty="0" err="1" smtClean="0">
                <a:ln>
                  <a:noFill/>
                </a:ln>
                <a:solidFill>
                  <a:schemeClr val="tx1"/>
                </a:solidFill>
                <a:effectLst/>
                <a:latin typeface="Arial Unicode MS"/>
              </a:rPr>
              <a:t>naiveBayes</a:t>
            </a:r>
            <a:r>
              <a:rPr kumimoji="0" lang="en-US" altLang="en-US" sz="2400" b="0" i="0" u="none" strike="noStrike" cap="none" normalizeH="0" baseline="0" dirty="0" smtClean="0">
                <a:ln>
                  <a:noFill/>
                </a:ln>
                <a:solidFill>
                  <a:schemeClr val="tx1"/>
                </a:solidFill>
                <a:effectLst/>
                <a:latin typeface="Arial Unicode MS"/>
              </a:rPr>
              <a:t>(Survived ~., data=</a:t>
            </a:r>
            <a:r>
              <a:rPr kumimoji="0" lang="en-US" altLang="en-US" sz="2400" b="0" i="0" u="none" strike="noStrike" cap="none" normalizeH="0" baseline="0" dirty="0" err="1" smtClean="0">
                <a:ln>
                  <a:noFill/>
                </a:ln>
                <a:solidFill>
                  <a:schemeClr val="tx1"/>
                </a:solidFill>
                <a:effectLst/>
                <a:latin typeface="Arial Unicode MS"/>
              </a:rPr>
              <a:t>Titanic_dataset</a:t>
            </a:r>
            <a:r>
              <a:rPr kumimoji="0" lang="en-US" altLang="en-US" sz="2400" b="0"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a:rPr>
              <a:t>#What does the model say?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Unicode MS"/>
              </a:rPr>
              <a:t>#</a:t>
            </a:r>
            <a:r>
              <a:rPr kumimoji="0" lang="en-US" altLang="en-US" sz="2400" b="0" i="0" u="none" strike="noStrike" cap="none" normalizeH="0" baseline="0" dirty="0" smtClean="0">
                <a:ln>
                  <a:noFill/>
                </a:ln>
                <a:solidFill>
                  <a:schemeClr val="tx1"/>
                </a:solidFill>
                <a:effectLst/>
                <a:latin typeface="Arial Unicode MS"/>
              </a:rPr>
              <a:t>Print the model summary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Arial Unicode MS"/>
              </a:rPr>
              <a:t>Naive_Bayes_Model</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9490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12745"/>
          </a:xfrm>
        </p:spPr>
        <p:txBody>
          <a:bodyPr/>
          <a:lstStyle/>
          <a:p>
            <a:r>
              <a:rPr lang="en-US" dirty="0" smtClean="0"/>
              <a:t>results</a:t>
            </a:r>
            <a:endParaRPr lang="en-US" dirty="0"/>
          </a:p>
        </p:txBody>
      </p:sp>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263112" y="1160043"/>
            <a:ext cx="6393051" cy="5489537"/>
          </a:xfrm>
        </p:spPr>
      </p:pic>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31</a:t>
            </a:fld>
            <a:endParaRPr lang="en-US"/>
          </a:p>
        </p:txBody>
      </p:sp>
    </p:spTree>
    <p:extLst>
      <p:ext uri="{BB962C8B-B14F-4D97-AF65-F5344CB8AC3E}">
        <p14:creationId xmlns:p14="http://schemas.microsoft.com/office/powerpoint/2010/main" val="1470429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Results Part 2</a:t>
            </a:r>
            <a:endParaRPr lang="en-US" sz="2800" dirty="0"/>
          </a:p>
        </p:txBody>
      </p:sp>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92822" y="2239504"/>
            <a:ext cx="8299509" cy="3264435"/>
          </a:xfrm>
        </p:spPr>
      </p:pic>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32</a:t>
            </a:fld>
            <a:endParaRPr lang="en-US"/>
          </a:p>
        </p:txBody>
      </p:sp>
    </p:spTree>
    <p:extLst>
      <p:ext uri="{BB962C8B-B14F-4D97-AF65-F5344CB8AC3E}">
        <p14:creationId xmlns:p14="http://schemas.microsoft.com/office/powerpoint/2010/main" val="1042539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Can You DO Better? *Always* ask this question. </a:t>
            </a:r>
            <a:endParaRPr lang="en-US" dirty="0"/>
          </a:p>
        </p:txBody>
      </p:sp>
      <p:sp>
        <p:nvSpPr>
          <p:cNvPr id="3" name="Content Placeholder 2"/>
          <p:cNvSpPr>
            <a:spLocks noGrp="1"/>
          </p:cNvSpPr>
          <p:nvPr>
            <p:ph idx="1"/>
          </p:nvPr>
        </p:nvSpPr>
        <p:spPr/>
        <p:txBody>
          <a:bodyPr/>
          <a:lstStyle/>
          <a:p>
            <a:pPr marL="0" indent="0">
              <a:buNone/>
            </a:pPr>
            <a:r>
              <a:rPr lang="en-US" dirty="0" smtClean="0"/>
              <a:t>We have the results! We are able to classify 1364 out of 1490 “No” cases correctly and 349 out of 711 “Yes” cases correctly. This means the ability of Naive Bayes algorithm to predict “No” cases is about 91.5% but it falls down to only 49% of the “Yes” cases resulting in an overall accuracy of 77.8%</a:t>
            </a:r>
          </a:p>
          <a:p>
            <a:pPr marL="0" indent="0">
              <a:buNone/>
            </a:pPr>
            <a:endParaRPr lang="en-US" dirty="0"/>
          </a:p>
          <a:p>
            <a:pPr marL="0" indent="0">
              <a:buNone/>
            </a:pPr>
            <a:r>
              <a:rPr lang="en-US" dirty="0" smtClean="0"/>
              <a:t>Naive Bayes is a parametric algorithm which implies that you cannot perform differently in different runs as long as the data remains the same. </a:t>
            </a:r>
          </a:p>
          <a:p>
            <a:pPr marL="0" indent="0">
              <a:buNone/>
            </a:pPr>
            <a:r>
              <a:rPr lang="en-US" dirty="0" smtClean="0"/>
              <a:t>We will, however, </a:t>
            </a:r>
            <a:r>
              <a:rPr lang="en-US" b="1" u="sng" dirty="0" smtClean="0"/>
              <a:t>learn another implementation of Naive Bayes algorithm using the ‘</a:t>
            </a:r>
            <a:r>
              <a:rPr lang="en-US" b="1" u="sng" dirty="0" err="1" smtClean="0"/>
              <a:t>mlr</a:t>
            </a:r>
            <a:r>
              <a:rPr lang="en-US" b="1" u="sng" dirty="0" smtClean="0"/>
              <a:t>’ package. </a:t>
            </a:r>
            <a:r>
              <a:rPr lang="en-US" dirty="0" smtClean="0"/>
              <a:t>Assuming the same session is going on for the readers, I will install and load the package and start fitting a model</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33</a:t>
            </a:fld>
            <a:endParaRPr lang="en-US"/>
          </a:p>
        </p:txBody>
      </p:sp>
    </p:spTree>
    <p:extLst>
      <p:ext uri="{BB962C8B-B14F-4D97-AF65-F5344CB8AC3E}">
        <p14:creationId xmlns:p14="http://schemas.microsoft.com/office/powerpoint/2010/main" val="1767076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Using the </a:t>
            </a:r>
            <a:r>
              <a:rPr lang="en-US" dirty="0" err="1" smtClean="0"/>
              <a:t>mlr</a:t>
            </a:r>
            <a:r>
              <a:rPr lang="en-US" dirty="0" smtClean="0"/>
              <a:t> package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This full example is taken directly from:</a:t>
            </a:r>
          </a:p>
          <a:p>
            <a:pPr marL="0" indent="0">
              <a:buNone/>
            </a:pPr>
            <a:endParaRPr lang="en-US" dirty="0"/>
          </a:p>
          <a:p>
            <a:pPr marL="0" indent="0">
              <a:buNone/>
            </a:pPr>
            <a:r>
              <a:rPr lang="en-US" dirty="0" smtClean="0">
                <a:hlinkClick r:id="rId2"/>
              </a:rPr>
              <a:t>https://www.r-bloggers.com/understanding-naive-bayes-classifier-using-r/</a:t>
            </a:r>
            <a:endParaRPr lang="en-US" dirty="0" smtClean="0"/>
          </a:p>
          <a:p>
            <a:pPr marL="0" indent="0">
              <a:buNone/>
            </a:pPr>
            <a:endParaRPr lang="en-US" dirty="0"/>
          </a:p>
          <a:p>
            <a:pPr marL="0" indent="0">
              <a:buNone/>
            </a:pPr>
            <a:r>
              <a:rPr lang="en-US" dirty="0" smtClean="0"/>
              <a:t>Author info is here too as well as all of the code that they used.</a:t>
            </a:r>
          </a:p>
          <a:p>
            <a:pPr marL="0" indent="0">
              <a:buNone/>
            </a:pP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34</a:t>
            </a:fld>
            <a:endParaRPr lang="en-US"/>
          </a:p>
        </p:txBody>
      </p:sp>
    </p:spTree>
    <p:extLst>
      <p:ext uri="{BB962C8B-B14F-4D97-AF65-F5344CB8AC3E}">
        <p14:creationId xmlns:p14="http://schemas.microsoft.com/office/powerpoint/2010/main" val="1440955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using </a:t>
            </a:r>
            <a:r>
              <a:rPr lang="en-US" dirty="0" err="1" smtClean="0"/>
              <a:t>mlr</a:t>
            </a:r>
            <a:endParaRPr lang="en-US" dirty="0"/>
          </a:p>
        </p:txBody>
      </p:sp>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433954" y="1659541"/>
            <a:ext cx="7981044" cy="4516533"/>
          </a:xfrm>
        </p:spPr>
      </p:pic>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35</a:t>
            </a:fld>
            <a:endParaRPr lang="en-US"/>
          </a:p>
        </p:txBody>
      </p:sp>
    </p:spTree>
    <p:extLst>
      <p:ext uri="{BB962C8B-B14F-4D97-AF65-F5344CB8AC3E}">
        <p14:creationId xmlns:p14="http://schemas.microsoft.com/office/powerpoint/2010/main" val="1583740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720672" y="94200"/>
            <a:ext cx="7121471" cy="6556569"/>
          </a:xfrm>
        </p:spPr>
      </p:pic>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36</a:t>
            </a:fld>
            <a:endParaRPr lang="en-US"/>
          </a:p>
        </p:txBody>
      </p:sp>
    </p:spTree>
    <p:extLst>
      <p:ext uri="{BB962C8B-B14F-4D97-AF65-F5344CB8AC3E}">
        <p14:creationId xmlns:p14="http://schemas.microsoft.com/office/powerpoint/2010/main" val="375723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results</a:t>
            </a:r>
            <a:endParaRPr lang="en-US" dirty="0"/>
          </a:p>
        </p:txBody>
      </p:sp>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534693" y="2370581"/>
            <a:ext cx="7982718" cy="3224307"/>
          </a:xfrm>
        </p:spPr>
      </p:pic>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37</a:t>
            </a:fld>
            <a:endParaRPr lang="en-US"/>
          </a:p>
        </p:txBody>
      </p:sp>
    </p:spTree>
    <p:extLst>
      <p:ext uri="{BB962C8B-B14F-4D97-AF65-F5344CB8AC3E}">
        <p14:creationId xmlns:p14="http://schemas.microsoft.com/office/powerpoint/2010/main" val="427542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58501"/>
          </a:xfrm>
        </p:spPr>
        <p:txBody>
          <a:bodyPr/>
          <a:lstStyle/>
          <a:p>
            <a:r>
              <a:rPr lang="en-US" dirty="0" smtClean="0"/>
              <a:t>R: Example 4 </a:t>
            </a:r>
            <a:endParaRPr lang="en-US" dirty="0"/>
          </a:p>
        </p:txBody>
      </p:sp>
      <p:sp>
        <p:nvSpPr>
          <p:cNvPr id="3" name="Content Placeholder 2"/>
          <p:cNvSpPr>
            <a:spLocks noGrp="1"/>
          </p:cNvSpPr>
          <p:nvPr>
            <p:ph idx="1"/>
          </p:nvPr>
        </p:nvSpPr>
        <p:spPr>
          <a:xfrm>
            <a:off x="628650" y="1534332"/>
            <a:ext cx="7886700" cy="4642631"/>
          </a:xfrm>
        </p:spPr>
        <p:txBody>
          <a:bodyPr>
            <a:normAutofit fontScale="85000" lnSpcReduction="20000"/>
          </a:bodyPr>
          <a:lstStyle/>
          <a:p>
            <a:pPr marL="0" indent="0">
              <a:buNone/>
            </a:pPr>
            <a:r>
              <a:rPr lang="en-US" dirty="0"/>
              <a:t>## libraries</a:t>
            </a:r>
          </a:p>
          <a:p>
            <a:pPr marL="0" indent="0">
              <a:buNone/>
            </a:pPr>
            <a:r>
              <a:rPr lang="en-US" dirty="0"/>
              <a:t>library(</a:t>
            </a:r>
            <a:r>
              <a:rPr lang="en-US" dirty="0" err="1"/>
              <a:t>naivebayes</a:t>
            </a:r>
            <a:r>
              <a:rPr lang="en-US" dirty="0"/>
              <a:t>)</a:t>
            </a:r>
          </a:p>
          <a:p>
            <a:pPr marL="0" indent="0">
              <a:buNone/>
            </a:pPr>
            <a:r>
              <a:rPr lang="en-US" dirty="0"/>
              <a:t>library(psych)</a:t>
            </a:r>
          </a:p>
          <a:p>
            <a:pPr marL="0" indent="0">
              <a:buNone/>
            </a:pPr>
            <a:r>
              <a:rPr lang="en-US" dirty="0"/>
              <a:t>library(</a:t>
            </a:r>
            <a:r>
              <a:rPr lang="en-US" dirty="0" err="1"/>
              <a:t>dplyr</a:t>
            </a:r>
            <a:r>
              <a:rPr lang="en-US" dirty="0"/>
              <a:t>)</a:t>
            </a:r>
          </a:p>
          <a:p>
            <a:pPr marL="0" indent="0">
              <a:buNone/>
            </a:pPr>
            <a:r>
              <a:rPr lang="en-US" dirty="0"/>
              <a:t>library(ggplot2)</a:t>
            </a:r>
          </a:p>
          <a:p>
            <a:pPr marL="0" indent="0">
              <a:buNone/>
            </a:pPr>
            <a:endParaRPr lang="en-US" dirty="0"/>
          </a:p>
          <a:p>
            <a:pPr marL="0" indent="0">
              <a:buNone/>
            </a:pPr>
            <a:r>
              <a:rPr lang="en-US" dirty="0"/>
              <a:t>## data</a:t>
            </a:r>
          </a:p>
          <a:p>
            <a:pPr marL="0" indent="0">
              <a:buNone/>
            </a:pPr>
            <a:r>
              <a:rPr lang="en-US" dirty="0"/>
              <a:t>data(iris)</a:t>
            </a:r>
          </a:p>
          <a:p>
            <a:pPr marL="0" indent="0">
              <a:buNone/>
            </a:pPr>
            <a:r>
              <a:rPr lang="en-US" dirty="0" err="1"/>
              <a:t>str</a:t>
            </a:r>
            <a:r>
              <a:rPr lang="en-US" dirty="0"/>
              <a:t>(iris)</a:t>
            </a:r>
          </a:p>
          <a:p>
            <a:pPr marL="0" indent="0">
              <a:buNone/>
            </a:pPr>
            <a:r>
              <a:rPr lang="en-US" dirty="0"/>
              <a:t># Species is the label</a:t>
            </a:r>
          </a:p>
          <a:p>
            <a:pPr marL="0" indent="0">
              <a:buNone/>
            </a:pPr>
            <a:r>
              <a:rPr lang="en-US" dirty="0"/>
              <a:t>table(</a:t>
            </a:r>
            <a:r>
              <a:rPr lang="en-US" dirty="0" err="1"/>
              <a:t>iris$Species</a:t>
            </a:r>
            <a:r>
              <a:rPr lang="en-US" dirty="0"/>
              <a:t>)</a:t>
            </a:r>
          </a:p>
          <a:p>
            <a:pPr marL="0" indent="0">
              <a:buNone/>
            </a:pPr>
            <a:r>
              <a:rPr lang="en-US" dirty="0"/>
              <a:t>(head(iris))</a:t>
            </a:r>
          </a:p>
          <a:p>
            <a:pPr marL="0" indent="0">
              <a:buNone/>
            </a:pPr>
            <a:r>
              <a:rPr lang="en-US" dirty="0"/>
              <a:t>(summary(iris))</a:t>
            </a:r>
          </a:p>
          <a:p>
            <a:pPr marL="0" indent="0">
              <a:buNone/>
            </a:pPr>
            <a:endParaRPr lang="en-US" dirty="0"/>
          </a:p>
          <a:p>
            <a:pPr marL="0" indent="0">
              <a:buNone/>
            </a:pPr>
            <a:r>
              <a:rPr lang="en-US" dirty="0" err="1"/>
              <a:t>MyIrisDF</a:t>
            </a:r>
            <a:r>
              <a:rPr lang="en-US" dirty="0"/>
              <a:t> &lt;- iris</a:t>
            </a:r>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38</a:t>
            </a:fld>
            <a:endParaRPr lang="en-US"/>
          </a:p>
        </p:txBody>
      </p:sp>
      <p:sp>
        <p:nvSpPr>
          <p:cNvPr id="6" name="Rectangle 5"/>
          <p:cNvSpPr/>
          <p:nvPr/>
        </p:nvSpPr>
        <p:spPr>
          <a:xfrm>
            <a:off x="3835831" y="1973174"/>
            <a:ext cx="4572000" cy="3139321"/>
          </a:xfrm>
          <a:prstGeom prst="rect">
            <a:avLst/>
          </a:prstGeom>
        </p:spPr>
        <p:txBody>
          <a:bodyPr>
            <a:spAutoFit/>
          </a:bodyPr>
          <a:lstStyle/>
          <a:p>
            <a:r>
              <a:rPr lang="en-US" dirty="0" smtClean="0"/>
              <a:t>## Create Train and Test Set</a:t>
            </a:r>
          </a:p>
          <a:p>
            <a:r>
              <a:rPr lang="en-US" dirty="0" smtClean="0"/>
              <a:t>(n </a:t>
            </a:r>
            <a:r>
              <a:rPr lang="en-US" dirty="0"/>
              <a:t>&lt;- round(</a:t>
            </a:r>
            <a:r>
              <a:rPr lang="en-US" dirty="0" err="1"/>
              <a:t>nrow</a:t>
            </a:r>
            <a:r>
              <a:rPr lang="en-US" dirty="0"/>
              <a:t>(</a:t>
            </a:r>
            <a:r>
              <a:rPr lang="en-US" dirty="0" err="1"/>
              <a:t>MyIrisDF</a:t>
            </a:r>
            <a:r>
              <a:rPr lang="en-US" dirty="0"/>
              <a:t>)/5))</a:t>
            </a:r>
          </a:p>
          <a:p>
            <a:r>
              <a:rPr lang="en-US" dirty="0"/>
              <a:t>(s &lt;- sample(1:nrow(</a:t>
            </a:r>
            <a:r>
              <a:rPr lang="en-US" dirty="0" err="1"/>
              <a:t>MyIrisDF</a:t>
            </a:r>
            <a:r>
              <a:rPr lang="en-US" dirty="0"/>
              <a:t>), n))</a:t>
            </a:r>
          </a:p>
          <a:p>
            <a:endParaRPr lang="en-US" dirty="0"/>
          </a:p>
          <a:p>
            <a:r>
              <a:rPr lang="en-US" dirty="0"/>
              <a:t>## The test set is the sample</a:t>
            </a:r>
          </a:p>
          <a:p>
            <a:r>
              <a:rPr lang="en-US" dirty="0" err="1"/>
              <a:t>IrisTest</a:t>
            </a:r>
            <a:r>
              <a:rPr lang="en-US" dirty="0"/>
              <a:t>&lt;- </a:t>
            </a:r>
            <a:r>
              <a:rPr lang="en-US" dirty="0" err="1"/>
              <a:t>MyIrisDF</a:t>
            </a:r>
            <a:r>
              <a:rPr lang="en-US" dirty="0"/>
              <a:t>[s,]</a:t>
            </a:r>
          </a:p>
          <a:p>
            <a:r>
              <a:rPr lang="en-US" dirty="0"/>
              <a:t>## The </a:t>
            </a:r>
            <a:r>
              <a:rPr lang="en-US" dirty="0" err="1"/>
              <a:t>trainng</a:t>
            </a:r>
            <a:r>
              <a:rPr lang="en-US" dirty="0"/>
              <a:t> set is the not sample</a:t>
            </a:r>
          </a:p>
          <a:p>
            <a:r>
              <a:rPr lang="en-US" dirty="0" err="1"/>
              <a:t>IrisTrain</a:t>
            </a:r>
            <a:r>
              <a:rPr lang="en-US" dirty="0"/>
              <a:t> &lt;- </a:t>
            </a:r>
            <a:r>
              <a:rPr lang="en-US" dirty="0" err="1"/>
              <a:t>MyIrisDF</a:t>
            </a:r>
            <a:r>
              <a:rPr lang="en-US" dirty="0"/>
              <a:t>[-s,]</a:t>
            </a:r>
          </a:p>
          <a:p>
            <a:r>
              <a:rPr lang="en-US" dirty="0"/>
              <a:t>## Have a look...</a:t>
            </a:r>
          </a:p>
          <a:p>
            <a:r>
              <a:rPr lang="en-US" dirty="0"/>
              <a:t>(head(</a:t>
            </a:r>
            <a:r>
              <a:rPr lang="en-US" dirty="0" err="1"/>
              <a:t>IrisTest,n</a:t>
            </a:r>
            <a:r>
              <a:rPr lang="en-US" dirty="0"/>
              <a:t>=5))</a:t>
            </a:r>
          </a:p>
          <a:p>
            <a:r>
              <a:rPr lang="en-US" dirty="0"/>
              <a:t>(head(</a:t>
            </a:r>
            <a:r>
              <a:rPr lang="en-US" dirty="0" err="1"/>
              <a:t>IrisTrain,n</a:t>
            </a:r>
            <a:r>
              <a:rPr lang="en-US" dirty="0"/>
              <a:t>=5))</a:t>
            </a:r>
          </a:p>
        </p:txBody>
      </p:sp>
    </p:spTree>
    <p:extLst>
      <p:ext uri="{BB962C8B-B14F-4D97-AF65-F5344CB8AC3E}">
        <p14:creationId xmlns:p14="http://schemas.microsoft.com/office/powerpoint/2010/main" val="1307811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19755"/>
          </a:xfrm>
        </p:spPr>
        <p:txBody>
          <a:bodyPr/>
          <a:lstStyle/>
          <a:p>
            <a:r>
              <a:rPr lang="en-US" dirty="0" smtClean="0"/>
              <a:t>Visual EDA</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t>pairs.panels</a:t>
            </a:r>
            <a:r>
              <a:rPr lang="en-US" dirty="0"/>
              <a:t>(iris)</a:t>
            </a:r>
          </a:p>
          <a:p>
            <a:pPr marL="0" indent="0">
              <a:buNone/>
            </a:pPr>
            <a:endParaRPr lang="en-US" dirty="0"/>
          </a:p>
          <a:p>
            <a:pPr marL="0" indent="0">
              <a:buNone/>
            </a:pPr>
            <a:r>
              <a:rPr lang="en-US" dirty="0"/>
              <a:t>iris %&gt;%</a:t>
            </a:r>
          </a:p>
          <a:p>
            <a:pPr marL="0" indent="0">
              <a:buNone/>
            </a:pPr>
            <a:r>
              <a:rPr lang="en-US" dirty="0"/>
              <a:t>  </a:t>
            </a:r>
            <a:r>
              <a:rPr lang="en-US" dirty="0" err="1"/>
              <a:t>ggplot</a:t>
            </a:r>
            <a:r>
              <a:rPr lang="en-US" dirty="0"/>
              <a:t>(</a:t>
            </a:r>
            <a:r>
              <a:rPr lang="en-US" dirty="0" err="1"/>
              <a:t>aes</a:t>
            </a:r>
            <a:r>
              <a:rPr lang="en-US" dirty="0"/>
              <a:t>(x=Species, y=</a:t>
            </a:r>
            <a:r>
              <a:rPr lang="en-US" dirty="0" err="1"/>
              <a:t>Sepal.Width</a:t>
            </a:r>
            <a:r>
              <a:rPr lang="en-US" dirty="0"/>
              <a:t>, fill=Species)) +</a:t>
            </a:r>
          </a:p>
          <a:p>
            <a:pPr marL="0" indent="0">
              <a:buNone/>
            </a:pPr>
            <a:r>
              <a:rPr lang="en-US" dirty="0"/>
              <a:t>  </a:t>
            </a:r>
            <a:r>
              <a:rPr lang="en-US" dirty="0" err="1"/>
              <a:t>geom_boxplot</a:t>
            </a:r>
            <a:r>
              <a:rPr lang="en-US" dirty="0"/>
              <a:t>() +</a:t>
            </a:r>
          </a:p>
          <a:p>
            <a:pPr marL="0" indent="0">
              <a:buNone/>
            </a:pPr>
            <a:r>
              <a:rPr lang="en-US" dirty="0"/>
              <a:t>  </a:t>
            </a:r>
            <a:r>
              <a:rPr lang="en-US" dirty="0" err="1"/>
              <a:t>ggtitle</a:t>
            </a:r>
            <a:r>
              <a:rPr lang="en-US" dirty="0"/>
              <a:t>("Box plot")</a:t>
            </a:r>
          </a:p>
          <a:p>
            <a:pPr marL="0" indent="0">
              <a:buNone/>
            </a:pPr>
            <a:endParaRPr lang="en-US" dirty="0"/>
          </a:p>
          <a:p>
            <a:pPr marL="0" indent="0">
              <a:buNone/>
            </a:pPr>
            <a:r>
              <a:rPr lang="en-US" dirty="0"/>
              <a:t>iris %&gt;%</a:t>
            </a:r>
          </a:p>
          <a:p>
            <a:pPr marL="0" indent="0">
              <a:buNone/>
            </a:pPr>
            <a:r>
              <a:rPr lang="en-US" dirty="0"/>
              <a:t>  </a:t>
            </a:r>
            <a:r>
              <a:rPr lang="en-US" dirty="0" err="1"/>
              <a:t>ggplot</a:t>
            </a:r>
            <a:r>
              <a:rPr lang="en-US" dirty="0"/>
              <a:t>(</a:t>
            </a:r>
            <a:r>
              <a:rPr lang="en-US" dirty="0" err="1"/>
              <a:t>aes</a:t>
            </a:r>
            <a:r>
              <a:rPr lang="en-US" dirty="0"/>
              <a:t>(x=</a:t>
            </a:r>
            <a:r>
              <a:rPr lang="en-US" dirty="0" err="1"/>
              <a:t>Sepal.Width</a:t>
            </a:r>
            <a:r>
              <a:rPr lang="en-US" dirty="0"/>
              <a:t>, fill=Species)) +</a:t>
            </a:r>
          </a:p>
          <a:p>
            <a:pPr marL="0" indent="0">
              <a:buNone/>
            </a:pPr>
            <a:r>
              <a:rPr lang="en-US" dirty="0"/>
              <a:t>  </a:t>
            </a:r>
            <a:r>
              <a:rPr lang="en-US" dirty="0" err="1"/>
              <a:t>geom_density</a:t>
            </a:r>
            <a:r>
              <a:rPr lang="en-US" dirty="0"/>
              <a:t>(alpha=.6, color="black") +</a:t>
            </a:r>
          </a:p>
          <a:p>
            <a:pPr marL="0" indent="0">
              <a:buNone/>
            </a:pPr>
            <a:r>
              <a:rPr lang="en-US" dirty="0"/>
              <a:t>  </a:t>
            </a:r>
            <a:r>
              <a:rPr lang="en-US" dirty="0" err="1"/>
              <a:t>ggtitle</a:t>
            </a:r>
            <a:r>
              <a:rPr lang="en-US" dirty="0"/>
              <a:t>("Density plot")</a:t>
            </a:r>
          </a:p>
          <a:p>
            <a:pPr marL="0" indent="0">
              <a:buNone/>
            </a:pPr>
            <a:endParaRPr lang="en-US" dirty="0"/>
          </a:p>
          <a:p>
            <a:pPr marL="0" indent="0">
              <a:buNone/>
            </a:pPr>
            <a:r>
              <a:rPr lang="en-US" dirty="0"/>
              <a:t>plot(iris)</a:t>
            </a:r>
          </a:p>
          <a:p>
            <a:pPr marL="0" indent="0">
              <a:buNone/>
            </a:pPr>
            <a:r>
              <a:rPr lang="en-US" dirty="0"/>
              <a:t>plot(</a:t>
            </a:r>
            <a:r>
              <a:rPr lang="en-US" dirty="0" err="1"/>
              <a:t>iris$Petal.Length,iris$Petal.Width,col</a:t>
            </a:r>
            <a:r>
              <a:rPr lang="en-US" dirty="0"/>
              <a:t>=</a:t>
            </a:r>
            <a:r>
              <a:rPr lang="en-US" dirty="0" err="1"/>
              <a:t>iris$Species</a:t>
            </a:r>
            <a:r>
              <a:rPr lang="en-US" dirty="0"/>
              <a:t>)</a:t>
            </a:r>
          </a:p>
          <a:p>
            <a:pPr marL="0" indent="0">
              <a:buNone/>
            </a:pP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39</a:t>
            </a:fld>
            <a:endParaRPr lang="en-US"/>
          </a:p>
        </p:txBody>
      </p:sp>
    </p:spTree>
    <p:extLst>
      <p:ext uri="{BB962C8B-B14F-4D97-AF65-F5344CB8AC3E}">
        <p14:creationId xmlns:p14="http://schemas.microsoft.com/office/powerpoint/2010/main" val="291083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0353" y="687254"/>
            <a:ext cx="7024744" cy="680820"/>
          </a:xfrm>
        </p:spPr>
        <p:txBody>
          <a:bodyPr>
            <a:normAutofit/>
          </a:bodyPr>
          <a:lstStyle/>
          <a:p>
            <a:r>
              <a:rPr lang="en-US" sz="3600" dirty="0" smtClean="0"/>
              <a:t>Bayes Theorem</a:t>
            </a:r>
            <a:endParaRPr lang="en-US" sz="3600" dirty="0"/>
          </a:p>
        </p:txBody>
      </p:sp>
      <p:sp>
        <p:nvSpPr>
          <p:cNvPr id="7" name="Content Placeholder 6"/>
          <p:cNvSpPr>
            <a:spLocks noGrp="1"/>
          </p:cNvSpPr>
          <p:nvPr>
            <p:ph idx="1"/>
          </p:nvPr>
        </p:nvSpPr>
        <p:spPr>
          <a:xfrm>
            <a:off x="610353" y="1576138"/>
            <a:ext cx="7895973" cy="4824662"/>
          </a:xfrm>
        </p:spPr>
        <p:txBody>
          <a:bodyPr>
            <a:normAutofit fontScale="92500" lnSpcReduction="10000"/>
          </a:bodyPr>
          <a:lstStyle/>
          <a:p>
            <a:r>
              <a:rPr lang="en-US" dirty="0" smtClean="0"/>
              <a:t>Assume that </a:t>
            </a:r>
            <a:r>
              <a:rPr lang="en-US" b="1" dirty="0" smtClean="0"/>
              <a:t>attributes are independent</a:t>
            </a:r>
          </a:p>
          <a:p>
            <a:pPr marL="68580" indent="0">
              <a:buNone/>
            </a:pPr>
            <a:endParaRPr lang="en-US" dirty="0" smtClean="0">
              <a:solidFill>
                <a:srgbClr val="C00000"/>
              </a:solidFill>
            </a:endParaRPr>
          </a:p>
          <a:p>
            <a:pPr marL="68580" indent="0">
              <a:buNone/>
            </a:pPr>
            <a:r>
              <a:rPr lang="en-US" dirty="0" smtClean="0">
                <a:solidFill>
                  <a:srgbClr val="C00000"/>
                </a:solidFill>
              </a:rPr>
              <a:t>Let </a:t>
            </a:r>
            <a:r>
              <a:rPr lang="en-US" b="1" dirty="0" smtClean="0">
                <a:solidFill>
                  <a:srgbClr val="C00000"/>
                </a:solidFill>
              </a:rPr>
              <a:t>c</a:t>
            </a:r>
            <a:r>
              <a:rPr lang="en-US" dirty="0" smtClean="0">
                <a:solidFill>
                  <a:srgbClr val="C00000"/>
                </a:solidFill>
              </a:rPr>
              <a:t> be any </a:t>
            </a:r>
            <a:r>
              <a:rPr lang="en-US" b="1" dirty="0" smtClean="0">
                <a:solidFill>
                  <a:srgbClr val="C00000"/>
                </a:solidFill>
              </a:rPr>
              <a:t>class</a:t>
            </a:r>
            <a:r>
              <a:rPr lang="en-US" dirty="0" smtClean="0">
                <a:solidFill>
                  <a:srgbClr val="C00000"/>
                </a:solidFill>
              </a:rPr>
              <a:t> or label, Let </a:t>
            </a:r>
            <a:r>
              <a:rPr lang="en-US" b="1" dirty="0" smtClean="0">
                <a:solidFill>
                  <a:srgbClr val="C00000"/>
                </a:solidFill>
              </a:rPr>
              <a:t>x</a:t>
            </a:r>
            <a:r>
              <a:rPr lang="en-US" dirty="0" smtClean="0">
                <a:solidFill>
                  <a:srgbClr val="C00000"/>
                </a:solidFill>
              </a:rPr>
              <a:t> be a </a:t>
            </a:r>
            <a:r>
              <a:rPr lang="en-US" b="1" dirty="0" smtClean="0">
                <a:solidFill>
                  <a:srgbClr val="C00000"/>
                </a:solidFill>
              </a:rPr>
              <a:t>data vector</a:t>
            </a:r>
          </a:p>
          <a:p>
            <a:pPr marL="68580" indent="0">
              <a:buNone/>
            </a:pPr>
            <a:endParaRPr lang="en-US" b="1" dirty="0" smtClean="0">
              <a:solidFill>
                <a:srgbClr val="C00000"/>
              </a:solidFill>
            </a:endParaRPr>
          </a:p>
          <a:p>
            <a:pPr marL="68580" indent="0">
              <a:buNone/>
            </a:pPr>
            <a:r>
              <a:rPr lang="en-US" b="1" dirty="0" smtClean="0"/>
              <a:t>Bayes:</a:t>
            </a:r>
          </a:p>
          <a:p>
            <a:pPr marL="68580" indent="0">
              <a:buNone/>
            </a:pPr>
            <a:r>
              <a:rPr lang="en-US" dirty="0" smtClean="0"/>
              <a:t>P(</a:t>
            </a:r>
            <a:r>
              <a:rPr lang="en-US" dirty="0" err="1" smtClean="0"/>
              <a:t>c|</a:t>
            </a:r>
            <a:r>
              <a:rPr lang="en-US" b="1" dirty="0" err="1" smtClean="0"/>
              <a:t>x</a:t>
            </a:r>
            <a:r>
              <a:rPr lang="en-US" dirty="0" smtClean="0"/>
              <a:t>) = </a:t>
            </a:r>
            <a:r>
              <a:rPr lang="en-US" dirty="0" smtClean="0">
                <a:solidFill>
                  <a:srgbClr val="C00000"/>
                </a:solidFill>
              </a:rPr>
              <a:t>P(</a:t>
            </a:r>
            <a:r>
              <a:rPr lang="en-US" b="1" dirty="0" err="1" smtClean="0">
                <a:solidFill>
                  <a:srgbClr val="C00000"/>
                </a:solidFill>
              </a:rPr>
              <a:t>x</a:t>
            </a:r>
            <a:r>
              <a:rPr lang="en-US" dirty="0" err="1" smtClean="0">
                <a:solidFill>
                  <a:srgbClr val="C00000"/>
                </a:solidFill>
              </a:rPr>
              <a:t>|c</a:t>
            </a:r>
            <a:r>
              <a:rPr lang="en-US" dirty="0" smtClean="0">
                <a:solidFill>
                  <a:srgbClr val="C00000"/>
                </a:solidFill>
              </a:rPr>
              <a:t>)</a:t>
            </a:r>
            <a:r>
              <a:rPr lang="en-US" dirty="0" smtClean="0">
                <a:solidFill>
                  <a:schemeClr val="accent6">
                    <a:lumMod val="75000"/>
                  </a:schemeClr>
                </a:solidFill>
              </a:rPr>
              <a:t> </a:t>
            </a:r>
            <a:r>
              <a:rPr lang="en-US" dirty="0" smtClean="0">
                <a:solidFill>
                  <a:srgbClr val="0070C0"/>
                </a:solidFill>
              </a:rPr>
              <a:t>P(c)</a:t>
            </a:r>
            <a:r>
              <a:rPr lang="en-US" dirty="0" smtClean="0"/>
              <a:t>  /  </a:t>
            </a:r>
            <a:r>
              <a:rPr lang="en-US" dirty="0" smtClean="0">
                <a:solidFill>
                  <a:srgbClr val="00B050"/>
                </a:solidFill>
              </a:rPr>
              <a:t>P(</a:t>
            </a:r>
            <a:r>
              <a:rPr lang="en-US" b="1" dirty="0" smtClean="0">
                <a:solidFill>
                  <a:srgbClr val="00B050"/>
                </a:solidFill>
              </a:rPr>
              <a:t>x</a:t>
            </a:r>
            <a:r>
              <a:rPr lang="en-US" dirty="0" smtClean="0">
                <a:solidFill>
                  <a:srgbClr val="00B050"/>
                </a:solidFill>
              </a:rPr>
              <a:t>) </a:t>
            </a:r>
          </a:p>
          <a:p>
            <a:pPr marL="68580" indent="0">
              <a:buNone/>
            </a:pPr>
            <a:r>
              <a:rPr lang="en-US" dirty="0" smtClean="0">
                <a:solidFill>
                  <a:schemeClr val="tx1"/>
                </a:solidFill>
              </a:rPr>
              <a:t>= </a:t>
            </a:r>
            <a:r>
              <a:rPr lang="en-US" dirty="0" smtClean="0">
                <a:solidFill>
                  <a:srgbClr val="C00000"/>
                </a:solidFill>
              </a:rPr>
              <a:t>P(x</a:t>
            </a:r>
            <a:r>
              <a:rPr lang="en-US" sz="1800" dirty="0" smtClean="0">
                <a:solidFill>
                  <a:srgbClr val="C00000"/>
                </a:solidFill>
              </a:rPr>
              <a:t>1|c</a:t>
            </a:r>
            <a:r>
              <a:rPr lang="en-US" dirty="0" smtClean="0">
                <a:solidFill>
                  <a:srgbClr val="C00000"/>
                </a:solidFill>
              </a:rPr>
              <a:t>) * P(x</a:t>
            </a:r>
            <a:r>
              <a:rPr lang="en-US" sz="1800" dirty="0" smtClean="0">
                <a:solidFill>
                  <a:srgbClr val="C00000"/>
                </a:solidFill>
              </a:rPr>
              <a:t>2|c</a:t>
            </a:r>
            <a:r>
              <a:rPr lang="en-US" dirty="0" smtClean="0">
                <a:solidFill>
                  <a:srgbClr val="C00000"/>
                </a:solidFill>
              </a:rPr>
              <a:t>) *…*P(</a:t>
            </a:r>
            <a:r>
              <a:rPr lang="en-US" dirty="0" err="1" smtClean="0">
                <a:solidFill>
                  <a:srgbClr val="C00000"/>
                </a:solidFill>
              </a:rPr>
              <a:t>x</a:t>
            </a:r>
            <a:r>
              <a:rPr lang="en-US" sz="1800" dirty="0" err="1" smtClean="0">
                <a:solidFill>
                  <a:srgbClr val="C00000"/>
                </a:solidFill>
              </a:rPr>
              <a:t>n|c</a:t>
            </a:r>
            <a:r>
              <a:rPr lang="en-US" dirty="0" smtClean="0">
                <a:solidFill>
                  <a:srgbClr val="C00000"/>
                </a:solidFill>
              </a:rPr>
              <a:t>)*</a:t>
            </a:r>
            <a:r>
              <a:rPr lang="en-US" dirty="0" smtClean="0">
                <a:solidFill>
                  <a:srgbClr val="0070C0"/>
                </a:solidFill>
              </a:rPr>
              <a:t>P(c) </a:t>
            </a:r>
            <a:r>
              <a:rPr lang="en-US" dirty="0" smtClean="0"/>
              <a:t>/</a:t>
            </a:r>
            <a:r>
              <a:rPr lang="en-US" dirty="0" smtClean="0">
                <a:solidFill>
                  <a:srgbClr val="0070C0"/>
                </a:solidFill>
              </a:rPr>
              <a:t> </a:t>
            </a:r>
            <a:r>
              <a:rPr lang="en-US" dirty="0" smtClean="0">
                <a:solidFill>
                  <a:srgbClr val="00B050"/>
                </a:solidFill>
              </a:rPr>
              <a:t>P(x</a:t>
            </a:r>
            <a:r>
              <a:rPr lang="en-US" sz="1800" dirty="0" smtClean="0">
                <a:solidFill>
                  <a:srgbClr val="00B050"/>
                </a:solidFill>
              </a:rPr>
              <a:t>1</a:t>
            </a:r>
            <a:r>
              <a:rPr lang="en-US" dirty="0">
                <a:solidFill>
                  <a:srgbClr val="00B050"/>
                </a:solidFill>
              </a:rPr>
              <a:t>) * </a:t>
            </a:r>
            <a:r>
              <a:rPr lang="en-US" dirty="0" smtClean="0">
                <a:solidFill>
                  <a:srgbClr val="00B050"/>
                </a:solidFill>
              </a:rPr>
              <a:t>P(x</a:t>
            </a:r>
            <a:r>
              <a:rPr lang="en-US" sz="1800" dirty="0" smtClean="0">
                <a:solidFill>
                  <a:srgbClr val="00B050"/>
                </a:solidFill>
              </a:rPr>
              <a:t>2</a:t>
            </a:r>
            <a:r>
              <a:rPr lang="en-US" dirty="0">
                <a:solidFill>
                  <a:srgbClr val="00B050"/>
                </a:solidFill>
              </a:rPr>
              <a:t>) *…*</a:t>
            </a:r>
            <a:r>
              <a:rPr lang="en-US" dirty="0" smtClean="0">
                <a:solidFill>
                  <a:srgbClr val="00B050"/>
                </a:solidFill>
              </a:rPr>
              <a:t>P(</a:t>
            </a:r>
            <a:r>
              <a:rPr lang="en-US" dirty="0" err="1" smtClean="0">
                <a:solidFill>
                  <a:srgbClr val="00B050"/>
                </a:solidFill>
              </a:rPr>
              <a:t>x</a:t>
            </a:r>
            <a:r>
              <a:rPr lang="en-US" sz="1800" dirty="0" err="1" smtClean="0">
                <a:solidFill>
                  <a:srgbClr val="00B050"/>
                </a:solidFill>
              </a:rPr>
              <a:t>n</a:t>
            </a:r>
            <a:r>
              <a:rPr lang="en-US" dirty="0">
                <a:solidFill>
                  <a:srgbClr val="00B050"/>
                </a:solidFill>
              </a:rPr>
              <a:t>)</a:t>
            </a:r>
            <a:endParaRPr lang="en-US" dirty="0" smtClean="0">
              <a:solidFill>
                <a:srgbClr val="00B050"/>
              </a:solidFill>
            </a:endParaRPr>
          </a:p>
          <a:p>
            <a:pPr marL="68580" indent="0">
              <a:buNone/>
            </a:pPr>
            <a:r>
              <a:rPr lang="en-US" dirty="0" smtClean="0">
                <a:solidFill>
                  <a:schemeClr val="tx1"/>
                </a:solidFill>
              </a:rPr>
              <a:t>Why</a:t>
            </a:r>
            <a:r>
              <a:rPr lang="en-US" b="1" dirty="0" smtClean="0">
                <a:solidFill>
                  <a:schemeClr val="tx1"/>
                </a:solidFill>
              </a:rPr>
              <a:t>? Because we assume independence.  </a:t>
            </a:r>
          </a:p>
          <a:p>
            <a:pPr marL="68580" indent="0">
              <a:buNone/>
            </a:pPr>
            <a:endParaRPr lang="en-US" dirty="0" smtClean="0">
              <a:solidFill>
                <a:srgbClr val="00B050"/>
              </a:solidFill>
            </a:endParaRPr>
          </a:p>
          <a:p>
            <a:pPr marL="68580" indent="0">
              <a:buNone/>
            </a:pPr>
            <a:r>
              <a:rPr lang="en-US" dirty="0"/>
              <a:t>P(</a:t>
            </a:r>
            <a:r>
              <a:rPr lang="en-US" dirty="0" err="1"/>
              <a:t>c|</a:t>
            </a:r>
            <a:r>
              <a:rPr lang="en-US" b="1" dirty="0" err="1"/>
              <a:t>x</a:t>
            </a:r>
            <a:r>
              <a:rPr lang="en-US" dirty="0" smtClean="0"/>
              <a:t>) is the </a:t>
            </a:r>
            <a:r>
              <a:rPr lang="en-US" b="1" dirty="0" smtClean="0"/>
              <a:t>posterior probability </a:t>
            </a:r>
            <a:r>
              <a:rPr lang="en-US" dirty="0" smtClean="0"/>
              <a:t>of the class given the predictor attribute vector </a:t>
            </a:r>
            <a:r>
              <a:rPr lang="en-US" b="1" dirty="0" smtClean="0"/>
              <a:t>x</a:t>
            </a:r>
            <a:endParaRPr lang="en-US" dirty="0" smtClean="0">
              <a:solidFill>
                <a:schemeClr val="accent6">
                  <a:lumMod val="75000"/>
                </a:schemeClr>
              </a:solidFill>
            </a:endParaRPr>
          </a:p>
          <a:p>
            <a:pPr marL="68580" indent="0">
              <a:buNone/>
            </a:pPr>
            <a:r>
              <a:rPr lang="en-US" dirty="0" smtClean="0">
                <a:solidFill>
                  <a:schemeClr val="accent6">
                    <a:lumMod val="75000"/>
                  </a:schemeClr>
                </a:solidFill>
              </a:rPr>
              <a:t>P(</a:t>
            </a:r>
            <a:r>
              <a:rPr lang="en-US" b="1" dirty="0" err="1" smtClean="0">
                <a:solidFill>
                  <a:schemeClr val="accent6">
                    <a:lumMod val="75000"/>
                  </a:schemeClr>
                </a:solidFill>
              </a:rPr>
              <a:t>x</a:t>
            </a:r>
            <a:r>
              <a:rPr lang="en-US" dirty="0" err="1" smtClean="0">
                <a:solidFill>
                  <a:schemeClr val="accent6">
                    <a:lumMod val="75000"/>
                  </a:schemeClr>
                </a:solidFill>
              </a:rPr>
              <a:t>|c</a:t>
            </a:r>
            <a:r>
              <a:rPr lang="en-US" dirty="0">
                <a:solidFill>
                  <a:schemeClr val="accent6">
                    <a:lumMod val="75000"/>
                  </a:schemeClr>
                </a:solidFill>
              </a:rPr>
              <a:t>) </a:t>
            </a:r>
            <a:r>
              <a:rPr lang="en-US" dirty="0" smtClean="0">
                <a:solidFill>
                  <a:schemeClr val="accent6">
                    <a:lumMod val="75000"/>
                  </a:schemeClr>
                </a:solidFill>
              </a:rPr>
              <a:t> is the </a:t>
            </a:r>
            <a:r>
              <a:rPr lang="en-US" b="1" dirty="0" smtClean="0">
                <a:solidFill>
                  <a:schemeClr val="accent6">
                    <a:lumMod val="75000"/>
                  </a:schemeClr>
                </a:solidFill>
              </a:rPr>
              <a:t>Likelihood</a:t>
            </a:r>
            <a:r>
              <a:rPr lang="en-US" dirty="0" smtClean="0">
                <a:solidFill>
                  <a:schemeClr val="accent6">
                    <a:lumMod val="75000"/>
                  </a:schemeClr>
                </a:solidFill>
              </a:rPr>
              <a:t> – the </a:t>
            </a:r>
            <a:r>
              <a:rPr lang="en-US" dirty="0" err="1" smtClean="0">
                <a:solidFill>
                  <a:schemeClr val="accent6">
                    <a:lumMod val="75000"/>
                  </a:schemeClr>
                </a:solidFill>
              </a:rPr>
              <a:t>prob</a:t>
            </a:r>
            <a:r>
              <a:rPr lang="en-US" dirty="0" smtClean="0">
                <a:solidFill>
                  <a:schemeClr val="accent6">
                    <a:lumMod val="75000"/>
                  </a:schemeClr>
                </a:solidFill>
              </a:rPr>
              <a:t> of the attribute vector given the class. </a:t>
            </a:r>
            <a:endParaRPr lang="en-US" b="1" dirty="0" smtClean="0">
              <a:solidFill>
                <a:schemeClr val="accent6">
                  <a:lumMod val="75000"/>
                </a:schemeClr>
              </a:solidFill>
            </a:endParaRPr>
          </a:p>
          <a:p>
            <a:pPr marL="68580" indent="0">
              <a:buNone/>
            </a:pPr>
            <a:r>
              <a:rPr lang="en-US" dirty="0">
                <a:solidFill>
                  <a:srgbClr val="0070C0"/>
                </a:solidFill>
              </a:rPr>
              <a:t>P(c) </a:t>
            </a:r>
            <a:r>
              <a:rPr lang="en-US" dirty="0" smtClean="0">
                <a:solidFill>
                  <a:srgbClr val="0070C0"/>
                </a:solidFill>
              </a:rPr>
              <a:t>is the </a:t>
            </a:r>
            <a:r>
              <a:rPr lang="en-US" b="1" dirty="0" smtClean="0">
                <a:solidFill>
                  <a:srgbClr val="0070C0"/>
                </a:solidFill>
              </a:rPr>
              <a:t>Class Prior Probability</a:t>
            </a:r>
            <a:r>
              <a:rPr lang="en-US" dirty="0" smtClean="0">
                <a:solidFill>
                  <a:srgbClr val="0070C0"/>
                </a:solidFill>
              </a:rPr>
              <a:t> – the </a:t>
            </a:r>
            <a:r>
              <a:rPr lang="en-US" dirty="0" err="1" smtClean="0">
                <a:solidFill>
                  <a:srgbClr val="0070C0"/>
                </a:solidFill>
              </a:rPr>
              <a:t>prob</a:t>
            </a:r>
            <a:r>
              <a:rPr lang="en-US" dirty="0" smtClean="0">
                <a:solidFill>
                  <a:srgbClr val="0070C0"/>
                </a:solidFill>
              </a:rPr>
              <a:t> of the class</a:t>
            </a:r>
            <a:endParaRPr lang="en-US" b="1" dirty="0" smtClean="0">
              <a:solidFill>
                <a:srgbClr val="0070C0"/>
              </a:solidFill>
            </a:endParaRPr>
          </a:p>
          <a:p>
            <a:pPr marL="68580" indent="0">
              <a:buNone/>
            </a:pPr>
            <a:r>
              <a:rPr lang="en-US" dirty="0">
                <a:solidFill>
                  <a:srgbClr val="00B050"/>
                </a:solidFill>
              </a:rPr>
              <a:t>P(</a:t>
            </a:r>
            <a:r>
              <a:rPr lang="en-US" b="1" dirty="0">
                <a:solidFill>
                  <a:srgbClr val="00B050"/>
                </a:solidFill>
              </a:rPr>
              <a:t>x</a:t>
            </a:r>
            <a:r>
              <a:rPr lang="en-US" dirty="0">
                <a:solidFill>
                  <a:srgbClr val="00B050"/>
                </a:solidFill>
              </a:rPr>
              <a:t>) </a:t>
            </a:r>
            <a:r>
              <a:rPr lang="en-US" dirty="0" smtClean="0">
                <a:solidFill>
                  <a:srgbClr val="00B050"/>
                </a:solidFill>
              </a:rPr>
              <a:t>is the </a:t>
            </a:r>
            <a:r>
              <a:rPr lang="en-US" b="1" dirty="0" smtClean="0">
                <a:solidFill>
                  <a:srgbClr val="00B050"/>
                </a:solidFill>
              </a:rPr>
              <a:t>Predictor Prior Probability</a:t>
            </a:r>
            <a:r>
              <a:rPr lang="en-US" dirty="0" smtClean="0">
                <a:solidFill>
                  <a:srgbClr val="00B050"/>
                </a:solidFill>
              </a:rPr>
              <a:t> – the </a:t>
            </a:r>
            <a:r>
              <a:rPr lang="en-US" dirty="0" err="1" smtClean="0">
                <a:solidFill>
                  <a:srgbClr val="00B050"/>
                </a:solidFill>
              </a:rPr>
              <a:t>prob</a:t>
            </a:r>
            <a:r>
              <a:rPr lang="en-US" dirty="0" smtClean="0">
                <a:solidFill>
                  <a:srgbClr val="00B050"/>
                </a:solidFill>
              </a:rPr>
              <a:t> of the attribute vector</a:t>
            </a:r>
            <a:endParaRPr lang="en-US" b="1" dirty="0" smtClean="0">
              <a:solidFill>
                <a:srgbClr val="00B050"/>
              </a:solidFill>
            </a:endParaRPr>
          </a:p>
        </p:txBody>
      </p:sp>
      <p:sp>
        <p:nvSpPr>
          <p:cNvPr id="4" name="Date Placeholder 3"/>
          <p:cNvSpPr>
            <a:spLocks noGrp="1"/>
          </p:cNvSpPr>
          <p:nvPr>
            <p:ph type="dt" sz="half" idx="10"/>
          </p:nvPr>
        </p:nvSpPr>
        <p:spPr/>
        <p:txBody>
          <a:bodyPr/>
          <a:lstStyle/>
          <a:p>
            <a:fld id="{33F57CFD-21A5-9E4C-BE4B-7AC5B02F571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4</a:t>
            </a:fld>
            <a:endParaRPr lang="en-US"/>
          </a:p>
        </p:txBody>
      </p:sp>
    </p:spTree>
    <p:extLst>
      <p:ext uri="{BB962C8B-B14F-4D97-AF65-F5344CB8AC3E}">
        <p14:creationId xmlns:p14="http://schemas.microsoft.com/office/powerpoint/2010/main" val="1036641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40</a:t>
            </a:fld>
            <a:endParaRPr lang="en-US"/>
          </a:p>
        </p:txBody>
      </p:sp>
      <p:pic>
        <p:nvPicPr>
          <p:cNvPr id="12" name="Content Placeholder 11"/>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4989157" y="309791"/>
            <a:ext cx="3589773" cy="3008084"/>
          </a:xfrm>
        </p:spPr>
      </p:pic>
      <p:pic>
        <p:nvPicPr>
          <p:cNvPr id="13" name="Picture 1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30678" y="3527241"/>
            <a:ext cx="3583122" cy="3194235"/>
          </a:xfrm>
          <a:prstGeom prst="rect">
            <a:avLst/>
          </a:prstGeom>
        </p:spPr>
      </p:pic>
      <p:pic>
        <p:nvPicPr>
          <p:cNvPr id="14" name="Picture 1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66883" y="365126"/>
            <a:ext cx="3902161" cy="3112674"/>
          </a:xfrm>
          <a:prstGeom prst="rect">
            <a:avLst/>
          </a:prstGeom>
        </p:spPr>
      </p:pic>
      <p:pic>
        <p:nvPicPr>
          <p:cNvPr id="15" name="Picture 1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70907" y="3317875"/>
            <a:ext cx="4343400" cy="3540125"/>
          </a:xfrm>
          <a:prstGeom prst="rect">
            <a:avLst/>
          </a:prstGeom>
        </p:spPr>
      </p:pic>
    </p:spTree>
    <p:extLst>
      <p:ext uri="{BB962C8B-B14F-4D97-AF65-F5344CB8AC3E}">
        <p14:creationId xmlns:p14="http://schemas.microsoft.com/office/powerpoint/2010/main" val="396396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  Naive Bayes</a:t>
            </a:r>
          </a:p>
          <a:p>
            <a:pPr marL="0" indent="0">
              <a:buNone/>
            </a:pPr>
            <a:r>
              <a:rPr lang="en-US" dirty="0" err="1"/>
              <a:t>NBModel</a:t>
            </a:r>
            <a:r>
              <a:rPr lang="en-US" dirty="0"/>
              <a:t> &lt;- </a:t>
            </a:r>
            <a:r>
              <a:rPr lang="en-US" dirty="0" err="1"/>
              <a:t>naive_bayes</a:t>
            </a:r>
            <a:r>
              <a:rPr lang="en-US" dirty="0"/>
              <a:t>(</a:t>
            </a:r>
            <a:r>
              <a:rPr lang="en-US" dirty="0" err="1"/>
              <a:t>IrisTrain$Species</a:t>
            </a:r>
            <a:r>
              <a:rPr lang="en-US" dirty="0"/>
              <a:t> ~., data=</a:t>
            </a:r>
            <a:r>
              <a:rPr lang="en-US" dirty="0" err="1"/>
              <a:t>IrisTrain</a:t>
            </a:r>
            <a:r>
              <a:rPr lang="en-US" dirty="0"/>
              <a:t>)</a:t>
            </a:r>
          </a:p>
          <a:p>
            <a:pPr marL="0" indent="0">
              <a:buNone/>
            </a:pPr>
            <a:r>
              <a:rPr lang="en-US" dirty="0"/>
              <a:t>print(</a:t>
            </a:r>
            <a:r>
              <a:rPr lang="en-US" dirty="0" err="1"/>
              <a:t>NBModel</a:t>
            </a:r>
            <a:r>
              <a:rPr lang="en-US" dirty="0"/>
              <a:t>)</a:t>
            </a:r>
          </a:p>
          <a:p>
            <a:pPr marL="0" indent="0">
              <a:buNone/>
            </a:pPr>
            <a:endParaRPr lang="en-US" dirty="0"/>
          </a:p>
          <a:p>
            <a:pPr marL="0" indent="0">
              <a:buNone/>
            </a:pPr>
            <a:r>
              <a:rPr lang="en-US" dirty="0"/>
              <a:t>plot(</a:t>
            </a:r>
            <a:r>
              <a:rPr lang="en-US" dirty="0" err="1"/>
              <a:t>NBModel</a:t>
            </a:r>
            <a:r>
              <a:rPr lang="en-US" dirty="0"/>
              <a:t>)</a:t>
            </a:r>
          </a:p>
          <a:p>
            <a:pPr marL="0" indent="0">
              <a:buNone/>
            </a:pPr>
            <a:endParaRPr lang="en-US" dirty="0"/>
          </a:p>
          <a:p>
            <a:pPr marL="0" indent="0">
              <a:buNone/>
            </a:pPr>
            <a:r>
              <a:rPr lang="en-US" dirty="0"/>
              <a:t>## predict</a:t>
            </a:r>
          </a:p>
          <a:p>
            <a:pPr marL="0" indent="0">
              <a:buNone/>
            </a:pPr>
            <a:r>
              <a:rPr lang="en-US" dirty="0" err="1"/>
              <a:t>NB_p</a:t>
            </a:r>
            <a:r>
              <a:rPr lang="en-US" dirty="0"/>
              <a:t> &lt;- predict(</a:t>
            </a:r>
            <a:r>
              <a:rPr lang="en-US" dirty="0" err="1"/>
              <a:t>NBModel</a:t>
            </a:r>
            <a:r>
              <a:rPr lang="en-US" dirty="0"/>
              <a:t>, </a:t>
            </a:r>
            <a:r>
              <a:rPr lang="en-US" dirty="0" err="1"/>
              <a:t>IrisTest</a:t>
            </a:r>
            <a:r>
              <a:rPr lang="en-US" dirty="0"/>
              <a:t>, type="</a:t>
            </a:r>
            <a:r>
              <a:rPr lang="en-US" dirty="0" err="1"/>
              <a:t>prob</a:t>
            </a:r>
            <a:r>
              <a:rPr lang="en-US" dirty="0"/>
              <a:t>")</a:t>
            </a:r>
          </a:p>
          <a:p>
            <a:pPr marL="0" indent="0">
              <a:buNone/>
            </a:pPr>
            <a:r>
              <a:rPr lang="en-US" dirty="0"/>
              <a:t>(head(round(</a:t>
            </a:r>
            <a:r>
              <a:rPr lang="en-US" dirty="0" err="1"/>
              <a:t>NB_p</a:t>
            </a:r>
            <a:r>
              <a:rPr lang="en-US" dirty="0"/>
              <a:t>)))</a:t>
            </a:r>
          </a:p>
          <a:p>
            <a:pPr marL="0" indent="0">
              <a:buNone/>
            </a:pPr>
            <a:endParaRPr lang="en-US" dirty="0"/>
          </a:p>
          <a:p>
            <a:pPr marL="0" indent="0">
              <a:buNone/>
            </a:pPr>
            <a:r>
              <a:rPr lang="en-US" dirty="0"/>
              <a:t>## classify/predict</a:t>
            </a:r>
          </a:p>
          <a:p>
            <a:pPr marL="0" indent="0">
              <a:buNone/>
            </a:pPr>
            <a:r>
              <a:rPr lang="en-US" dirty="0"/>
              <a:t>NB_p2 &lt;- predict(</a:t>
            </a:r>
            <a:r>
              <a:rPr lang="en-US" dirty="0" err="1"/>
              <a:t>NBModel</a:t>
            </a:r>
            <a:r>
              <a:rPr lang="en-US" dirty="0"/>
              <a:t>, </a:t>
            </a:r>
            <a:r>
              <a:rPr lang="en-US" dirty="0" err="1"/>
              <a:t>IrisTest</a:t>
            </a:r>
            <a:r>
              <a:rPr lang="en-US" dirty="0"/>
              <a:t>, type="class")</a:t>
            </a:r>
          </a:p>
          <a:p>
            <a:pPr marL="0" indent="0">
              <a:buNone/>
            </a:pPr>
            <a:r>
              <a:rPr lang="en-US" dirty="0"/>
              <a:t>(</a:t>
            </a:r>
            <a:r>
              <a:rPr lang="en-US" dirty="0" err="1"/>
              <a:t>Pred_TABLE</a:t>
            </a:r>
            <a:r>
              <a:rPr lang="en-US" dirty="0"/>
              <a:t> &lt;-table(NB_p2, </a:t>
            </a:r>
            <a:r>
              <a:rPr lang="en-US" dirty="0" err="1"/>
              <a:t>IrisTest$Species</a:t>
            </a:r>
            <a:r>
              <a:rPr lang="en-US" dirty="0"/>
              <a:t>))</a:t>
            </a:r>
          </a:p>
          <a:p>
            <a:pPr marL="0" indent="0">
              <a:buNone/>
            </a:pPr>
            <a:r>
              <a:rPr lang="en-US" dirty="0"/>
              <a:t>## accuracy</a:t>
            </a:r>
          </a:p>
          <a:p>
            <a:pPr marL="0" indent="0">
              <a:buNone/>
            </a:pPr>
            <a:r>
              <a:rPr lang="en-US" dirty="0"/>
              <a:t>(sum(</a:t>
            </a:r>
            <a:r>
              <a:rPr lang="en-US" dirty="0" err="1"/>
              <a:t>diag</a:t>
            </a:r>
            <a:r>
              <a:rPr lang="en-US" dirty="0"/>
              <a:t>(</a:t>
            </a:r>
            <a:r>
              <a:rPr lang="en-US" dirty="0" err="1"/>
              <a:t>Pred_TABLE</a:t>
            </a:r>
            <a:r>
              <a:rPr lang="en-US" dirty="0"/>
              <a:t>)/sum(</a:t>
            </a:r>
            <a:r>
              <a:rPr lang="en-US" dirty="0" err="1"/>
              <a:t>Pred_TABLE</a:t>
            </a:r>
            <a:r>
              <a:rPr lang="en-US" dirty="0"/>
              <a:t>)))</a:t>
            </a:r>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41</a:t>
            </a:fld>
            <a:endParaRPr lang="en-US"/>
          </a:p>
        </p:txBody>
      </p:sp>
    </p:spTree>
    <p:extLst>
      <p:ext uri="{BB962C8B-B14F-4D97-AF65-F5344CB8AC3E}">
        <p14:creationId xmlns:p14="http://schemas.microsoft.com/office/powerpoint/2010/main" val="899880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and references</a:t>
            </a:r>
            <a:endParaRPr lang="en-US" dirty="0"/>
          </a:p>
        </p:txBody>
      </p:sp>
      <p:sp>
        <p:nvSpPr>
          <p:cNvPr id="3" name="Content Placeholder 2"/>
          <p:cNvSpPr>
            <a:spLocks noGrp="1"/>
          </p:cNvSpPr>
          <p:nvPr>
            <p:ph idx="1"/>
          </p:nvPr>
        </p:nvSpPr>
        <p:spPr/>
        <p:txBody>
          <a:bodyPr/>
          <a:lstStyle/>
          <a:p>
            <a:pPr marL="525780" indent="-457200">
              <a:buAutoNum type="arabicParenR"/>
            </a:pPr>
            <a:r>
              <a:rPr lang="en-US" dirty="0" smtClean="0"/>
              <a:t>Kumar 2005, 2015</a:t>
            </a:r>
          </a:p>
          <a:p>
            <a:pPr marL="525780" indent="-457200">
              <a:buAutoNum type="arabicParenR"/>
            </a:pPr>
            <a:r>
              <a:rPr lang="en-US" dirty="0" smtClean="0"/>
              <a:t>As with all new things – create a small toy example and do it by hand and with R to see that you get the same results.</a:t>
            </a:r>
          </a:p>
          <a:p>
            <a:pPr marL="525780" indent="-457200">
              <a:buAutoNum type="arabicParenR"/>
            </a:pPr>
            <a:r>
              <a:rPr lang="en-US" dirty="0">
                <a:hlinkClick r:id="rId2"/>
              </a:rPr>
              <a:t>https://www.r-bloggers.com/understanding-naive-bayes-classifier-using-r</a:t>
            </a:r>
            <a:r>
              <a:rPr lang="en-US" dirty="0" smtClean="0">
                <a:hlinkClick r:id="rId2"/>
              </a:rPr>
              <a:t>/</a:t>
            </a:r>
            <a:endParaRPr lang="en-US" dirty="0" smtClean="0"/>
          </a:p>
          <a:p>
            <a:pPr marL="525780" indent="-457200">
              <a:buAutoNum type="arabicParenR"/>
            </a:pPr>
            <a:r>
              <a:rPr lang="en-US" dirty="0" smtClean="0"/>
              <a:t>There is always more! Each time you use a model or technique, you will always find new ideas, new improvements, new packages, and new methods to visualize. </a:t>
            </a:r>
          </a:p>
          <a:p>
            <a:pPr marL="525780" indent="-457200">
              <a:buAutoNum type="arabicParenR"/>
            </a:pPr>
            <a:r>
              <a:rPr lang="en-US" dirty="0" smtClean="0"/>
              <a:t>Ask the question – Can I make </a:t>
            </a:r>
            <a:r>
              <a:rPr lang="en-US" smtClean="0"/>
              <a:t>this better?</a:t>
            </a:r>
          </a:p>
          <a:p>
            <a:pPr marL="525780" indent="-457200">
              <a:buAutoNum type="arabicParenR"/>
            </a:pP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November 18, 2018</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42</a:t>
            </a:fld>
            <a:endParaRPr lang="en-US"/>
          </a:p>
        </p:txBody>
      </p:sp>
    </p:spTree>
    <p:extLst>
      <p:ext uri="{BB962C8B-B14F-4D97-AF65-F5344CB8AC3E}">
        <p14:creationId xmlns:p14="http://schemas.microsoft.com/office/powerpoint/2010/main" val="116137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ChangeArrowheads="1"/>
          </p:cNvSpPr>
          <p:nvPr>
            <p:ph type="title"/>
          </p:nvPr>
        </p:nvSpPr>
        <p:spPr>
          <a:xfrm>
            <a:off x="616297" y="660578"/>
            <a:ext cx="7024744" cy="1143000"/>
          </a:xfrm>
        </p:spPr>
        <p:txBody>
          <a:bodyPr>
            <a:normAutofit/>
          </a:bodyPr>
          <a:lstStyle/>
          <a:p>
            <a:r>
              <a:rPr lang="en-US" sz="3200" dirty="0" smtClean="0"/>
              <a:t>Reminder of Conditional </a:t>
            </a:r>
            <a:r>
              <a:rPr lang="en-US" sz="3200" dirty="0" err="1" smtClean="0"/>
              <a:t>Prob</a:t>
            </a:r>
            <a:r>
              <a:rPr lang="en-US" sz="3200" dirty="0" smtClean="0"/>
              <a:t> Rules and Basic Bayes: FYI</a:t>
            </a:r>
            <a:endParaRPr lang="en-US" sz="3200" dirty="0"/>
          </a:p>
        </p:txBody>
      </p:sp>
      <p:sp>
        <p:nvSpPr>
          <p:cNvPr id="1067011" name="Rectangle 3"/>
          <p:cNvSpPr>
            <a:spLocks noGrp="1" noChangeArrowheads="1"/>
          </p:cNvSpPr>
          <p:nvPr>
            <p:ph idx="1"/>
          </p:nvPr>
        </p:nvSpPr>
        <p:spPr/>
        <p:txBody>
          <a:bodyPr/>
          <a:lstStyle/>
          <a:p>
            <a:r>
              <a:rPr lang="en-US" dirty="0"/>
              <a:t>A probabilistic framework for solving classification problems</a:t>
            </a:r>
          </a:p>
          <a:p>
            <a:r>
              <a:rPr lang="en-US" b="1" dirty="0"/>
              <a:t>Conditional Probability</a:t>
            </a:r>
            <a:r>
              <a:rPr lang="en-US" dirty="0"/>
              <a:t>:</a:t>
            </a:r>
          </a:p>
          <a:p>
            <a:endParaRPr lang="en-US" dirty="0"/>
          </a:p>
          <a:p>
            <a:endParaRPr lang="en-US" dirty="0"/>
          </a:p>
          <a:p>
            <a:endParaRPr lang="en-US" dirty="0"/>
          </a:p>
          <a:p>
            <a:r>
              <a:rPr lang="en-US" dirty="0"/>
              <a:t> </a:t>
            </a:r>
            <a:r>
              <a:rPr lang="en-US" b="1" dirty="0"/>
              <a:t>Bayes theorem</a:t>
            </a:r>
            <a:r>
              <a:rPr lang="en-US" dirty="0"/>
              <a:t>:</a:t>
            </a:r>
          </a:p>
        </p:txBody>
      </p:sp>
      <p:graphicFrame>
        <p:nvGraphicFramePr>
          <p:cNvPr id="1067012" name="Object 4"/>
          <p:cNvGraphicFramePr>
            <a:graphicFrameLocks noChangeAspect="1"/>
          </p:cNvGraphicFramePr>
          <p:nvPr>
            <p:extLst>
              <p:ext uri="{D42A27DB-BD31-4B8C-83A1-F6EECF244321}">
                <p14:modId xmlns:p14="http://schemas.microsoft.com/office/powerpoint/2010/main" val="2936577511"/>
              </p:ext>
            </p:extLst>
          </p:nvPr>
        </p:nvGraphicFramePr>
        <p:xfrm>
          <a:off x="3849379" y="5338506"/>
          <a:ext cx="3791662" cy="988245"/>
        </p:xfrm>
        <a:graphic>
          <a:graphicData uri="http://schemas.openxmlformats.org/presentationml/2006/ole">
            <mc:AlternateContent xmlns:mc="http://schemas.openxmlformats.org/markup-compatibility/2006">
              <mc:Choice xmlns:v="urn:schemas-microsoft-com:vml" Requires="v">
                <p:oleObj spid="_x0000_s39128" name="Equation" r:id="rId4" imgW="3022560" imgH="787320" progId="Equation.3">
                  <p:embed/>
                </p:oleObj>
              </mc:Choice>
              <mc:Fallback>
                <p:oleObj name="Equation" r:id="rId4" imgW="3022560" imgH="787320" progId="Equation.3">
                  <p:embed/>
                  <p:pic>
                    <p:nvPicPr>
                      <p:cNvPr id="0"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9379" y="5338506"/>
                        <a:ext cx="3791662" cy="98824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067013" name="Object 5"/>
          <p:cNvGraphicFramePr>
            <a:graphicFrameLocks noChangeAspect="1"/>
          </p:cNvGraphicFramePr>
          <p:nvPr>
            <p:extLst>
              <p:ext uri="{D42A27DB-BD31-4B8C-83A1-F6EECF244321}">
                <p14:modId xmlns:p14="http://schemas.microsoft.com/office/powerpoint/2010/main" val="2331519333"/>
              </p:ext>
            </p:extLst>
          </p:nvPr>
        </p:nvGraphicFramePr>
        <p:xfrm>
          <a:off x="5645877" y="2981145"/>
          <a:ext cx="2392207" cy="1699868"/>
        </p:xfrm>
        <a:graphic>
          <a:graphicData uri="http://schemas.openxmlformats.org/presentationml/2006/ole">
            <mc:AlternateContent xmlns:mc="http://schemas.openxmlformats.org/markup-compatibility/2006">
              <mc:Choice xmlns:v="urn:schemas-microsoft-com:vml" Requires="v">
                <p:oleObj spid="_x0000_s39129" name="Equation" r:id="rId6" imgW="2323800" imgH="1650960" progId="Equation.3">
                  <p:embed/>
                </p:oleObj>
              </mc:Choice>
              <mc:Fallback>
                <p:oleObj name="Equation" r:id="rId6" imgW="2323800" imgH="1650960" progId="Equation.3">
                  <p:embed/>
                  <p:pic>
                    <p:nvPicPr>
                      <p:cNvPr id="0"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5877" y="2981145"/>
                        <a:ext cx="2392207" cy="169986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9726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a:xfrm>
            <a:off x="609600" y="612575"/>
            <a:ext cx="7024744" cy="778298"/>
          </a:xfrm>
        </p:spPr>
        <p:txBody>
          <a:bodyPr>
            <a:normAutofit/>
          </a:bodyPr>
          <a:lstStyle/>
          <a:p>
            <a:r>
              <a:rPr lang="en-US" sz="3600" dirty="0" smtClean="0"/>
              <a:t>Example 1: Basic Bayes</a:t>
            </a:r>
            <a:endParaRPr lang="en-US" sz="3600" dirty="0"/>
          </a:p>
        </p:txBody>
      </p:sp>
      <p:sp>
        <p:nvSpPr>
          <p:cNvPr id="1068035" name="Rectangle 3"/>
          <p:cNvSpPr>
            <a:spLocks noGrp="1" noChangeArrowheads="1"/>
          </p:cNvSpPr>
          <p:nvPr>
            <p:ph idx="1"/>
          </p:nvPr>
        </p:nvSpPr>
        <p:spPr>
          <a:xfrm>
            <a:off x="411164" y="1430699"/>
            <a:ext cx="8071100" cy="5181600"/>
          </a:xfrm>
        </p:spPr>
        <p:txBody>
          <a:bodyPr/>
          <a:lstStyle/>
          <a:p>
            <a:pPr marL="68580" indent="0">
              <a:buNone/>
            </a:pPr>
            <a:r>
              <a:rPr lang="en-US" b="1" dirty="0"/>
              <a:t>Given: </a:t>
            </a:r>
          </a:p>
          <a:p>
            <a:pPr lvl="1"/>
            <a:r>
              <a:rPr lang="en-US" sz="2200" dirty="0"/>
              <a:t>A doctor knows that </a:t>
            </a:r>
            <a:r>
              <a:rPr lang="en-US" sz="2200" dirty="0" smtClean="0"/>
              <a:t>meningitis (M) </a:t>
            </a:r>
            <a:r>
              <a:rPr lang="en-US" sz="2200" dirty="0"/>
              <a:t>causes stiff </a:t>
            </a:r>
            <a:r>
              <a:rPr lang="en-US" sz="2200" dirty="0" smtClean="0"/>
              <a:t>neck, S, is </a:t>
            </a:r>
            <a:r>
              <a:rPr lang="en-US" sz="2200" dirty="0"/>
              <a:t>50</a:t>
            </a:r>
            <a:r>
              <a:rPr lang="en-US" sz="2200" dirty="0" smtClean="0"/>
              <a:t>%. </a:t>
            </a:r>
            <a:r>
              <a:rPr lang="en-US" sz="2200" b="1" dirty="0" smtClean="0"/>
              <a:t>P(S|M)=.5</a:t>
            </a:r>
            <a:endParaRPr lang="en-US" sz="2200" b="1" dirty="0"/>
          </a:p>
          <a:p>
            <a:pPr lvl="1"/>
            <a:r>
              <a:rPr lang="en-US" sz="2200" dirty="0"/>
              <a:t>Prior probability of any patient having meningitis is </a:t>
            </a:r>
            <a:r>
              <a:rPr lang="en-US" sz="2200" dirty="0" smtClean="0"/>
              <a:t>1/50000. </a:t>
            </a:r>
            <a:r>
              <a:rPr lang="en-US" sz="2200" b="1" dirty="0" smtClean="0"/>
              <a:t>P(M)</a:t>
            </a:r>
            <a:r>
              <a:rPr lang="en-US" sz="2200" dirty="0" smtClean="0"/>
              <a:t> = </a:t>
            </a:r>
            <a:r>
              <a:rPr lang="en-US" sz="2200" b="1" dirty="0" smtClean="0"/>
              <a:t>1/50000</a:t>
            </a:r>
            <a:endParaRPr lang="en-US" sz="2200" b="1" dirty="0"/>
          </a:p>
          <a:p>
            <a:pPr lvl="1"/>
            <a:r>
              <a:rPr lang="en-US" sz="2200" dirty="0"/>
              <a:t>Prior probability of any patient having stiff neck is </a:t>
            </a:r>
            <a:r>
              <a:rPr lang="en-US" sz="2200" dirty="0" smtClean="0"/>
              <a:t>1/20:  </a:t>
            </a:r>
            <a:r>
              <a:rPr lang="en-US" sz="2200" b="1" dirty="0" smtClean="0"/>
              <a:t>P(S) = 1/20</a:t>
            </a:r>
            <a:endParaRPr lang="en-US" sz="2200" b="1" dirty="0"/>
          </a:p>
          <a:p>
            <a:pPr lvl="1">
              <a:buFont typeface="Arial" charset="0"/>
              <a:buNone/>
            </a:pPr>
            <a:endParaRPr lang="en-US" sz="2200" dirty="0"/>
          </a:p>
          <a:p>
            <a:pPr marL="68580" indent="0">
              <a:buNone/>
            </a:pPr>
            <a:r>
              <a:rPr lang="en-US" b="1" dirty="0" smtClean="0"/>
              <a:t>Question:</a:t>
            </a:r>
            <a:r>
              <a:rPr lang="en-US" dirty="0" smtClean="0"/>
              <a:t> If </a:t>
            </a:r>
            <a:r>
              <a:rPr lang="en-US" dirty="0"/>
              <a:t>a patient has stiff neck, what’s the probability he/she has meningitis</a:t>
            </a:r>
            <a:r>
              <a:rPr lang="en-US" dirty="0" smtClean="0"/>
              <a:t>?  </a:t>
            </a:r>
            <a:endParaRPr lang="en-US" sz="2200" dirty="0"/>
          </a:p>
          <a:p>
            <a:endParaRPr lang="en-US" dirty="0"/>
          </a:p>
        </p:txBody>
      </p:sp>
      <p:graphicFrame>
        <p:nvGraphicFramePr>
          <p:cNvPr id="1068036" name="Object 4"/>
          <p:cNvGraphicFramePr>
            <a:graphicFrameLocks noChangeAspect="1"/>
          </p:cNvGraphicFramePr>
          <p:nvPr>
            <p:extLst>
              <p:ext uri="{D42A27DB-BD31-4B8C-83A1-F6EECF244321}">
                <p14:modId xmlns:p14="http://schemas.microsoft.com/office/powerpoint/2010/main" val="2652333639"/>
              </p:ext>
            </p:extLst>
          </p:nvPr>
        </p:nvGraphicFramePr>
        <p:xfrm>
          <a:off x="609600" y="5454037"/>
          <a:ext cx="7772400" cy="962025"/>
        </p:xfrm>
        <a:graphic>
          <a:graphicData uri="http://schemas.openxmlformats.org/presentationml/2006/ole">
            <mc:AlternateContent xmlns:mc="http://schemas.openxmlformats.org/markup-compatibility/2006">
              <mc:Choice xmlns:v="urn:schemas-microsoft-com:vml" Requires="v">
                <p:oleObj spid="_x0000_s41071" name="Equation" r:id="rId3" imgW="6362640" imgH="787320" progId="Equation.3">
                  <p:embed/>
                </p:oleObj>
              </mc:Choice>
              <mc:Fallback>
                <p:oleObj name="Equation" r:id="rId3" imgW="6362640" imgH="787320" progId="Equation.3">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454037"/>
                        <a:ext cx="7772400" cy="9620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23881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p:cNvSpPr>
            <a:spLocks noGrp="1" noChangeArrowheads="1"/>
          </p:cNvSpPr>
          <p:nvPr>
            <p:ph type="title"/>
          </p:nvPr>
        </p:nvSpPr>
        <p:spPr>
          <a:xfrm>
            <a:off x="682542" y="781084"/>
            <a:ext cx="7024744" cy="578484"/>
          </a:xfrm>
        </p:spPr>
        <p:txBody>
          <a:bodyPr>
            <a:normAutofit fontScale="90000"/>
          </a:bodyPr>
          <a:lstStyle/>
          <a:p>
            <a:r>
              <a:rPr lang="en-US" sz="3600" dirty="0"/>
              <a:t>Bayesian </a:t>
            </a:r>
            <a:r>
              <a:rPr lang="en-US" sz="3600" dirty="0" smtClean="0"/>
              <a:t>Classifiers Overview</a:t>
            </a:r>
            <a:endParaRPr lang="en-US" sz="3600" dirty="0"/>
          </a:p>
        </p:txBody>
      </p:sp>
      <p:sp>
        <p:nvSpPr>
          <p:cNvPr id="1069059" name="Rectangle 3"/>
          <p:cNvSpPr>
            <a:spLocks noGrp="1" noChangeArrowheads="1"/>
          </p:cNvSpPr>
          <p:nvPr>
            <p:ph idx="1"/>
          </p:nvPr>
        </p:nvSpPr>
        <p:spPr>
          <a:xfrm>
            <a:off x="457200" y="2164080"/>
            <a:ext cx="8686800" cy="5105400"/>
          </a:xfrm>
        </p:spPr>
        <p:txBody>
          <a:bodyPr>
            <a:normAutofit/>
          </a:bodyPr>
          <a:lstStyle/>
          <a:p>
            <a:r>
              <a:rPr lang="en-US" sz="2000" dirty="0"/>
              <a:t>Consider each attribute and class label as </a:t>
            </a:r>
            <a:r>
              <a:rPr lang="en-US" sz="2000" dirty="0" smtClean="0"/>
              <a:t>random and independent </a:t>
            </a:r>
            <a:r>
              <a:rPr lang="en-US" sz="2000" dirty="0"/>
              <a:t>variables</a:t>
            </a:r>
          </a:p>
          <a:p>
            <a:pPr lvl="1">
              <a:buFont typeface="Arial" charset="0"/>
              <a:buNone/>
            </a:pPr>
            <a:endParaRPr lang="en-US" sz="2000" dirty="0"/>
          </a:p>
          <a:p>
            <a:r>
              <a:rPr lang="en-US" sz="2000" dirty="0"/>
              <a:t>Given a record </a:t>
            </a:r>
            <a:r>
              <a:rPr lang="en-US" sz="2000" dirty="0" smtClean="0"/>
              <a:t>(data row) with </a:t>
            </a:r>
            <a:r>
              <a:rPr lang="en-US" sz="2000" dirty="0"/>
              <a:t>attributes (A</a:t>
            </a:r>
            <a:r>
              <a:rPr lang="en-US" sz="2000" baseline="-25000" dirty="0"/>
              <a:t>1</a:t>
            </a:r>
            <a:r>
              <a:rPr lang="en-US" sz="2000" dirty="0"/>
              <a:t>, A</a:t>
            </a:r>
            <a:r>
              <a:rPr lang="en-US" sz="2000" baseline="-25000" dirty="0"/>
              <a:t>2</a:t>
            </a:r>
            <a:r>
              <a:rPr lang="en-US" sz="2000" dirty="0"/>
              <a:t>,…,A</a:t>
            </a:r>
            <a:r>
              <a:rPr lang="en-US" sz="2000" baseline="-25000" dirty="0"/>
              <a:t>n</a:t>
            </a:r>
            <a:r>
              <a:rPr lang="en-US" sz="2000" dirty="0"/>
              <a:t>) </a:t>
            </a:r>
          </a:p>
          <a:p>
            <a:pPr lvl="1"/>
            <a:r>
              <a:rPr lang="en-US" sz="2000" dirty="0"/>
              <a:t>Goal is to predict class C</a:t>
            </a:r>
          </a:p>
          <a:p>
            <a:pPr lvl="1"/>
            <a:r>
              <a:rPr lang="en-US" sz="2000" dirty="0"/>
              <a:t>Specifically, we want to find the value of C that </a:t>
            </a:r>
            <a:r>
              <a:rPr lang="en-US" sz="2000" b="1" dirty="0"/>
              <a:t>maximizes</a:t>
            </a:r>
            <a:r>
              <a:rPr lang="en-US" sz="2000" dirty="0"/>
              <a:t> P(C| A</a:t>
            </a:r>
            <a:r>
              <a:rPr lang="en-US" sz="2000" baseline="-25000" dirty="0"/>
              <a:t>1</a:t>
            </a:r>
            <a:r>
              <a:rPr lang="en-US" sz="2000" dirty="0"/>
              <a:t>, A</a:t>
            </a:r>
            <a:r>
              <a:rPr lang="en-US" sz="2000" baseline="-25000" dirty="0"/>
              <a:t>2</a:t>
            </a:r>
            <a:r>
              <a:rPr lang="en-US" sz="2000" dirty="0"/>
              <a:t>,…,A</a:t>
            </a:r>
            <a:r>
              <a:rPr lang="en-US" sz="2000" baseline="-25000" dirty="0"/>
              <a:t>n </a:t>
            </a:r>
            <a:r>
              <a:rPr lang="en-US" sz="2000" dirty="0"/>
              <a:t>)</a:t>
            </a:r>
          </a:p>
          <a:p>
            <a:pPr marL="365760" lvl="1" indent="0">
              <a:buNone/>
            </a:pPr>
            <a:endParaRPr lang="en-US" sz="2000" dirty="0"/>
          </a:p>
          <a:p>
            <a:r>
              <a:rPr lang="en-US" sz="2000" dirty="0"/>
              <a:t>Can we estimate P(C| A</a:t>
            </a:r>
            <a:r>
              <a:rPr lang="en-US" sz="2000" baseline="-25000" dirty="0"/>
              <a:t>1</a:t>
            </a:r>
            <a:r>
              <a:rPr lang="en-US" sz="2000" dirty="0"/>
              <a:t>, A</a:t>
            </a:r>
            <a:r>
              <a:rPr lang="en-US" sz="2000" baseline="-25000" dirty="0"/>
              <a:t>2</a:t>
            </a:r>
            <a:r>
              <a:rPr lang="en-US" sz="2000" dirty="0"/>
              <a:t>,…,A</a:t>
            </a:r>
            <a:r>
              <a:rPr lang="en-US" sz="2000" baseline="-25000" dirty="0"/>
              <a:t>n </a:t>
            </a:r>
            <a:r>
              <a:rPr lang="en-US" sz="2000" dirty="0"/>
              <a:t>) directly from data?</a:t>
            </a:r>
          </a:p>
        </p:txBody>
      </p:sp>
    </p:spTree>
    <p:extLst>
      <p:ext uri="{BB962C8B-B14F-4D97-AF65-F5344CB8AC3E}">
        <p14:creationId xmlns:p14="http://schemas.microsoft.com/office/powerpoint/2010/main" val="3195786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a:xfrm>
            <a:off x="1043490" y="280116"/>
            <a:ext cx="7024744" cy="1143000"/>
          </a:xfrm>
        </p:spPr>
        <p:txBody>
          <a:bodyPr/>
          <a:lstStyle/>
          <a:p>
            <a:r>
              <a:rPr lang="en-US" dirty="0"/>
              <a:t>Bayesian Classifiers</a:t>
            </a:r>
          </a:p>
        </p:txBody>
      </p:sp>
      <p:sp>
        <p:nvSpPr>
          <p:cNvPr id="1070083" name="Rectangle 3"/>
          <p:cNvSpPr>
            <a:spLocks noGrp="1" noChangeArrowheads="1"/>
          </p:cNvSpPr>
          <p:nvPr>
            <p:ph idx="1"/>
          </p:nvPr>
        </p:nvSpPr>
        <p:spPr>
          <a:xfrm>
            <a:off x="411164" y="1541462"/>
            <a:ext cx="8191416" cy="4835275"/>
          </a:xfrm>
        </p:spPr>
        <p:txBody>
          <a:bodyPr>
            <a:normAutofit fontScale="92500" lnSpcReduction="10000"/>
          </a:bodyPr>
          <a:lstStyle/>
          <a:p>
            <a:pPr marL="68580" indent="0">
              <a:lnSpc>
                <a:spcPct val="90000"/>
              </a:lnSpc>
              <a:buNone/>
            </a:pPr>
            <a:r>
              <a:rPr lang="en-US" sz="2400" b="1" dirty="0"/>
              <a:t>Approach:</a:t>
            </a:r>
          </a:p>
          <a:p>
            <a:pPr lvl="1">
              <a:lnSpc>
                <a:spcPct val="90000"/>
              </a:lnSpc>
            </a:pPr>
            <a:r>
              <a:rPr lang="en-US" sz="2400" dirty="0"/>
              <a:t>C</a:t>
            </a:r>
            <a:r>
              <a:rPr lang="en-US" sz="2400" dirty="0" smtClean="0"/>
              <a:t>ompute </a:t>
            </a:r>
            <a:r>
              <a:rPr lang="en-US" sz="2400" dirty="0"/>
              <a:t>the posterior probability </a:t>
            </a:r>
            <a:endParaRPr lang="en-US" sz="2400" dirty="0" smtClean="0"/>
          </a:p>
          <a:p>
            <a:pPr marL="365760" lvl="1" indent="0">
              <a:lnSpc>
                <a:spcPct val="90000"/>
              </a:lnSpc>
              <a:buNone/>
            </a:pPr>
            <a:r>
              <a:rPr lang="en-US" sz="2400" dirty="0" smtClean="0"/>
              <a:t>P(C </a:t>
            </a:r>
            <a:r>
              <a:rPr lang="en-US" sz="2400" dirty="0"/>
              <a:t>| A</a:t>
            </a:r>
            <a:r>
              <a:rPr lang="en-US" sz="2400" baseline="-25000" dirty="0"/>
              <a:t>1</a:t>
            </a:r>
            <a:r>
              <a:rPr lang="en-US" sz="2400" dirty="0"/>
              <a:t>, A</a:t>
            </a:r>
            <a:r>
              <a:rPr lang="en-US" sz="2400" baseline="-25000" dirty="0"/>
              <a:t>2</a:t>
            </a:r>
            <a:r>
              <a:rPr lang="en-US" sz="2400" dirty="0"/>
              <a:t>, …, A</a:t>
            </a:r>
            <a:r>
              <a:rPr lang="en-US" sz="2400" baseline="-25000" dirty="0"/>
              <a:t>n</a:t>
            </a:r>
            <a:r>
              <a:rPr lang="en-US" sz="2400" dirty="0"/>
              <a:t>) for all values of C using </a:t>
            </a:r>
            <a:r>
              <a:rPr lang="en-US" sz="2400" dirty="0" smtClean="0"/>
              <a:t>Bayes </a:t>
            </a:r>
            <a:endParaRPr lang="en-US" sz="2400" dirty="0"/>
          </a:p>
          <a:p>
            <a:pPr lvl="1">
              <a:lnSpc>
                <a:spcPct val="90000"/>
              </a:lnSpc>
            </a:pPr>
            <a:endParaRPr lang="en-US" sz="2400" dirty="0"/>
          </a:p>
          <a:p>
            <a:pPr lvl="1">
              <a:lnSpc>
                <a:spcPct val="90000"/>
              </a:lnSpc>
            </a:pPr>
            <a:endParaRPr lang="en-US" sz="2400" dirty="0"/>
          </a:p>
          <a:p>
            <a:pPr lvl="1">
              <a:lnSpc>
                <a:spcPct val="90000"/>
              </a:lnSpc>
              <a:buFont typeface="Arial" charset="0"/>
              <a:buNone/>
            </a:pPr>
            <a:endParaRPr lang="en-US" sz="2400" dirty="0" smtClean="0"/>
          </a:p>
          <a:p>
            <a:pPr lvl="1">
              <a:lnSpc>
                <a:spcPct val="90000"/>
              </a:lnSpc>
              <a:buFont typeface="Arial" charset="0"/>
              <a:buNone/>
            </a:pPr>
            <a:endParaRPr lang="en-US" sz="2400" dirty="0"/>
          </a:p>
          <a:p>
            <a:pPr lvl="1">
              <a:lnSpc>
                <a:spcPct val="90000"/>
              </a:lnSpc>
            </a:pPr>
            <a:r>
              <a:rPr lang="en-US" sz="2400" dirty="0"/>
              <a:t>Choose value of C that maximizes </a:t>
            </a:r>
            <a:br>
              <a:rPr lang="en-US" sz="2400" dirty="0"/>
            </a:br>
            <a:r>
              <a:rPr lang="en-US" sz="2400" dirty="0"/>
              <a:t>		P(C | A</a:t>
            </a:r>
            <a:r>
              <a:rPr lang="en-US" sz="2400" baseline="-25000" dirty="0"/>
              <a:t>1</a:t>
            </a:r>
            <a:r>
              <a:rPr lang="en-US" sz="2400" dirty="0"/>
              <a:t>, A</a:t>
            </a:r>
            <a:r>
              <a:rPr lang="en-US" sz="2400" baseline="-25000" dirty="0"/>
              <a:t>2</a:t>
            </a:r>
            <a:r>
              <a:rPr lang="en-US" sz="2400" dirty="0"/>
              <a:t>, …, A</a:t>
            </a:r>
            <a:r>
              <a:rPr lang="en-US" sz="2400" baseline="-25000" dirty="0"/>
              <a:t>n</a:t>
            </a:r>
            <a:r>
              <a:rPr lang="en-US" sz="2400" dirty="0"/>
              <a:t>)</a:t>
            </a:r>
            <a:br>
              <a:rPr lang="en-US" sz="2400" dirty="0"/>
            </a:br>
            <a:endParaRPr lang="en-US" sz="2400" dirty="0"/>
          </a:p>
          <a:p>
            <a:pPr lvl="1">
              <a:lnSpc>
                <a:spcPct val="90000"/>
              </a:lnSpc>
            </a:pPr>
            <a:r>
              <a:rPr lang="en-US" sz="2400" b="1" dirty="0"/>
              <a:t>Equivalent to choosing value of C that </a:t>
            </a:r>
            <a:r>
              <a:rPr lang="en-US" sz="2400" b="1" dirty="0" smtClean="0"/>
              <a:t>maximizes</a:t>
            </a:r>
          </a:p>
          <a:p>
            <a:pPr marL="365760" lvl="1" indent="0">
              <a:lnSpc>
                <a:spcPct val="90000"/>
              </a:lnSpc>
              <a:buNone/>
            </a:pPr>
            <a:r>
              <a:rPr lang="en-US" sz="2400" dirty="0"/>
              <a:t/>
            </a:r>
            <a:br>
              <a:rPr lang="en-US" sz="2400" dirty="0"/>
            </a:br>
            <a:r>
              <a:rPr lang="en-US" sz="2400" dirty="0"/>
              <a:t>     	</a:t>
            </a:r>
            <a:r>
              <a:rPr lang="en-US" sz="2400" b="1" dirty="0">
                <a:solidFill>
                  <a:schemeClr val="accent6">
                    <a:lumMod val="75000"/>
                  </a:schemeClr>
                </a:solidFill>
              </a:rPr>
              <a:t>P(A</a:t>
            </a:r>
            <a:r>
              <a:rPr lang="en-US" sz="2400" b="1" baseline="-25000" dirty="0">
                <a:solidFill>
                  <a:schemeClr val="accent6">
                    <a:lumMod val="75000"/>
                  </a:schemeClr>
                </a:solidFill>
              </a:rPr>
              <a:t>1</a:t>
            </a:r>
            <a:r>
              <a:rPr lang="en-US" sz="2400" b="1" dirty="0">
                <a:solidFill>
                  <a:schemeClr val="accent6">
                    <a:lumMod val="75000"/>
                  </a:schemeClr>
                </a:solidFill>
              </a:rPr>
              <a:t>, A</a:t>
            </a:r>
            <a:r>
              <a:rPr lang="en-US" sz="2400" b="1" baseline="-25000" dirty="0">
                <a:solidFill>
                  <a:schemeClr val="accent6">
                    <a:lumMod val="75000"/>
                  </a:schemeClr>
                </a:solidFill>
              </a:rPr>
              <a:t>2</a:t>
            </a:r>
            <a:r>
              <a:rPr lang="en-US" sz="2400" b="1" dirty="0">
                <a:solidFill>
                  <a:schemeClr val="accent6">
                    <a:lumMod val="75000"/>
                  </a:schemeClr>
                </a:solidFill>
              </a:rPr>
              <a:t>, …, </a:t>
            </a:r>
            <a:r>
              <a:rPr lang="en-US" sz="2400" b="1" dirty="0" err="1">
                <a:solidFill>
                  <a:schemeClr val="accent6">
                    <a:lumMod val="75000"/>
                  </a:schemeClr>
                </a:solidFill>
              </a:rPr>
              <a:t>A</a:t>
            </a:r>
            <a:r>
              <a:rPr lang="en-US" sz="2400" b="1" baseline="-25000" dirty="0" err="1">
                <a:solidFill>
                  <a:schemeClr val="accent6">
                    <a:lumMod val="75000"/>
                  </a:schemeClr>
                </a:solidFill>
              </a:rPr>
              <a:t>n</a:t>
            </a:r>
            <a:r>
              <a:rPr lang="en-US" sz="2400" b="1" dirty="0" err="1">
                <a:solidFill>
                  <a:schemeClr val="accent6">
                    <a:lumMod val="75000"/>
                  </a:schemeClr>
                </a:solidFill>
              </a:rPr>
              <a:t>|C</a:t>
            </a:r>
            <a:r>
              <a:rPr lang="en-US" sz="2400" b="1" dirty="0">
                <a:solidFill>
                  <a:schemeClr val="accent6">
                    <a:lumMod val="75000"/>
                  </a:schemeClr>
                </a:solidFill>
              </a:rPr>
              <a:t>) P(C)</a:t>
            </a:r>
          </a:p>
          <a:p>
            <a:pPr lvl="1">
              <a:lnSpc>
                <a:spcPct val="90000"/>
              </a:lnSpc>
              <a:buFont typeface="Arial" charset="0"/>
              <a:buNone/>
            </a:pPr>
            <a:endParaRPr lang="en-US" sz="2400" dirty="0"/>
          </a:p>
          <a:p>
            <a:pPr>
              <a:lnSpc>
                <a:spcPct val="90000"/>
              </a:lnSpc>
            </a:pPr>
            <a:r>
              <a:rPr lang="en-US" sz="2400" dirty="0"/>
              <a:t>How to estimate P(A</a:t>
            </a:r>
            <a:r>
              <a:rPr lang="en-US" sz="2400" baseline="-25000" dirty="0"/>
              <a:t>1</a:t>
            </a:r>
            <a:r>
              <a:rPr lang="en-US" sz="2400" dirty="0"/>
              <a:t>, A</a:t>
            </a:r>
            <a:r>
              <a:rPr lang="en-US" sz="2400" baseline="-25000" dirty="0"/>
              <a:t>2</a:t>
            </a:r>
            <a:r>
              <a:rPr lang="en-US" sz="2400" dirty="0"/>
              <a:t>, …, A</a:t>
            </a:r>
            <a:r>
              <a:rPr lang="en-US" sz="2400" baseline="-25000" dirty="0"/>
              <a:t>n </a:t>
            </a:r>
            <a:r>
              <a:rPr lang="en-US" sz="2400" dirty="0"/>
              <a:t>| C )?</a:t>
            </a:r>
          </a:p>
        </p:txBody>
      </p:sp>
      <p:graphicFrame>
        <p:nvGraphicFramePr>
          <p:cNvPr id="1070084" name="Object 4"/>
          <p:cNvGraphicFramePr>
            <a:graphicFrameLocks noChangeAspect="1"/>
          </p:cNvGraphicFramePr>
          <p:nvPr>
            <p:extLst>
              <p:ext uri="{D42A27DB-BD31-4B8C-83A1-F6EECF244321}">
                <p14:modId xmlns:p14="http://schemas.microsoft.com/office/powerpoint/2010/main" val="4235617338"/>
              </p:ext>
            </p:extLst>
          </p:nvPr>
        </p:nvGraphicFramePr>
        <p:xfrm>
          <a:off x="1828800" y="2637506"/>
          <a:ext cx="5791200" cy="796925"/>
        </p:xfrm>
        <a:graphic>
          <a:graphicData uri="http://schemas.openxmlformats.org/presentationml/2006/ole">
            <mc:AlternateContent xmlns:mc="http://schemas.openxmlformats.org/markup-compatibility/2006">
              <mc:Choice xmlns:v="urn:schemas-microsoft-com:vml" Requires="v">
                <p:oleObj spid="_x0000_s42095" name="Equation" r:id="rId4" imgW="4863960" imgH="799920" progId="Equation.3">
                  <p:embed/>
                </p:oleObj>
              </mc:Choice>
              <mc:Fallback>
                <p:oleObj name="Equation" r:id="rId4" imgW="4863960" imgH="799920" progId="Equation.3">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637506"/>
                        <a:ext cx="5791200" cy="796925"/>
                      </a:xfrm>
                      <a:prstGeom prst="rect">
                        <a:avLst/>
                      </a:prstGeom>
                      <a:noFill/>
                      <a:ln w="57150" cmpd="thickThin">
                        <a:solidFill>
                          <a:srgbClr val="FF0000"/>
                        </a:solidFill>
                        <a:miter lim="800000"/>
                        <a:headEnd/>
                        <a:tailEnd/>
                      </a:ln>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17280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ChangeArrowheads="1"/>
          </p:cNvSpPr>
          <p:nvPr>
            <p:ph type="title"/>
          </p:nvPr>
        </p:nvSpPr>
        <p:spPr/>
        <p:txBody>
          <a:bodyPr/>
          <a:lstStyle/>
          <a:p>
            <a:r>
              <a:rPr lang="en-US"/>
              <a:t>Naïve Bayes Classifier</a:t>
            </a:r>
          </a:p>
        </p:txBody>
      </p:sp>
      <p:sp>
        <p:nvSpPr>
          <p:cNvPr id="1071107" name="Rectangle 3"/>
          <p:cNvSpPr>
            <a:spLocks noGrp="1" noChangeArrowheads="1"/>
          </p:cNvSpPr>
          <p:nvPr>
            <p:ph idx="1"/>
          </p:nvPr>
        </p:nvSpPr>
        <p:spPr>
          <a:xfrm>
            <a:off x="637674" y="2323652"/>
            <a:ext cx="8049126" cy="4149337"/>
          </a:xfrm>
        </p:spPr>
        <p:txBody>
          <a:bodyPr>
            <a:normAutofit/>
          </a:bodyPr>
          <a:lstStyle/>
          <a:p>
            <a:r>
              <a:rPr lang="en-US" sz="2400" b="1" u="sng" dirty="0"/>
              <a:t>Assume independence </a:t>
            </a:r>
            <a:r>
              <a:rPr lang="en-US" sz="2400" dirty="0"/>
              <a:t>among attributes A</a:t>
            </a:r>
            <a:r>
              <a:rPr lang="en-US" baseline="-25000" dirty="0"/>
              <a:t>i</a:t>
            </a:r>
            <a:r>
              <a:rPr lang="en-US" sz="2400" dirty="0"/>
              <a:t> when class is given:    </a:t>
            </a:r>
          </a:p>
          <a:p>
            <a:pPr marL="365760" lvl="1" indent="0">
              <a:buNone/>
            </a:pPr>
            <a:r>
              <a:rPr lang="en-US" sz="2400" dirty="0"/>
              <a:t>P(A</a:t>
            </a:r>
            <a:r>
              <a:rPr lang="en-US" sz="2400" baseline="-25000" dirty="0"/>
              <a:t>1</a:t>
            </a:r>
            <a:r>
              <a:rPr lang="en-US" sz="2400" dirty="0"/>
              <a:t>, A</a:t>
            </a:r>
            <a:r>
              <a:rPr lang="en-US" sz="2400" baseline="-25000" dirty="0"/>
              <a:t>2</a:t>
            </a:r>
            <a:r>
              <a:rPr lang="en-US" sz="2400" dirty="0"/>
              <a:t>, …, A</a:t>
            </a:r>
            <a:r>
              <a:rPr lang="en-US" sz="2400" baseline="-25000" dirty="0"/>
              <a:t>n </a:t>
            </a:r>
            <a:r>
              <a:rPr lang="en-US" sz="2400" dirty="0"/>
              <a:t>|</a:t>
            </a:r>
            <a:r>
              <a:rPr lang="en-US" sz="2400" dirty="0" err="1" smtClean="0"/>
              <a:t>C</a:t>
            </a:r>
            <a:r>
              <a:rPr lang="en-US" sz="2400" baseline="-25000" dirty="0" err="1"/>
              <a:t>j</a:t>
            </a:r>
            <a:r>
              <a:rPr lang="en-US" sz="2400" dirty="0" smtClean="0"/>
              <a:t>) </a:t>
            </a:r>
            <a:r>
              <a:rPr lang="en-US" sz="2400" dirty="0"/>
              <a:t>= </a:t>
            </a:r>
            <a:endParaRPr lang="en-US" sz="2400" dirty="0" smtClean="0"/>
          </a:p>
          <a:p>
            <a:pPr marL="365760" lvl="1" indent="0">
              <a:buNone/>
            </a:pPr>
            <a:r>
              <a:rPr lang="en-US" sz="2400" dirty="0" smtClean="0"/>
              <a:t>P(A</a:t>
            </a:r>
            <a:r>
              <a:rPr lang="en-US" sz="2400" baseline="-25000" dirty="0" smtClean="0"/>
              <a:t>1</a:t>
            </a:r>
            <a:r>
              <a:rPr lang="en-US" sz="2400" dirty="0"/>
              <a:t>| </a:t>
            </a:r>
            <a:r>
              <a:rPr lang="en-US" sz="2400" dirty="0" err="1"/>
              <a:t>C</a:t>
            </a:r>
            <a:r>
              <a:rPr lang="en-US" sz="2400" baseline="-25000" dirty="0" err="1"/>
              <a:t>j</a:t>
            </a:r>
            <a:r>
              <a:rPr lang="en-US" sz="2400" dirty="0"/>
              <a:t>) P(A</a:t>
            </a:r>
            <a:r>
              <a:rPr lang="en-US" sz="2400" baseline="-25000" dirty="0"/>
              <a:t>2</a:t>
            </a:r>
            <a:r>
              <a:rPr lang="en-US" sz="2400" dirty="0"/>
              <a:t>| </a:t>
            </a:r>
            <a:r>
              <a:rPr lang="en-US" sz="2400" dirty="0" err="1"/>
              <a:t>C</a:t>
            </a:r>
            <a:r>
              <a:rPr lang="en-US" sz="2400" baseline="-25000" dirty="0" err="1"/>
              <a:t>j</a:t>
            </a:r>
            <a:r>
              <a:rPr lang="en-US" sz="2400" dirty="0"/>
              <a:t>)… P(A</a:t>
            </a:r>
            <a:r>
              <a:rPr lang="en-US" sz="2400" baseline="-25000" dirty="0"/>
              <a:t>n</a:t>
            </a:r>
            <a:r>
              <a:rPr lang="en-US" sz="2400" dirty="0"/>
              <a:t>| </a:t>
            </a:r>
            <a:r>
              <a:rPr lang="en-US" sz="2400" dirty="0" err="1"/>
              <a:t>C</a:t>
            </a:r>
            <a:r>
              <a:rPr lang="en-US" sz="2400" baseline="-25000" dirty="0" err="1"/>
              <a:t>j</a:t>
            </a:r>
            <a:r>
              <a:rPr lang="en-US" sz="2400" dirty="0"/>
              <a:t>)</a:t>
            </a:r>
          </a:p>
          <a:p>
            <a:pPr lvl="1">
              <a:buFont typeface="Arial" charset="0"/>
              <a:buNone/>
            </a:pPr>
            <a:r>
              <a:rPr lang="en-US" sz="2400" dirty="0"/>
              <a:t> </a:t>
            </a:r>
          </a:p>
          <a:p>
            <a:pPr marL="365760" lvl="1" indent="0">
              <a:buNone/>
            </a:pPr>
            <a:r>
              <a:rPr lang="en-US" sz="2400" dirty="0"/>
              <a:t>Can estimate P(A</a:t>
            </a:r>
            <a:r>
              <a:rPr lang="en-US" baseline="-25000" dirty="0"/>
              <a:t>i</a:t>
            </a:r>
            <a:r>
              <a:rPr lang="en-US" sz="2400" dirty="0"/>
              <a:t>| </a:t>
            </a:r>
            <a:r>
              <a:rPr lang="en-US" sz="2400" dirty="0" err="1"/>
              <a:t>C</a:t>
            </a:r>
            <a:r>
              <a:rPr lang="en-US" baseline="-25000" dirty="0" err="1"/>
              <a:t>j</a:t>
            </a:r>
            <a:r>
              <a:rPr lang="en-US" sz="2400" dirty="0"/>
              <a:t>) for all A</a:t>
            </a:r>
            <a:r>
              <a:rPr lang="en-US" baseline="-25000" dirty="0"/>
              <a:t>i</a:t>
            </a:r>
            <a:r>
              <a:rPr lang="en-US" sz="2400" dirty="0"/>
              <a:t> and </a:t>
            </a:r>
            <a:r>
              <a:rPr lang="en-US" sz="2400" dirty="0" err="1"/>
              <a:t>C</a:t>
            </a:r>
            <a:r>
              <a:rPr lang="en-US" baseline="-25000" dirty="0" err="1"/>
              <a:t>j</a:t>
            </a:r>
            <a:r>
              <a:rPr lang="en-US" sz="2400" dirty="0"/>
              <a:t>.</a:t>
            </a:r>
          </a:p>
          <a:p>
            <a:pPr lvl="1">
              <a:buFont typeface="Arial" charset="0"/>
              <a:buNone/>
            </a:pPr>
            <a:endParaRPr lang="en-US" sz="2400" dirty="0"/>
          </a:p>
          <a:p>
            <a:pPr marL="365760" lvl="1" indent="0">
              <a:buNone/>
            </a:pPr>
            <a:r>
              <a:rPr lang="en-US" sz="2400" dirty="0"/>
              <a:t>New point is classified to </a:t>
            </a:r>
            <a:r>
              <a:rPr lang="en-US" sz="2400" dirty="0" err="1"/>
              <a:t>C</a:t>
            </a:r>
            <a:r>
              <a:rPr lang="en-US" sz="2400" baseline="-25000" dirty="0" err="1"/>
              <a:t>j</a:t>
            </a:r>
            <a:r>
              <a:rPr lang="en-US" sz="2400" dirty="0"/>
              <a:t> if  </a:t>
            </a:r>
            <a:endParaRPr lang="en-US" sz="2400" dirty="0" smtClean="0"/>
          </a:p>
          <a:p>
            <a:pPr marL="365760" lvl="1" indent="0">
              <a:buNone/>
            </a:pPr>
            <a:r>
              <a:rPr lang="en-US" sz="2400" dirty="0" smtClean="0"/>
              <a:t>P(A</a:t>
            </a:r>
            <a:r>
              <a:rPr lang="en-US" sz="2400" baseline="-25000" dirty="0" smtClean="0"/>
              <a:t>i</a:t>
            </a:r>
            <a:r>
              <a:rPr lang="en-US" sz="2400" dirty="0"/>
              <a:t>| </a:t>
            </a:r>
            <a:r>
              <a:rPr lang="en-US" sz="2400" dirty="0" err="1"/>
              <a:t>C</a:t>
            </a:r>
            <a:r>
              <a:rPr lang="en-US" sz="2400" baseline="-25000" dirty="0" err="1"/>
              <a:t>j</a:t>
            </a:r>
            <a:r>
              <a:rPr lang="en-US" sz="2400" dirty="0"/>
              <a:t>) </a:t>
            </a:r>
            <a:r>
              <a:rPr lang="en-US" sz="2400" dirty="0" smtClean="0">
                <a:sym typeface="Symbol" charset="2"/>
              </a:rPr>
              <a:t>* </a:t>
            </a:r>
            <a:r>
              <a:rPr lang="en-US" sz="2400" dirty="0" smtClean="0"/>
              <a:t>P(</a:t>
            </a:r>
            <a:r>
              <a:rPr lang="en-US" sz="2400" dirty="0" err="1" smtClean="0"/>
              <a:t>C</a:t>
            </a:r>
            <a:r>
              <a:rPr lang="en-US" sz="2400" baseline="-25000" dirty="0" err="1" smtClean="0"/>
              <a:t>j</a:t>
            </a:r>
            <a:r>
              <a:rPr lang="en-US" sz="2400" dirty="0"/>
              <a:t>) </a:t>
            </a:r>
            <a:r>
              <a:rPr lang="en-US" sz="2400" dirty="0" smtClean="0"/>
              <a:t>is </a:t>
            </a:r>
            <a:r>
              <a:rPr lang="en-US" sz="2400" b="1" dirty="0"/>
              <a:t>maximal</a:t>
            </a:r>
            <a:r>
              <a:rPr lang="en-US" sz="2400" dirty="0"/>
              <a:t>.</a:t>
            </a:r>
            <a:endParaRPr lang="en-US" dirty="0"/>
          </a:p>
          <a:p>
            <a:pPr>
              <a:buFont typeface="Monotype Sorts" charset="2"/>
              <a:buNone/>
            </a:pPr>
            <a:endParaRPr lang="en-US" dirty="0"/>
          </a:p>
        </p:txBody>
      </p:sp>
    </p:spTree>
    <p:extLst>
      <p:ext uri="{BB962C8B-B14F-4D97-AF65-F5344CB8AC3E}">
        <p14:creationId xmlns:p14="http://schemas.microsoft.com/office/powerpoint/2010/main" val="2403023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6795</TotalTime>
  <Words>1836</Words>
  <Application>Microsoft Office PowerPoint</Application>
  <PresentationFormat>On-screen Show (4:3)</PresentationFormat>
  <Paragraphs>329</Paragraphs>
  <Slides>42</Slides>
  <Notes>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42</vt:i4>
      </vt:variant>
    </vt:vector>
  </HeadingPairs>
  <TitlesOfParts>
    <vt:vector size="56" baseType="lpstr">
      <vt:lpstr>ＭＳ Ｐゴシック</vt:lpstr>
      <vt:lpstr>Arial</vt:lpstr>
      <vt:lpstr>Arial Unicode MS</vt:lpstr>
      <vt:lpstr>Calibri</vt:lpstr>
      <vt:lpstr>Calibri Light</vt:lpstr>
      <vt:lpstr>Monotype Sorts</vt:lpstr>
      <vt:lpstr>Symbol</vt:lpstr>
      <vt:lpstr>Times New Roman</vt:lpstr>
      <vt:lpstr>Wingdings</vt:lpstr>
      <vt:lpstr>Office Theme</vt:lpstr>
      <vt:lpstr>Worksheet</vt:lpstr>
      <vt:lpstr>Equation</vt:lpstr>
      <vt:lpstr>Visio</vt:lpstr>
      <vt:lpstr>VISIO</vt:lpstr>
      <vt:lpstr>Naïve Bayes</vt:lpstr>
      <vt:lpstr>Reminder:   A Classification Task</vt:lpstr>
      <vt:lpstr>Naïve Bayes:</vt:lpstr>
      <vt:lpstr>Bayes Theorem</vt:lpstr>
      <vt:lpstr>Reminder of Conditional Prob Rules and Basic Bayes: FYI</vt:lpstr>
      <vt:lpstr>Example 1: Basic Bayes</vt:lpstr>
      <vt:lpstr>Bayesian Classifiers Overview</vt:lpstr>
      <vt:lpstr>Bayesian Classifiers</vt:lpstr>
      <vt:lpstr>Naïve Bayes Classifier</vt:lpstr>
      <vt:lpstr>Example of Naïve Bayes Classifier</vt:lpstr>
      <vt:lpstr>Estimating Discrete Prob from Data</vt:lpstr>
      <vt:lpstr>PowerPoint Presentation</vt:lpstr>
      <vt:lpstr>The Normal Prob Dist</vt:lpstr>
      <vt:lpstr>How to Estimate Probabilities from Data?</vt:lpstr>
      <vt:lpstr>Naïve Bayes Classifier</vt:lpstr>
      <vt:lpstr>Example: Naïve Bayes Classifier</vt:lpstr>
      <vt:lpstr>Naïve Bayes Summary</vt:lpstr>
      <vt:lpstr>Naïve Bayes in R</vt:lpstr>
      <vt:lpstr>Link to the Code: </vt:lpstr>
      <vt:lpstr>Libraries:  at least these</vt:lpstr>
      <vt:lpstr>Naïve  Bayes</vt:lpstr>
      <vt:lpstr>Issues with Naïve Bayes</vt:lpstr>
      <vt:lpstr>Just an example: Bayes in R</vt:lpstr>
      <vt:lpstr>Results from the classifier</vt:lpstr>
      <vt:lpstr>Quick plot for naïve Bayes</vt:lpstr>
      <vt:lpstr>Example 2 in R</vt:lpstr>
      <vt:lpstr>What is Naïve Bayes?</vt:lpstr>
      <vt:lpstr>Naïve Bayes Example with R Titanic Data Part 1</vt:lpstr>
      <vt:lpstr>Naïve Bayes Example with R Titanic Data Part 2</vt:lpstr>
      <vt:lpstr>Naïve Bayes Example with R Titanic Data Part 3</vt:lpstr>
      <vt:lpstr>results</vt:lpstr>
      <vt:lpstr>Results Part 2</vt:lpstr>
      <vt:lpstr>Conclusions and Can You DO Better? *Always* ask this question. </vt:lpstr>
      <vt:lpstr>Example 3: Using the mlr package</vt:lpstr>
      <vt:lpstr>Step 1: using mlr</vt:lpstr>
      <vt:lpstr>PowerPoint Presentation</vt:lpstr>
      <vt:lpstr>Table of results</vt:lpstr>
      <vt:lpstr>R: Example 4 </vt:lpstr>
      <vt:lpstr>Visual EDA</vt:lpstr>
      <vt:lpstr>PowerPoint Presentation</vt:lpstr>
      <vt:lpstr>Naïve Bayes</vt:lpstr>
      <vt:lpstr>Suggestions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Lisa Singh</dc:creator>
  <cp:lastModifiedBy>Prof Ami</cp:lastModifiedBy>
  <cp:revision>230</cp:revision>
  <cp:lastPrinted>2015-11-01T18:39:47Z</cp:lastPrinted>
  <dcterms:created xsi:type="dcterms:W3CDTF">2015-11-09T00:55:42Z</dcterms:created>
  <dcterms:modified xsi:type="dcterms:W3CDTF">2018-11-18T16:38:16Z</dcterms:modified>
</cp:coreProperties>
</file>