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57" r:id="rId4"/>
    <p:sldId id="258" r:id="rId5"/>
    <p:sldId id="259" r:id="rId6"/>
    <p:sldId id="262" r:id="rId7"/>
    <p:sldId id="263" r:id="rId8"/>
    <p:sldId id="264" r:id="rId9"/>
    <p:sldId id="265" r:id="rId10"/>
    <p:sldId id="260" r:id="rId1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312F6B-F1D9-445F-BFF4-DFA7A8A8131D}" v="83" dt="2025-09-18T06:29:31.2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8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26A1E4-22A1-43D8-8789-CFF7EC85FDF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C15A78F-1576-42C9-87A6-0CB7A0CE95DE}">
      <dgm:prSet/>
      <dgm:spPr/>
      <dgm:t>
        <a:bodyPr/>
        <a:lstStyle/>
        <a:p>
          <a:r>
            <a:rPr lang="es-MX" b="1"/>
            <a:t>What we'll cover:</a:t>
          </a:r>
          <a:endParaRPr lang="en-US"/>
        </a:p>
      </dgm:t>
    </dgm:pt>
    <dgm:pt modelId="{C72E3831-6C61-4908-B76A-76FE4B2C5160}" type="parTrans" cxnId="{CDF4D8EC-A72A-463B-92FD-66489B1C388F}">
      <dgm:prSet/>
      <dgm:spPr/>
      <dgm:t>
        <a:bodyPr/>
        <a:lstStyle/>
        <a:p>
          <a:endParaRPr lang="en-US"/>
        </a:p>
      </dgm:t>
    </dgm:pt>
    <dgm:pt modelId="{3D694F96-C39C-48F4-BFCF-2B07C0493B8C}" type="sibTrans" cxnId="{CDF4D8EC-A72A-463B-92FD-66489B1C388F}">
      <dgm:prSet/>
      <dgm:spPr/>
      <dgm:t>
        <a:bodyPr/>
        <a:lstStyle/>
        <a:p>
          <a:endParaRPr lang="en-US"/>
        </a:p>
      </dgm:t>
    </dgm:pt>
    <dgm:pt modelId="{869F4D88-9EF6-4967-A296-9F780DB926BA}">
      <dgm:prSet/>
      <dgm:spPr/>
      <dgm:t>
        <a:bodyPr/>
        <a:lstStyle/>
        <a:p>
          <a:r>
            <a:rPr lang="es-MX" b="1"/>
            <a:t>SCRUM:</a:t>
          </a:r>
          <a:r>
            <a:rPr lang="es-MX"/>
            <a:t> An agile framework for teamwork and project management.</a:t>
          </a:r>
          <a:endParaRPr lang="en-US"/>
        </a:p>
      </dgm:t>
    </dgm:pt>
    <dgm:pt modelId="{2A04D546-960A-4AB3-A41E-823D2249552A}" type="parTrans" cxnId="{D2681C0C-DB4E-443C-8CA0-EE9C395CF9D7}">
      <dgm:prSet/>
      <dgm:spPr/>
      <dgm:t>
        <a:bodyPr/>
        <a:lstStyle/>
        <a:p>
          <a:endParaRPr lang="en-US"/>
        </a:p>
      </dgm:t>
    </dgm:pt>
    <dgm:pt modelId="{FFAE0F7A-6D04-4EDC-8865-30F1CBB062A3}" type="sibTrans" cxnId="{D2681C0C-DB4E-443C-8CA0-EE9C395CF9D7}">
      <dgm:prSet/>
      <dgm:spPr/>
      <dgm:t>
        <a:bodyPr/>
        <a:lstStyle/>
        <a:p>
          <a:endParaRPr lang="en-US"/>
        </a:p>
      </dgm:t>
    </dgm:pt>
    <dgm:pt modelId="{32898ECB-02EA-4C50-9CD4-05284EBDF9E6}">
      <dgm:prSet/>
      <dgm:spPr/>
      <dgm:t>
        <a:bodyPr/>
        <a:lstStyle/>
        <a:p>
          <a:r>
            <a:rPr lang="es-MX" b="1"/>
            <a:t>JSON:</a:t>
          </a:r>
          <a:r>
            <a:rPr lang="es-MX"/>
            <a:t> A versatile data-interchange format for web applications.</a:t>
          </a:r>
          <a:endParaRPr lang="en-US"/>
        </a:p>
      </dgm:t>
    </dgm:pt>
    <dgm:pt modelId="{714FA4FD-BC08-4B13-ADAA-82114E181AC7}" type="parTrans" cxnId="{19371BC8-2AE0-4358-B613-B2A3B209CF90}">
      <dgm:prSet/>
      <dgm:spPr/>
      <dgm:t>
        <a:bodyPr/>
        <a:lstStyle/>
        <a:p>
          <a:endParaRPr lang="en-US"/>
        </a:p>
      </dgm:t>
    </dgm:pt>
    <dgm:pt modelId="{389BABD5-A1B6-405A-A53F-C8B5A93C0348}" type="sibTrans" cxnId="{19371BC8-2AE0-4358-B613-B2A3B209CF90}">
      <dgm:prSet/>
      <dgm:spPr/>
      <dgm:t>
        <a:bodyPr/>
        <a:lstStyle/>
        <a:p>
          <a:endParaRPr lang="en-US"/>
        </a:p>
      </dgm:t>
    </dgm:pt>
    <dgm:pt modelId="{81D19DFF-6DBF-4389-B635-E1C79F80B34C}">
      <dgm:prSet/>
      <dgm:spPr/>
      <dgm:t>
        <a:bodyPr/>
        <a:lstStyle/>
        <a:p>
          <a:r>
            <a:rPr lang="es-MX" b="1"/>
            <a:t>CSV:</a:t>
          </a:r>
          <a:r>
            <a:rPr lang="es-MX"/>
            <a:t> A simple, tabular format for data storage and sharing.</a:t>
          </a:r>
          <a:endParaRPr lang="en-US"/>
        </a:p>
      </dgm:t>
    </dgm:pt>
    <dgm:pt modelId="{CB6B1754-69CE-401B-9C8C-E11D426BF79C}" type="parTrans" cxnId="{E7808C67-661C-4144-A0F4-7C04BEC47894}">
      <dgm:prSet/>
      <dgm:spPr/>
      <dgm:t>
        <a:bodyPr/>
        <a:lstStyle/>
        <a:p>
          <a:endParaRPr lang="en-US"/>
        </a:p>
      </dgm:t>
    </dgm:pt>
    <dgm:pt modelId="{39EC9921-2F0A-48F2-8241-9805D002054D}" type="sibTrans" cxnId="{E7808C67-661C-4144-A0F4-7C04BEC47894}">
      <dgm:prSet/>
      <dgm:spPr/>
      <dgm:t>
        <a:bodyPr/>
        <a:lstStyle/>
        <a:p>
          <a:endParaRPr lang="en-US"/>
        </a:p>
      </dgm:t>
    </dgm:pt>
    <dgm:pt modelId="{42B7BC4C-930E-4CBE-8C51-CA5F0AB70211}">
      <dgm:prSet/>
      <dgm:spPr/>
      <dgm:t>
        <a:bodyPr/>
        <a:lstStyle/>
        <a:p>
          <a:r>
            <a:rPr lang="en-US" b="1"/>
            <a:t>The Big Picture:</a:t>
          </a:r>
          <a:r>
            <a:rPr lang="en-US"/>
            <a:t> Why are these three concepts so important and how do they work together in real-world projects?</a:t>
          </a:r>
        </a:p>
      </dgm:t>
    </dgm:pt>
    <dgm:pt modelId="{95247031-4767-4280-8D92-7F33A88479CD}" type="parTrans" cxnId="{2D595454-4F33-49EB-9786-17B12A50AA39}">
      <dgm:prSet/>
      <dgm:spPr/>
      <dgm:t>
        <a:bodyPr/>
        <a:lstStyle/>
        <a:p>
          <a:endParaRPr lang="en-US"/>
        </a:p>
      </dgm:t>
    </dgm:pt>
    <dgm:pt modelId="{840D07EA-CD39-464E-9F62-0B75258AEE6E}" type="sibTrans" cxnId="{2D595454-4F33-49EB-9786-17B12A50AA39}">
      <dgm:prSet/>
      <dgm:spPr/>
      <dgm:t>
        <a:bodyPr/>
        <a:lstStyle/>
        <a:p>
          <a:endParaRPr lang="en-US"/>
        </a:p>
      </dgm:t>
    </dgm:pt>
    <dgm:pt modelId="{3D8C6FD2-E82C-4903-8505-A252F1E30513}" type="pres">
      <dgm:prSet presAssocID="{4F26A1E4-22A1-43D8-8789-CFF7EC85FDF9}" presName="root" presStyleCnt="0">
        <dgm:presLayoutVars>
          <dgm:dir/>
          <dgm:resizeHandles val="exact"/>
        </dgm:presLayoutVars>
      </dgm:prSet>
      <dgm:spPr/>
    </dgm:pt>
    <dgm:pt modelId="{B13F674F-378B-4C82-B0EF-BBB4846C388E}" type="pres">
      <dgm:prSet presAssocID="{8C15A78F-1576-42C9-87A6-0CB7A0CE95DE}" presName="compNode" presStyleCnt="0"/>
      <dgm:spPr/>
    </dgm:pt>
    <dgm:pt modelId="{A741B327-AE58-4512-ABB9-9D5D4CFFD916}" type="pres">
      <dgm:prSet presAssocID="{8C15A78F-1576-42C9-87A6-0CB7A0CE95DE}" presName="bgRect" presStyleLbl="bgShp" presStyleIdx="0" presStyleCnt="5" custLinFactNeighborX="-975" custLinFactNeighborY="-56024"/>
      <dgm:spPr/>
    </dgm:pt>
    <dgm:pt modelId="{4CC6FA45-5967-48AA-A978-5E6332C6614D}" type="pres">
      <dgm:prSet presAssocID="{8C15A78F-1576-42C9-87A6-0CB7A0CE95D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ting"/>
        </a:ext>
      </dgm:extLst>
    </dgm:pt>
    <dgm:pt modelId="{7800F9A1-137C-4EE8-B649-C640ADD31DB9}" type="pres">
      <dgm:prSet presAssocID="{8C15A78F-1576-42C9-87A6-0CB7A0CE95DE}" presName="spaceRect" presStyleCnt="0"/>
      <dgm:spPr/>
    </dgm:pt>
    <dgm:pt modelId="{2E7CA6EE-8FD9-4EC5-B454-6AF01DDC1290}" type="pres">
      <dgm:prSet presAssocID="{8C15A78F-1576-42C9-87A6-0CB7A0CE95DE}" presName="parTx" presStyleLbl="revTx" presStyleIdx="0" presStyleCnt="5">
        <dgm:presLayoutVars>
          <dgm:chMax val="0"/>
          <dgm:chPref val="0"/>
        </dgm:presLayoutVars>
      </dgm:prSet>
      <dgm:spPr/>
    </dgm:pt>
    <dgm:pt modelId="{A799A733-CA87-46D4-B34F-A202739E8070}" type="pres">
      <dgm:prSet presAssocID="{3D694F96-C39C-48F4-BFCF-2B07C0493B8C}" presName="sibTrans" presStyleCnt="0"/>
      <dgm:spPr/>
    </dgm:pt>
    <dgm:pt modelId="{ADB3AB8F-3977-4048-A92C-ED8F247DDDC5}" type="pres">
      <dgm:prSet presAssocID="{869F4D88-9EF6-4967-A296-9F780DB926BA}" presName="compNode" presStyleCnt="0"/>
      <dgm:spPr/>
    </dgm:pt>
    <dgm:pt modelId="{C0CAF700-8256-4040-AD97-D4E619EC16F9}" type="pres">
      <dgm:prSet presAssocID="{869F4D88-9EF6-4967-A296-9F780DB926BA}" presName="bgRect" presStyleLbl="bgShp" presStyleIdx="1" presStyleCnt="5"/>
      <dgm:spPr/>
    </dgm:pt>
    <dgm:pt modelId="{C47B2BF9-F309-42B8-A8F9-20CD07824C7A}" type="pres">
      <dgm:prSet presAssocID="{869F4D88-9EF6-4967-A296-9F780DB926B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erarquía"/>
        </a:ext>
      </dgm:extLst>
    </dgm:pt>
    <dgm:pt modelId="{E3A6056B-BF53-41BA-82BA-3C890D4FA767}" type="pres">
      <dgm:prSet presAssocID="{869F4D88-9EF6-4967-A296-9F780DB926BA}" presName="spaceRect" presStyleCnt="0"/>
      <dgm:spPr/>
    </dgm:pt>
    <dgm:pt modelId="{26795879-A577-4C41-BCD3-576AEBAE3C4C}" type="pres">
      <dgm:prSet presAssocID="{869F4D88-9EF6-4967-A296-9F780DB926BA}" presName="parTx" presStyleLbl="revTx" presStyleIdx="1" presStyleCnt="5">
        <dgm:presLayoutVars>
          <dgm:chMax val="0"/>
          <dgm:chPref val="0"/>
        </dgm:presLayoutVars>
      </dgm:prSet>
      <dgm:spPr/>
    </dgm:pt>
    <dgm:pt modelId="{1B3DF4CB-3642-446D-9849-075957F8A6CF}" type="pres">
      <dgm:prSet presAssocID="{FFAE0F7A-6D04-4EDC-8865-30F1CBB062A3}" presName="sibTrans" presStyleCnt="0"/>
      <dgm:spPr/>
    </dgm:pt>
    <dgm:pt modelId="{831E5D78-FBAE-4365-82D0-85608C016556}" type="pres">
      <dgm:prSet presAssocID="{32898ECB-02EA-4C50-9CD4-05284EBDF9E6}" presName="compNode" presStyleCnt="0"/>
      <dgm:spPr/>
    </dgm:pt>
    <dgm:pt modelId="{070C7D09-E2B8-4451-BB0E-98A7F013D1CD}" type="pres">
      <dgm:prSet presAssocID="{32898ECB-02EA-4C50-9CD4-05284EBDF9E6}" presName="bgRect" presStyleLbl="bgShp" presStyleIdx="2" presStyleCnt="5"/>
      <dgm:spPr/>
    </dgm:pt>
    <dgm:pt modelId="{BB584F6B-AC3F-41DF-9010-886F8C15BDE2}" type="pres">
      <dgm:prSet presAssocID="{32898ECB-02EA-4C50-9CD4-05284EBDF9E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48D36A2F-8025-42E2-8F23-5399204E1191}" type="pres">
      <dgm:prSet presAssocID="{32898ECB-02EA-4C50-9CD4-05284EBDF9E6}" presName="spaceRect" presStyleCnt="0"/>
      <dgm:spPr/>
    </dgm:pt>
    <dgm:pt modelId="{27A20FBF-E747-4DA3-8F8A-A469A22DEA53}" type="pres">
      <dgm:prSet presAssocID="{32898ECB-02EA-4C50-9CD4-05284EBDF9E6}" presName="parTx" presStyleLbl="revTx" presStyleIdx="2" presStyleCnt="5">
        <dgm:presLayoutVars>
          <dgm:chMax val="0"/>
          <dgm:chPref val="0"/>
        </dgm:presLayoutVars>
      </dgm:prSet>
      <dgm:spPr/>
    </dgm:pt>
    <dgm:pt modelId="{ADDF08F6-DD7C-4D2C-A99D-A6D57AE81E1B}" type="pres">
      <dgm:prSet presAssocID="{389BABD5-A1B6-405A-A53F-C8B5A93C0348}" presName="sibTrans" presStyleCnt="0"/>
      <dgm:spPr/>
    </dgm:pt>
    <dgm:pt modelId="{E622831F-C28C-4C8A-A54A-7B32663D95C2}" type="pres">
      <dgm:prSet presAssocID="{81D19DFF-6DBF-4389-B635-E1C79F80B34C}" presName="compNode" presStyleCnt="0"/>
      <dgm:spPr/>
    </dgm:pt>
    <dgm:pt modelId="{E0662BEE-9300-486B-A248-39D24B1BF57A}" type="pres">
      <dgm:prSet presAssocID="{81D19DFF-6DBF-4389-B635-E1C79F80B34C}" presName="bgRect" presStyleLbl="bgShp" presStyleIdx="3" presStyleCnt="5"/>
      <dgm:spPr/>
    </dgm:pt>
    <dgm:pt modelId="{819AC49D-3126-4FF8-B64D-A22E96133D90}" type="pres">
      <dgm:prSet presAssocID="{81D19DFF-6DBF-4389-B635-E1C79F80B34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rama de flujo"/>
        </a:ext>
      </dgm:extLst>
    </dgm:pt>
    <dgm:pt modelId="{29A946E1-F054-47CF-A16F-B001A9056687}" type="pres">
      <dgm:prSet presAssocID="{81D19DFF-6DBF-4389-B635-E1C79F80B34C}" presName="spaceRect" presStyleCnt="0"/>
      <dgm:spPr/>
    </dgm:pt>
    <dgm:pt modelId="{BB5604D7-3316-40C1-86AF-A5CE93B10DC6}" type="pres">
      <dgm:prSet presAssocID="{81D19DFF-6DBF-4389-B635-E1C79F80B34C}" presName="parTx" presStyleLbl="revTx" presStyleIdx="3" presStyleCnt="5">
        <dgm:presLayoutVars>
          <dgm:chMax val="0"/>
          <dgm:chPref val="0"/>
        </dgm:presLayoutVars>
      </dgm:prSet>
      <dgm:spPr/>
    </dgm:pt>
    <dgm:pt modelId="{A16E7111-5DF1-4BAC-A517-041C2D17EA08}" type="pres">
      <dgm:prSet presAssocID="{39EC9921-2F0A-48F2-8241-9805D002054D}" presName="sibTrans" presStyleCnt="0"/>
      <dgm:spPr/>
    </dgm:pt>
    <dgm:pt modelId="{EA48992C-C8D0-440E-A1F6-DCA5E9168953}" type="pres">
      <dgm:prSet presAssocID="{42B7BC4C-930E-4CBE-8C51-CA5F0AB70211}" presName="compNode" presStyleCnt="0"/>
      <dgm:spPr/>
    </dgm:pt>
    <dgm:pt modelId="{A8D2FE6E-A225-4725-8283-755A73DC3148}" type="pres">
      <dgm:prSet presAssocID="{42B7BC4C-930E-4CBE-8C51-CA5F0AB70211}" presName="bgRect" presStyleLbl="bgShp" presStyleIdx="4" presStyleCnt="5"/>
      <dgm:spPr/>
    </dgm:pt>
    <dgm:pt modelId="{625772DD-3808-4630-91DF-58094A201F7C}" type="pres">
      <dgm:prSet presAssocID="{42B7BC4C-930E-4CBE-8C51-CA5F0AB7021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stle scene"/>
        </a:ext>
      </dgm:extLst>
    </dgm:pt>
    <dgm:pt modelId="{7F62E40A-E7A1-4DCA-A4A7-A1405172A772}" type="pres">
      <dgm:prSet presAssocID="{42B7BC4C-930E-4CBE-8C51-CA5F0AB70211}" presName="spaceRect" presStyleCnt="0"/>
      <dgm:spPr/>
    </dgm:pt>
    <dgm:pt modelId="{DE44F1F6-EDFA-40F5-A535-ED3FEE471469}" type="pres">
      <dgm:prSet presAssocID="{42B7BC4C-930E-4CBE-8C51-CA5F0AB70211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7D9A401-BF61-415A-AB76-BC87CC656BF9}" type="presOf" srcId="{4F26A1E4-22A1-43D8-8789-CFF7EC85FDF9}" destId="{3D8C6FD2-E82C-4903-8505-A252F1E30513}" srcOrd="0" destOrd="0" presId="urn:microsoft.com/office/officeart/2018/2/layout/IconVerticalSolidList"/>
    <dgm:cxn modelId="{D2681C0C-DB4E-443C-8CA0-EE9C395CF9D7}" srcId="{4F26A1E4-22A1-43D8-8789-CFF7EC85FDF9}" destId="{869F4D88-9EF6-4967-A296-9F780DB926BA}" srcOrd="1" destOrd="0" parTransId="{2A04D546-960A-4AB3-A41E-823D2249552A}" sibTransId="{FFAE0F7A-6D04-4EDC-8865-30F1CBB062A3}"/>
    <dgm:cxn modelId="{E7808C67-661C-4144-A0F4-7C04BEC47894}" srcId="{4F26A1E4-22A1-43D8-8789-CFF7EC85FDF9}" destId="{81D19DFF-6DBF-4389-B635-E1C79F80B34C}" srcOrd="3" destOrd="0" parTransId="{CB6B1754-69CE-401B-9C8C-E11D426BF79C}" sibTransId="{39EC9921-2F0A-48F2-8241-9805D002054D}"/>
    <dgm:cxn modelId="{2D595454-4F33-49EB-9786-17B12A50AA39}" srcId="{4F26A1E4-22A1-43D8-8789-CFF7EC85FDF9}" destId="{42B7BC4C-930E-4CBE-8C51-CA5F0AB70211}" srcOrd="4" destOrd="0" parTransId="{95247031-4767-4280-8D92-7F33A88479CD}" sibTransId="{840D07EA-CD39-464E-9F62-0B75258AEE6E}"/>
    <dgm:cxn modelId="{AFFE6C55-5A10-4A4F-8D3F-B6DD4A0B4F81}" type="presOf" srcId="{81D19DFF-6DBF-4389-B635-E1C79F80B34C}" destId="{BB5604D7-3316-40C1-86AF-A5CE93B10DC6}" srcOrd="0" destOrd="0" presId="urn:microsoft.com/office/officeart/2018/2/layout/IconVerticalSolidList"/>
    <dgm:cxn modelId="{6EAD307C-8084-4506-8100-E166225D4E0D}" type="presOf" srcId="{869F4D88-9EF6-4967-A296-9F780DB926BA}" destId="{26795879-A577-4C41-BCD3-576AEBAE3C4C}" srcOrd="0" destOrd="0" presId="urn:microsoft.com/office/officeart/2018/2/layout/IconVerticalSolidList"/>
    <dgm:cxn modelId="{CEB26CC2-EB30-4E36-8C74-D25F2946EEDD}" type="presOf" srcId="{32898ECB-02EA-4C50-9CD4-05284EBDF9E6}" destId="{27A20FBF-E747-4DA3-8F8A-A469A22DEA53}" srcOrd="0" destOrd="0" presId="urn:microsoft.com/office/officeart/2018/2/layout/IconVerticalSolidList"/>
    <dgm:cxn modelId="{19371BC8-2AE0-4358-B613-B2A3B209CF90}" srcId="{4F26A1E4-22A1-43D8-8789-CFF7EC85FDF9}" destId="{32898ECB-02EA-4C50-9CD4-05284EBDF9E6}" srcOrd="2" destOrd="0" parTransId="{714FA4FD-BC08-4B13-ADAA-82114E181AC7}" sibTransId="{389BABD5-A1B6-405A-A53F-C8B5A93C0348}"/>
    <dgm:cxn modelId="{1F1473D5-994A-459E-9277-926DE93CDBA8}" type="presOf" srcId="{42B7BC4C-930E-4CBE-8C51-CA5F0AB70211}" destId="{DE44F1F6-EDFA-40F5-A535-ED3FEE471469}" srcOrd="0" destOrd="0" presId="urn:microsoft.com/office/officeart/2018/2/layout/IconVerticalSolidList"/>
    <dgm:cxn modelId="{CDF4D8EC-A72A-463B-92FD-66489B1C388F}" srcId="{4F26A1E4-22A1-43D8-8789-CFF7EC85FDF9}" destId="{8C15A78F-1576-42C9-87A6-0CB7A0CE95DE}" srcOrd="0" destOrd="0" parTransId="{C72E3831-6C61-4908-B76A-76FE4B2C5160}" sibTransId="{3D694F96-C39C-48F4-BFCF-2B07C0493B8C}"/>
    <dgm:cxn modelId="{867434F8-32DC-460B-8B2B-431F7715796A}" type="presOf" srcId="{8C15A78F-1576-42C9-87A6-0CB7A0CE95DE}" destId="{2E7CA6EE-8FD9-4EC5-B454-6AF01DDC1290}" srcOrd="0" destOrd="0" presId="urn:microsoft.com/office/officeart/2018/2/layout/IconVerticalSolidList"/>
    <dgm:cxn modelId="{B7E26636-6FF7-4CEA-BF73-B8B4A11C6424}" type="presParOf" srcId="{3D8C6FD2-E82C-4903-8505-A252F1E30513}" destId="{B13F674F-378B-4C82-B0EF-BBB4846C388E}" srcOrd="0" destOrd="0" presId="urn:microsoft.com/office/officeart/2018/2/layout/IconVerticalSolidList"/>
    <dgm:cxn modelId="{0EECD7B6-AB78-4568-A58E-64E71E4406E6}" type="presParOf" srcId="{B13F674F-378B-4C82-B0EF-BBB4846C388E}" destId="{A741B327-AE58-4512-ABB9-9D5D4CFFD916}" srcOrd="0" destOrd="0" presId="urn:microsoft.com/office/officeart/2018/2/layout/IconVerticalSolidList"/>
    <dgm:cxn modelId="{008E66C3-534C-472C-9A0D-1440321E5D22}" type="presParOf" srcId="{B13F674F-378B-4C82-B0EF-BBB4846C388E}" destId="{4CC6FA45-5967-48AA-A978-5E6332C6614D}" srcOrd="1" destOrd="0" presId="urn:microsoft.com/office/officeart/2018/2/layout/IconVerticalSolidList"/>
    <dgm:cxn modelId="{37CEB0FD-0F97-4D19-94DC-8C831428CC0E}" type="presParOf" srcId="{B13F674F-378B-4C82-B0EF-BBB4846C388E}" destId="{7800F9A1-137C-4EE8-B649-C640ADD31DB9}" srcOrd="2" destOrd="0" presId="urn:microsoft.com/office/officeart/2018/2/layout/IconVerticalSolidList"/>
    <dgm:cxn modelId="{9260C896-2BF8-4FA4-A036-4FA449CA39BA}" type="presParOf" srcId="{B13F674F-378B-4C82-B0EF-BBB4846C388E}" destId="{2E7CA6EE-8FD9-4EC5-B454-6AF01DDC1290}" srcOrd="3" destOrd="0" presId="urn:microsoft.com/office/officeart/2018/2/layout/IconVerticalSolidList"/>
    <dgm:cxn modelId="{E024618B-B493-4BB3-81DC-41AE66BD70EE}" type="presParOf" srcId="{3D8C6FD2-E82C-4903-8505-A252F1E30513}" destId="{A799A733-CA87-46D4-B34F-A202739E8070}" srcOrd="1" destOrd="0" presId="urn:microsoft.com/office/officeart/2018/2/layout/IconVerticalSolidList"/>
    <dgm:cxn modelId="{29A477FE-BAD2-406B-BBC0-1F3DFC241C28}" type="presParOf" srcId="{3D8C6FD2-E82C-4903-8505-A252F1E30513}" destId="{ADB3AB8F-3977-4048-A92C-ED8F247DDDC5}" srcOrd="2" destOrd="0" presId="urn:microsoft.com/office/officeart/2018/2/layout/IconVerticalSolidList"/>
    <dgm:cxn modelId="{E763164D-8B6C-4BE5-94B3-C61F1EAEAEB4}" type="presParOf" srcId="{ADB3AB8F-3977-4048-A92C-ED8F247DDDC5}" destId="{C0CAF700-8256-4040-AD97-D4E619EC16F9}" srcOrd="0" destOrd="0" presId="urn:microsoft.com/office/officeart/2018/2/layout/IconVerticalSolidList"/>
    <dgm:cxn modelId="{EDCCAFBE-ACFF-4F22-806F-F68B2687D1EA}" type="presParOf" srcId="{ADB3AB8F-3977-4048-A92C-ED8F247DDDC5}" destId="{C47B2BF9-F309-42B8-A8F9-20CD07824C7A}" srcOrd="1" destOrd="0" presId="urn:microsoft.com/office/officeart/2018/2/layout/IconVerticalSolidList"/>
    <dgm:cxn modelId="{F83202D4-ED03-45BD-98A2-2E87F8733337}" type="presParOf" srcId="{ADB3AB8F-3977-4048-A92C-ED8F247DDDC5}" destId="{E3A6056B-BF53-41BA-82BA-3C890D4FA767}" srcOrd="2" destOrd="0" presId="urn:microsoft.com/office/officeart/2018/2/layout/IconVerticalSolidList"/>
    <dgm:cxn modelId="{9C56FA13-6B10-42A4-B454-BDD0EA9B9440}" type="presParOf" srcId="{ADB3AB8F-3977-4048-A92C-ED8F247DDDC5}" destId="{26795879-A577-4C41-BCD3-576AEBAE3C4C}" srcOrd="3" destOrd="0" presId="urn:microsoft.com/office/officeart/2018/2/layout/IconVerticalSolidList"/>
    <dgm:cxn modelId="{7D097D2D-FCBB-4D0E-B2C0-4E013147EF32}" type="presParOf" srcId="{3D8C6FD2-E82C-4903-8505-A252F1E30513}" destId="{1B3DF4CB-3642-446D-9849-075957F8A6CF}" srcOrd="3" destOrd="0" presId="urn:microsoft.com/office/officeart/2018/2/layout/IconVerticalSolidList"/>
    <dgm:cxn modelId="{4E1C3882-0F9A-44DC-9C1D-5CBD7BA660DD}" type="presParOf" srcId="{3D8C6FD2-E82C-4903-8505-A252F1E30513}" destId="{831E5D78-FBAE-4365-82D0-85608C016556}" srcOrd="4" destOrd="0" presId="urn:microsoft.com/office/officeart/2018/2/layout/IconVerticalSolidList"/>
    <dgm:cxn modelId="{FC908280-2E14-4CE8-BA83-1B0B32955527}" type="presParOf" srcId="{831E5D78-FBAE-4365-82D0-85608C016556}" destId="{070C7D09-E2B8-4451-BB0E-98A7F013D1CD}" srcOrd="0" destOrd="0" presId="urn:microsoft.com/office/officeart/2018/2/layout/IconVerticalSolidList"/>
    <dgm:cxn modelId="{448C8E25-C0E7-42E1-AFE1-A359298CBAC8}" type="presParOf" srcId="{831E5D78-FBAE-4365-82D0-85608C016556}" destId="{BB584F6B-AC3F-41DF-9010-886F8C15BDE2}" srcOrd="1" destOrd="0" presId="urn:microsoft.com/office/officeart/2018/2/layout/IconVerticalSolidList"/>
    <dgm:cxn modelId="{3E83F1E4-C580-4255-8420-960887E213D7}" type="presParOf" srcId="{831E5D78-FBAE-4365-82D0-85608C016556}" destId="{48D36A2F-8025-42E2-8F23-5399204E1191}" srcOrd="2" destOrd="0" presId="urn:microsoft.com/office/officeart/2018/2/layout/IconVerticalSolidList"/>
    <dgm:cxn modelId="{2D31BBBE-D34C-44BF-92E0-7FEC1A0A90D7}" type="presParOf" srcId="{831E5D78-FBAE-4365-82D0-85608C016556}" destId="{27A20FBF-E747-4DA3-8F8A-A469A22DEA53}" srcOrd="3" destOrd="0" presId="urn:microsoft.com/office/officeart/2018/2/layout/IconVerticalSolidList"/>
    <dgm:cxn modelId="{7A0EDB6F-C998-4B4E-A39D-D794E30CA413}" type="presParOf" srcId="{3D8C6FD2-E82C-4903-8505-A252F1E30513}" destId="{ADDF08F6-DD7C-4D2C-A99D-A6D57AE81E1B}" srcOrd="5" destOrd="0" presId="urn:microsoft.com/office/officeart/2018/2/layout/IconVerticalSolidList"/>
    <dgm:cxn modelId="{863E23AE-FE7C-4551-8C58-30F4221EB30D}" type="presParOf" srcId="{3D8C6FD2-E82C-4903-8505-A252F1E30513}" destId="{E622831F-C28C-4C8A-A54A-7B32663D95C2}" srcOrd="6" destOrd="0" presId="urn:microsoft.com/office/officeart/2018/2/layout/IconVerticalSolidList"/>
    <dgm:cxn modelId="{135D491D-F3C4-4AFC-8503-7C63100246D4}" type="presParOf" srcId="{E622831F-C28C-4C8A-A54A-7B32663D95C2}" destId="{E0662BEE-9300-486B-A248-39D24B1BF57A}" srcOrd="0" destOrd="0" presId="urn:microsoft.com/office/officeart/2018/2/layout/IconVerticalSolidList"/>
    <dgm:cxn modelId="{31FCC7A5-1664-4289-9ED3-0427EA482215}" type="presParOf" srcId="{E622831F-C28C-4C8A-A54A-7B32663D95C2}" destId="{819AC49D-3126-4FF8-B64D-A22E96133D90}" srcOrd="1" destOrd="0" presId="urn:microsoft.com/office/officeart/2018/2/layout/IconVerticalSolidList"/>
    <dgm:cxn modelId="{1F327017-8912-4750-ADBE-BC1764AECCFF}" type="presParOf" srcId="{E622831F-C28C-4C8A-A54A-7B32663D95C2}" destId="{29A946E1-F054-47CF-A16F-B001A9056687}" srcOrd="2" destOrd="0" presId="urn:microsoft.com/office/officeart/2018/2/layout/IconVerticalSolidList"/>
    <dgm:cxn modelId="{868F02B0-9864-4501-A195-183449AE363F}" type="presParOf" srcId="{E622831F-C28C-4C8A-A54A-7B32663D95C2}" destId="{BB5604D7-3316-40C1-86AF-A5CE93B10DC6}" srcOrd="3" destOrd="0" presId="urn:microsoft.com/office/officeart/2018/2/layout/IconVerticalSolidList"/>
    <dgm:cxn modelId="{BEC25559-EB43-46FD-A8EC-168DB2F8E5BC}" type="presParOf" srcId="{3D8C6FD2-E82C-4903-8505-A252F1E30513}" destId="{A16E7111-5DF1-4BAC-A517-041C2D17EA08}" srcOrd="7" destOrd="0" presId="urn:microsoft.com/office/officeart/2018/2/layout/IconVerticalSolidList"/>
    <dgm:cxn modelId="{59470621-20B1-4423-A5B8-854D130AA9B0}" type="presParOf" srcId="{3D8C6FD2-E82C-4903-8505-A252F1E30513}" destId="{EA48992C-C8D0-440E-A1F6-DCA5E9168953}" srcOrd="8" destOrd="0" presId="urn:microsoft.com/office/officeart/2018/2/layout/IconVerticalSolidList"/>
    <dgm:cxn modelId="{C5B21544-D339-45A6-B1B2-E59E9561C40E}" type="presParOf" srcId="{EA48992C-C8D0-440E-A1F6-DCA5E9168953}" destId="{A8D2FE6E-A225-4725-8283-755A73DC3148}" srcOrd="0" destOrd="0" presId="urn:microsoft.com/office/officeart/2018/2/layout/IconVerticalSolidList"/>
    <dgm:cxn modelId="{F769CC14-E424-4532-B7FD-64FAA57B9764}" type="presParOf" srcId="{EA48992C-C8D0-440E-A1F6-DCA5E9168953}" destId="{625772DD-3808-4630-91DF-58094A201F7C}" srcOrd="1" destOrd="0" presId="urn:microsoft.com/office/officeart/2018/2/layout/IconVerticalSolidList"/>
    <dgm:cxn modelId="{F5F25E7D-EFCB-464C-AB61-17450B5E1B21}" type="presParOf" srcId="{EA48992C-C8D0-440E-A1F6-DCA5E9168953}" destId="{7F62E40A-E7A1-4DCA-A4A7-A1405172A772}" srcOrd="2" destOrd="0" presId="urn:microsoft.com/office/officeart/2018/2/layout/IconVerticalSolidList"/>
    <dgm:cxn modelId="{B721EB46-2143-4DDC-80B9-EED03457B129}" type="presParOf" srcId="{EA48992C-C8D0-440E-A1F6-DCA5E9168953}" destId="{DE44F1F6-EDFA-40F5-A535-ED3FEE47146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B66E57-A009-48DA-9572-D28E1B399D8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DEF13FA-99CF-41DD-A23D-629F35A2DE6E}">
      <dgm:prSet/>
      <dgm:spPr/>
      <dgm:t>
        <a:bodyPr/>
        <a:lstStyle/>
        <a:p>
          <a:r>
            <a:rPr lang="en-US" b="1"/>
            <a:t>SCRUM:</a:t>
          </a:r>
          <a:r>
            <a:rPr lang="en-US"/>
            <a:t> The "how" of project management. It provides the framework for teams to work efficiently.</a:t>
          </a:r>
        </a:p>
      </dgm:t>
    </dgm:pt>
    <dgm:pt modelId="{FF6C92A8-E32A-4772-9850-31F2CD60BF29}" type="parTrans" cxnId="{B715BB1C-AA0C-4B1C-A172-0631999488CF}">
      <dgm:prSet/>
      <dgm:spPr/>
      <dgm:t>
        <a:bodyPr/>
        <a:lstStyle/>
        <a:p>
          <a:endParaRPr lang="en-US"/>
        </a:p>
      </dgm:t>
    </dgm:pt>
    <dgm:pt modelId="{184C514A-D8C7-4708-B6D9-D015B109A29F}" type="sibTrans" cxnId="{B715BB1C-AA0C-4B1C-A172-0631999488CF}">
      <dgm:prSet/>
      <dgm:spPr/>
      <dgm:t>
        <a:bodyPr/>
        <a:lstStyle/>
        <a:p>
          <a:endParaRPr lang="en-US"/>
        </a:p>
      </dgm:t>
    </dgm:pt>
    <dgm:pt modelId="{8F6A696F-E78F-43B8-9DB8-3FC9E3F08140}">
      <dgm:prSet/>
      <dgm:spPr/>
      <dgm:t>
        <a:bodyPr/>
        <a:lstStyle/>
        <a:p>
          <a:r>
            <a:rPr lang="en-US" b="1"/>
            <a:t>JSON:</a:t>
          </a:r>
          <a:r>
            <a:rPr lang="en-US"/>
            <a:t> The "what" of web data. It's the flexible, structured language for modern applications.</a:t>
          </a:r>
        </a:p>
      </dgm:t>
    </dgm:pt>
    <dgm:pt modelId="{6989BBE7-33B0-468B-9917-C9CBEE49D02C}" type="parTrans" cxnId="{5A8D121D-4847-4D5D-AA3F-06DC558E6826}">
      <dgm:prSet/>
      <dgm:spPr/>
      <dgm:t>
        <a:bodyPr/>
        <a:lstStyle/>
        <a:p>
          <a:endParaRPr lang="en-US"/>
        </a:p>
      </dgm:t>
    </dgm:pt>
    <dgm:pt modelId="{38DA5279-2D57-449C-ADD0-93DB5C249216}" type="sibTrans" cxnId="{5A8D121D-4847-4D5D-AA3F-06DC558E6826}">
      <dgm:prSet/>
      <dgm:spPr/>
      <dgm:t>
        <a:bodyPr/>
        <a:lstStyle/>
        <a:p>
          <a:endParaRPr lang="en-US"/>
        </a:p>
      </dgm:t>
    </dgm:pt>
    <dgm:pt modelId="{9ECA2C93-8653-4B18-AE6F-D574361D5C99}">
      <dgm:prSet/>
      <dgm:spPr/>
      <dgm:t>
        <a:bodyPr/>
        <a:lstStyle/>
        <a:p>
          <a:r>
            <a:rPr lang="en-US" b="1"/>
            <a:t>CSV:</a:t>
          </a:r>
          <a:r>
            <a:rPr lang="en-US"/>
            <a:t> The simple, reliable format for data storage and sharing.</a:t>
          </a:r>
        </a:p>
      </dgm:t>
    </dgm:pt>
    <dgm:pt modelId="{0C99EC92-261E-472C-A21A-6B7F49887FD6}" type="parTrans" cxnId="{6A4E53D4-4132-4138-A7C8-4FDB96857E6D}">
      <dgm:prSet/>
      <dgm:spPr/>
      <dgm:t>
        <a:bodyPr/>
        <a:lstStyle/>
        <a:p>
          <a:endParaRPr lang="en-US"/>
        </a:p>
      </dgm:t>
    </dgm:pt>
    <dgm:pt modelId="{16E8AF78-4FC0-4302-B49F-A85BEDD574C8}" type="sibTrans" cxnId="{6A4E53D4-4132-4138-A7C8-4FDB96857E6D}">
      <dgm:prSet/>
      <dgm:spPr/>
      <dgm:t>
        <a:bodyPr/>
        <a:lstStyle/>
        <a:p>
          <a:endParaRPr lang="en-US"/>
        </a:p>
      </dgm:t>
    </dgm:pt>
    <dgm:pt modelId="{992AE1E5-90F4-4191-B99C-925A39D2C052}">
      <dgm:prSet/>
      <dgm:spPr/>
      <dgm:t>
        <a:bodyPr/>
        <a:lstStyle/>
        <a:p>
          <a:r>
            <a:rPr lang="en-US" b="1"/>
            <a:t>Together, they form a powerful combination:</a:t>
          </a:r>
          <a:r>
            <a:rPr lang="en-US"/>
            <a:t> SCRUM organizes the people, while JSON and CSV handle the data.</a:t>
          </a:r>
        </a:p>
      </dgm:t>
    </dgm:pt>
    <dgm:pt modelId="{684B1EE8-61C0-44FC-8DF9-F7952043071D}" type="parTrans" cxnId="{2298D559-589B-453F-95C7-99B9D1BF5D26}">
      <dgm:prSet/>
      <dgm:spPr/>
      <dgm:t>
        <a:bodyPr/>
        <a:lstStyle/>
        <a:p>
          <a:endParaRPr lang="en-US"/>
        </a:p>
      </dgm:t>
    </dgm:pt>
    <dgm:pt modelId="{1AE02D3F-34B9-44AA-86D8-52AFE578BE43}" type="sibTrans" cxnId="{2298D559-589B-453F-95C7-99B9D1BF5D26}">
      <dgm:prSet/>
      <dgm:spPr/>
      <dgm:t>
        <a:bodyPr/>
        <a:lstStyle/>
        <a:p>
          <a:endParaRPr lang="en-US"/>
        </a:p>
      </dgm:t>
    </dgm:pt>
    <dgm:pt modelId="{B8AD298C-4AB1-4221-9FA2-892727610FEF}" type="pres">
      <dgm:prSet presAssocID="{D2B66E57-A009-48DA-9572-D28E1B399D8E}" presName="root" presStyleCnt="0">
        <dgm:presLayoutVars>
          <dgm:dir/>
          <dgm:resizeHandles val="exact"/>
        </dgm:presLayoutVars>
      </dgm:prSet>
      <dgm:spPr/>
    </dgm:pt>
    <dgm:pt modelId="{6C1CBBED-D24F-41F9-B53E-7EF5EDD7B9A7}" type="pres">
      <dgm:prSet presAssocID="{ADEF13FA-99CF-41DD-A23D-629F35A2DE6E}" presName="compNode" presStyleCnt="0"/>
      <dgm:spPr/>
    </dgm:pt>
    <dgm:pt modelId="{E85C241C-AD7A-487D-A2D9-74C431C47076}" type="pres">
      <dgm:prSet presAssocID="{ADEF13FA-99CF-41DD-A23D-629F35A2DE6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erarquía"/>
        </a:ext>
      </dgm:extLst>
    </dgm:pt>
    <dgm:pt modelId="{01C5387C-75F9-4F89-B62F-737F6524EF13}" type="pres">
      <dgm:prSet presAssocID="{ADEF13FA-99CF-41DD-A23D-629F35A2DE6E}" presName="spaceRect" presStyleCnt="0"/>
      <dgm:spPr/>
    </dgm:pt>
    <dgm:pt modelId="{241E98AB-0084-4F83-ACA1-CF7FED0DBB1A}" type="pres">
      <dgm:prSet presAssocID="{ADEF13FA-99CF-41DD-A23D-629F35A2DE6E}" presName="textRect" presStyleLbl="revTx" presStyleIdx="0" presStyleCnt="4">
        <dgm:presLayoutVars>
          <dgm:chMax val="1"/>
          <dgm:chPref val="1"/>
        </dgm:presLayoutVars>
      </dgm:prSet>
      <dgm:spPr/>
    </dgm:pt>
    <dgm:pt modelId="{E2E85960-995C-4A7A-A655-E888D01A1A65}" type="pres">
      <dgm:prSet presAssocID="{184C514A-D8C7-4708-B6D9-D015B109A29F}" presName="sibTrans" presStyleCnt="0"/>
      <dgm:spPr/>
    </dgm:pt>
    <dgm:pt modelId="{DA83B811-7E2C-4A2A-97DF-2B540250C533}" type="pres">
      <dgm:prSet presAssocID="{8F6A696F-E78F-43B8-9DB8-3FC9E3F08140}" presName="compNode" presStyleCnt="0"/>
      <dgm:spPr/>
    </dgm:pt>
    <dgm:pt modelId="{B4409F18-DA74-44F9-BBB9-499D8975C62E}" type="pres">
      <dgm:prSet presAssocID="{8F6A696F-E78F-43B8-9DB8-3FC9E3F0814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ador"/>
        </a:ext>
      </dgm:extLst>
    </dgm:pt>
    <dgm:pt modelId="{9E01B9AF-8027-45C4-B24D-3C013A1353A6}" type="pres">
      <dgm:prSet presAssocID="{8F6A696F-E78F-43B8-9DB8-3FC9E3F08140}" presName="spaceRect" presStyleCnt="0"/>
      <dgm:spPr/>
    </dgm:pt>
    <dgm:pt modelId="{7B9A7CB2-AA28-4056-BCBF-65ACC4C8F073}" type="pres">
      <dgm:prSet presAssocID="{8F6A696F-E78F-43B8-9DB8-3FC9E3F08140}" presName="textRect" presStyleLbl="revTx" presStyleIdx="1" presStyleCnt="4">
        <dgm:presLayoutVars>
          <dgm:chMax val="1"/>
          <dgm:chPref val="1"/>
        </dgm:presLayoutVars>
      </dgm:prSet>
      <dgm:spPr/>
    </dgm:pt>
    <dgm:pt modelId="{B5D164D6-5505-41A4-AF68-C26EC2C5C97E}" type="pres">
      <dgm:prSet presAssocID="{38DA5279-2D57-449C-ADD0-93DB5C249216}" presName="sibTrans" presStyleCnt="0"/>
      <dgm:spPr/>
    </dgm:pt>
    <dgm:pt modelId="{035BB3E8-77EB-470C-B886-D466546E72E1}" type="pres">
      <dgm:prSet presAssocID="{9ECA2C93-8653-4B18-AE6F-D574361D5C99}" presName="compNode" presStyleCnt="0"/>
      <dgm:spPr/>
    </dgm:pt>
    <dgm:pt modelId="{45733AD4-2BF2-4646-B3C8-BE6EE8C6D205}" type="pres">
      <dgm:prSet presAssocID="{9ECA2C93-8653-4B18-AE6F-D574361D5C9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72DC0E18-9451-44D6-A0AB-59C731EA5D9C}" type="pres">
      <dgm:prSet presAssocID="{9ECA2C93-8653-4B18-AE6F-D574361D5C99}" presName="spaceRect" presStyleCnt="0"/>
      <dgm:spPr/>
    </dgm:pt>
    <dgm:pt modelId="{727D8BA6-66A5-4C7E-A85B-B9136F6F8662}" type="pres">
      <dgm:prSet presAssocID="{9ECA2C93-8653-4B18-AE6F-D574361D5C99}" presName="textRect" presStyleLbl="revTx" presStyleIdx="2" presStyleCnt="4">
        <dgm:presLayoutVars>
          <dgm:chMax val="1"/>
          <dgm:chPref val="1"/>
        </dgm:presLayoutVars>
      </dgm:prSet>
      <dgm:spPr/>
    </dgm:pt>
    <dgm:pt modelId="{C4E31F9A-85AC-495A-B319-2EE53B484A89}" type="pres">
      <dgm:prSet presAssocID="{16E8AF78-4FC0-4302-B49F-A85BEDD574C8}" presName="sibTrans" presStyleCnt="0"/>
      <dgm:spPr/>
    </dgm:pt>
    <dgm:pt modelId="{99BFEC5C-55E6-45A8-950A-01894EBAC71A}" type="pres">
      <dgm:prSet presAssocID="{992AE1E5-90F4-4191-B99C-925A39D2C052}" presName="compNode" presStyleCnt="0"/>
      <dgm:spPr/>
    </dgm:pt>
    <dgm:pt modelId="{6A7AEE3B-7A1F-4CCC-8E0B-EFA23B2FDE5F}" type="pres">
      <dgm:prSet presAssocID="{992AE1E5-90F4-4191-B99C-925A39D2C05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uarios"/>
        </a:ext>
      </dgm:extLst>
    </dgm:pt>
    <dgm:pt modelId="{49081208-B352-4F82-A642-2684B9754362}" type="pres">
      <dgm:prSet presAssocID="{992AE1E5-90F4-4191-B99C-925A39D2C052}" presName="spaceRect" presStyleCnt="0"/>
      <dgm:spPr/>
    </dgm:pt>
    <dgm:pt modelId="{EAD96F39-DA54-4E2C-BAD7-8F16D6D0DA7C}" type="pres">
      <dgm:prSet presAssocID="{992AE1E5-90F4-4191-B99C-925A39D2C05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81C4015-3E3C-48B1-B6A5-84086E45A172}" type="presOf" srcId="{9ECA2C93-8653-4B18-AE6F-D574361D5C99}" destId="{727D8BA6-66A5-4C7E-A85B-B9136F6F8662}" srcOrd="0" destOrd="0" presId="urn:microsoft.com/office/officeart/2018/2/layout/IconLabelList"/>
    <dgm:cxn modelId="{B715BB1C-AA0C-4B1C-A172-0631999488CF}" srcId="{D2B66E57-A009-48DA-9572-D28E1B399D8E}" destId="{ADEF13FA-99CF-41DD-A23D-629F35A2DE6E}" srcOrd="0" destOrd="0" parTransId="{FF6C92A8-E32A-4772-9850-31F2CD60BF29}" sibTransId="{184C514A-D8C7-4708-B6D9-D015B109A29F}"/>
    <dgm:cxn modelId="{5A8D121D-4847-4D5D-AA3F-06DC558E6826}" srcId="{D2B66E57-A009-48DA-9572-D28E1B399D8E}" destId="{8F6A696F-E78F-43B8-9DB8-3FC9E3F08140}" srcOrd="1" destOrd="0" parTransId="{6989BBE7-33B0-468B-9917-C9CBEE49D02C}" sibTransId="{38DA5279-2D57-449C-ADD0-93DB5C249216}"/>
    <dgm:cxn modelId="{27C3C348-0EA8-4678-8131-F02E0747A849}" type="presOf" srcId="{8F6A696F-E78F-43B8-9DB8-3FC9E3F08140}" destId="{7B9A7CB2-AA28-4056-BCBF-65ACC4C8F073}" srcOrd="0" destOrd="0" presId="urn:microsoft.com/office/officeart/2018/2/layout/IconLabelList"/>
    <dgm:cxn modelId="{D42A5C4E-F3A8-4B9F-8A36-80872ED7A186}" type="presOf" srcId="{ADEF13FA-99CF-41DD-A23D-629F35A2DE6E}" destId="{241E98AB-0084-4F83-ACA1-CF7FED0DBB1A}" srcOrd="0" destOrd="0" presId="urn:microsoft.com/office/officeart/2018/2/layout/IconLabelList"/>
    <dgm:cxn modelId="{B35F0F77-D329-4FA6-9D8F-3E5E64B71D51}" type="presOf" srcId="{D2B66E57-A009-48DA-9572-D28E1B399D8E}" destId="{B8AD298C-4AB1-4221-9FA2-892727610FEF}" srcOrd="0" destOrd="0" presId="urn:microsoft.com/office/officeart/2018/2/layout/IconLabelList"/>
    <dgm:cxn modelId="{2298D559-589B-453F-95C7-99B9D1BF5D26}" srcId="{D2B66E57-A009-48DA-9572-D28E1B399D8E}" destId="{992AE1E5-90F4-4191-B99C-925A39D2C052}" srcOrd="3" destOrd="0" parTransId="{684B1EE8-61C0-44FC-8DF9-F7952043071D}" sibTransId="{1AE02D3F-34B9-44AA-86D8-52AFE578BE43}"/>
    <dgm:cxn modelId="{031453AD-C30E-433E-B606-B452D86F4ACB}" type="presOf" srcId="{992AE1E5-90F4-4191-B99C-925A39D2C052}" destId="{EAD96F39-DA54-4E2C-BAD7-8F16D6D0DA7C}" srcOrd="0" destOrd="0" presId="urn:microsoft.com/office/officeart/2018/2/layout/IconLabelList"/>
    <dgm:cxn modelId="{6A4E53D4-4132-4138-A7C8-4FDB96857E6D}" srcId="{D2B66E57-A009-48DA-9572-D28E1B399D8E}" destId="{9ECA2C93-8653-4B18-AE6F-D574361D5C99}" srcOrd="2" destOrd="0" parTransId="{0C99EC92-261E-472C-A21A-6B7F49887FD6}" sibTransId="{16E8AF78-4FC0-4302-B49F-A85BEDD574C8}"/>
    <dgm:cxn modelId="{CFE93C53-9828-49E2-88A9-E27D160989ED}" type="presParOf" srcId="{B8AD298C-4AB1-4221-9FA2-892727610FEF}" destId="{6C1CBBED-D24F-41F9-B53E-7EF5EDD7B9A7}" srcOrd="0" destOrd="0" presId="urn:microsoft.com/office/officeart/2018/2/layout/IconLabelList"/>
    <dgm:cxn modelId="{FB1C2934-C9FA-4D96-B142-20010AEA0AFA}" type="presParOf" srcId="{6C1CBBED-D24F-41F9-B53E-7EF5EDD7B9A7}" destId="{E85C241C-AD7A-487D-A2D9-74C431C47076}" srcOrd="0" destOrd="0" presId="urn:microsoft.com/office/officeart/2018/2/layout/IconLabelList"/>
    <dgm:cxn modelId="{90DCA8F4-25AB-4282-91BA-2CFDC26AA723}" type="presParOf" srcId="{6C1CBBED-D24F-41F9-B53E-7EF5EDD7B9A7}" destId="{01C5387C-75F9-4F89-B62F-737F6524EF13}" srcOrd="1" destOrd="0" presId="urn:microsoft.com/office/officeart/2018/2/layout/IconLabelList"/>
    <dgm:cxn modelId="{CB517E61-D7DC-406A-A1C8-04E1B409E819}" type="presParOf" srcId="{6C1CBBED-D24F-41F9-B53E-7EF5EDD7B9A7}" destId="{241E98AB-0084-4F83-ACA1-CF7FED0DBB1A}" srcOrd="2" destOrd="0" presId="urn:microsoft.com/office/officeart/2018/2/layout/IconLabelList"/>
    <dgm:cxn modelId="{71F229AF-8967-480E-B522-7165B3ABBB82}" type="presParOf" srcId="{B8AD298C-4AB1-4221-9FA2-892727610FEF}" destId="{E2E85960-995C-4A7A-A655-E888D01A1A65}" srcOrd="1" destOrd="0" presId="urn:microsoft.com/office/officeart/2018/2/layout/IconLabelList"/>
    <dgm:cxn modelId="{20BD0443-108A-4919-9B2A-09F280457A60}" type="presParOf" srcId="{B8AD298C-4AB1-4221-9FA2-892727610FEF}" destId="{DA83B811-7E2C-4A2A-97DF-2B540250C533}" srcOrd="2" destOrd="0" presId="urn:microsoft.com/office/officeart/2018/2/layout/IconLabelList"/>
    <dgm:cxn modelId="{A7DAFDE7-FE6D-4752-82CE-E877BD20F041}" type="presParOf" srcId="{DA83B811-7E2C-4A2A-97DF-2B540250C533}" destId="{B4409F18-DA74-44F9-BBB9-499D8975C62E}" srcOrd="0" destOrd="0" presId="urn:microsoft.com/office/officeart/2018/2/layout/IconLabelList"/>
    <dgm:cxn modelId="{118F8A78-5BF1-48CE-91B8-C49818AEC35E}" type="presParOf" srcId="{DA83B811-7E2C-4A2A-97DF-2B540250C533}" destId="{9E01B9AF-8027-45C4-B24D-3C013A1353A6}" srcOrd="1" destOrd="0" presId="urn:microsoft.com/office/officeart/2018/2/layout/IconLabelList"/>
    <dgm:cxn modelId="{84E26897-5175-4D01-8BD5-0EF004162A5B}" type="presParOf" srcId="{DA83B811-7E2C-4A2A-97DF-2B540250C533}" destId="{7B9A7CB2-AA28-4056-BCBF-65ACC4C8F073}" srcOrd="2" destOrd="0" presId="urn:microsoft.com/office/officeart/2018/2/layout/IconLabelList"/>
    <dgm:cxn modelId="{10EC7013-BB99-48C9-B43F-483DB1545FC2}" type="presParOf" srcId="{B8AD298C-4AB1-4221-9FA2-892727610FEF}" destId="{B5D164D6-5505-41A4-AF68-C26EC2C5C97E}" srcOrd="3" destOrd="0" presId="urn:microsoft.com/office/officeart/2018/2/layout/IconLabelList"/>
    <dgm:cxn modelId="{6F58BD04-FDCA-4230-9D37-B47D88FBD2E2}" type="presParOf" srcId="{B8AD298C-4AB1-4221-9FA2-892727610FEF}" destId="{035BB3E8-77EB-470C-B886-D466546E72E1}" srcOrd="4" destOrd="0" presId="urn:microsoft.com/office/officeart/2018/2/layout/IconLabelList"/>
    <dgm:cxn modelId="{829CBADE-9ADB-4DC2-B749-CD5248311025}" type="presParOf" srcId="{035BB3E8-77EB-470C-B886-D466546E72E1}" destId="{45733AD4-2BF2-4646-B3C8-BE6EE8C6D205}" srcOrd="0" destOrd="0" presId="urn:microsoft.com/office/officeart/2018/2/layout/IconLabelList"/>
    <dgm:cxn modelId="{867D078E-5C27-417C-ACE7-CE001FA2AE7B}" type="presParOf" srcId="{035BB3E8-77EB-470C-B886-D466546E72E1}" destId="{72DC0E18-9451-44D6-A0AB-59C731EA5D9C}" srcOrd="1" destOrd="0" presId="urn:microsoft.com/office/officeart/2018/2/layout/IconLabelList"/>
    <dgm:cxn modelId="{1982BEA6-8DB6-47EF-928C-F0054A9342C7}" type="presParOf" srcId="{035BB3E8-77EB-470C-B886-D466546E72E1}" destId="{727D8BA6-66A5-4C7E-A85B-B9136F6F8662}" srcOrd="2" destOrd="0" presId="urn:microsoft.com/office/officeart/2018/2/layout/IconLabelList"/>
    <dgm:cxn modelId="{DB4D8D03-13E8-48A4-9029-24F566CA62A1}" type="presParOf" srcId="{B8AD298C-4AB1-4221-9FA2-892727610FEF}" destId="{C4E31F9A-85AC-495A-B319-2EE53B484A89}" srcOrd="5" destOrd="0" presId="urn:microsoft.com/office/officeart/2018/2/layout/IconLabelList"/>
    <dgm:cxn modelId="{7774E148-DC50-4ED4-93F3-6087961FC43E}" type="presParOf" srcId="{B8AD298C-4AB1-4221-9FA2-892727610FEF}" destId="{99BFEC5C-55E6-45A8-950A-01894EBAC71A}" srcOrd="6" destOrd="0" presId="urn:microsoft.com/office/officeart/2018/2/layout/IconLabelList"/>
    <dgm:cxn modelId="{F77CE095-BB8A-4E2D-94D4-6656E6E1F7E0}" type="presParOf" srcId="{99BFEC5C-55E6-45A8-950A-01894EBAC71A}" destId="{6A7AEE3B-7A1F-4CCC-8E0B-EFA23B2FDE5F}" srcOrd="0" destOrd="0" presId="urn:microsoft.com/office/officeart/2018/2/layout/IconLabelList"/>
    <dgm:cxn modelId="{9FFE9C6A-6337-42B0-B1B1-22028A727F2C}" type="presParOf" srcId="{99BFEC5C-55E6-45A8-950A-01894EBAC71A}" destId="{49081208-B352-4F82-A642-2684B9754362}" srcOrd="1" destOrd="0" presId="urn:microsoft.com/office/officeart/2018/2/layout/IconLabelList"/>
    <dgm:cxn modelId="{B7140E5C-C75C-4D14-9A79-7420CFD2B1D0}" type="presParOf" srcId="{99BFEC5C-55E6-45A8-950A-01894EBAC71A}" destId="{EAD96F39-DA54-4E2C-BAD7-8F16D6D0DA7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41B327-AE58-4512-ABB9-9D5D4CFFD916}">
      <dsp:nvSpPr>
        <dsp:cNvPr id="0" name=""/>
        <dsp:cNvSpPr/>
      </dsp:nvSpPr>
      <dsp:spPr>
        <a:xfrm>
          <a:off x="0" y="0"/>
          <a:ext cx="6245265" cy="9301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C6FA45-5967-48AA-A978-5E6332C6614D}">
      <dsp:nvSpPr>
        <dsp:cNvPr id="0" name=""/>
        <dsp:cNvSpPr/>
      </dsp:nvSpPr>
      <dsp:spPr>
        <a:xfrm>
          <a:off x="281355" y="213639"/>
          <a:ext cx="511556" cy="5115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7CA6EE-8FD9-4EC5-B454-6AF01DDC1290}">
      <dsp:nvSpPr>
        <dsp:cNvPr id="0" name=""/>
        <dsp:cNvSpPr/>
      </dsp:nvSpPr>
      <dsp:spPr>
        <a:xfrm>
          <a:off x="1074268" y="4366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b="1" kern="1200"/>
            <a:t>What we'll cover:</a:t>
          </a:r>
          <a:endParaRPr lang="en-US" sz="1700" kern="1200"/>
        </a:p>
      </dsp:txBody>
      <dsp:txXfrm>
        <a:off x="1074268" y="4366"/>
        <a:ext cx="5170996" cy="930102"/>
      </dsp:txXfrm>
    </dsp:sp>
    <dsp:sp modelId="{C0CAF700-8256-4040-AD97-D4E619EC16F9}">
      <dsp:nvSpPr>
        <dsp:cNvPr id="0" name=""/>
        <dsp:cNvSpPr/>
      </dsp:nvSpPr>
      <dsp:spPr>
        <a:xfrm>
          <a:off x="0" y="1166994"/>
          <a:ext cx="6245265" cy="9301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7B2BF9-F309-42B8-A8F9-20CD07824C7A}">
      <dsp:nvSpPr>
        <dsp:cNvPr id="0" name=""/>
        <dsp:cNvSpPr/>
      </dsp:nvSpPr>
      <dsp:spPr>
        <a:xfrm>
          <a:off x="281355" y="1376267"/>
          <a:ext cx="511556" cy="5115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795879-A577-4C41-BCD3-576AEBAE3C4C}">
      <dsp:nvSpPr>
        <dsp:cNvPr id="0" name=""/>
        <dsp:cNvSpPr/>
      </dsp:nvSpPr>
      <dsp:spPr>
        <a:xfrm>
          <a:off x="1074268" y="1166994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b="1" kern="1200"/>
            <a:t>SCRUM:</a:t>
          </a:r>
          <a:r>
            <a:rPr lang="es-MX" sz="1700" kern="1200"/>
            <a:t> An agile framework for teamwork and project management.</a:t>
          </a:r>
          <a:endParaRPr lang="en-US" sz="1700" kern="1200"/>
        </a:p>
      </dsp:txBody>
      <dsp:txXfrm>
        <a:off x="1074268" y="1166994"/>
        <a:ext cx="5170996" cy="930102"/>
      </dsp:txXfrm>
    </dsp:sp>
    <dsp:sp modelId="{070C7D09-E2B8-4451-BB0E-98A7F013D1CD}">
      <dsp:nvSpPr>
        <dsp:cNvPr id="0" name=""/>
        <dsp:cNvSpPr/>
      </dsp:nvSpPr>
      <dsp:spPr>
        <a:xfrm>
          <a:off x="0" y="2329622"/>
          <a:ext cx="6245265" cy="9301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584F6B-AC3F-41DF-9010-886F8C15BDE2}">
      <dsp:nvSpPr>
        <dsp:cNvPr id="0" name=""/>
        <dsp:cNvSpPr/>
      </dsp:nvSpPr>
      <dsp:spPr>
        <a:xfrm>
          <a:off x="281355" y="2538895"/>
          <a:ext cx="511556" cy="5115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A20FBF-E747-4DA3-8F8A-A469A22DEA53}">
      <dsp:nvSpPr>
        <dsp:cNvPr id="0" name=""/>
        <dsp:cNvSpPr/>
      </dsp:nvSpPr>
      <dsp:spPr>
        <a:xfrm>
          <a:off x="1074268" y="2329622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b="1" kern="1200"/>
            <a:t>JSON:</a:t>
          </a:r>
          <a:r>
            <a:rPr lang="es-MX" sz="1700" kern="1200"/>
            <a:t> A versatile data-interchange format for web applications.</a:t>
          </a:r>
          <a:endParaRPr lang="en-US" sz="1700" kern="1200"/>
        </a:p>
      </dsp:txBody>
      <dsp:txXfrm>
        <a:off x="1074268" y="2329622"/>
        <a:ext cx="5170996" cy="930102"/>
      </dsp:txXfrm>
    </dsp:sp>
    <dsp:sp modelId="{E0662BEE-9300-486B-A248-39D24B1BF57A}">
      <dsp:nvSpPr>
        <dsp:cNvPr id="0" name=""/>
        <dsp:cNvSpPr/>
      </dsp:nvSpPr>
      <dsp:spPr>
        <a:xfrm>
          <a:off x="0" y="3492250"/>
          <a:ext cx="6245265" cy="93010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9AC49D-3126-4FF8-B64D-A22E96133D90}">
      <dsp:nvSpPr>
        <dsp:cNvPr id="0" name=""/>
        <dsp:cNvSpPr/>
      </dsp:nvSpPr>
      <dsp:spPr>
        <a:xfrm>
          <a:off x="281355" y="3701523"/>
          <a:ext cx="511556" cy="5115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5604D7-3316-40C1-86AF-A5CE93B10DC6}">
      <dsp:nvSpPr>
        <dsp:cNvPr id="0" name=""/>
        <dsp:cNvSpPr/>
      </dsp:nvSpPr>
      <dsp:spPr>
        <a:xfrm>
          <a:off x="1074268" y="3492250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b="1" kern="1200"/>
            <a:t>CSV:</a:t>
          </a:r>
          <a:r>
            <a:rPr lang="es-MX" sz="1700" kern="1200"/>
            <a:t> A simple, tabular format for data storage and sharing.</a:t>
          </a:r>
          <a:endParaRPr lang="en-US" sz="1700" kern="1200"/>
        </a:p>
      </dsp:txBody>
      <dsp:txXfrm>
        <a:off x="1074268" y="3492250"/>
        <a:ext cx="5170996" cy="930102"/>
      </dsp:txXfrm>
    </dsp:sp>
    <dsp:sp modelId="{A8D2FE6E-A225-4725-8283-755A73DC3148}">
      <dsp:nvSpPr>
        <dsp:cNvPr id="0" name=""/>
        <dsp:cNvSpPr/>
      </dsp:nvSpPr>
      <dsp:spPr>
        <a:xfrm>
          <a:off x="0" y="4654878"/>
          <a:ext cx="6245265" cy="93010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5772DD-3808-4630-91DF-58094A201F7C}">
      <dsp:nvSpPr>
        <dsp:cNvPr id="0" name=""/>
        <dsp:cNvSpPr/>
      </dsp:nvSpPr>
      <dsp:spPr>
        <a:xfrm>
          <a:off x="281355" y="4864151"/>
          <a:ext cx="511556" cy="5115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4F1F6-EDFA-40F5-A535-ED3FEE471469}">
      <dsp:nvSpPr>
        <dsp:cNvPr id="0" name=""/>
        <dsp:cNvSpPr/>
      </dsp:nvSpPr>
      <dsp:spPr>
        <a:xfrm>
          <a:off x="1074268" y="4654878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The Big Picture:</a:t>
          </a:r>
          <a:r>
            <a:rPr lang="en-US" sz="1700" kern="1200"/>
            <a:t> Why are these three concepts so important and how do they work together in real-world projects?</a:t>
          </a:r>
        </a:p>
      </dsp:txBody>
      <dsp:txXfrm>
        <a:off x="1074268" y="4654878"/>
        <a:ext cx="5170996" cy="9301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5C241C-AD7A-487D-A2D9-74C431C47076}">
      <dsp:nvSpPr>
        <dsp:cNvPr id="0" name=""/>
        <dsp:cNvSpPr/>
      </dsp:nvSpPr>
      <dsp:spPr>
        <a:xfrm>
          <a:off x="752566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1E98AB-0084-4F83-ACA1-CF7FED0DBB1A}">
      <dsp:nvSpPr>
        <dsp:cNvPr id="0" name=""/>
        <dsp:cNvSpPr/>
      </dsp:nvSpPr>
      <dsp:spPr>
        <a:xfrm>
          <a:off x="100682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SCRUM:</a:t>
          </a:r>
          <a:r>
            <a:rPr lang="en-US" sz="1200" kern="1200"/>
            <a:t> The "how" of project management. It provides the framework for teams to work efficiently.</a:t>
          </a:r>
        </a:p>
      </dsp:txBody>
      <dsp:txXfrm>
        <a:off x="100682" y="2427484"/>
        <a:ext cx="2370489" cy="720000"/>
      </dsp:txXfrm>
    </dsp:sp>
    <dsp:sp modelId="{B4409F18-DA74-44F9-BBB9-499D8975C62E}">
      <dsp:nvSpPr>
        <dsp:cNvPr id="0" name=""/>
        <dsp:cNvSpPr/>
      </dsp:nvSpPr>
      <dsp:spPr>
        <a:xfrm>
          <a:off x="3537891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9A7CB2-AA28-4056-BCBF-65ACC4C8F073}">
      <dsp:nvSpPr>
        <dsp:cNvPr id="0" name=""/>
        <dsp:cNvSpPr/>
      </dsp:nvSpPr>
      <dsp:spPr>
        <a:xfrm>
          <a:off x="2886007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JSON:</a:t>
          </a:r>
          <a:r>
            <a:rPr lang="en-US" sz="1200" kern="1200"/>
            <a:t> The "what" of web data. It's the flexible, structured language for modern applications.</a:t>
          </a:r>
        </a:p>
      </dsp:txBody>
      <dsp:txXfrm>
        <a:off x="2886007" y="2427484"/>
        <a:ext cx="2370489" cy="720000"/>
      </dsp:txXfrm>
    </dsp:sp>
    <dsp:sp modelId="{45733AD4-2BF2-4646-B3C8-BE6EE8C6D205}">
      <dsp:nvSpPr>
        <dsp:cNvPr id="0" name=""/>
        <dsp:cNvSpPr/>
      </dsp:nvSpPr>
      <dsp:spPr>
        <a:xfrm>
          <a:off x="6323216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7D8BA6-66A5-4C7E-A85B-B9136F6F8662}">
      <dsp:nvSpPr>
        <dsp:cNvPr id="0" name=""/>
        <dsp:cNvSpPr/>
      </dsp:nvSpPr>
      <dsp:spPr>
        <a:xfrm>
          <a:off x="5671332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CSV:</a:t>
          </a:r>
          <a:r>
            <a:rPr lang="en-US" sz="1200" kern="1200"/>
            <a:t> The simple, reliable format for data storage and sharing.</a:t>
          </a:r>
        </a:p>
      </dsp:txBody>
      <dsp:txXfrm>
        <a:off x="5671332" y="2427484"/>
        <a:ext cx="2370489" cy="720000"/>
      </dsp:txXfrm>
    </dsp:sp>
    <dsp:sp modelId="{6A7AEE3B-7A1F-4CCC-8E0B-EFA23B2FDE5F}">
      <dsp:nvSpPr>
        <dsp:cNvPr id="0" name=""/>
        <dsp:cNvSpPr/>
      </dsp:nvSpPr>
      <dsp:spPr>
        <a:xfrm>
          <a:off x="9108541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D96F39-DA54-4E2C-BAD7-8F16D6D0DA7C}">
      <dsp:nvSpPr>
        <dsp:cNvPr id="0" name=""/>
        <dsp:cNvSpPr/>
      </dsp:nvSpPr>
      <dsp:spPr>
        <a:xfrm>
          <a:off x="8456657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Together, they form a powerful combination:</a:t>
          </a:r>
          <a:r>
            <a:rPr lang="en-US" sz="1200" kern="1200"/>
            <a:t> SCRUM organizes the people, while JSON and CSV handle the data.</a:t>
          </a:r>
        </a:p>
      </dsp:txBody>
      <dsp:txXfrm>
        <a:off x="8456657" y="2427484"/>
        <a:ext cx="237048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28CAAD-2225-4F52-8291-176B1B7ED133}" type="datetimeFigureOut">
              <a:rPr lang="es-MX" smtClean="0"/>
              <a:t>30/09/2025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19DEA-3195-4D0A-9B48-B562E799C8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913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What</a:t>
            </a:r>
            <a:r>
              <a:rPr lang="es-MX" dirty="0"/>
              <a:t> </a:t>
            </a:r>
            <a:r>
              <a:rPr lang="es-MX" dirty="0" err="1"/>
              <a:t>is</a:t>
            </a:r>
            <a:r>
              <a:rPr lang="es-MX" dirty="0"/>
              <a:t> SCRUM?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19DEA-3195-4D0A-9B48-B562E799C869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1750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SCRUM's</a:t>
            </a:r>
            <a:r>
              <a:rPr lang="es-MX" dirty="0"/>
              <a:t> Core </a:t>
            </a:r>
            <a:r>
              <a:rPr lang="es-MX" dirty="0" err="1"/>
              <a:t>Components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19DEA-3195-4D0A-9B48-B562E799C869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1595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Introduction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JSON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19DEA-3195-4D0A-9B48-B562E799C869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1519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JSON </a:t>
            </a:r>
            <a:r>
              <a:rPr lang="es-MX" dirty="0" err="1"/>
              <a:t>Syntax</a:t>
            </a:r>
            <a:r>
              <a:rPr lang="es-MX" dirty="0"/>
              <a:t> and </a:t>
            </a:r>
            <a:r>
              <a:rPr lang="es-MX" dirty="0" err="1"/>
              <a:t>Examples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19DEA-3195-4D0A-9B48-B562E799C869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5628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Introduction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CSV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19DEA-3195-4D0A-9B48-B562E799C869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7094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CSV </a:t>
            </a:r>
            <a:r>
              <a:rPr lang="es-MX" dirty="0" err="1"/>
              <a:t>Syntax</a:t>
            </a:r>
            <a:r>
              <a:rPr lang="es-MX" dirty="0"/>
              <a:t> and </a:t>
            </a:r>
            <a:r>
              <a:rPr lang="es-MX" dirty="0" err="1"/>
              <a:t>Examples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19DEA-3195-4D0A-9B48-B562E799C869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515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SCRUM, JSON, and CSV in Action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19DEA-3195-4D0A-9B48-B562E799C869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0814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Conclusion</a:t>
            </a:r>
            <a:r>
              <a:rPr lang="es-MX" dirty="0"/>
              <a:t> and Q&amp;A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19DEA-3195-4D0A-9B48-B562E799C869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5416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D424A-296D-5CBF-31E3-2DFB997FC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76F410-B2B5-B74E-9325-96F30B8480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51B9F2-8C8E-302B-0D5C-9D9E54D27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E4EA-4E4E-47F9-9C3B-7EB39E9CF2FF}" type="datetimeFigureOut">
              <a:rPr lang="es-MX" smtClean="0"/>
              <a:t>30/09/2025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886952-E654-426F-9341-3BC7542C9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C0A2CE-D380-51EF-A903-8D980D4ED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CB78-47B2-43F2-B030-B9AD3F1504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1780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8A1F2E-7871-D8B4-54DF-57D353BF9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854B113-B5AC-5C25-DBC3-012CFC7362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1D48C4-EBF6-6E9E-C8DC-8CC148682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E4EA-4E4E-47F9-9C3B-7EB39E9CF2FF}" type="datetimeFigureOut">
              <a:rPr lang="es-MX" smtClean="0"/>
              <a:t>30/09/2025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B8D16B-8D04-031C-7AA3-734B97720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4C42AD-D701-9A1C-24D5-9F76F875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CB78-47B2-43F2-B030-B9AD3F1504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588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F961AF5-2E2F-5261-6436-8873140FD8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D28D4ED-A2AC-0D8D-0F6B-F8D80CBBB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050F99-C6A3-CD70-E110-39E3E79AC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E4EA-4E4E-47F9-9C3B-7EB39E9CF2FF}" type="datetimeFigureOut">
              <a:rPr lang="es-MX" smtClean="0"/>
              <a:t>30/09/2025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E5A79E-60D0-D094-D7C9-CF24D1217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CF1E4C-9A57-1CE3-3B37-06F51C5DA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CB78-47B2-43F2-B030-B9AD3F1504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6940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219C6A-154D-320C-4A75-65C5DC106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A860C6-2F88-B852-991E-F1A27E6F8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895974-9C53-E2CE-3927-5068A4F3A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E4EA-4E4E-47F9-9C3B-7EB39E9CF2FF}" type="datetimeFigureOut">
              <a:rPr lang="es-MX" smtClean="0"/>
              <a:t>30/09/2025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C20795-0EEE-7A04-16CE-B9A796A67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4C6593-705E-2AEA-CCD0-358AA6D58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CB78-47B2-43F2-B030-B9AD3F1504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3422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CFA8BA-AFE7-4768-548A-BF0EF877A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8F7A730-5AC6-1EFC-7B02-8655815DB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E3698D-B723-818C-3307-A8E3545A4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E4EA-4E4E-47F9-9C3B-7EB39E9CF2FF}" type="datetimeFigureOut">
              <a:rPr lang="es-MX" smtClean="0"/>
              <a:t>30/09/2025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D496C9-E244-339A-CA06-BF24948EC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D9C040-0F55-126D-E2C3-CD2291430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CB78-47B2-43F2-B030-B9AD3F1504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4654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F4ECFB-478B-7770-F8AD-667D4E4F8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352653-32C1-91C9-D399-EFD060ECFD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FAF5F1A-348F-52CB-A193-E14A6A6C0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A33D7F6-2056-F1CD-8B4C-C8F8ACC68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E4EA-4E4E-47F9-9C3B-7EB39E9CF2FF}" type="datetimeFigureOut">
              <a:rPr lang="es-MX" smtClean="0"/>
              <a:t>30/09/2025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EA89770-71CF-A1B3-A29C-0FDE5B6EF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144303F-1553-72E7-0115-6D92167DB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CB78-47B2-43F2-B030-B9AD3F1504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2693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9B173-7901-6474-51B6-ADC39A28D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A634C4-3AFD-816E-FDBA-B3D207D8C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B423AA5-F6BE-1AD3-BE45-167D4A69B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92357A5-B098-8F1F-595F-68D2978F26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5C1718A-12B2-CD15-253A-A9A487114F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E080B25-3F6D-B604-0F7D-2E6705214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E4EA-4E4E-47F9-9C3B-7EB39E9CF2FF}" type="datetimeFigureOut">
              <a:rPr lang="es-MX" smtClean="0"/>
              <a:t>30/09/2025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6229171-5451-9BF8-7124-ED7404E15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79F513B-F770-4F81-810F-BB408AA4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CB78-47B2-43F2-B030-B9AD3F1504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1355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7F05F4-DAB2-44EC-2A79-B17267CDC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AA27F59-C276-E1F2-6990-C03E3F020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E4EA-4E4E-47F9-9C3B-7EB39E9CF2FF}" type="datetimeFigureOut">
              <a:rPr lang="es-MX" smtClean="0"/>
              <a:t>30/09/2025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A7D1AEC-7BE4-9CFF-4ED9-59FEE0115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12FD2E-E89E-C0D7-655E-A14E08BA6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CB78-47B2-43F2-B030-B9AD3F1504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8664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0ED760C-47C4-16B7-7078-42DCBC4F8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E4EA-4E4E-47F9-9C3B-7EB39E9CF2FF}" type="datetimeFigureOut">
              <a:rPr lang="es-MX" smtClean="0"/>
              <a:t>30/09/2025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28C8589-4AD9-A544-FFF2-CDF22EC7C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8DEB9E0-C427-C203-8B61-CCFA8B74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CB78-47B2-43F2-B030-B9AD3F1504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8535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0A6101-EED4-8A9C-E4C2-132DB0C60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886773-5282-40FD-D223-E01D19775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D8F29FD-2EB8-1F21-8BC8-751F128131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78E1D6-D0F9-45C8-AE04-64F011336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E4EA-4E4E-47F9-9C3B-7EB39E9CF2FF}" type="datetimeFigureOut">
              <a:rPr lang="es-MX" smtClean="0"/>
              <a:t>30/09/2025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CBE9DEF-1448-39DB-A6F7-22CF3492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2F3964B-BCBB-672D-4331-D92F7FABA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CB78-47B2-43F2-B030-B9AD3F1504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2388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5CBD1B-4D9E-05CA-6549-F8AA3CA06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00410EE-D976-BADA-24CC-D4F0AA4A5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3B7E3FC-8518-88C8-CF27-2544AA679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245E3CE-0693-113D-3903-E698E2AFB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E4EA-4E4E-47F9-9C3B-7EB39E9CF2FF}" type="datetimeFigureOut">
              <a:rPr lang="es-MX" smtClean="0"/>
              <a:t>30/09/2025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B2FCCEA-E7B1-3CFC-A7F1-8C28C32D7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4A931C3-44A6-2D5A-9B98-288CC01DE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CB78-47B2-43F2-B030-B9AD3F1504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744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E0F54C5-CE90-80C2-275A-DA849ACC0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BCB8B1-6A93-3ADD-290D-D688858A8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A3B197-425D-6A05-F08D-5299DD307A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07E4EA-4E4E-47F9-9C3B-7EB39E9CF2FF}" type="datetimeFigureOut">
              <a:rPr lang="es-MX" smtClean="0"/>
              <a:t>30/09/2025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8F6BE6-633C-619B-8B5D-9E434D5CBB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35242D-D334-811B-CC0E-72F9A7D2AC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56CB78-47B2-43F2-B030-B9AD3F1504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5625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D8BE38-88DA-D011-E27C-EBE4545AD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5307"/>
            <a:ext cx="9144000" cy="1387865"/>
          </a:xfrm>
        </p:spPr>
        <p:txBody>
          <a:bodyPr/>
          <a:lstStyle/>
          <a:p>
            <a:r>
              <a:rPr lang="es-MX" b="1" dirty="0"/>
              <a:t>SCRUM, JSON, and CSV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631FE9-BD76-4FD0-DBE7-AA5EBEECA8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64584"/>
            <a:ext cx="9144000" cy="1655762"/>
          </a:xfrm>
        </p:spPr>
        <p:txBody>
          <a:bodyPr/>
          <a:lstStyle/>
          <a:p>
            <a:r>
              <a:rPr lang="es-MX" b="1" dirty="0" err="1">
                <a:latin typeface="Arial" panose="020B0604020202020204" pitchFamily="34" charset="0"/>
              </a:rPr>
              <a:t>TechnoReady</a:t>
            </a:r>
            <a:r>
              <a:rPr lang="es-MX" sz="4400" b="1" i="0" dirty="0">
                <a:effectLst/>
                <a:latin typeface="Arial" panose="020B0604020202020204" pitchFamily="34" charset="0"/>
              </a:rPr>
              <a:t> </a:t>
            </a:r>
            <a:r>
              <a:rPr lang="es-MX" sz="2800" b="1" i="0" dirty="0">
                <a:effectLst/>
                <a:latin typeface="Arial" panose="020B0604020202020204" pitchFamily="34" charset="0"/>
              </a:rPr>
              <a:t>In-</a:t>
            </a:r>
            <a:r>
              <a:rPr lang="es-MX" sz="2800" b="1" i="0" dirty="0" err="1">
                <a:effectLst/>
                <a:latin typeface="Arial" panose="020B0604020202020204" pitchFamily="34" charset="0"/>
              </a:rPr>
              <a:t>Mexico</a:t>
            </a:r>
            <a:r>
              <a:rPr lang="es-MX" sz="3200" b="0" i="0" dirty="0">
                <a:effectLst/>
                <a:latin typeface="Arial" panose="020B0604020202020204" pitchFamily="34" charset="0"/>
              </a:rPr>
              <a:t>.</a:t>
            </a:r>
            <a:endParaRPr lang="es-MX" sz="4400" dirty="0"/>
          </a:p>
          <a:p>
            <a:r>
              <a:rPr lang="es-MX" dirty="0"/>
              <a:t>2nd </a:t>
            </a:r>
            <a:r>
              <a:rPr lang="es-MX" dirty="0" err="1"/>
              <a:t>Challenge</a:t>
            </a:r>
            <a:endParaRPr lang="es-MX" dirty="0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32370177-42E3-FF49-0A4C-DC68EFE64402}"/>
              </a:ext>
            </a:extLst>
          </p:cNvPr>
          <p:cNvSpPr txBox="1">
            <a:spLocks/>
          </p:cNvSpPr>
          <p:nvPr/>
        </p:nvSpPr>
        <p:spPr>
          <a:xfrm>
            <a:off x="1731821" y="5541758"/>
            <a:ext cx="8728363" cy="595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Iván Kaleb Ramírez Torres, NAO ID: 3357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20BF277-187F-8052-6A4C-C0A2D1538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822" y="544147"/>
            <a:ext cx="3000794" cy="35247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5BA0942-9921-77EF-F36C-57265C410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3775" y="429831"/>
            <a:ext cx="3934374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289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1ABE15-5BA1-F78C-8592-D2FF43238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MX" sz="4000">
                <a:solidFill>
                  <a:srgbClr val="FFFFFF"/>
                </a:solidFill>
              </a:rPr>
              <a:t>Summary and Key Takeaways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B264ACEF-AE2A-B61D-1216-B46D358814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442689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8440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8AF78D-924E-B525-F086-1F3BB5ADD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645" y="560661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5600" dirty="0"/>
              <a:t>Introduction: The Modern Developer's Toolkit</a:t>
            </a:r>
            <a:endParaRPr lang="es-MX" sz="56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F35A209D-6E84-5CD3-454C-9F3246E8C4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638249"/>
              </p:ext>
            </p:extLst>
          </p:nvPr>
        </p:nvGraphicFramePr>
        <p:xfrm>
          <a:off x="5047673" y="55444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9986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4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5836CDB-C61E-7773-48DD-7407F599D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160" y="525992"/>
            <a:ext cx="5251316" cy="1807305"/>
          </a:xfrm>
        </p:spPr>
        <p:txBody>
          <a:bodyPr>
            <a:normAutofit/>
          </a:bodyPr>
          <a:lstStyle/>
          <a:p>
            <a:br>
              <a:rPr lang="es-MX" sz="3100" dirty="0"/>
            </a:br>
            <a:r>
              <a:rPr lang="en-US" sz="3100" dirty="0"/>
              <a:t>SCRUM Methodology: A Framework for Agility</a:t>
            </a:r>
            <a:br>
              <a:rPr lang="es-MX" sz="3100" b="1" dirty="0"/>
            </a:br>
            <a:endParaRPr lang="es-MX" sz="31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809E89-C041-D710-E946-26679F85C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b="1"/>
              <a:t>Definition:</a:t>
            </a:r>
            <a:r>
              <a:rPr lang="en-US" sz="1700"/>
              <a:t> An agile framework for managing complex projects and delivering products in an iterative, incremental manner.</a:t>
            </a:r>
          </a:p>
          <a:p>
            <a:pPr marL="0" indent="0">
              <a:buNone/>
            </a:pPr>
            <a:r>
              <a:rPr lang="en-US" sz="1700" b="1"/>
              <a:t>Key Idea: </a:t>
            </a:r>
            <a:r>
              <a:rPr lang="en-US" sz="1700"/>
              <a:t>Instead of one long project plan, SCRUM breaks work into small, manageable cycles called Sprints.</a:t>
            </a:r>
          </a:p>
          <a:p>
            <a:pPr marL="0" indent="0">
              <a:buNone/>
            </a:pPr>
            <a:r>
              <a:rPr lang="en-US" sz="1700" b="1"/>
              <a:t>Benefits:</a:t>
            </a:r>
          </a:p>
          <a:p>
            <a:pPr>
              <a:buFontTx/>
              <a:buChar char="-"/>
            </a:pPr>
            <a:r>
              <a:rPr lang="en-US" sz="1700"/>
              <a:t>Flexibility: Easily adapt to changing requirements.</a:t>
            </a:r>
          </a:p>
          <a:p>
            <a:pPr>
              <a:buFontTx/>
              <a:buChar char="-"/>
            </a:pPr>
            <a:r>
              <a:rPr lang="en-US" sz="1700"/>
              <a:t>Collaboration: Fosters close teamwork and communication.</a:t>
            </a:r>
          </a:p>
          <a:p>
            <a:pPr>
              <a:buFontTx/>
              <a:buChar char="-"/>
            </a:pPr>
            <a:r>
              <a:rPr lang="en-US" sz="1700"/>
              <a:t>Transparency: Everyone knows the project's status at all times.</a:t>
            </a:r>
            <a:endParaRPr lang="es-MX" sz="170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5C492EDE-1A7A-AF0E-DBB4-34B95D6E4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04" r="20171"/>
          <a:stretch>
            <a:fillRect/>
          </a:stretch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7428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01" name="Rectangle 2086">
            <a:extLst>
              <a:ext uri="{FF2B5EF4-FFF2-40B4-BE49-F238E27FC236}">
                <a16:creationId xmlns:a16="http://schemas.microsoft.com/office/drawing/2014/main" id="{2E17E911-875F-4DE5-8699-99D9F1805A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2" name="Rectangle 2088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3" name="Rectangle 2090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4" name="Rectangle 2092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05" name="Freeform: Shape 2094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06" name="Rectangle 2096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FEDB4E5-5712-55A9-7221-8E6409276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The Three Pillars of SCRUM</a:t>
            </a:r>
            <a:endParaRPr lang="es-MX" sz="400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8A5455-4A1D-97A1-DFE6-1D0E72880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3025303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100"/>
              <a:t>- Roles:</a:t>
            </a:r>
          </a:p>
          <a:p>
            <a:pPr lvl="1"/>
            <a:r>
              <a:rPr lang="en-US" sz="1100"/>
              <a:t>Product Owner: Defines and prioritizes the work (the "what").</a:t>
            </a:r>
          </a:p>
          <a:p>
            <a:pPr lvl="1"/>
            <a:r>
              <a:rPr lang="en-US" sz="1100"/>
              <a:t>Scrum Master: Facilitates the process and removes obstacles (the "how").</a:t>
            </a:r>
          </a:p>
          <a:p>
            <a:pPr lvl="1"/>
            <a:r>
              <a:rPr lang="en-US" sz="1100"/>
              <a:t>Development Team: Builds the product.</a:t>
            </a:r>
          </a:p>
          <a:p>
            <a:pPr marL="0" indent="0">
              <a:buNone/>
            </a:pPr>
            <a:r>
              <a:rPr lang="en-US" sz="1100"/>
              <a:t>- Events:</a:t>
            </a:r>
          </a:p>
          <a:p>
            <a:pPr lvl="1"/>
            <a:r>
              <a:rPr lang="en-US" sz="1100"/>
              <a:t>Sprint Planning: What will be done this Sprint?</a:t>
            </a:r>
          </a:p>
          <a:p>
            <a:pPr lvl="1"/>
            <a:r>
              <a:rPr lang="en-US" sz="1100"/>
              <a:t>Daily Scrum: A quick daily meeting to sync up.</a:t>
            </a:r>
          </a:p>
          <a:p>
            <a:pPr lvl="1"/>
            <a:r>
              <a:rPr lang="en-US" sz="1100"/>
              <a:t>Sprint Review: Demonstrate the completed work.</a:t>
            </a:r>
          </a:p>
          <a:p>
            <a:pPr lvl="1"/>
            <a:r>
              <a:rPr lang="en-US" sz="1100"/>
              <a:t>Sprint Retrospective: What can we improve for the next Sprint?</a:t>
            </a:r>
          </a:p>
          <a:p>
            <a:pPr marL="0" indent="0">
              <a:buNone/>
            </a:pPr>
            <a:r>
              <a:rPr lang="en-US" sz="1100"/>
              <a:t>- Artifacts:</a:t>
            </a:r>
          </a:p>
          <a:p>
            <a:pPr marL="457200" lvl="1" indent="0">
              <a:buNone/>
            </a:pPr>
            <a:r>
              <a:rPr lang="en-US" sz="1100"/>
              <a:t>- Product Backlog: A prioritized list of all features.</a:t>
            </a:r>
          </a:p>
          <a:p>
            <a:pPr marL="457200" lvl="1" indent="0">
              <a:buNone/>
            </a:pPr>
            <a:r>
              <a:rPr lang="en-US" sz="1100"/>
              <a:t>- Sprint Backlog: The subset of features for the current Sprint.</a:t>
            </a:r>
            <a:br>
              <a:rPr lang="en-US" sz="1100"/>
            </a:br>
            <a:r>
              <a:rPr lang="en-US" sz="1100"/>
              <a:t>- Increment: The potentially shippable product from the Sprint.</a:t>
            </a:r>
            <a:endParaRPr lang="es-MX" sz="110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98776A2-6CB2-5A24-30A0-4C9AB316E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24" r="37691"/>
          <a:stretch>
            <a:fillRect/>
          </a:stretch>
        </p:blipFill>
        <p:spPr bwMode="auto">
          <a:xfrm>
            <a:off x="8109502" y="10"/>
            <a:ext cx="4082498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947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2D0E2E-F309-F321-D753-8C6E75E41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en-US" sz="3600"/>
              <a:t>JSON: The Language of Web Data</a:t>
            </a:r>
            <a:endParaRPr lang="es-MX" sz="3600"/>
          </a:p>
        </p:txBody>
      </p:sp>
      <p:pic>
        <p:nvPicPr>
          <p:cNvPr id="3077" name="Picture 5">
            <a:extLst>
              <a:ext uri="{FF2B5EF4-FFF2-40B4-BE49-F238E27FC236}">
                <a16:creationId xmlns:a16="http://schemas.microsoft.com/office/drawing/2014/main" id="{81F64093-30D9-BADF-5FD4-790DF954D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73" b="16305"/>
          <a:stretch>
            <a:fillRect/>
          </a:stretch>
        </p:blipFill>
        <p:spPr bwMode="auto"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3F9AAE7-FB1C-312E-A9E4-F32FF3026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300"/>
              <a:t>- </a:t>
            </a:r>
            <a:r>
              <a:rPr lang="en-US" sz="1300" b="1"/>
              <a:t>Definition:</a:t>
            </a:r>
            <a:r>
              <a:rPr lang="en-US" sz="1300"/>
              <a:t> JavaScript Object Notation. A lightweight, human-readable format for storing and exchanging data.</a:t>
            </a:r>
          </a:p>
          <a:p>
            <a:pPr marL="0" indent="0">
              <a:buNone/>
            </a:pPr>
            <a:r>
              <a:rPr lang="en-US" sz="1300"/>
              <a:t>- </a:t>
            </a:r>
            <a:r>
              <a:rPr lang="en-US" sz="1300" b="1"/>
              <a:t>Characteristics:</a:t>
            </a:r>
          </a:p>
          <a:p>
            <a:pPr lvl="1">
              <a:buFontTx/>
              <a:buChar char="-"/>
            </a:pPr>
            <a:r>
              <a:rPr lang="en-US" sz="1300"/>
              <a:t>Language-independent: Usable with any programming language.</a:t>
            </a:r>
          </a:p>
          <a:p>
            <a:pPr lvl="1">
              <a:buFontTx/>
              <a:buChar char="-"/>
            </a:pPr>
            <a:r>
              <a:rPr lang="en-US" sz="1300"/>
              <a:t>Key-Value Pairs: Data is organized in key-value pairs (like a dictionary).</a:t>
            </a:r>
          </a:p>
          <a:p>
            <a:pPr lvl="1">
              <a:buFontTx/>
              <a:buChar char="-"/>
            </a:pPr>
            <a:r>
              <a:rPr lang="en-US" sz="1300"/>
              <a:t>Structured: Uses {} for objects and [] for arrays.</a:t>
            </a:r>
          </a:p>
          <a:p>
            <a:pPr>
              <a:buFontTx/>
              <a:buChar char="-"/>
            </a:pPr>
            <a:r>
              <a:rPr lang="en-US" sz="1300" b="1"/>
              <a:t>Common Use Cases:</a:t>
            </a:r>
          </a:p>
          <a:p>
            <a:pPr lvl="1">
              <a:buFontTx/>
              <a:buChar char="-"/>
            </a:pPr>
            <a:r>
              <a:rPr lang="en-US" sz="1300"/>
              <a:t>APIs: The standard format for communication between a client (like a web browser) and a server.</a:t>
            </a:r>
          </a:p>
          <a:p>
            <a:pPr lvl="1">
              <a:buFontTx/>
              <a:buChar char="-"/>
            </a:pPr>
            <a:r>
              <a:rPr lang="en-US" sz="1300"/>
              <a:t>Configuration Files: Storing settings for applications.</a:t>
            </a:r>
            <a:endParaRPr lang="es-MX" sz="1300"/>
          </a:p>
        </p:txBody>
      </p:sp>
    </p:spTree>
    <p:extLst>
      <p:ext uri="{BB962C8B-B14F-4D97-AF65-F5344CB8AC3E}">
        <p14:creationId xmlns:p14="http://schemas.microsoft.com/office/powerpoint/2010/main" val="4135717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4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205B025-4549-1BD2-6BED-431092A1D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Diving Deeper into JSON Syntax</a:t>
            </a:r>
            <a:endParaRPr lang="es-MX" sz="5400"/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400046-4A83-0B2C-F5AA-DCEF3FC24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r>
              <a:rPr lang="es-MX" sz="2200"/>
              <a:t>Basic Structure:</a:t>
            </a:r>
          </a:p>
          <a:p>
            <a:endParaRPr lang="es-MX" sz="2200"/>
          </a:p>
          <a:p>
            <a:endParaRPr lang="es-MX" sz="2200"/>
          </a:p>
          <a:p>
            <a:endParaRPr lang="es-MX" sz="2200"/>
          </a:p>
          <a:p>
            <a:r>
              <a:rPr lang="es-MX" sz="2200"/>
              <a:t>Nested Objects and Arrays:</a:t>
            </a:r>
          </a:p>
          <a:p>
            <a:endParaRPr lang="es-MX" sz="2200"/>
          </a:p>
          <a:p>
            <a:pPr marL="0" indent="0">
              <a:buNone/>
            </a:pPr>
            <a:r>
              <a:rPr lang="es-MX" sz="2200"/>
              <a:t>	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861A374-8F55-C2BE-8098-97C373456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3840" y="577435"/>
            <a:ext cx="4014216" cy="293346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C2F475A-D96E-9ED3-EC1C-1E8B1F7359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3840" y="4209869"/>
            <a:ext cx="3995928" cy="191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209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3" name="Rectangle 5127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CF3B06-CF43-3665-4060-920C051A8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4000"/>
              <a:t>CSV: The Spreadsheet of the Web</a:t>
            </a:r>
            <a:endParaRPr lang="es-MX" sz="400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89E2916-0890-4AB4-C6F6-E4FE9D30FE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4923" y="2405894"/>
            <a:ext cx="5315189" cy="353508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s-MX" altLang="es-MX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Definition:</a:t>
            </a:r>
            <a:r>
              <a:rPr kumimoji="0" lang="es-MX" altLang="es-MX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s-MX" altLang="es-MX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</a:t>
            </a:r>
            <a:r>
              <a:rPr kumimoji="0" lang="es-MX" altLang="es-MX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omma </a:t>
            </a:r>
            <a:r>
              <a:rPr kumimoji="0" lang="es-MX" altLang="es-MX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</a:t>
            </a:r>
            <a:r>
              <a:rPr kumimoji="0" lang="es-MX" altLang="es-MX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eparated </a:t>
            </a:r>
            <a:r>
              <a:rPr kumimoji="0" lang="es-MX" altLang="es-MX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V</a:t>
            </a:r>
            <a:r>
              <a:rPr kumimoji="0" lang="es-MX" altLang="es-MX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alues. A simple text file format used to store tabular data.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s-MX" altLang="es-MX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Characteristics:</a:t>
            </a:r>
            <a:endParaRPr kumimoji="0" lang="es-MX" altLang="es-MX" sz="17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s-MX" altLang="es-MX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- Plain Text:</a:t>
            </a:r>
            <a:r>
              <a:rPr kumimoji="0" lang="es-MX" altLang="es-MX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Readable with any text editor.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lang="es-MX" altLang="es-MX" sz="1700" b="1">
                <a:latin typeface="Arial" panose="020B0604020202020204" pitchFamily="34" charset="0"/>
              </a:rPr>
              <a:t>- </a:t>
            </a:r>
            <a:r>
              <a:rPr kumimoji="0" lang="es-MX" altLang="es-MX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Tabular:</a:t>
            </a:r>
            <a:r>
              <a:rPr kumimoji="0" lang="es-MX" altLang="es-MX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Data is organized in rows and columns.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s-MX" altLang="es-MX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- Delimiter:</a:t>
            </a:r>
            <a:r>
              <a:rPr kumimoji="0" lang="es-MX" altLang="es-MX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Values in each row are separated by a delimiter, most commonly a comma (,).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s-MX" altLang="es-MX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Common Use Cases:</a:t>
            </a:r>
            <a:endParaRPr kumimoji="0" lang="es-MX" altLang="es-MX" sz="17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s-MX" altLang="es-MX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- Data Export/Import:</a:t>
            </a:r>
            <a:r>
              <a:rPr kumimoji="0" lang="es-MX" altLang="es-MX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Easily move data between spreadsheets and databases.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s-MX" altLang="es-MX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- Data Archiving:</a:t>
            </a:r>
            <a:r>
              <a:rPr kumimoji="0" lang="es-MX" altLang="es-MX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Storing large datasets in a simple, compact format.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s-MX" altLang="es-MX" sz="17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5135" name="Rectangle 5129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2" name="Rectangle 5131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34" name="Rectangle 5133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36" name="Rectangle 5135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123" name="Picture 3">
            <a:extLst>
              <a:ext uri="{FF2B5EF4-FFF2-40B4-BE49-F238E27FC236}">
                <a16:creationId xmlns:a16="http://schemas.microsoft.com/office/drawing/2014/main" id="{46884AB9-EB1A-CCD7-A70B-992AFE315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75967" y="1359681"/>
            <a:ext cx="4170530" cy="417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4493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2" name="Rectangle 6151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4" name="Freeform: Shape 6153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C01E05-D5C6-80B3-7A2F-EAD3D63C3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s-MX" dirty="0" err="1"/>
              <a:t>Understanding</a:t>
            </a:r>
            <a:r>
              <a:rPr lang="es-MX" dirty="0"/>
              <a:t> CSV </a:t>
            </a:r>
            <a:r>
              <a:rPr lang="es-MX" dirty="0" err="1"/>
              <a:t>Structure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BB73F1-017F-4C12-F0F2-2BC3B6F86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r>
              <a:rPr lang="en-US" sz="1400" b="1"/>
              <a:t>Basic Structure:</a:t>
            </a:r>
          </a:p>
          <a:p>
            <a:pPr marL="0" indent="0">
              <a:buNone/>
            </a:pPr>
            <a:r>
              <a:rPr lang="en-US" sz="1400"/>
              <a:t>Name,Age,City</a:t>
            </a:r>
          </a:p>
          <a:p>
            <a:pPr marL="0" indent="0">
              <a:buNone/>
            </a:pPr>
            <a:r>
              <a:rPr lang="en-US" sz="1400"/>
              <a:t>Alice,28,New York</a:t>
            </a:r>
          </a:p>
          <a:p>
            <a:pPr marL="0" indent="0">
              <a:buNone/>
            </a:pPr>
            <a:r>
              <a:rPr lang="en-US" sz="1400"/>
              <a:t>Bob,35,London</a:t>
            </a:r>
          </a:p>
          <a:p>
            <a:r>
              <a:rPr lang="en-US" sz="1400" b="1"/>
              <a:t>Handling Commas in Data:</a:t>
            </a:r>
          </a:p>
          <a:p>
            <a:pPr lvl="1"/>
            <a:r>
              <a:rPr lang="en-US" sz="1400"/>
              <a:t>If a value contains a comma, it must be enclosed in double quotes.</a:t>
            </a:r>
          </a:p>
          <a:p>
            <a:pPr lvl="1"/>
            <a:r>
              <a:rPr lang="en-US" sz="1400"/>
              <a:t>Example: "Alex, Jr.",25,"Mexico City“</a:t>
            </a:r>
          </a:p>
          <a:p>
            <a:r>
              <a:rPr lang="en-US" sz="1400" b="1"/>
              <a:t>Data Types: </a:t>
            </a:r>
            <a:r>
              <a:rPr lang="en-US" sz="1400"/>
              <a:t>All data is treated as plain text, requiring careful handling when parsing.</a:t>
            </a:r>
            <a:endParaRPr lang="es-MX" sz="1400"/>
          </a:p>
        </p:txBody>
      </p:sp>
      <p:pic>
        <p:nvPicPr>
          <p:cNvPr id="6147" name="Picture 3">
            <a:extLst>
              <a:ext uri="{FF2B5EF4-FFF2-40B4-BE49-F238E27FC236}">
                <a16:creationId xmlns:a16="http://schemas.microsoft.com/office/drawing/2014/main" id="{E1F09F00-7392-FD30-7D3A-5CF4B5C56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00986" y="1649168"/>
            <a:ext cx="4747547" cy="358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2343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6" name="Rectangle 7175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93DBF9-2A73-A616-A8B4-880C16E99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s-MX" dirty="0" err="1"/>
              <a:t>The</a:t>
            </a:r>
            <a:r>
              <a:rPr lang="es-MX" dirty="0"/>
              <a:t> Complete </a:t>
            </a:r>
            <a:r>
              <a:rPr lang="es-MX" dirty="0" err="1"/>
              <a:t>Workflow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87B41A-954F-5AC9-C051-8613E5774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r>
              <a:rPr lang="en-US" sz="1900" b="1"/>
              <a:t>Step 1:</a:t>
            </a:r>
            <a:r>
              <a:rPr lang="en-US" sz="1900"/>
              <a:t> Planning (SCRUM): The team uses SCRUM to plan a new feature, like adding a "User Profile" section.</a:t>
            </a:r>
          </a:p>
          <a:p>
            <a:r>
              <a:rPr lang="en-US" sz="1900" b="1"/>
              <a:t>Step 2:</a:t>
            </a:r>
            <a:r>
              <a:rPr lang="en-US" sz="1900"/>
              <a:t> Data Exchange (JSON): The frontend requests a user's data from the backend using an API, which responds with the user's information in JSON format.</a:t>
            </a:r>
          </a:p>
          <a:p>
            <a:r>
              <a:rPr lang="en-US" sz="1900" b="1"/>
              <a:t>Step 3:</a:t>
            </a:r>
            <a:r>
              <a:rPr lang="en-US" sz="1900"/>
              <a:t> Data Management (CSV): The analytics team needs to export a list of all users' data for a report. They use a tool to generate a CSV file from the database.</a:t>
            </a:r>
            <a:endParaRPr lang="es-MX" sz="1900"/>
          </a:p>
        </p:txBody>
      </p:sp>
      <p:pic>
        <p:nvPicPr>
          <p:cNvPr id="7171" name="Picture 3">
            <a:extLst>
              <a:ext uri="{FF2B5EF4-FFF2-40B4-BE49-F238E27FC236}">
                <a16:creationId xmlns:a16="http://schemas.microsoft.com/office/drawing/2014/main" id="{2119F605-E70E-2B5C-75EB-0E0428357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07" r="10435" b="1"/>
          <a:stretch>
            <a:fillRect/>
          </a:stretch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52796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781</Words>
  <Application>Microsoft Office PowerPoint</Application>
  <PresentationFormat>Panorámica</PresentationFormat>
  <Paragraphs>90</Paragraphs>
  <Slides>10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Tema de Office</vt:lpstr>
      <vt:lpstr>SCRUM, JSON, and CSV</vt:lpstr>
      <vt:lpstr>Introduction: The Modern Developer's Toolkit</vt:lpstr>
      <vt:lpstr> SCRUM Methodology: A Framework for Agility </vt:lpstr>
      <vt:lpstr>The Three Pillars of SCRUM</vt:lpstr>
      <vt:lpstr>JSON: The Language of Web Data</vt:lpstr>
      <vt:lpstr>Diving Deeper into JSON Syntax</vt:lpstr>
      <vt:lpstr>CSV: The Spreadsheet of the Web</vt:lpstr>
      <vt:lpstr>Understanding CSV Structure</vt:lpstr>
      <vt:lpstr>The Complete Workflow</vt:lpstr>
      <vt:lpstr>Summary and Key 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Kaleb Torres</dc:creator>
  <cp:lastModifiedBy>Kaleb Torres</cp:lastModifiedBy>
  <cp:revision>2</cp:revision>
  <dcterms:created xsi:type="dcterms:W3CDTF">2025-09-18T05:54:24Z</dcterms:created>
  <dcterms:modified xsi:type="dcterms:W3CDTF">2025-10-01T04:24:47Z</dcterms:modified>
</cp:coreProperties>
</file>