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70" r:id="rId8"/>
    <p:sldId id="263" r:id="rId9"/>
    <p:sldId id="269" r:id="rId10"/>
    <p:sldId id="266" r:id="rId11"/>
  </p:sldIdLst>
  <p:sldSz cx="9144000" cy="5143500" type="screen16x9"/>
  <p:notesSz cx="9144000" cy="51435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46364" y="424586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635" y="0"/>
                </a:moveTo>
                <a:lnTo>
                  <a:pt x="0" y="897635"/>
                </a:lnTo>
                <a:lnTo>
                  <a:pt x="897635" y="897635"/>
                </a:lnTo>
                <a:lnTo>
                  <a:pt x="897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46364" y="424586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635" y="0"/>
                </a:moveTo>
                <a:lnTo>
                  <a:pt x="149605" y="0"/>
                </a:lnTo>
                <a:lnTo>
                  <a:pt x="102299" y="7626"/>
                </a:lnTo>
                <a:lnTo>
                  <a:pt x="61228" y="28864"/>
                </a:lnTo>
                <a:lnTo>
                  <a:pt x="28850" y="61250"/>
                </a:lnTo>
                <a:lnTo>
                  <a:pt x="7622" y="102318"/>
                </a:lnTo>
                <a:lnTo>
                  <a:pt x="0" y="149606"/>
                </a:lnTo>
                <a:lnTo>
                  <a:pt x="0" y="897635"/>
                </a:lnTo>
                <a:lnTo>
                  <a:pt x="897635" y="897635"/>
                </a:lnTo>
                <a:lnTo>
                  <a:pt x="897635" y="0"/>
                </a:lnTo>
                <a:close/>
              </a:path>
            </a:pathLst>
          </a:custGeom>
          <a:solidFill>
            <a:srgbClr val="FFFFFF">
              <a:alpha val="6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9188" y="1887169"/>
            <a:ext cx="8205622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1999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63796" y="0"/>
            <a:ext cx="108203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8520" y="1237869"/>
            <a:ext cx="3749675" cy="304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37373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57225"/>
          </a:xfrm>
          <a:custGeom>
            <a:avLst/>
            <a:gdLst/>
            <a:ahLst/>
            <a:cxnLst/>
            <a:rect l="l" t="t" r="r" b="b"/>
            <a:pathLst>
              <a:path w="9144000" h="657225">
                <a:moveTo>
                  <a:pt x="0" y="656844"/>
                </a:moveTo>
                <a:lnTo>
                  <a:pt x="9144000" y="656844"/>
                </a:lnTo>
                <a:lnTo>
                  <a:pt x="9144000" y="0"/>
                </a:lnTo>
                <a:lnTo>
                  <a:pt x="0" y="0"/>
                </a:lnTo>
                <a:lnTo>
                  <a:pt x="0" y="656844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6843"/>
            <a:ext cx="9144000" cy="4486910"/>
          </a:xfrm>
          <a:custGeom>
            <a:avLst/>
            <a:gdLst/>
            <a:ahLst/>
            <a:cxnLst/>
            <a:rect l="l" t="t" r="r" b="b"/>
            <a:pathLst>
              <a:path w="9144000" h="4486910">
                <a:moveTo>
                  <a:pt x="9144000" y="0"/>
                </a:moveTo>
                <a:lnTo>
                  <a:pt x="0" y="0"/>
                </a:lnTo>
                <a:lnTo>
                  <a:pt x="0" y="4486656"/>
                </a:lnTo>
                <a:lnTo>
                  <a:pt x="9144000" y="4486656"/>
                </a:lnTo>
                <a:lnTo>
                  <a:pt x="9144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9480" y="598678"/>
            <a:ext cx="810503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pacse/datasets-for-churn-tele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14350"/>
            <a:ext cx="9144000" cy="188513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MACH</a:t>
            </a:r>
            <a:r>
              <a:rPr lang="tr-TR" sz="4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4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NE LEARN</a:t>
            </a:r>
            <a:r>
              <a:rPr lang="tr-TR" sz="4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4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NG PROJECT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tr-TR" sz="36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3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TELECOM 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CHURN PRED</a:t>
            </a:r>
            <a:r>
              <a:rPr lang="tr-TR" sz="3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CT</a:t>
            </a:r>
            <a:r>
              <a:rPr lang="tr-TR" sz="3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3638550"/>
            <a:ext cx="45720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 algn="ctr">
              <a:spcBef>
                <a:spcPts val="100"/>
              </a:spcBef>
            </a:pPr>
            <a:r>
              <a:rPr lang="tr-TR" dirty="0">
                <a:solidFill>
                  <a:schemeClr val="bg1"/>
                </a:solidFill>
                <a:cs typeface="Times New Roman" panose="02020603050405020304" pitchFamily="18" charset="0"/>
              </a:rPr>
              <a:t>RECEP TAYYİP KARMIŞ</a:t>
            </a:r>
          </a:p>
          <a:p>
            <a:pPr marL="469900" lvl="1" algn="ctr">
              <a:spcBef>
                <a:spcPts val="100"/>
              </a:spcBef>
            </a:pPr>
            <a:r>
              <a:rPr lang="tr-TR" dirty="0">
                <a:solidFill>
                  <a:schemeClr val="bg1"/>
                </a:solidFill>
                <a:cs typeface="Times New Roman" panose="02020603050405020304" pitchFamily="18" charset="0"/>
              </a:rPr>
              <a:t>ISTANBUL DATA SCIENCE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593409"/>
            <a:ext cx="51955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80" dirty="0"/>
              <a:t> </a:t>
            </a:r>
            <a:r>
              <a:rPr spc="-5" dirty="0"/>
              <a:t>YOU</a:t>
            </a:r>
          </a:p>
        </p:txBody>
      </p:sp>
      <p:pic>
        <p:nvPicPr>
          <p:cNvPr id="6" name="Resim 5" descr="çizim içeren bir resim&#10;&#10;Açıklama otomatik olarak oluşturuldu">
            <a:extLst>
              <a:ext uri="{FF2B5EF4-FFF2-40B4-BE49-F238E27FC236}">
                <a16:creationId xmlns:a16="http://schemas.microsoft.com/office/drawing/2014/main" id="{BFE62ABD-F342-40B3-8A85-58463B236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29294"/>
            <a:ext cx="5577942" cy="36938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21" y="0"/>
            <a:ext cx="9144000" cy="1310419"/>
          </a:xfrm>
          <a:custGeom>
            <a:avLst/>
            <a:gdLst/>
            <a:ahLst/>
            <a:cxnLst/>
            <a:rect l="l" t="t" r="r" b="b"/>
            <a:pathLst>
              <a:path w="9144000" h="1685925">
                <a:moveTo>
                  <a:pt x="0" y="1685544"/>
                </a:moveTo>
                <a:lnTo>
                  <a:pt x="9144000" y="1685544"/>
                </a:lnTo>
                <a:lnTo>
                  <a:pt x="9144000" y="0"/>
                </a:lnTo>
                <a:lnTo>
                  <a:pt x="0" y="0"/>
                </a:lnTo>
                <a:lnTo>
                  <a:pt x="0" y="1685544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aşlık 19">
            <a:extLst>
              <a:ext uri="{FF2B5EF4-FFF2-40B4-BE49-F238E27FC236}">
                <a16:creationId xmlns:a16="http://schemas.microsoft.com/office/drawing/2014/main" id="{BE3F78A4-A40E-41B7-B25A-B8BC3A32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02" y="193544"/>
            <a:ext cx="8105038" cy="615553"/>
          </a:xfrm>
        </p:spPr>
        <p:txBody>
          <a:bodyPr/>
          <a:lstStyle/>
          <a:p>
            <a:pPr algn="l"/>
            <a:r>
              <a:rPr lang="tr-TR" sz="4000" dirty="0" err="1"/>
              <a:t>What</a:t>
            </a:r>
            <a:r>
              <a:rPr lang="tr-TR" sz="4000" dirty="0"/>
              <a:t> is </a:t>
            </a:r>
            <a:r>
              <a:rPr lang="tr-TR" sz="4000" dirty="0" err="1"/>
              <a:t>purpose</a:t>
            </a:r>
            <a:r>
              <a:rPr lang="tr-TR" sz="4000" dirty="0"/>
              <a:t> of </a:t>
            </a:r>
            <a:r>
              <a:rPr lang="tr-TR" sz="4000" dirty="0" err="1"/>
              <a:t>the</a:t>
            </a:r>
            <a:r>
              <a:rPr lang="tr-TR" sz="4000" dirty="0"/>
              <a:t> </a:t>
            </a:r>
            <a:r>
              <a:rPr lang="tr-TR" sz="4000" dirty="0" err="1"/>
              <a:t>project</a:t>
            </a:r>
            <a:r>
              <a:rPr lang="tr-TR" sz="4000" dirty="0"/>
              <a:t>?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78C834EA-5EC4-46DB-8873-6B21CD78A3B1}"/>
              </a:ext>
            </a:extLst>
          </p:cNvPr>
          <p:cNvSpPr txBox="1"/>
          <p:nvPr/>
        </p:nvSpPr>
        <p:spPr>
          <a:xfrm>
            <a:off x="457200" y="180975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Telecom</a:t>
            </a:r>
            <a:r>
              <a:rPr lang="tr-TR" dirty="0"/>
              <a:t> müşterilerinin </a:t>
            </a:r>
            <a:r>
              <a:rPr lang="tr-TR" dirty="0" err="1"/>
              <a:t>churn</a:t>
            </a:r>
            <a:r>
              <a:rPr lang="tr-TR" dirty="0"/>
              <a:t> durumunu tahmin edilmesi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5" y="8001"/>
            <a:ext cx="58889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Data</a:t>
            </a:r>
            <a:r>
              <a:rPr lang="tr-TR" sz="3600" spc="-5" dirty="0"/>
              <a:t>: Training </a:t>
            </a:r>
            <a:r>
              <a:rPr lang="tr-TR" sz="3600" dirty="0"/>
              <a:t>&amp;</a:t>
            </a:r>
            <a:r>
              <a:rPr sz="3600" spc="-80" dirty="0"/>
              <a:t> </a:t>
            </a:r>
            <a:r>
              <a:rPr sz="3600" dirty="0"/>
              <a:t>Test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047750"/>
            <a:ext cx="7620000" cy="39427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5" dirty="0">
                <a:solidFill>
                  <a:srgbClr val="4285F4"/>
                </a:solidFill>
                <a:latin typeface="+mj-lt"/>
                <a:cs typeface="Arial"/>
              </a:rPr>
              <a:t>Task</a:t>
            </a:r>
            <a:r>
              <a:rPr b="1" spc="-5" dirty="0">
                <a:solidFill>
                  <a:srgbClr val="3C85C5"/>
                </a:solidFill>
                <a:latin typeface="+mj-lt"/>
                <a:cs typeface="Arial"/>
              </a:rPr>
              <a:t>:</a:t>
            </a:r>
            <a:endParaRPr dirty="0">
              <a:latin typeface="+mj-lt"/>
              <a:cs typeface="Arial"/>
            </a:endParaRPr>
          </a:p>
          <a:p>
            <a:pPr marL="12700">
              <a:spcBef>
                <a:spcPts val="20"/>
              </a:spcBef>
            </a:pPr>
            <a:r>
              <a:rPr lang="tr-TR" spc="-5" dirty="0">
                <a:latin typeface="+mj-lt"/>
                <a:cs typeface="Arial"/>
              </a:rPr>
              <a:t>C</a:t>
            </a:r>
            <a:r>
              <a:rPr spc="-5" dirty="0" err="1">
                <a:latin typeface="+mj-lt"/>
                <a:cs typeface="Arial"/>
              </a:rPr>
              <a:t>lassification</a:t>
            </a:r>
            <a:endParaRPr lang="tr-TR" spc="-5" dirty="0">
              <a:latin typeface="+mj-lt"/>
              <a:cs typeface="Arial"/>
            </a:endParaRPr>
          </a:p>
          <a:p>
            <a:pPr marL="12700">
              <a:spcBef>
                <a:spcPts val="20"/>
              </a:spcBef>
            </a:pPr>
            <a:endParaRPr dirty="0">
              <a:latin typeface="+mj-lt"/>
              <a:cs typeface="Arial"/>
            </a:endParaRPr>
          </a:p>
          <a:p>
            <a:pPr marL="12700"/>
            <a:r>
              <a:rPr b="1" spc="-5" dirty="0">
                <a:solidFill>
                  <a:srgbClr val="4285F4"/>
                </a:solidFill>
                <a:latin typeface="+mj-lt"/>
                <a:cs typeface="Arial"/>
              </a:rPr>
              <a:t>Training</a:t>
            </a:r>
            <a:r>
              <a:rPr b="1" spc="-40" dirty="0">
                <a:solidFill>
                  <a:srgbClr val="4285F4"/>
                </a:solidFill>
                <a:latin typeface="+mj-lt"/>
                <a:cs typeface="Arial"/>
              </a:rPr>
              <a:t> </a:t>
            </a:r>
            <a:r>
              <a:rPr b="1" dirty="0">
                <a:solidFill>
                  <a:srgbClr val="4285F4"/>
                </a:solidFill>
                <a:latin typeface="+mj-lt"/>
                <a:cs typeface="Arial"/>
              </a:rPr>
              <a:t>set:</a:t>
            </a:r>
            <a:endParaRPr lang="tr-TR" b="1" dirty="0">
              <a:solidFill>
                <a:srgbClr val="4285F4"/>
              </a:solidFill>
              <a:latin typeface="+mj-lt"/>
              <a:cs typeface="Arial"/>
            </a:endParaRPr>
          </a:p>
          <a:p>
            <a:pPr marL="12700"/>
            <a:r>
              <a:rPr lang="tr-TR" dirty="0">
                <a:latin typeface="+mj-lt"/>
                <a:cs typeface="Arial"/>
              </a:rPr>
              <a:t>51471 rows,58 </a:t>
            </a:r>
            <a:r>
              <a:rPr lang="tr-TR" dirty="0" err="1">
                <a:latin typeface="+mj-lt"/>
                <a:cs typeface="Arial"/>
              </a:rPr>
              <a:t>columns</a:t>
            </a:r>
            <a:endParaRPr lang="tr-TR" dirty="0">
              <a:latin typeface="+mj-lt"/>
              <a:cs typeface="Arial"/>
            </a:endParaRPr>
          </a:p>
          <a:p>
            <a:pPr marL="12700"/>
            <a:endParaRPr dirty="0">
              <a:latin typeface="+mj-lt"/>
              <a:cs typeface="Arial"/>
            </a:endParaRPr>
          </a:p>
          <a:p>
            <a:pPr marL="12700"/>
            <a:r>
              <a:rPr b="1" spc="-5" dirty="0">
                <a:solidFill>
                  <a:srgbClr val="4285F4"/>
                </a:solidFill>
                <a:latin typeface="+mj-lt"/>
                <a:cs typeface="Arial"/>
              </a:rPr>
              <a:t>Test</a:t>
            </a:r>
            <a:r>
              <a:rPr b="1" spc="-25" dirty="0">
                <a:solidFill>
                  <a:srgbClr val="4285F4"/>
                </a:solidFill>
                <a:latin typeface="+mj-lt"/>
                <a:cs typeface="Arial"/>
              </a:rPr>
              <a:t> </a:t>
            </a:r>
            <a:r>
              <a:rPr b="1" dirty="0">
                <a:solidFill>
                  <a:srgbClr val="4285F4"/>
                </a:solidFill>
                <a:latin typeface="+mj-lt"/>
                <a:cs typeface="Arial"/>
              </a:rPr>
              <a:t>set:</a:t>
            </a:r>
            <a:endParaRPr dirty="0">
              <a:latin typeface="+mj-lt"/>
              <a:cs typeface="Arial"/>
            </a:endParaRPr>
          </a:p>
          <a:p>
            <a:pPr marL="12700">
              <a:spcBef>
                <a:spcPts val="15"/>
              </a:spcBef>
            </a:pPr>
            <a:r>
              <a:rPr lang="tr-TR" spc="-5" dirty="0">
                <a:latin typeface="+mj-lt"/>
                <a:cs typeface="Arial"/>
              </a:rPr>
              <a:t>20325</a:t>
            </a:r>
            <a:r>
              <a:rPr spc="-5" dirty="0">
                <a:latin typeface="+mj-lt"/>
                <a:cs typeface="Arial"/>
              </a:rPr>
              <a:t> rows, </a:t>
            </a:r>
            <a:r>
              <a:rPr lang="tr-TR" spc="-5" dirty="0">
                <a:latin typeface="+mj-lt"/>
                <a:cs typeface="Arial"/>
              </a:rPr>
              <a:t>58</a:t>
            </a:r>
            <a:r>
              <a:rPr spc="-25" dirty="0">
                <a:latin typeface="+mj-lt"/>
                <a:cs typeface="Arial"/>
              </a:rPr>
              <a:t> </a:t>
            </a:r>
            <a:r>
              <a:rPr spc="-5" dirty="0">
                <a:latin typeface="+mj-lt"/>
                <a:cs typeface="Arial"/>
              </a:rPr>
              <a:t>columns</a:t>
            </a:r>
            <a:endParaRPr lang="tr-TR" spc="-5" dirty="0">
              <a:latin typeface="+mj-lt"/>
              <a:cs typeface="Arial"/>
            </a:endParaRPr>
          </a:p>
          <a:p>
            <a:pPr marL="12700">
              <a:spcBef>
                <a:spcPts val="15"/>
              </a:spcBef>
            </a:pPr>
            <a:endParaRPr dirty="0">
              <a:latin typeface="+mj-lt"/>
              <a:cs typeface="Arial"/>
            </a:endParaRPr>
          </a:p>
          <a:p>
            <a:pPr marL="12700"/>
            <a:r>
              <a:rPr lang="tr-TR" b="1" dirty="0">
                <a:solidFill>
                  <a:srgbClr val="4285F4"/>
                </a:solidFill>
                <a:latin typeface="+mj-lt"/>
                <a:cs typeface="Arial"/>
              </a:rPr>
              <a:t>Data </a:t>
            </a:r>
            <a:r>
              <a:rPr lang="tr-TR" b="1" dirty="0" err="1">
                <a:solidFill>
                  <a:srgbClr val="4285F4"/>
                </a:solidFill>
                <a:latin typeface="+mj-lt"/>
                <a:cs typeface="Arial"/>
              </a:rPr>
              <a:t>Adress</a:t>
            </a:r>
            <a:r>
              <a:rPr b="1" dirty="0">
                <a:solidFill>
                  <a:srgbClr val="4285F4"/>
                </a:solidFill>
                <a:latin typeface="+mj-lt"/>
                <a:cs typeface="Arial"/>
              </a:rPr>
              <a:t>:</a:t>
            </a:r>
            <a:endParaRPr dirty="0">
              <a:latin typeface="+mj-lt"/>
              <a:cs typeface="Arial"/>
            </a:endParaRPr>
          </a:p>
          <a:p>
            <a:pPr>
              <a:spcBef>
                <a:spcPts val="55"/>
              </a:spcBef>
            </a:pPr>
            <a:r>
              <a:rPr lang="tr-TR" dirty="0">
                <a:hlinkClick r:id="rId3"/>
              </a:rPr>
              <a:t>https://www.kaggle.com/jpacse/datasets-for-churn-telecom</a:t>
            </a:r>
            <a:endParaRPr lang="tr-TR" dirty="0"/>
          </a:p>
          <a:p>
            <a:pPr>
              <a:spcBef>
                <a:spcPts val="55"/>
              </a:spcBef>
            </a:pPr>
            <a:endParaRPr lang="tr-TR" dirty="0"/>
          </a:p>
          <a:p>
            <a:pPr>
              <a:spcBef>
                <a:spcPts val="55"/>
              </a:spcBef>
            </a:pPr>
            <a:r>
              <a:rPr lang="tr-TR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Data </a:t>
            </a:r>
            <a:r>
              <a:rPr lang="tr-TR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Types</a:t>
            </a:r>
            <a:r>
              <a:rPr lang="tr-TR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:</a:t>
            </a:r>
          </a:p>
          <a:p>
            <a:pPr>
              <a:spcBef>
                <a:spcPts val="55"/>
              </a:spcBef>
            </a:pPr>
            <a:r>
              <a:rPr lang="tr-TR" dirty="0">
                <a:latin typeface="+mj-lt"/>
                <a:cs typeface="Arial"/>
              </a:rPr>
              <a:t>float64 (26) , int64(9) ,</a:t>
            </a:r>
            <a:r>
              <a:rPr lang="tr-TR" dirty="0" err="1">
                <a:latin typeface="+mj-lt"/>
                <a:cs typeface="Arial"/>
              </a:rPr>
              <a:t>object</a:t>
            </a:r>
            <a:r>
              <a:rPr lang="tr-TR" dirty="0">
                <a:latin typeface="+mj-lt"/>
                <a:cs typeface="Arial"/>
              </a:rPr>
              <a:t>(23)</a:t>
            </a:r>
            <a:endParaRPr dirty="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4" y="8001"/>
            <a:ext cx="8967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Data </a:t>
            </a:r>
            <a:r>
              <a:rPr sz="3600" spc="-5" dirty="0"/>
              <a:t>cleaning</a:t>
            </a:r>
            <a:r>
              <a:rPr lang="tr-TR" sz="3600" spc="-5" dirty="0"/>
              <a:t> &amp; </a:t>
            </a:r>
            <a:r>
              <a:rPr lang="tr-TR" sz="3600" spc="-5" dirty="0" err="1"/>
              <a:t>Feature</a:t>
            </a:r>
            <a:r>
              <a:rPr lang="tr-TR" sz="3600" spc="-5" dirty="0"/>
              <a:t> </a:t>
            </a:r>
            <a:r>
              <a:rPr lang="tr-TR" sz="3600" spc="-5" dirty="0" err="1"/>
              <a:t>Engineering</a:t>
            </a:r>
            <a:r>
              <a:rPr sz="3600" spc="-114" dirty="0"/>
              <a:t> 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515112" y="4234433"/>
            <a:ext cx="2308860" cy="495300"/>
          </a:xfrm>
          <a:custGeom>
            <a:avLst/>
            <a:gdLst/>
            <a:ahLst/>
            <a:cxnLst/>
            <a:rect l="l" t="t" r="r" b="b"/>
            <a:pathLst>
              <a:path w="2308860" h="495300">
                <a:moveTo>
                  <a:pt x="0" y="495299"/>
                </a:moveTo>
                <a:lnTo>
                  <a:pt x="2308860" y="495299"/>
                </a:lnTo>
                <a:lnTo>
                  <a:pt x="2308860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ln w="28956">
            <a:solidFill>
              <a:srgbClr val="4285F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6395" y="4375282"/>
            <a:ext cx="1676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1400" dirty="0" err="1">
                <a:latin typeface="Arial"/>
                <a:cs typeface="Arial"/>
              </a:rPr>
              <a:t>Null</a:t>
            </a:r>
            <a:r>
              <a:rPr lang="tr-TR" sz="1400" dirty="0">
                <a:latin typeface="Arial"/>
                <a:cs typeface="Arial"/>
              </a:rPr>
              <a:t> olan verilere bak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7471" y="3686583"/>
            <a:ext cx="2310765" cy="495300"/>
          </a:xfrm>
          <a:custGeom>
            <a:avLst/>
            <a:gdLst/>
            <a:ahLst/>
            <a:cxnLst/>
            <a:rect l="l" t="t" r="r" b="b"/>
            <a:pathLst>
              <a:path w="2310765" h="495300">
                <a:moveTo>
                  <a:pt x="0" y="495299"/>
                </a:moveTo>
                <a:lnTo>
                  <a:pt x="2310384" y="495299"/>
                </a:lnTo>
                <a:lnTo>
                  <a:pt x="2310384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ln w="28956">
            <a:solidFill>
              <a:srgbClr val="4285F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11710" y="3757935"/>
            <a:ext cx="2137792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900" spc="-5" dirty="0">
                <a:latin typeface="Arial"/>
                <a:cs typeface="Arial"/>
              </a:rPr>
              <a:t>Object olmayan kolonlarda </a:t>
            </a:r>
            <a:r>
              <a:rPr lang="tr-TR" sz="900" spc="-5" dirty="0" err="1">
                <a:latin typeface="Arial"/>
                <a:cs typeface="Arial"/>
              </a:rPr>
              <a:t>null</a:t>
            </a:r>
            <a:r>
              <a:rPr lang="tr-TR" sz="900" spc="-5" dirty="0">
                <a:latin typeface="Arial"/>
                <a:cs typeface="Arial"/>
              </a:rPr>
              <a:t> verileri </a:t>
            </a:r>
            <a:r>
              <a:rPr lang="tr-TR" sz="900" spc="-5" dirty="0" err="1">
                <a:latin typeface="Arial"/>
                <a:cs typeface="Arial"/>
              </a:rPr>
              <a:t>mean</a:t>
            </a:r>
            <a:r>
              <a:rPr lang="tr-TR" sz="900" spc="-5" dirty="0">
                <a:latin typeface="Arial"/>
                <a:cs typeface="Arial"/>
              </a:rPr>
              <a:t> ve standart </a:t>
            </a:r>
            <a:r>
              <a:rPr lang="tr-TR" sz="900" spc="-5" dirty="0" err="1">
                <a:latin typeface="Arial"/>
                <a:cs typeface="Arial"/>
              </a:rPr>
              <a:t>variance</a:t>
            </a:r>
            <a:r>
              <a:rPr lang="tr-TR" sz="900" spc="-5" dirty="0">
                <a:latin typeface="Arial"/>
                <a:cs typeface="Arial"/>
              </a:rPr>
              <a:t> arasında bağlantılı doldur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32563" y="3124030"/>
            <a:ext cx="2308860" cy="497205"/>
          </a:xfrm>
          <a:custGeom>
            <a:avLst/>
            <a:gdLst/>
            <a:ahLst/>
            <a:cxnLst/>
            <a:rect l="l" t="t" r="r" b="b"/>
            <a:pathLst>
              <a:path w="2308860" h="497204">
                <a:moveTo>
                  <a:pt x="0" y="496823"/>
                </a:moveTo>
                <a:lnTo>
                  <a:pt x="2308860" y="496823"/>
                </a:lnTo>
                <a:lnTo>
                  <a:pt x="2308860" y="0"/>
                </a:lnTo>
                <a:lnTo>
                  <a:pt x="0" y="0"/>
                </a:lnTo>
                <a:lnTo>
                  <a:pt x="0" y="496823"/>
                </a:lnTo>
                <a:close/>
              </a:path>
            </a:pathLst>
          </a:custGeom>
          <a:ln w="28955">
            <a:solidFill>
              <a:srgbClr val="4285F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03631" y="3189378"/>
            <a:ext cx="213779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1400" dirty="0">
                <a:latin typeface="Arial"/>
                <a:cs typeface="Arial"/>
              </a:rPr>
              <a:t>Object kolonları top değeri ile doldur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19209" y="4236529"/>
            <a:ext cx="297815" cy="504825"/>
            <a:chOff x="2819209" y="4236529"/>
            <a:chExt cx="297815" cy="504825"/>
          </a:xfrm>
        </p:grpSpPr>
        <p:sp>
          <p:nvSpPr>
            <p:cNvPr id="11" name="object 11"/>
            <p:cNvSpPr/>
            <p:nvPr/>
          </p:nvSpPr>
          <p:spPr>
            <a:xfrm>
              <a:off x="2823972" y="4241291"/>
              <a:ext cx="288290" cy="495300"/>
            </a:xfrm>
            <a:custGeom>
              <a:avLst/>
              <a:gdLst/>
              <a:ahLst/>
              <a:cxnLst/>
              <a:rect l="l" t="t" r="r" b="b"/>
              <a:pathLst>
                <a:path w="288289" h="495300">
                  <a:moveTo>
                    <a:pt x="288036" y="0"/>
                  </a:moveTo>
                  <a:lnTo>
                    <a:pt x="0" y="0"/>
                  </a:lnTo>
                  <a:lnTo>
                    <a:pt x="0" y="495299"/>
                  </a:lnTo>
                  <a:lnTo>
                    <a:pt x="288036" y="495299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23972" y="4241291"/>
              <a:ext cx="288290" cy="495300"/>
            </a:xfrm>
            <a:custGeom>
              <a:avLst/>
              <a:gdLst/>
              <a:ahLst/>
              <a:cxnLst/>
              <a:rect l="l" t="t" r="r" b="b"/>
              <a:pathLst>
                <a:path w="288289" h="495300">
                  <a:moveTo>
                    <a:pt x="0" y="495299"/>
                  </a:moveTo>
                  <a:lnTo>
                    <a:pt x="288036" y="495299"/>
                  </a:lnTo>
                  <a:lnTo>
                    <a:pt x="288036" y="0"/>
                  </a:lnTo>
                  <a:lnTo>
                    <a:pt x="0" y="0"/>
                  </a:lnTo>
                  <a:lnTo>
                    <a:pt x="0" y="495299"/>
                  </a:lnTo>
                  <a:close/>
                </a:path>
              </a:pathLst>
            </a:custGeom>
            <a:ln w="914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03601" y="433435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78236" y="3672988"/>
            <a:ext cx="296545" cy="504825"/>
            <a:chOff x="3712273" y="3732085"/>
            <a:chExt cx="296545" cy="504825"/>
          </a:xfrm>
        </p:grpSpPr>
        <p:sp>
          <p:nvSpPr>
            <p:cNvPr id="15" name="object 15"/>
            <p:cNvSpPr/>
            <p:nvPr/>
          </p:nvSpPr>
          <p:spPr>
            <a:xfrm>
              <a:off x="3717035" y="3736847"/>
              <a:ext cx="287020" cy="495300"/>
            </a:xfrm>
            <a:custGeom>
              <a:avLst/>
              <a:gdLst/>
              <a:ahLst/>
              <a:cxnLst/>
              <a:rect l="l" t="t" r="r" b="b"/>
              <a:pathLst>
                <a:path w="287020" h="495300">
                  <a:moveTo>
                    <a:pt x="286512" y="0"/>
                  </a:moveTo>
                  <a:lnTo>
                    <a:pt x="0" y="0"/>
                  </a:lnTo>
                  <a:lnTo>
                    <a:pt x="0" y="495299"/>
                  </a:lnTo>
                  <a:lnTo>
                    <a:pt x="286512" y="495299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17035" y="3736847"/>
              <a:ext cx="287020" cy="495300"/>
            </a:xfrm>
            <a:custGeom>
              <a:avLst/>
              <a:gdLst/>
              <a:ahLst/>
              <a:cxnLst/>
              <a:rect l="l" t="t" r="r" b="b"/>
              <a:pathLst>
                <a:path w="287020" h="495300">
                  <a:moveTo>
                    <a:pt x="0" y="495299"/>
                  </a:moveTo>
                  <a:lnTo>
                    <a:pt x="286512" y="495299"/>
                  </a:lnTo>
                  <a:lnTo>
                    <a:pt x="286512" y="0"/>
                  </a:lnTo>
                  <a:lnTo>
                    <a:pt x="0" y="0"/>
                  </a:lnTo>
                  <a:lnTo>
                    <a:pt x="0" y="495299"/>
                  </a:lnTo>
                  <a:close/>
                </a:path>
              </a:pathLst>
            </a:custGeom>
            <a:ln w="914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49990" y="374135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63583" y="3124030"/>
            <a:ext cx="297815" cy="506730"/>
            <a:chOff x="4600765" y="3235261"/>
            <a:chExt cx="297815" cy="506730"/>
          </a:xfrm>
        </p:grpSpPr>
        <p:sp>
          <p:nvSpPr>
            <p:cNvPr id="19" name="object 19"/>
            <p:cNvSpPr/>
            <p:nvPr/>
          </p:nvSpPr>
          <p:spPr>
            <a:xfrm>
              <a:off x="4605528" y="3240023"/>
              <a:ext cx="288290" cy="497205"/>
            </a:xfrm>
            <a:custGeom>
              <a:avLst/>
              <a:gdLst/>
              <a:ahLst/>
              <a:cxnLst/>
              <a:rect l="l" t="t" r="r" b="b"/>
              <a:pathLst>
                <a:path w="288289" h="497204">
                  <a:moveTo>
                    <a:pt x="288036" y="0"/>
                  </a:moveTo>
                  <a:lnTo>
                    <a:pt x="0" y="0"/>
                  </a:lnTo>
                  <a:lnTo>
                    <a:pt x="0" y="496823"/>
                  </a:lnTo>
                  <a:lnTo>
                    <a:pt x="288036" y="496823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05528" y="3240023"/>
              <a:ext cx="288290" cy="497205"/>
            </a:xfrm>
            <a:custGeom>
              <a:avLst/>
              <a:gdLst/>
              <a:ahLst/>
              <a:cxnLst/>
              <a:rect l="l" t="t" r="r" b="b"/>
              <a:pathLst>
                <a:path w="288289" h="497204">
                  <a:moveTo>
                    <a:pt x="0" y="496823"/>
                  </a:moveTo>
                  <a:lnTo>
                    <a:pt x="288036" y="496823"/>
                  </a:lnTo>
                  <a:lnTo>
                    <a:pt x="288036" y="0"/>
                  </a:lnTo>
                  <a:lnTo>
                    <a:pt x="0" y="0"/>
                  </a:lnTo>
                  <a:lnTo>
                    <a:pt x="0" y="496823"/>
                  </a:lnTo>
                  <a:close/>
                </a:path>
              </a:pathLst>
            </a:custGeom>
            <a:ln w="914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635973" y="32130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41165" y="2554861"/>
            <a:ext cx="2308860" cy="495300"/>
          </a:xfrm>
          <a:custGeom>
            <a:avLst/>
            <a:gdLst/>
            <a:ahLst/>
            <a:cxnLst/>
            <a:rect l="l" t="t" r="r" b="b"/>
            <a:pathLst>
              <a:path w="2308860" h="495300">
                <a:moveTo>
                  <a:pt x="0" y="495300"/>
                </a:moveTo>
                <a:lnTo>
                  <a:pt x="2308860" y="495300"/>
                </a:lnTo>
                <a:lnTo>
                  <a:pt x="230886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28956">
            <a:solidFill>
              <a:srgbClr val="4285F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29772" y="2717715"/>
            <a:ext cx="17316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1400" dirty="0" err="1">
                <a:latin typeface="Arial"/>
                <a:cs typeface="Arial"/>
              </a:rPr>
              <a:t>Unique</a:t>
            </a:r>
            <a:r>
              <a:rPr lang="tr-TR" sz="1400" dirty="0">
                <a:latin typeface="Arial"/>
                <a:cs typeface="Arial"/>
              </a:rPr>
              <a:t> değerlere bak 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45421" y="2554861"/>
            <a:ext cx="297815" cy="504825"/>
            <a:chOff x="5356669" y="2739961"/>
            <a:chExt cx="297815" cy="504825"/>
          </a:xfrm>
        </p:grpSpPr>
        <p:sp>
          <p:nvSpPr>
            <p:cNvPr id="25" name="object 25"/>
            <p:cNvSpPr/>
            <p:nvPr/>
          </p:nvSpPr>
          <p:spPr>
            <a:xfrm>
              <a:off x="5361432" y="2744723"/>
              <a:ext cx="288290" cy="495300"/>
            </a:xfrm>
            <a:custGeom>
              <a:avLst/>
              <a:gdLst/>
              <a:ahLst/>
              <a:cxnLst/>
              <a:rect l="l" t="t" r="r" b="b"/>
              <a:pathLst>
                <a:path w="288289" h="495300">
                  <a:moveTo>
                    <a:pt x="288036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288036" y="495300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61432" y="2744723"/>
              <a:ext cx="288290" cy="495300"/>
            </a:xfrm>
            <a:custGeom>
              <a:avLst/>
              <a:gdLst/>
              <a:ahLst/>
              <a:cxnLst/>
              <a:rect l="l" t="t" r="r" b="b"/>
              <a:pathLst>
                <a:path w="288289" h="495300">
                  <a:moveTo>
                    <a:pt x="0" y="495300"/>
                  </a:moveTo>
                  <a:lnTo>
                    <a:pt x="288036" y="495300"/>
                  </a:lnTo>
                  <a:lnTo>
                    <a:pt x="288036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914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417811" y="265265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84539" y="1920212"/>
            <a:ext cx="2308860" cy="495300"/>
          </a:xfrm>
          <a:custGeom>
            <a:avLst/>
            <a:gdLst/>
            <a:ahLst/>
            <a:cxnLst/>
            <a:rect l="l" t="t" r="r" b="b"/>
            <a:pathLst>
              <a:path w="2308860" h="495300">
                <a:moveTo>
                  <a:pt x="0" y="495300"/>
                </a:moveTo>
                <a:lnTo>
                  <a:pt x="2308860" y="495300"/>
                </a:lnTo>
                <a:lnTo>
                  <a:pt x="230886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28956">
            <a:solidFill>
              <a:srgbClr val="4285F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42800" y="2013738"/>
            <a:ext cx="215214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1050" dirty="0" err="1">
                <a:latin typeface="Arial"/>
                <a:cs typeface="Arial"/>
              </a:rPr>
              <a:t>Unique</a:t>
            </a:r>
            <a:r>
              <a:rPr lang="tr-TR" sz="1050" dirty="0">
                <a:latin typeface="Arial"/>
                <a:cs typeface="Arial"/>
              </a:rPr>
              <a:t> değerleri fazla olan kolonları mantıksal olarak gruplandır</a:t>
            </a:r>
            <a:endParaRPr sz="1050" dirty="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75780" y="1920212"/>
            <a:ext cx="296545" cy="504825"/>
            <a:chOff x="5995225" y="2244661"/>
            <a:chExt cx="296545" cy="504825"/>
          </a:xfrm>
        </p:grpSpPr>
        <p:sp>
          <p:nvSpPr>
            <p:cNvPr id="31" name="object 31"/>
            <p:cNvSpPr/>
            <p:nvPr/>
          </p:nvSpPr>
          <p:spPr>
            <a:xfrm>
              <a:off x="5999988" y="2249423"/>
              <a:ext cx="287020" cy="495300"/>
            </a:xfrm>
            <a:custGeom>
              <a:avLst/>
              <a:gdLst/>
              <a:ahLst/>
              <a:cxnLst/>
              <a:rect l="l" t="t" r="r" b="b"/>
              <a:pathLst>
                <a:path w="287020" h="495300">
                  <a:moveTo>
                    <a:pt x="286512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286512" y="495300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99988" y="2249423"/>
              <a:ext cx="287020" cy="495300"/>
            </a:xfrm>
            <a:custGeom>
              <a:avLst/>
              <a:gdLst/>
              <a:ahLst/>
              <a:cxnLst/>
              <a:rect l="l" t="t" r="r" b="b"/>
              <a:pathLst>
                <a:path w="287020" h="495300">
                  <a:moveTo>
                    <a:pt x="0" y="495300"/>
                  </a:moveTo>
                  <a:lnTo>
                    <a:pt x="286512" y="495300"/>
                  </a:lnTo>
                  <a:lnTo>
                    <a:pt x="286512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914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137022" y="1989341"/>
            <a:ext cx="1449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8237" y="1320734"/>
            <a:ext cx="2308860" cy="495300"/>
          </a:xfrm>
          <a:custGeom>
            <a:avLst/>
            <a:gdLst/>
            <a:ahLst/>
            <a:cxnLst/>
            <a:rect l="l" t="t" r="r" b="b"/>
            <a:pathLst>
              <a:path w="2308859" h="495300">
                <a:moveTo>
                  <a:pt x="0" y="495300"/>
                </a:moveTo>
                <a:lnTo>
                  <a:pt x="2308859" y="495300"/>
                </a:lnTo>
                <a:lnTo>
                  <a:pt x="2308859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28956">
            <a:solidFill>
              <a:srgbClr val="4285F4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4568346" y="1307895"/>
            <a:ext cx="200913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1400" dirty="0" err="1">
                <a:latin typeface="Arial"/>
                <a:cs typeface="Arial"/>
              </a:rPr>
              <a:t>Group</a:t>
            </a:r>
            <a:r>
              <a:rPr lang="tr-TR" sz="1400" dirty="0">
                <a:latin typeface="Arial"/>
                <a:cs typeface="Arial"/>
              </a:rPr>
              <a:t> </a:t>
            </a:r>
            <a:r>
              <a:rPr lang="tr-TR" sz="1400" dirty="0" err="1">
                <a:latin typeface="Arial"/>
                <a:cs typeface="Arial"/>
              </a:rPr>
              <a:t>by</a:t>
            </a:r>
            <a:r>
              <a:rPr lang="tr-TR" sz="1400" dirty="0">
                <a:latin typeface="Arial"/>
                <a:cs typeface="Arial"/>
              </a:rPr>
              <a:t> kullanarak mantıklı kolonlar oluştur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804742" y="1324048"/>
            <a:ext cx="297815" cy="504825"/>
            <a:chOff x="6735889" y="1749361"/>
            <a:chExt cx="297815" cy="504825"/>
          </a:xfrm>
        </p:grpSpPr>
        <p:sp>
          <p:nvSpPr>
            <p:cNvPr id="37" name="object 37"/>
            <p:cNvSpPr/>
            <p:nvPr/>
          </p:nvSpPr>
          <p:spPr>
            <a:xfrm>
              <a:off x="6740652" y="1754123"/>
              <a:ext cx="288290" cy="495300"/>
            </a:xfrm>
            <a:custGeom>
              <a:avLst/>
              <a:gdLst/>
              <a:ahLst/>
              <a:cxnLst/>
              <a:rect l="l" t="t" r="r" b="b"/>
              <a:pathLst>
                <a:path w="288290" h="495300">
                  <a:moveTo>
                    <a:pt x="288035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288035" y="495300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40652" y="1754123"/>
              <a:ext cx="288290" cy="495300"/>
            </a:xfrm>
            <a:custGeom>
              <a:avLst/>
              <a:gdLst/>
              <a:ahLst/>
              <a:cxnLst/>
              <a:rect l="l" t="t" r="r" b="b"/>
              <a:pathLst>
                <a:path w="288290" h="495300">
                  <a:moveTo>
                    <a:pt x="0" y="495300"/>
                  </a:moveTo>
                  <a:lnTo>
                    <a:pt x="288035" y="495300"/>
                  </a:lnTo>
                  <a:lnTo>
                    <a:pt x="288035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914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887478" y="141852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5300" y="1199388"/>
            <a:ext cx="2308860" cy="1296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56576" y="1199388"/>
            <a:ext cx="1243583" cy="1296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21" y="0"/>
            <a:ext cx="9144000" cy="1310419"/>
          </a:xfrm>
          <a:custGeom>
            <a:avLst/>
            <a:gdLst/>
            <a:ahLst/>
            <a:cxnLst/>
            <a:rect l="l" t="t" r="r" b="b"/>
            <a:pathLst>
              <a:path w="9144000" h="1685925">
                <a:moveTo>
                  <a:pt x="0" y="1685544"/>
                </a:moveTo>
                <a:lnTo>
                  <a:pt x="9144000" y="1685544"/>
                </a:lnTo>
                <a:lnTo>
                  <a:pt x="9144000" y="0"/>
                </a:lnTo>
                <a:lnTo>
                  <a:pt x="0" y="0"/>
                </a:lnTo>
                <a:lnTo>
                  <a:pt x="0" y="1685544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aşlık 19">
            <a:extLst>
              <a:ext uri="{FF2B5EF4-FFF2-40B4-BE49-F238E27FC236}">
                <a16:creationId xmlns:a16="http://schemas.microsoft.com/office/drawing/2014/main" id="{BE3F78A4-A40E-41B7-B25A-B8BC3A32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02" y="193544"/>
            <a:ext cx="8105038" cy="830997"/>
          </a:xfrm>
        </p:spPr>
        <p:txBody>
          <a:bodyPr/>
          <a:lstStyle/>
          <a:p>
            <a:pPr algn="l"/>
            <a:r>
              <a:rPr lang="tr-TR" sz="5400" dirty="0" err="1">
                <a:latin typeface="+mj-lt"/>
              </a:rPr>
              <a:t>Label</a:t>
            </a:r>
            <a:r>
              <a:rPr lang="tr-TR" sz="5400" dirty="0">
                <a:latin typeface="+mj-lt"/>
              </a:rPr>
              <a:t> </a:t>
            </a:r>
            <a:r>
              <a:rPr lang="tr-TR" sz="5400" dirty="0" err="1">
                <a:latin typeface="+mj-lt"/>
              </a:rPr>
              <a:t>Column</a:t>
            </a:r>
            <a:r>
              <a:rPr lang="tr-TR" sz="5400" dirty="0">
                <a:latin typeface="+mj-lt"/>
              </a:rPr>
              <a:t> Analysis</a:t>
            </a:r>
          </a:p>
        </p:txBody>
      </p:sp>
      <p:pic>
        <p:nvPicPr>
          <p:cNvPr id="4" name="Resim 3" descr="kuş içeren bir resim&#10;&#10;Açıklama otomatik olarak oluşturuldu">
            <a:extLst>
              <a:ext uri="{FF2B5EF4-FFF2-40B4-BE49-F238E27FC236}">
                <a16:creationId xmlns:a16="http://schemas.microsoft.com/office/drawing/2014/main" id="{08F66F2B-3E37-4900-8601-5A729072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" y="1515039"/>
            <a:ext cx="4916020" cy="325194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E7E6CFB-D623-4063-A74F-809BF631C7CF}"/>
              </a:ext>
            </a:extLst>
          </p:cNvPr>
          <p:cNvSpPr txBox="1"/>
          <p:nvPr/>
        </p:nvSpPr>
        <p:spPr>
          <a:xfrm>
            <a:off x="5289440" y="1636458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Churn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counts</a:t>
            </a:r>
            <a:endParaRPr lang="tr-TR" dirty="0"/>
          </a:p>
          <a:p>
            <a:r>
              <a:rPr lang="tr-TR" dirty="0" err="1"/>
              <a:t>Churn</a:t>
            </a:r>
            <a:r>
              <a:rPr lang="tr-TR" dirty="0"/>
              <a:t> : 36336 (%71.18)</a:t>
            </a:r>
          </a:p>
          <a:p>
            <a:r>
              <a:rPr lang="tr-TR" dirty="0"/>
              <a:t>Not </a:t>
            </a:r>
            <a:r>
              <a:rPr lang="tr-TR" dirty="0" err="1"/>
              <a:t>Churn</a:t>
            </a:r>
            <a:r>
              <a:rPr lang="tr-TR" dirty="0"/>
              <a:t> : 14711 (%28.81)</a:t>
            </a:r>
          </a:p>
        </p:txBody>
      </p:sp>
    </p:spTree>
    <p:extLst>
      <p:ext uri="{BB962C8B-B14F-4D97-AF65-F5344CB8AC3E}">
        <p14:creationId xmlns:p14="http://schemas.microsoft.com/office/powerpoint/2010/main" val="276344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4" y="8001"/>
            <a:ext cx="89671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4400" dirty="0"/>
              <a:t>Model </a:t>
            </a:r>
            <a:r>
              <a:rPr lang="tr-TR" sz="4400" dirty="0" err="1"/>
              <a:t>Selection</a:t>
            </a:r>
            <a:endParaRPr sz="4400" dirty="0"/>
          </a:p>
        </p:txBody>
      </p:sp>
      <p:pic>
        <p:nvPicPr>
          <p:cNvPr id="46" name="Resim 45">
            <a:extLst>
              <a:ext uri="{FF2B5EF4-FFF2-40B4-BE49-F238E27FC236}">
                <a16:creationId xmlns:a16="http://schemas.microsoft.com/office/drawing/2014/main" id="{AF8BAC4E-3904-43EA-957A-21515C250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6" y="819019"/>
            <a:ext cx="3962400" cy="3667637"/>
          </a:xfrm>
          <a:prstGeom prst="rect">
            <a:avLst/>
          </a:prstGeom>
        </p:spPr>
      </p:pic>
      <p:sp>
        <p:nvSpPr>
          <p:cNvPr id="47" name="Metin kutusu 46">
            <a:extLst>
              <a:ext uri="{FF2B5EF4-FFF2-40B4-BE49-F238E27FC236}">
                <a16:creationId xmlns:a16="http://schemas.microsoft.com/office/drawing/2014/main" id="{BD7ECDFA-FFB3-45AE-8FD2-3544B2A08DB1}"/>
              </a:ext>
            </a:extLst>
          </p:cNvPr>
          <p:cNvSpPr txBox="1"/>
          <p:nvPr/>
        </p:nvSpPr>
        <p:spPr>
          <a:xfrm>
            <a:off x="5334000" y="16573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Train ve test </a:t>
            </a:r>
            <a:r>
              <a:rPr lang="tr-TR" dirty="0" err="1"/>
              <a:t>score</a:t>
            </a:r>
            <a:r>
              <a:rPr lang="tr-TR" dirty="0"/>
              <a:t> arasındaki ortalamasına bakarak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seçildi.</a:t>
            </a:r>
          </a:p>
        </p:txBody>
      </p:sp>
    </p:spTree>
    <p:extLst>
      <p:ext uri="{BB962C8B-B14F-4D97-AF65-F5344CB8AC3E}">
        <p14:creationId xmlns:p14="http://schemas.microsoft.com/office/powerpoint/2010/main" val="197665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84" y="8001"/>
            <a:ext cx="89671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4400" dirty="0" err="1"/>
              <a:t>Feature</a:t>
            </a:r>
            <a:r>
              <a:rPr lang="tr-TR" sz="4400" dirty="0"/>
              <a:t> </a:t>
            </a:r>
            <a:r>
              <a:rPr lang="tr-TR" sz="4400" dirty="0" err="1"/>
              <a:t>Selection</a:t>
            </a:r>
            <a:endParaRPr sz="4400" dirty="0"/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BD7ECDFA-FFB3-45AE-8FD2-3544B2A08DB1}"/>
              </a:ext>
            </a:extLst>
          </p:cNvPr>
          <p:cNvSpPr txBox="1"/>
          <p:nvPr/>
        </p:nvSpPr>
        <p:spPr>
          <a:xfrm>
            <a:off x="5334000" y="16573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Modele giren 56 kolonun içinde diğerlerine göre önemi fazla olan 20 kolon ile işleme devam edildi.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FBB1B68-E9C0-4962-8F20-258453ABD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56844"/>
            <a:ext cx="4572000" cy="43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802" y="27669"/>
            <a:ext cx="5157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3600" spc="-5" dirty="0"/>
              <a:t>Class </a:t>
            </a:r>
            <a:r>
              <a:rPr lang="tr-TR" sz="3600" spc="-5" dirty="0" err="1"/>
              <a:t>Imbalance</a:t>
            </a:r>
            <a:endParaRPr sz="3600" dirty="0"/>
          </a:p>
        </p:txBody>
      </p:sp>
      <p:pic>
        <p:nvPicPr>
          <p:cNvPr id="27" name="Resim 2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0C455A0-7CBD-4CD0-BD91-0A334CA5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13" y="852940"/>
            <a:ext cx="2449787" cy="2065792"/>
          </a:xfrm>
          <a:prstGeom prst="rect">
            <a:avLst/>
          </a:prstGeom>
        </p:spPr>
      </p:pic>
      <p:sp>
        <p:nvSpPr>
          <p:cNvPr id="28" name="Metin kutusu 27">
            <a:extLst>
              <a:ext uri="{FF2B5EF4-FFF2-40B4-BE49-F238E27FC236}">
                <a16:creationId xmlns:a16="http://schemas.microsoft.com/office/drawing/2014/main" id="{04034BF4-F26C-405B-9A17-602FFC5CAE18}"/>
              </a:ext>
            </a:extLst>
          </p:cNvPr>
          <p:cNvSpPr txBox="1"/>
          <p:nvPr/>
        </p:nvSpPr>
        <p:spPr>
          <a:xfrm>
            <a:off x="1376960" y="58038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Smote</a:t>
            </a:r>
            <a:r>
              <a:rPr lang="tr-TR" dirty="0"/>
              <a:t> Öncesi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73F79097-C8D8-4BE4-A7BA-5D5467A25FFA}"/>
              </a:ext>
            </a:extLst>
          </p:cNvPr>
          <p:cNvSpPr txBox="1"/>
          <p:nvPr/>
        </p:nvSpPr>
        <p:spPr>
          <a:xfrm rot="16200000">
            <a:off x="-744947" y="364347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dirty="0" err="1"/>
              <a:t>Thresold</a:t>
            </a:r>
            <a:r>
              <a:rPr lang="tr-TR" dirty="0"/>
              <a:t>=0.3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11409E1F-7748-4792-8F55-06C4DC116BC3}"/>
              </a:ext>
            </a:extLst>
          </p:cNvPr>
          <p:cNvSpPr txBox="1"/>
          <p:nvPr/>
        </p:nvSpPr>
        <p:spPr>
          <a:xfrm rot="16200000">
            <a:off x="-751736" y="165587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 </a:t>
            </a:r>
            <a:r>
              <a:rPr lang="tr-TR" dirty="0" err="1"/>
              <a:t>Thresold</a:t>
            </a:r>
            <a:r>
              <a:rPr lang="tr-TR" dirty="0"/>
              <a:t> = 0.5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3D46B353-C6FA-48FC-A3BA-40C0B81B1229}"/>
              </a:ext>
            </a:extLst>
          </p:cNvPr>
          <p:cNvSpPr txBox="1"/>
          <p:nvPr/>
        </p:nvSpPr>
        <p:spPr>
          <a:xfrm>
            <a:off x="5176240" y="58038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Smote</a:t>
            </a:r>
            <a:r>
              <a:rPr lang="tr-TR" dirty="0"/>
              <a:t> Sonrası</a:t>
            </a:r>
          </a:p>
        </p:txBody>
      </p:sp>
      <p:pic>
        <p:nvPicPr>
          <p:cNvPr id="33" name="Resim 32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EF3057B-96BB-4DF0-B8A3-090A987FC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89" y="901959"/>
            <a:ext cx="2491809" cy="2097068"/>
          </a:xfrm>
          <a:prstGeom prst="rect">
            <a:avLst/>
          </a:prstGeom>
        </p:spPr>
      </p:pic>
      <p:pic>
        <p:nvPicPr>
          <p:cNvPr id="35" name="Resim 3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4F63159-C9DB-4516-B5CE-59B82A0D0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8" y="3045104"/>
            <a:ext cx="2491809" cy="2097067"/>
          </a:xfrm>
          <a:prstGeom prst="rect">
            <a:avLst/>
          </a:prstGeom>
        </p:spPr>
      </p:pic>
      <p:pic>
        <p:nvPicPr>
          <p:cNvPr id="37" name="Resim 36" descr="ekran görüntüsü, bilgisayar içeren bir resim&#10;&#10;Açıklama otomatik olarak oluşturuldu">
            <a:extLst>
              <a:ext uri="{FF2B5EF4-FFF2-40B4-BE49-F238E27FC236}">
                <a16:creationId xmlns:a16="http://schemas.microsoft.com/office/drawing/2014/main" id="{142F8E62-180A-42BE-9D01-75DDBCA89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43" y="2999027"/>
            <a:ext cx="2491809" cy="21168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6844"/>
            <a:ext cx="9144000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792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3600" dirty="0"/>
              <a:t>Precision-</a:t>
            </a:r>
            <a:r>
              <a:rPr lang="tr-TR" sz="3600" dirty="0" err="1"/>
              <a:t>Recall</a:t>
            </a:r>
            <a:r>
              <a:rPr lang="tr-TR" sz="3600" dirty="0"/>
              <a:t>-ROC </a:t>
            </a:r>
            <a:r>
              <a:rPr lang="tr-TR" sz="3600" dirty="0" err="1"/>
              <a:t>Curve</a:t>
            </a:r>
            <a:r>
              <a:rPr lang="tr-TR" sz="3600" dirty="0"/>
              <a:t> </a:t>
            </a:r>
            <a:endParaRPr sz="3600" dirty="0"/>
          </a:p>
        </p:txBody>
      </p:sp>
      <p:pic>
        <p:nvPicPr>
          <p:cNvPr id="4" name="Resim 3" descr="kuş içeren bir resim&#10;&#10;Açıklama otomatik olarak oluşturuldu">
            <a:extLst>
              <a:ext uri="{FF2B5EF4-FFF2-40B4-BE49-F238E27FC236}">
                <a16:creationId xmlns:a16="http://schemas.microsoft.com/office/drawing/2014/main" id="{D2A5939C-8885-4021-8CAC-B2F46E4F7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04299"/>
            <a:ext cx="4244831" cy="202877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F7F96CF-9F83-40DD-9C29-CD8EEDCFA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21472"/>
            <a:ext cx="4071670" cy="201824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FB5E21A-12B6-4E68-B611-A14284E0D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14" y="2756553"/>
            <a:ext cx="8645605" cy="230719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6F4EBDA2-AD0A-48FA-846A-EE62499BBD06}"/>
              </a:ext>
            </a:extLst>
          </p:cNvPr>
          <p:cNvSpPr txBox="1"/>
          <p:nvPr/>
        </p:nvSpPr>
        <p:spPr>
          <a:xfrm>
            <a:off x="800986" y="1588681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3995B8D-79C6-4E26-BFD4-AA7D8E2ED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126" y="4082888"/>
            <a:ext cx="2043074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Precision      : 0.7026273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Recall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: 0.6586859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F1 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Score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: 0.6799854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ROC-AUC-</a:t>
            </a:r>
            <a:r>
              <a:rPr lang="tr-TR" altLang="tr-T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Score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: 0.9821514</a:t>
            </a:r>
            <a:endParaRPr kumimoji="0" lang="tr-TR" altLang="tr-T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7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220</Words>
  <Application>Microsoft Office PowerPoint</Application>
  <PresentationFormat>Ekran Gösterisi (16:9)</PresentationFormat>
  <Paragraphs>54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Roboto</vt:lpstr>
      <vt:lpstr>RobotoRegular</vt:lpstr>
      <vt:lpstr>Times New Roman</vt:lpstr>
      <vt:lpstr>Office Theme</vt:lpstr>
      <vt:lpstr>PowerPoint Sunusu</vt:lpstr>
      <vt:lpstr>What is purpose of the project?</vt:lpstr>
      <vt:lpstr>Data: Training &amp; Test</vt:lpstr>
      <vt:lpstr>Data cleaning &amp; Feature Engineering </vt:lpstr>
      <vt:lpstr>Label Column Analysis</vt:lpstr>
      <vt:lpstr>Model Selection</vt:lpstr>
      <vt:lpstr>Feature Selection</vt:lpstr>
      <vt:lpstr>Class Imbalance</vt:lpstr>
      <vt:lpstr>Precision-Recall-ROC Curve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Recep Tayyip Karmış</dc:creator>
  <cp:lastModifiedBy>Recep Tayyip Karmış</cp:lastModifiedBy>
  <cp:revision>19</cp:revision>
  <dcterms:created xsi:type="dcterms:W3CDTF">2020-04-26T05:21:16Z</dcterms:created>
  <dcterms:modified xsi:type="dcterms:W3CDTF">2020-04-26T10:57:37Z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2020-04-26T00:00:00Z</vt:filetime>
  </property>
</Properties>
</file>