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93" r:id="rId2"/>
    <p:sldId id="270" r:id="rId3"/>
    <p:sldId id="282" r:id="rId4"/>
    <p:sldId id="283" r:id="rId5"/>
    <p:sldId id="284" r:id="rId6"/>
    <p:sldId id="285" r:id="rId7"/>
    <p:sldId id="271" r:id="rId8"/>
    <p:sldId id="272" r:id="rId9"/>
    <p:sldId id="273" r:id="rId10"/>
    <p:sldId id="324" r:id="rId11"/>
    <p:sldId id="274" r:id="rId12"/>
    <p:sldId id="275" r:id="rId13"/>
    <p:sldId id="286" r:id="rId14"/>
    <p:sldId id="317" r:id="rId15"/>
    <p:sldId id="318" r:id="rId16"/>
    <p:sldId id="313" r:id="rId17"/>
    <p:sldId id="320" r:id="rId18"/>
    <p:sldId id="314" r:id="rId19"/>
    <p:sldId id="315" r:id="rId20"/>
    <p:sldId id="294" r:id="rId21"/>
    <p:sldId id="276" r:id="rId22"/>
    <p:sldId id="287" r:id="rId23"/>
    <p:sldId id="288" r:id="rId24"/>
    <p:sldId id="277" r:id="rId25"/>
    <p:sldId id="289" r:id="rId26"/>
    <p:sldId id="278" r:id="rId27"/>
    <p:sldId id="290" r:id="rId28"/>
    <p:sldId id="291" r:id="rId29"/>
    <p:sldId id="292" r:id="rId30"/>
    <p:sldId id="279" r:id="rId31"/>
    <p:sldId id="262" r:id="rId32"/>
    <p:sldId id="26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84D5B3-316B-4CA9-AA82-2FAA99334111}" v="37" dt="2025-05-27T19:18:43.5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8884D5B3-316B-4CA9-AA82-2FAA99334111}"/>
    <pc:docChg chg="undo custSel addSld delSld modSld">
      <pc:chgData name="Lines, Todd" userId="afaf7c3a-e8aa-4568-882a-02ad8f9e19b0" providerId="ADAL" clId="{8884D5B3-316B-4CA9-AA82-2FAA99334111}" dt="2025-05-27T19:18:59.017" v="254" actId="21"/>
      <pc:docMkLst>
        <pc:docMk/>
      </pc:docMkLst>
      <pc:sldChg chg="addSp delSp modSp mod">
        <pc:chgData name="Lines, Todd" userId="afaf7c3a-e8aa-4568-882a-02ad8f9e19b0" providerId="ADAL" clId="{8884D5B3-316B-4CA9-AA82-2FAA99334111}" dt="2025-05-27T18:55:17.533" v="250" actId="21"/>
        <pc:sldMkLst>
          <pc:docMk/>
          <pc:sldMk cId="1672325192" sldId="284"/>
        </pc:sldMkLst>
        <pc:spChg chg="add mod">
          <ac:chgData name="Lines, Todd" userId="afaf7c3a-e8aa-4568-882a-02ad8f9e19b0" providerId="ADAL" clId="{8884D5B3-316B-4CA9-AA82-2FAA99334111}" dt="2025-05-22T19:42:14.263" v="24" actId="403"/>
          <ac:spMkLst>
            <pc:docMk/>
            <pc:sldMk cId="1672325192" sldId="284"/>
            <ac:spMk id="2" creationId="{41AD8C82-9D8F-23F1-5B6D-1B9B24720670}"/>
          </ac:spMkLst>
        </pc:spChg>
        <pc:spChg chg="add mod">
          <ac:chgData name="Lines, Todd" userId="afaf7c3a-e8aa-4568-882a-02ad8f9e19b0" providerId="ADAL" clId="{8884D5B3-316B-4CA9-AA82-2FAA99334111}" dt="2025-05-22T19:42:21.531" v="28" actId="20577"/>
          <ac:spMkLst>
            <pc:docMk/>
            <pc:sldMk cId="1672325192" sldId="284"/>
            <ac:spMk id="3" creationId="{F69F9D42-9A70-FE15-007E-F7B363C43D83}"/>
          </ac:spMkLst>
        </pc:spChg>
        <pc:picChg chg="del mod">
          <ac:chgData name="Lines, Todd" userId="afaf7c3a-e8aa-4568-882a-02ad8f9e19b0" providerId="ADAL" clId="{8884D5B3-316B-4CA9-AA82-2FAA99334111}" dt="2025-05-27T18:55:17.533" v="250" actId="21"/>
          <ac:picMkLst>
            <pc:docMk/>
            <pc:sldMk cId="1672325192" sldId="284"/>
            <ac:picMk id="4" creationId="{9240E4B2-44AF-90CD-A655-C58712C292F6}"/>
          </ac:picMkLst>
        </pc:picChg>
      </pc:sldChg>
      <pc:sldChg chg="modSp new mod">
        <pc:chgData name="Lines, Todd" userId="afaf7c3a-e8aa-4568-882a-02ad8f9e19b0" providerId="ADAL" clId="{8884D5B3-316B-4CA9-AA82-2FAA99334111}" dt="2025-04-30T22:49:35.402" v="10" actId="20577"/>
        <pc:sldMkLst>
          <pc:docMk/>
          <pc:sldMk cId="1961176737" sldId="293"/>
        </pc:sldMkLst>
        <pc:spChg chg="mod">
          <ac:chgData name="Lines, Todd" userId="afaf7c3a-e8aa-4568-882a-02ad8f9e19b0" providerId="ADAL" clId="{8884D5B3-316B-4CA9-AA82-2FAA99334111}" dt="2025-04-30T22:49:35.402" v="10" actId="20577"/>
          <ac:spMkLst>
            <pc:docMk/>
            <pc:sldMk cId="1961176737" sldId="293"/>
            <ac:spMk id="2" creationId="{7FECADF4-F559-BA3C-D698-6E1C146A749B}"/>
          </ac:spMkLst>
        </pc:spChg>
      </pc:sldChg>
      <pc:sldChg chg="addSp modSp new mod modClrScheme chgLayout">
        <pc:chgData name="Lines, Todd" userId="afaf7c3a-e8aa-4568-882a-02ad8f9e19b0" providerId="ADAL" clId="{8884D5B3-316B-4CA9-AA82-2FAA99334111}" dt="2025-04-30T22:50:23.418" v="15" actId="20577"/>
        <pc:sldMkLst>
          <pc:docMk/>
          <pc:sldMk cId="2869578996" sldId="294"/>
        </pc:sldMkLst>
        <pc:spChg chg="add mod">
          <ac:chgData name="Lines, Todd" userId="afaf7c3a-e8aa-4568-882a-02ad8f9e19b0" providerId="ADAL" clId="{8884D5B3-316B-4CA9-AA82-2FAA99334111}" dt="2025-04-30T22:50:23.418" v="15" actId="20577"/>
          <ac:spMkLst>
            <pc:docMk/>
            <pc:sldMk cId="2869578996" sldId="294"/>
            <ac:spMk id="2" creationId="{1062A867-10CE-CCEE-1AF5-5945F8C5CF81}"/>
          </ac:spMkLst>
        </pc:spChg>
        <pc:spChg chg="add mod">
          <ac:chgData name="Lines, Todd" userId="afaf7c3a-e8aa-4568-882a-02ad8f9e19b0" providerId="ADAL" clId="{8884D5B3-316B-4CA9-AA82-2FAA99334111}" dt="2025-04-30T22:50:21.371" v="12" actId="700"/>
          <ac:spMkLst>
            <pc:docMk/>
            <pc:sldMk cId="2869578996" sldId="294"/>
            <ac:spMk id="3" creationId="{B729B2DC-9D67-EA05-E426-34867E0B9300}"/>
          </ac:spMkLst>
        </pc:spChg>
      </pc:sldChg>
      <pc:sldChg chg="addSp delSp modSp add mod">
        <pc:chgData name="Lines, Todd" userId="afaf7c3a-e8aa-4568-882a-02ad8f9e19b0" providerId="ADAL" clId="{8884D5B3-316B-4CA9-AA82-2FAA99334111}" dt="2025-05-22T20:00:48.954" v="128" actId="21"/>
        <pc:sldMkLst>
          <pc:docMk/>
          <pc:sldMk cId="784141072" sldId="313"/>
        </pc:sldMkLst>
        <pc:spChg chg="add mod">
          <ac:chgData name="Lines, Todd" userId="afaf7c3a-e8aa-4568-882a-02ad8f9e19b0" providerId="ADAL" clId="{8884D5B3-316B-4CA9-AA82-2FAA99334111}" dt="2025-05-22T20:00:36.896" v="126" actId="1076"/>
          <ac:spMkLst>
            <pc:docMk/>
            <pc:sldMk cId="784141072" sldId="313"/>
            <ac:spMk id="2" creationId="{6516F8DD-C01D-5C7C-FEB8-2C902B1BA7F1}"/>
          </ac:spMkLst>
        </pc:spChg>
      </pc:sldChg>
      <pc:sldChg chg="addSp delSp modSp add mod">
        <pc:chgData name="Lines, Todd" userId="afaf7c3a-e8aa-4568-882a-02ad8f9e19b0" providerId="ADAL" clId="{8884D5B3-316B-4CA9-AA82-2FAA99334111}" dt="2025-05-22T20:09:37.524" v="239" actId="21"/>
        <pc:sldMkLst>
          <pc:docMk/>
          <pc:sldMk cId="2007672557" sldId="314"/>
        </pc:sldMkLst>
        <pc:spChg chg="add mod">
          <ac:chgData name="Lines, Todd" userId="afaf7c3a-e8aa-4568-882a-02ad8f9e19b0" providerId="ADAL" clId="{8884D5B3-316B-4CA9-AA82-2FAA99334111}" dt="2025-05-22T19:54:18.653" v="71" actId="404"/>
          <ac:spMkLst>
            <pc:docMk/>
            <pc:sldMk cId="2007672557" sldId="314"/>
            <ac:spMk id="2" creationId="{800B59E6-2626-C593-2C49-611106027E49}"/>
          </ac:spMkLst>
        </pc:spChg>
        <pc:spChg chg="add mod">
          <ac:chgData name="Lines, Todd" userId="afaf7c3a-e8aa-4568-882a-02ad8f9e19b0" providerId="ADAL" clId="{8884D5B3-316B-4CA9-AA82-2FAA99334111}" dt="2025-05-22T19:54:37.872" v="81" actId="1036"/>
          <ac:spMkLst>
            <pc:docMk/>
            <pc:sldMk cId="2007672557" sldId="314"/>
            <ac:spMk id="3" creationId="{07E7D871-C4A1-426C-20B3-F7FF84DEEB00}"/>
          </ac:spMkLst>
        </pc:spChg>
        <pc:spChg chg="add mod">
          <ac:chgData name="Lines, Todd" userId="afaf7c3a-e8aa-4568-882a-02ad8f9e19b0" providerId="ADAL" clId="{8884D5B3-316B-4CA9-AA82-2FAA99334111}" dt="2025-05-22T20:01:15.708" v="133" actId="1076"/>
          <ac:spMkLst>
            <pc:docMk/>
            <pc:sldMk cId="2007672557" sldId="314"/>
            <ac:spMk id="8" creationId="{DE354D0C-FE0B-2C7D-DB48-4766EAE3944B}"/>
          </ac:spMkLst>
        </pc:spChg>
        <pc:spChg chg="add mod ord">
          <ac:chgData name="Lines, Todd" userId="afaf7c3a-e8aa-4568-882a-02ad8f9e19b0" providerId="ADAL" clId="{8884D5B3-316B-4CA9-AA82-2FAA99334111}" dt="2025-05-22T20:02:01.944" v="148" actId="166"/>
          <ac:spMkLst>
            <pc:docMk/>
            <pc:sldMk cId="2007672557" sldId="314"/>
            <ac:spMk id="9" creationId="{FE85FBD5-0017-AE4E-CA78-7F9A2CF89232}"/>
          </ac:spMkLst>
        </pc:spChg>
        <pc:spChg chg="add mod">
          <ac:chgData name="Lines, Todd" userId="afaf7c3a-e8aa-4568-882a-02ad8f9e19b0" providerId="ADAL" clId="{8884D5B3-316B-4CA9-AA82-2FAA99334111}" dt="2025-05-22T20:01:49.222" v="146" actId="207"/>
          <ac:spMkLst>
            <pc:docMk/>
            <pc:sldMk cId="2007672557" sldId="314"/>
            <ac:spMk id="10" creationId="{E118E8A7-2833-0F6D-B1D3-DBB6DFF52558}"/>
          </ac:spMkLst>
        </pc:spChg>
        <pc:spChg chg="add mod">
          <ac:chgData name="Lines, Todd" userId="afaf7c3a-e8aa-4568-882a-02ad8f9e19b0" providerId="ADAL" clId="{8884D5B3-316B-4CA9-AA82-2FAA99334111}" dt="2025-05-22T20:02:17.874" v="154" actId="404"/>
          <ac:spMkLst>
            <pc:docMk/>
            <pc:sldMk cId="2007672557" sldId="314"/>
            <ac:spMk id="11" creationId="{925FC6F8-DA48-F83E-2E14-B41C3B3EE6F7}"/>
          </ac:spMkLst>
        </pc:spChg>
        <pc:spChg chg="add mod">
          <ac:chgData name="Lines, Todd" userId="afaf7c3a-e8aa-4568-882a-02ad8f9e19b0" providerId="ADAL" clId="{8884D5B3-316B-4CA9-AA82-2FAA99334111}" dt="2025-05-22T20:08:56.411" v="183" actId="404"/>
          <ac:spMkLst>
            <pc:docMk/>
            <pc:sldMk cId="2007672557" sldId="314"/>
            <ac:spMk id="14" creationId="{5C5F7BC4-0D4B-BB8F-CEF3-1876FF391D89}"/>
          </ac:spMkLst>
        </pc:spChg>
        <pc:spChg chg="add mod">
          <ac:chgData name="Lines, Todd" userId="afaf7c3a-e8aa-4568-882a-02ad8f9e19b0" providerId="ADAL" clId="{8884D5B3-316B-4CA9-AA82-2FAA99334111}" dt="2025-05-22T20:09:06.619" v="237" actId="1037"/>
          <ac:spMkLst>
            <pc:docMk/>
            <pc:sldMk cId="2007672557" sldId="314"/>
            <ac:spMk id="15" creationId="{99F21292-7C9F-47D7-9DB1-AFE0D524BE77}"/>
          </ac:spMkLst>
        </pc:spChg>
      </pc:sldChg>
      <pc:sldChg chg="addSp delSp modSp add mod">
        <pc:chgData name="Lines, Todd" userId="afaf7c3a-e8aa-4568-882a-02ad8f9e19b0" providerId="ADAL" clId="{8884D5B3-316B-4CA9-AA82-2FAA99334111}" dt="2025-05-27T19:18:59.017" v="254" actId="21"/>
        <pc:sldMkLst>
          <pc:docMk/>
          <pc:sldMk cId="873789064" sldId="315"/>
        </pc:sldMkLst>
        <pc:spChg chg="add mod">
          <ac:chgData name="Lines, Todd" userId="afaf7c3a-e8aa-4568-882a-02ad8f9e19b0" providerId="ADAL" clId="{8884D5B3-316B-4CA9-AA82-2FAA99334111}" dt="2025-05-22T19:56:38.368" v="97" actId="1036"/>
          <ac:spMkLst>
            <pc:docMk/>
            <pc:sldMk cId="873789064" sldId="315"/>
            <ac:spMk id="2" creationId="{A492EEAA-8BD1-5B38-BE47-898AAE524286}"/>
          </ac:spMkLst>
        </pc:spChg>
        <pc:spChg chg="add mod">
          <ac:chgData name="Lines, Todd" userId="afaf7c3a-e8aa-4568-882a-02ad8f9e19b0" providerId="ADAL" clId="{8884D5B3-316B-4CA9-AA82-2FAA99334111}" dt="2025-05-22T19:56:45.082" v="98" actId="1076"/>
          <ac:spMkLst>
            <pc:docMk/>
            <pc:sldMk cId="873789064" sldId="315"/>
            <ac:spMk id="3" creationId="{E266AE53-5D3A-0E2B-FB6E-AC3C113C4134}"/>
          </ac:spMkLst>
        </pc:spChg>
        <pc:spChg chg="add mod">
          <ac:chgData name="Lines, Todd" userId="afaf7c3a-e8aa-4568-882a-02ad8f9e19b0" providerId="ADAL" clId="{8884D5B3-316B-4CA9-AA82-2FAA99334111}" dt="2025-05-22T20:03:24.205" v="165" actId="1076"/>
          <ac:spMkLst>
            <pc:docMk/>
            <pc:sldMk cId="873789064" sldId="315"/>
            <ac:spMk id="6" creationId="{3D0E018C-88F4-B7D0-7F33-01B19D1F3C04}"/>
          </ac:spMkLst>
        </pc:spChg>
        <pc:spChg chg="add mod">
          <ac:chgData name="Lines, Todd" userId="afaf7c3a-e8aa-4568-882a-02ad8f9e19b0" providerId="ADAL" clId="{8884D5B3-316B-4CA9-AA82-2FAA99334111}" dt="2025-05-22T20:03:30.417" v="169" actId="20577"/>
          <ac:spMkLst>
            <pc:docMk/>
            <pc:sldMk cId="873789064" sldId="315"/>
            <ac:spMk id="7" creationId="{0A9E7980-AAEE-08EE-DFF3-4CEB2174EADC}"/>
          </ac:spMkLst>
        </pc:spChg>
        <pc:spChg chg="add mod">
          <ac:chgData name="Lines, Todd" userId="afaf7c3a-e8aa-4568-882a-02ad8f9e19b0" providerId="ADAL" clId="{8884D5B3-316B-4CA9-AA82-2FAA99334111}" dt="2025-05-22T20:03:37.973" v="174" actId="404"/>
          <ac:spMkLst>
            <pc:docMk/>
            <pc:sldMk cId="873789064" sldId="315"/>
            <ac:spMk id="9" creationId="{60379FF3-B452-EDC5-90EF-61446EC81961}"/>
          </ac:spMkLst>
        </pc:spChg>
        <pc:spChg chg="add mod">
          <ac:chgData name="Lines, Todd" userId="afaf7c3a-e8aa-4568-882a-02ad8f9e19b0" providerId="ADAL" clId="{8884D5B3-316B-4CA9-AA82-2FAA99334111}" dt="2025-05-22T20:11:28.139" v="246" actId="1038"/>
          <ac:spMkLst>
            <pc:docMk/>
            <pc:sldMk cId="873789064" sldId="315"/>
            <ac:spMk id="14" creationId="{A551F14E-1772-DBE7-7933-F266BF68D1FC}"/>
          </ac:spMkLst>
        </pc:spChg>
        <pc:picChg chg="add del mod">
          <ac:chgData name="Lines, Todd" userId="afaf7c3a-e8aa-4568-882a-02ad8f9e19b0" providerId="ADAL" clId="{8884D5B3-316B-4CA9-AA82-2FAA99334111}" dt="2025-05-27T19:18:59.017" v="254" actId="21"/>
          <ac:picMkLst>
            <pc:docMk/>
            <pc:sldMk cId="873789064" sldId="315"/>
            <ac:picMk id="4" creationId="{40B5690C-86EF-77D3-6877-53845D746078}"/>
          </ac:picMkLst>
        </pc:picChg>
      </pc:sldChg>
      <pc:sldChg chg="add">
        <pc:chgData name="Lines, Todd" userId="afaf7c3a-e8aa-4568-882a-02ad8f9e19b0" providerId="ADAL" clId="{8884D5B3-316B-4CA9-AA82-2FAA99334111}" dt="2025-04-30T22:50:51.550" v="16"/>
        <pc:sldMkLst>
          <pc:docMk/>
          <pc:sldMk cId="3949916473" sldId="317"/>
        </pc:sldMkLst>
      </pc:sldChg>
      <pc:sldChg chg="add">
        <pc:chgData name="Lines, Todd" userId="afaf7c3a-e8aa-4568-882a-02ad8f9e19b0" providerId="ADAL" clId="{8884D5B3-316B-4CA9-AA82-2FAA99334111}" dt="2025-04-30T22:50:51.550" v="16"/>
        <pc:sldMkLst>
          <pc:docMk/>
          <pc:sldMk cId="0" sldId="318"/>
        </pc:sldMkLst>
      </pc:sldChg>
      <pc:sldChg chg="addSp delSp modSp add mod">
        <pc:chgData name="Lines, Todd" userId="afaf7c3a-e8aa-4568-882a-02ad8f9e19b0" providerId="ADAL" clId="{8884D5B3-316B-4CA9-AA82-2FAA99334111}" dt="2025-05-22T20:00:15.239" v="124" actId="21"/>
        <pc:sldMkLst>
          <pc:docMk/>
          <pc:sldMk cId="2905864846" sldId="320"/>
        </pc:sldMkLst>
        <pc:spChg chg="add mod">
          <ac:chgData name="Lines, Todd" userId="afaf7c3a-e8aa-4568-882a-02ad8f9e19b0" providerId="ADAL" clId="{8884D5B3-316B-4CA9-AA82-2FAA99334111}" dt="2025-05-22T19:59:50.145" v="119" actId="1035"/>
          <ac:spMkLst>
            <pc:docMk/>
            <pc:sldMk cId="2905864846" sldId="320"/>
            <ac:spMk id="5" creationId="{F8DF46F8-3B5B-D9AC-71C2-28F10D4D4FA6}"/>
          </ac:spMkLst>
        </pc:spChg>
        <pc:spChg chg="add mod">
          <ac:chgData name="Lines, Todd" userId="afaf7c3a-e8aa-4568-882a-02ad8f9e19b0" providerId="ADAL" clId="{8884D5B3-316B-4CA9-AA82-2FAA99334111}" dt="2025-05-22T19:59:57.496" v="121" actId="1076"/>
          <ac:spMkLst>
            <pc:docMk/>
            <pc:sldMk cId="2905864846" sldId="320"/>
            <ac:spMk id="6" creationId="{9BE65AE3-D2E6-481C-2A4E-1EC8F4F15114}"/>
          </ac:spMkLst>
        </pc:spChg>
        <pc:picChg chg="mod">
          <ac:chgData name="Lines, Todd" userId="afaf7c3a-e8aa-4568-882a-02ad8f9e19b0" providerId="ADAL" clId="{8884D5B3-316B-4CA9-AA82-2FAA99334111}" dt="2025-05-22T19:59:28.130" v="105" actId="1076"/>
          <ac:picMkLst>
            <pc:docMk/>
            <pc:sldMk cId="2905864846" sldId="320"/>
            <ac:picMk id="4" creationId="{00000000-0000-0000-0000-000000000000}"/>
          </ac:picMkLst>
        </pc:picChg>
      </pc:sldChg>
      <pc:sldChg chg="add del">
        <pc:chgData name="Lines, Todd" userId="afaf7c3a-e8aa-4568-882a-02ad8f9e19b0" providerId="ADAL" clId="{8884D5B3-316B-4CA9-AA82-2FAA99334111}" dt="2025-05-22T19:58:52.117" v="101" actId="47"/>
        <pc:sldMkLst>
          <pc:docMk/>
          <pc:sldMk cId="0" sldId="321"/>
        </pc:sldMkLst>
      </pc:sldChg>
      <pc:sldChg chg="add del">
        <pc:chgData name="Lines, Todd" userId="afaf7c3a-e8aa-4568-882a-02ad8f9e19b0" providerId="ADAL" clId="{8884D5B3-316B-4CA9-AA82-2FAA99334111}" dt="2025-05-22T19:59:00.902" v="102" actId="47"/>
        <pc:sldMkLst>
          <pc:docMk/>
          <pc:sldMk cId="0" sldId="322"/>
        </pc:sldMkLst>
      </pc:sldChg>
      <pc:sldChg chg="add del">
        <pc:chgData name="Lines, Todd" userId="afaf7c3a-e8aa-4568-882a-02ad8f9e19b0" providerId="ADAL" clId="{8884D5B3-316B-4CA9-AA82-2FAA99334111}" dt="2025-05-22T19:59:03.868" v="103" actId="47"/>
        <pc:sldMkLst>
          <pc:docMk/>
          <pc:sldMk cId="0" sldId="323"/>
        </pc:sldMkLst>
      </pc:sldChg>
      <pc:sldChg chg="addSp delSp modSp new mod">
        <pc:chgData name="Lines, Todd" userId="afaf7c3a-e8aa-4568-882a-02ad8f9e19b0" providerId="ADAL" clId="{8884D5B3-316B-4CA9-AA82-2FAA99334111}" dt="2025-05-22T19:52:22.316" v="63" actId="1076"/>
        <pc:sldMkLst>
          <pc:docMk/>
          <pc:sldMk cId="770160920" sldId="324"/>
        </pc:sldMkLst>
        <pc:graphicFrameChg chg="add mod modGraphic">
          <ac:chgData name="Lines, Todd" userId="afaf7c3a-e8aa-4568-882a-02ad8f9e19b0" providerId="ADAL" clId="{8884D5B3-316B-4CA9-AA82-2FAA99334111}" dt="2025-05-22T19:52:22.316" v="63" actId="1076"/>
          <ac:graphicFrameMkLst>
            <pc:docMk/>
            <pc:sldMk cId="770160920" sldId="324"/>
            <ac:graphicFrameMk id="4" creationId="{44CDD83D-75B3-1F56-1F36-54A4B81104C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42B61-E92B-448B-901B-F4BC73FBCE5B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7FEAC-7D78-4C92-B820-5C978C5ED1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7FEAC-7D78-4C92-B820-5C978C5ED1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3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61B540-B85A-48EC-9EF6-9AE02BDF169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r>
              <a:rPr lang="en-US"/>
              <a:t>neuro4e-fig-11-02-0.jpg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20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E06D5-8120-4702-8799-49873C1A47A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r>
              <a:rPr lang="en-US"/>
              <a:t>neuro4e-box-11-a(1)-0.jpg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34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9BA69C-0CAC-4F69-8A3E-75C9C4CFA57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r>
              <a:rPr lang="en-US"/>
              <a:t>neuro4e-box-11-a(2)-0.jpg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63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F63-FE06-4C95-BA80-0CD72D356A6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F63-FE06-4C95-BA80-0CD72D356A6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F63-FE06-4C95-BA80-0CD72D356A6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Fall 2007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AA56286-A981-4095-9D47-F7358FA48D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1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F63-FE06-4C95-BA80-0CD72D356A6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F63-FE06-4C95-BA80-0CD72D356A6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F63-FE06-4C95-BA80-0CD72D356A6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F63-FE06-4C95-BA80-0CD72D356A6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F63-FE06-4C95-BA80-0CD72D356A6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F63-FE06-4C95-BA80-0CD72D356A6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F63-FE06-4C95-BA80-0CD72D356A6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F63-FE06-4C95-BA80-0CD72D356A6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0BF63-FE06-4C95-BA80-0CD72D356A6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ADF4-F559-BA3C-D698-6E1C146A74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20597-3A2F-FA81-A812-6BC1F5E52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76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9847E-CAF6-18F5-19BE-E424281D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CDD83D-75B3-1F56-1F36-54A4B8110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579170"/>
              </p:ext>
            </p:extLst>
          </p:nvPr>
        </p:nvGraphicFramePr>
        <p:xfrm>
          <a:off x="850392" y="1570736"/>
          <a:ext cx="7699248" cy="3330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9624">
                  <a:extLst>
                    <a:ext uri="{9D8B030D-6E8A-4147-A177-3AD203B41FA5}">
                      <a16:colId xmlns:a16="http://schemas.microsoft.com/office/drawing/2014/main" val="678332985"/>
                    </a:ext>
                  </a:extLst>
                </a:gridCol>
                <a:gridCol w="3849624">
                  <a:extLst>
                    <a:ext uri="{9D8B030D-6E8A-4147-A177-3AD203B41FA5}">
                      <a16:colId xmlns:a16="http://schemas.microsoft.com/office/drawing/2014/main" val="2614024108"/>
                    </a:ext>
                  </a:extLst>
                </a:gridCol>
              </a:tblGrid>
              <a:tr h="103358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f/#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Intensity change 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241554"/>
                  </a:ext>
                </a:extLst>
              </a:tr>
              <a:tr h="5742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f/11 to f/8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18210"/>
                  </a:ext>
                </a:extLst>
              </a:tr>
              <a:tr h="5742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f/8 to f/5.6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930052"/>
                  </a:ext>
                </a:extLst>
              </a:tr>
              <a:tr h="5742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f/5.6 to f/4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82968"/>
                  </a:ext>
                </a:extLst>
              </a:tr>
              <a:tr h="5742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f/4 to 4f/2.8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482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160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223.17.6.5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For a camera, will a larger or a smaller aperture let in more light?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Larger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Smaller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Impossible to tell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88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223.17.7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does the f/# tell you?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gives you a relative intensity measurement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tells you how large your lens is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tells you how flat your focal plan array is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Still nothing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46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5029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http://hubblesite.org/the_telescope/hubble_essentials/graphics/telescope_essentials_howworks2_lg.gif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762000"/>
            <a:ext cx="667702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32196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223.18.4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is the power (in </a:t>
            </a:r>
            <a:r>
              <a:rPr lang="en-US" dirty="0" err="1"/>
              <a:t>Diopters</a:t>
            </a:r>
            <a:r>
              <a:rPr lang="en-US" dirty="0"/>
              <a:t>) of a lens with a focal distance of 0.5m?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10819-D402-4D92-A9F3-11EFF80A126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16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Simple Magnifier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simple magnifier consists of a single converging lens</a:t>
            </a:r>
          </a:p>
          <a:p>
            <a:pPr eaLnBrk="1" hangingPunct="1"/>
            <a:r>
              <a:rPr lang="en-US"/>
              <a:t>This device is used to increase the apparent size of an object</a:t>
            </a:r>
          </a:p>
          <a:p>
            <a:pPr eaLnBrk="1" hangingPunct="1"/>
            <a:r>
              <a:rPr lang="en-US"/>
              <a:t>The size of an image formed on the retina depends on the angle subtended by the eye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09774"/>
            <a:ext cx="829423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16F8DD-C01D-5C7C-FEB8-2C902B1BA7F1}"/>
              </a:ext>
            </a:extLst>
          </p:cNvPr>
          <p:cNvSpPr txBox="1"/>
          <p:nvPr/>
        </p:nvSpPr>
        <p:spPr>
          <a:xfrm>
            <a:off x="8505721" y="2711514"/>
            <a:ext cx="50045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h</a:t>
            </a:r>
            <a:r>
              <a:rPr lang="en-US" sz="2800" baseline="-250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784141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90" y="1320774"/>
            <a:ext cx="7924419" cy="43744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DF46F8-3B5B-D9AC-71C2-28F10D4D4FA6}"/>
              </a:ext>
            </a:extLst>
          </p:cNvPr>
          <p:cNvSpPr txBox="1"/>
          <p:nvPr/>
        </p:nvSpPr>
        <p:spPr>
          <a:xfrm>
            <a:off x="8222257" y="1769682"/>
            <a:ext cx="50045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h</a:t>
            </a:r>
            <a:r>
              <a:rPr lang="en-US" sz="2800" baseline="-25000" dirty="0"/>
              <a:t>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E65AE3-D2E6-481C-2A4E-1EC8F4F15114}"/>
              </a:ext>
            </a:extLst>
          </p:cNvPr>
          <p:cNvSpPr txBox="1"/>
          <p:nvPr/>
        </p:nvSpPr>
        <p:spPr>
          <a:xfrm>
            <a:off x="6390409" y="4427538"/>
            <a:ext cx="50045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h</a:t>
            </a:r>
            <a:r>
              <a:rPr lang="en-US" sz="2800" baseline="-250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905864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The Size of a Magnified Image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381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When an object is placed at the near point, the angle subtended is a maximum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near point is about 25 cm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When the object is placed near the focal point of a converging lens, the lens forms a virtual, upright, and enlarged image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7" y="1683274"/>
            <a:ext cx="4443413" cy="396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0B59E6-2626-C593-2C49-611106027E49}"/>
              </a:ext>
            </a:extLst>
          </p:cNvPr>
          <p:cNvSpPr txBox="1"/>
          <p:nvPr/>
        </p:nvSpPr>
        <p:spPr>
          <a:xfrm>
            <a:off x="6181344" y="4780957"/>
            <a:ext cx="31931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E7D871-C4A1-426C-20B3-F7FF84DEEB00}"/>
              </a:ext>
            </a:extLst>
          </p:cNvPr>
          <p:cNvSpPr txBox="1"/>
          <p:nvPr/>
        </p:nvSpPr>
        <p:spPr>
          <a:xfrm>
            <a:off x="6615799" y="5103676"/>
            <a:ext cx="3064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54D0C-FE0B-2C7D-DB48-4766EAE3944B}"/>
              </a:ext>
            </a:extLst>
          </p:cNvPr>
          <p:cNvSpPr txBox="1"/>
          <p:nvPr/>
        </p:nvSpPr>
        <p:spPr>
          <a:xfrm>
            <a:off x="8077200" y="1870266"/>
            <a:ext cx="40908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h</a:t>
            </a:r>
            <a:r>
              <a:rPr lang="en-US" sz="2000" baseline="-25000" dirty="0"/>
              <a:t>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18E8A7-2833-0F6D-B1D3-DBB6DFF52558}"/>
              </a:ext>
            </a:extLst>
          </p:cNvPr>
          <p:cNvSpPr/>
          <p:nvPr/>
        </p:nvSpPr>
        <p:spPr>
          <a:xfrm>
            <a:off x="6995160" y="3822234"/>
            <a:ext cx="128016" cy="219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85FBD5-0017-AE4E-CA78-7F9A2CF89232}"/>
              </a:ext>
            </a:extLst>
          </p:cNvPr>
          <p:cNvSpPr txBox="1"/>
          <p:nvPr/>
        </p:nvSpPr>
        <p:spPr>
          <a:xfrm>
            <a:off x="6922293" y="3793441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</a:t>
            </a:r>
            <a:r>
              <a:rPr lang="en-US" sz="1200" baseline="-25000" dirty="0"/>
              <a:t>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FC6F8-DA48-F83E-2E14-B41C3B3EE6F7}"/>
              </a:ext>
            </a:extLst>
          </p:cNvPr>
          <p:cNvSpPr txBox="1"/>
          <p:nvPr/>
        </p:nvSpPr>
        <p:spPr>
          <a:xfrm>
            <a:off x="8077200" y="3560624"/>
            <a:ext cx="32412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h</a:t>
            </a:r>
            <a:r>
              <a:rPr lang="en-US" sz="1600" baseline="-25000" dirty="0"/>
              <a:t>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5F7BC4-0D4B-BB8F-CEF3-1876FF391D89}"/>
              </a:ext>
            </a:extLst>
          </p:cNvPr>
          <p:cNvSpPr txBox="1"/>
          <p:nvPr/>
        </p:nvSpPr>
        <p:spPr>
          <a:xfrm>
            <a:off x="6263096" y="3956822"/>
            <a:ext cx="2167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F21292-7C9F-47D7-9DB1-AFE0D524BE77}"/>
              </a:ext>
            </a:extLst>
          </p:cNvPr>
          <p:cNvSpPr txBox="1"/>
          <p:nvPr/>
        </p:nvSpPr>
        <p:spPr>
          <a:xfrm>
            <a:off x="7265888" y="3780038"/>
            <a:ext cx="2167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007672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1000"/>
            <a:ext cx="6576023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727200" y="979054"/>
            <a:ext cx="0" cy="30941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41782" y="1011381"/>
            <a:ext cx="0" cy="30941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01090" y="2272145"/>
            <a:ext cx="105294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24363" y="2078181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92EEAA-8BD1-5B38-BE47-898AAE524286}"/>
              </a:ext>
            </a:extLst>
          </p:cNvPr>
          <p:cNvSpPr txBox="1"/>
          <p:nvPr/>
        </p:nvSpPr>
        <p:spPr>
          <a:xfrm>
            <a:off x="4252682" y="5026285"/>
            <a:ext cx="31931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66AE53-5D3A-0E2B-FB6E-AC3C113C4134}"/>
              </a:ext>
            </a:extLst>
          </p:cNvPr>
          <p:cNvSpPr txBox="1"/>
          <p:nvPr/>
        </p:nvSpPr>
        <p:spPr>
          <a:xfrm>
            <a:off x="5061319" y="5487724"/>
            <a:ext cx="3064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E018C-88F4-B7D0-7F33-01B19D1F3C04}"/>
              </a:ext>
            </a:extLst>
          </p:cNvPr>
          <p:cNvSpPr txBox="1"/>
          <p:nvPr/>
        </p:nvSpPr>
        <p:spPr>
          <a:xfrm>
            <a:off x="7306311" y="609600"/>
            <a:ext cx="50045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h</a:t>
            </a:r>
            <a:r>
              <a:rPr lang="en-US" sz="2800" baseline="-25000" dirty="0"/>
              <a:t>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9E7980-AAEE-08EE-DFF3-4CEB2174EADC}"/>
              </a:ext>
            </a:extLst>
          </p:cNvPr>
          <p:cNvSpPr txBox="1"/>
          <p:nvPr/>
        </p:nvSpPr>
        <p:spPr>
          <a:xfrm>
            <a:off x="7262438" y="3167390"/>
            <a:ext cx="42832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h</a:t>
            </a:r>
            <a:r>
              <a:rPr lang="en-US" sz="2800" baseline="-25000" dirty="0"/>
              <a:t>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79FF3-B452-EDC5-90EF-61446EC81961}"/>
              </a:ext>
            </a:extLst>
          </p:cNvPr>
          <p:cNvSpPr txBox="1"/>
          <p:nvPr/>
        </p:nvSpPr>
        <p:spPr>
          <a:xfrm>
            <a:off x="5547398" y="3409676"/>
            <a:ext cx="3882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51F14E-1772-DBE7-7933-F266BF68D1FC}"/>
              </a:ext>
            </a:extLst>
          </p:cNvPr>
          <p:cNvSpPr txBox="1"/>
          <p:nvPr/>
        </p:nvSpPr>
        <p:spPr>
          <a:xfrm>
            <a:off x="3399332" y="3731342"/>
            <a:ext cx="2167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87378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223.17.3</a:t>
            </a:r>
          </a:p>
        </p:txBody>
      </p:sp>
      <p:sp>
        <p:nvSpPr>
          <p:cNvPr id="1802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I have two lenses placed with a separation of 1m  to form an optical system. The focal length of the combined system is…..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 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25cm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+ f</a:t>
            </a:r>
            <a:r>
              <a:rPr lang="en-US" baseline="-25000" dirty="0"/>
              <a:t>2</a:t>
            </a:r>
            <a:r>
              <a:rPr lang="en-US" dirty="0"/>
              <a:t> </a:t>
            </a:r>
            <a:endParaRPr lang="en-US" baseline="-25000" dirty="0"/>
          </a:p>
          <a:p>
            <a:pPr marL="609600" indent="-609600">
              <a:buFontTx/>
              <a:buAutoNum type="alphaLcParenR"/>
            </a:pPr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x f</a:t>
            </a:r>
            <a:r>
              <a:rPr lang="en-US" baseline="-25000" dirty="0"/>
              <a:t>2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No simple relationship</a:t>
            </a:r>
          </a:p>
        </p:txBody>
      </p:sp>
      <p:sp>
        <p:nvSpPr>
          <p:cNvPr id="180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01146B-F335-4073-85A8-072265A7A27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364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364865" name="Object 1"/>
          <p:cNvGraphicFramePr>
            <a:graphicFrameLocks noChangeAspect="1"/>
          </p:cNvGraphicFramePr>
          <p:nvPr/>
        </p:nvGraphicFramePr>
        <p:xfrm>
          <a:off x="1094282" y="3192904"/>
          <a:ext cx="1050644" cy="569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400" imgH="431800" progId="Equation.3">
                  <p:embed/>
                </p:oleObj>
              </mc:Choice>
              <mc:Fallback>
                <p:oleObj name="Equation" r:id="rId2" imgW="787400" imgH="431800" progId="Equation.3">
                  <p:embed/>
                  <p:pic>
                    <p:nvPicPr>
                      <p:cNvPr id="336486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282" y="3192904"/>
                        <a:ext cx="1050644" cy="5696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5833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A867-10CE-CCEE-1AF5-5945F8C5C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9B2DC-9D67-EA05-E426-34867E0B93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78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522729-DB03-484C-B934-8304638AC9B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84323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7620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Question 223.18.1</a:t>
            </a:r>
          </a:p>
        </p:txBody>
      </p:sp>
      <p:sp>
        <p:nvSpPr>
          <p:cNvPr id="184324" name="Text Box 3"/>
          <p:cNvSpPr txBox="1">
            <a:spLocks noChangeArrowheads="1"/>
          </p:cNvSpPr>
          <p:nvPr/>
        </p:nvSpPr>
        <p:spPr bwMode="auto">
          <a:xfrm>
            <a:off x="762000" y="1295400"/>
            <a:ext cx="76200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 campers wish to start a fire during the day. One camper is nearsighted and one is farsighted. Whose glasses should be used to focus the Sun’s rays onto some paper to start the fire?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either camper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nearsighted camper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farsighted camper</a:t>
            </a:r>
          </a:p>
        </p:txBody>
      </p:sp>
      <p:sp>
        <p:nvSpPr>
          <p:cNvPr id="184325" name="Line 4"/>
          <p:cNvSpPr>
            <a:spLocks noChangeShapeType="1"/>
          </p:cNvSpPr>
          <p:nvPr/>
        </p:nvSpPr>
        <p:spPr bwMode="auto">
          <a:xfrm>
            <a:off x="2743200" y="9906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25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415926"/>
            <a:ext cx="6442074" cy="644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934200" y="4876800"/>
            <a:ext cx="16448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Retina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9326" y="762000"/>
            <a:ext cx="12202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Lens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4876800"/>
            <a:ext cx="18293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Cornea</a:t>
            </a:r>
          </a:p>
        </p:txBody>
      </p:sp>
      <p:sp>
        <p:nvSpPr>
          <p:cNvPr id="8" name="Freeform 7"/>
          <p:cNvSpPr/>
          <p:nvPr/>
        </p:nvSpPr>
        <p:spPr>
          <a:xfrm>
            <a:off x="2171700" y="1543050"/>
            <a:ext cx="771525" cy="1771650"/>
          </a:xfrm>
          <a:custGeom>
            <a:avLst/>
            <a:gdLst>
              <a:gd name="connsiteX0" fmla="*/ 0 w 771525"/>
              <a:gd name="connsiteY0" fmla="*/ 0 h 1771650"/>
              <a:gd name="connsiteX1" fmla="*/ 200025 w 771525"/>
              <a:gd name="connsiteY1" fmla="*/ 400050 h 1771650"/>
              <a:gd name="connsiteX2" fmla="*/ 228600 w 771525"/>
              <a:gd name="connsiteY2" fmla="*/ 228600 h 1771650"/>
              <a:gd name="connsiteX3" fmla="*/ 771525 w 771525"/>
              <a:gd name="connsiteY3" fmla="*/ 1771650 h 1771650"/>
              <a:gd name="connsiteX4" fmla="*/ 771525 w 771525"/>
              <a:gd name="connsiteY4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525" h="1771650">
                <a:moveTo>
                  <a:pt x="0" y="0"/>
                </a:moveTo>
                <a:cubicBezTo>
                  <a:pt x="80962" y="180975"/>
                  <a:pt x="161925" y="361950"/>
                  <a:pt x="200025" y="400050"/>
                </a:cubicBezTo>
                <a:cubicBezTo>
                  <a:pt x="238125" y="438150"/>
                  <a:pt x="133350" y="0"/>
                  <a:pt x="228600" y="228600"/>
                </a:cubicBezTo>
                <a:cubicBezTo>
                  <a:pt x="323850" y="457200"/>
                  <a:pt x="771525" y="1771650"/>
                  <a:pt x="771525" y="1771650"/>
                </a:cubicBezTo>
                <a:lnTo>
                  <a:pt x="771525" y="1771650"/>
                </a:ln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447800" y="4191000"/>
            <a:ext cx="742950" cy="1028700"/>
          </a:xfrm>
          <a:custGeom>
            <a:avLst/>
            <a:gdLst>
              <a:gd name="connsiteX0" fmla="*/ 0 w 742950"/>
              <a:gd name="connsiteY0" fmla="*/ 1028700 h 1028700"/>
              <a:gd name="connsiteX1" fmla="*/ 428625 w 742950"/>
              <a:gd name="connsiteY1" fmla="*/ 371475 h 1028700"/>
              <a:gd name="connsiteX2" fmla="*/ 400050 w 742950"/>
              <a:gd name="connsiteY2" fmla="*/ 628650 h 1028700"/>
              <a:gd name="connsiteX3" fmla="*/ 742950 w 742950"/>
              <a:gd name="connsiteY3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028700">
                <a:moveTo>
                  <a:pt x="0" y="1028700"/>
                </a:moveTo>
                <a:cubicBezTo>
                  <a:pt x="180975" y="733425"/>
                  <a:pt x="361950" y="438150"/>
                  <a:pt x="428625" y="371475"/>
                </a:cubicBezTo>
                <a:cubicBezTo>
                  <a:pt x="495300" y="304800"/>
                  <a:pt x="347663" y="690562"/>
                  <a:pt x="400050" y="628650"/>
                </a:cubicBezTo>
                <a:cubicBezTo>
                  <a:pt x="452437" y="566738"/>
                  <a:pt x="685800" y="90487"/>
                  <a:pt x="742950" y="0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200650" y="4143375"/>
            <a:ext cx="1685925" cy="1028700"/>
          </a:xfrm>
          <a:custGeom>
            <a:avLst/>
            <a:gdLst>
              <a:gd name="connsiteX0" fmla="*/ 1685925 w 1685925"/>
              <a:gd name="connsiteY0" fmla="*/ 1028700 h 1028700"/>
              <a:gd name="connsiteX1" fmla="*/ 1171575 w 1685925"/>
              <a:gd name="connsiteY1" fmla="*/ 685800 h 1028700"/>
              <a:gd name="connsiteX2" fmla="*/ 1257300 w 1685925"/>
              <a:gd name="connsiteY2" fmla="*/ 857250 h 1028700"/>
              <a:gd name="connsiteX3" fmla="*/ 0 w 1685925"/>
              <a:gd name="connsiteY3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5925" h="1028700">
                <a:moveTo>
                  <a:pt x="1685925" y="1028700"/>
                </a:moveTo>
                <a:lnTo>
                  <a:pt x="1171575" y="685800"/>
                </a:lnTo>
                <a:lnTo>
                  <a:pt x="1257300" y="857250"/>
                </a:lnTo>
                <a:lnTo>
                  <a:pt x="0" y="0"/>
                </a:ln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1676400"/>
            <a:ext cx="205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Aqueous humor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0" y="533400"/>
            <a:ext cx="205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Vitreous humor</a:t>
            </a:r>
          </a:p>
        </p:txBody>
      </p:sp>
      <p:sp>
        <p:nvSpPr>
          <p:cNvPr id="15" name="Freeform 14"/>
          <p:cNvSpPr/>
          <p:nvPr/>
        </p:nvSpPr>
        <p:spPr>
          <a:xfrm>
            <a:off x="4914900" y="1600200"/>
            <a:ext cx="1457325" cy="1914525"/>
          </a:xfrm>
          <a:custGeom>
            <a:avLst/>
            <a:gdLst>
              <a:gd name="connsiteX0" fmla="*/ 1457325 w 1457325"/>
              <a:gd name="connsiteY0" fmla="*/ 0 h 1914525"/>
              <a:gd name="connsiteX1" fmla="*/ 600075 w 1457325"/>
              <a:gd name="connsiteY1" fmla="*/ 1000125 h 1914525"/>
              <a:gd name="connsiteX2" fmla="*/ 971550 w 1457325"/>
              <a:gd name="connsiteY2" fmla="*/ 857250 h 1914525"/>
              <a:gd name="connsiteX3" fmla="*/ 0 w 1457325"/>
              <a:gd name="connsiteY3" fmla="*/ 1914525 h 19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1914525">
                <a:moveTo>
                  <a:pt x="1457325" y="0"/>
                </a:moveTo>
                <a:cubicBezTo>
                  <a:pt x="1069181" y="428625"/>
                  <a:pt x="681037" y="857250"/>
                  <a:pt x="600075" y="1000125"/>
                </a:cubicBezTo>
                <a:cubicBezTo>
                  <a:pt x="519113" y="1143000"/>
                  <a:pt x="1071562" y="704850"/>
                  <a:pt x="971550" y="857250"/>
                </a:cubicBezTo>
                <a:cubicBezTo>
                  <a:pt x="871538" y="1009650"/>
                  <a:pt x="176212" y="1752600"/>
                  <a:pt x="0" y="1914525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371600" y="2362200"/>
            <a:ext cx="1028700" cy="628650"/>
          </a:xfrm>
          <a:custGeom>
            <a:avLst/>
            <a:gdLst>
              <a:gd name="connsiteX0" fmla="*/ 0 w 1028700"/>
              <a:gd name="connsiteY0" fmla="*/ 0 h 628650"/>
              <a:gd name="connsiteX1" fmla="*/ 600075 w 1028700"/>
              <a:gd name="connsiteY1" fmla="*/ 171450 h 628650"/>
              <a:gd name="connsiteX2" fmla="*/ 285750 w 1028700"/>
              <a:gd name="connsiteY2" fmla="*/ 314325 h 628650"/>
              <a:gd name="connsiteX3" fmla="*/ 1028700 w 1028700"/>
              <a:gd name="connsiteY3" fmla="*/ 628650 h 628650"/>
              <a:gd name="connsiteX4" fmla="*/ 1028700 w 1028700"/>
              <a:gd name="connsiteY4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700" h="628650">
                <a:moveTo>
                  <a:pt x="0" y="0"/>
                </a:moveTo>
                <a:cubicBezTo>
                  <a:pt x="276225" y="59531"/>
                  <a:pt x="552450" y="119063"/>
                  <a:pt x="600075" y="171450"/>
                </a:cubicBezTo>
                <a:cubicBezTo>
                  <a:pt x="647700" y="223838"/>
                  <a:pt x="214313" y="238125"/>
                  <a:pt x="285750" y="314325"/>
                </a:cubicBezTo>
                <a:cubicBezTo>
                  <a:pt x="357188" y="390525"/>
                  <a:pt x="1028700" y="628650"/>
                  <a:pt x="1028700" y="628650"/>
                </a:cubicBezTo>
                <a:lnTo>
                  <a:pt x="1028700" y="628650"/>
                </a:ln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flipV="1">
            <a:off x="1257300" y="3352800"/>
            <a:ext cx="1200150" cy="119063"/>
          </a:xfrm>
          <a:custGeom>
            <a:avLst/>
            <a:gdLst>
              <a:gd name="connsiteX0" fmla="*/ 0 w 1200150"/>
              <a:gd name="connsiteY0" fmla="*/ 271462 h 271462"/>
              <a:gd name="connsiteX1" fmla="*/ 800100 w 1200150"/>
              <a:gd name="connsiteY1" fmla="*/ 42862 h 271462"/>
              <a:gd name="connsiteX2" fmla="*/ 1200150 w 1200150"/>
              <a:gd name="connsiteY2" fmla="*/ 14287 h 27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0150" h="271462">
                <a:moveTo>
                  <a:pt x="0" y="271462"/>
                </a:moveTo>
                <a:cubicBezTo>
                  <a:pt x="300037" y="178593"/>
                  <a:pt x="600075" y="85725"/>
                  <a:pt x="800100" y="42862"/>
                </a:cubicBezTo>
                <a:cubicBezTo>
                  <a:pt x="1000125" y="0"/>
                  <a:pt x="1100137" y="7143"/>
                  <a:pt x="1200150" y="14287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8600" y="29718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Pupil</a:t>
            </a:r>
          </a:p>
        </p:txBody>
      </p:sp>
      <p:sp>
        <p:nvSpPr>
          <p:cNvPr id="21" name="Freeform 20"/>
          <p:cNvSpPr/>
          <p:nvPr/>
        </p:nvSpPr>
        <p:spPr>
          <a:xfrm flipV="1">
            <a:off x="1371600" y="3886200"/>
            <a:ext cx="1200150" cy="119063"/>
          </a:xfrm>
          <a:custGeom>
            <a:avLst/>
            <a:gdLst>
              <a:gd name="connsiteX0" fmla="*/ 0 w 1200150"/>
              <a:gd name="connsiteY0" fmla="*/ 271462 h 271462"/>
              <a:gd name="connsiteX1" fmla="*/ 800100 w 1200150"/>
              <a:gd name="connsiteY1" fmla="*/ 42862 h 271462"/>
              <a:gd name="connsiteX2" fmla="*/ 1200150 w 1200150"/>
              <a:gd name="connsiteY2" fmla="*/ 14287 h 27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0150" h="271462">
                <a:moveTo>
                  <a:pt x="0" y="271462"/>
                </a:moveTo>
                <a:cubicBezTo>
                  <a:pt x="300037" y="178593"/>
                  <a:pt x="600075" y="85725"/>
                  <a:pt x="800100" y="42862"/>
                </a:cubicBezTo>
                <a:cubicBezTo>
                  <a:pt x="1000125" y="0"/>
                  <a:pt x="1100137" y="7143"/>
                  <a:pt x="1200150" y="14287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9600" y="35814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Irisl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5876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/>
          <p:nvPr/>
        </p:nvGrpSpPr>
        <p:grpSpPr>
          <a:xfrm>
            <a:off x="424032" y="1627321"/>
            <a:ext cx="8024740" cy="2987542"/>
            <a:chOff x="123984" y="1627321"/>
            <a:chExt cx="8024740" cy="2987542"/>
          </a:xfrm>
        </p:grpSpPr>
        <p:sp>
          <p:nvSpPr>
            <p:cNvPr id="3" name="Oval 2"/>
            <p:cNvSpPr/>
            <p:nvPr/>
          </p:nvSpPr>
          <p:spPr>
            <a:xfrm>
              <a:off x="5297838" y="1779721"/>
              <a:ext cx="2606298" cy="2745783"/>
            </a:xfrm>
            <a:prstGeom prst="ellipse">
              <a:avLst/>
            </a:prstGeom>
            <a:solidFill>
              <a:srgbClr val="FFFF66"/>
            </a:solidFill>
            <a:ln w="3175">
              <a:solidFill>
                <a:srgbClr val="99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486400" y="1999281"/>
              <a:ext cx="2247255" cy="2355744"/>
            </a:xfrm>
            <a:prstGeom prst="ellipse">
              <a:avLst/>
            </a:prstGeom>
            <a:gradFill flip="none" rotWithShape="1">
              <a:gsLst>
                <a:gs pos="0">
                  <a:srgbClr val="B9CDE5"/>
                </a:gs>
                <a:gs pos="50000">
                  <a:srgbClr val="969696">
                    <a:tint val="44500"/>
                    <a:satMod val="160000"/>
                  </a:srgbClr>
                </a:gs>
                <a:gs pos="100000">
                  <a:srgbClr val="96969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>
              <a:off x="5036945" y="2293751"/>
              <a:ext cx="1456846" cy="1642819"/>
            </a:xfrm>
            <a:prstGeom prst="arc">
              <a:avLst>
                <a:gd name="adj1" fmla="val 6516941"/>
                <a:gd name="adj2" fmla="val 15325950"/>
              </a:avLst>
            </a:prstGeom>
            <a:gradFill>
              <a:gsLst>
                <a:gs pos="0">
                  <a:srgbClr val="B9CDE5"/>
                </a:gs>
                <a:gs pos="50000">
                  <a:srgbClr val="969696">
                    <a:tint val="44500"/>
                    <a:satMod val="160000"/>
                  </a:srgbClr>
                </a:gs>
                <a:gs pos="100000">
                  <a:srgbClr val="969696">
                    <a:tint val="23500"/>
                    <a:satMod val="160000"/>
                  </a:srgbClr>
                </a:gs>
              </a:gsLst>
              <a:lin ang="10800000" scaled="1"/>
            </a:gradFill>
            <a:ln>
              <a:solidFill>
                <a:srgbClr val="99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21414298">
              <a:off x="5412929" y="2634184"/>
              <a:ext cx="410724" cy="100592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allelogram 6"/>
            <p:cNvSpPr/>
            <p:nvPr/>
          </p:nvSpPr>
          <p:spPr>
            <a:xfrm rot="553477" flipH="1">
              <a:off x="7086514" y="2802348"/>
              <a:ext cx="616057" cy="723751"/>
            </a:xfrm>
            <a:prstGeom prst="parallelogram">
              <a:avLst>
                <a:gd name="adj" fmla="val 243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23984" y="1627321"/>
              <a:ext cx="2681207" cy="2293749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47"/>
            <p:cNvGrpSpPr/>
            <p:nvPr/>
          </p:nvGrpSpPr>
          <p:grpSpPr>
            <a:xfrm>
              <a:off x="774893" y="1766812"/>
              <a:ext cx="1363850" cy="2848051"/>
              <a:chOff x="2045756" y="1999283"/>
              <a:chExt cx="1363850" cy="2696707"/>
            </a:xfrm>
          </p:grpSpPr>
          <p:sp>
            <p:nvSpPr>
              <p:cNvPr id="22" name="Flowchart: Terminator 21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rapezoid 22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Double Bracket 23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rapezoid 24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60"/>
            <p:cNvGrpSpPr/>
            <p:nvPr/>
          </p:nvGrpSpPr>
          <p:grpSpPr>
            <a:xfrm>
              <a:off x="7175728" y="2960179"/>
              <a:ext cx="418444" cy="526943"/>
              <a:chOff x="4383429" y="1596327"/>
              <a:chExt cx="638012" cy="836908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4383429" y="1764224"/>
                <a:ext cx="638012" cy="669011"/>
              </a:xfrm>
              <a:prstGeom prst="ellipse">
                <a:avLst/>
              </a:prstGeom>
              <a:gradFill flip="none" rotWithShape="1">
                <a:gsLst>
                  <a:gs pos="3200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  <a:alpha val="46000"/>
                    </a:srgbClr>
                  </a:gs>
                  <a:gs pos="100000">
                    <a:srgbClr val="FFFF00">
                      <a:tint val="23500"/>
                      <a:satMod val="160000"/>
                      <a:alpha val="0"/>
                    </a:srgbClr>
                  </a:gs>
                  <a:gs pos="66000">
                    <a:srgbClr val="FFFF0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55"/>
              <p:cNvGrpSpPr/>
              <p:nvPr/>
            </p:nvGrpSpPr>
            <p:grpSpPr>
              <a:xfrm flipV="1">
                <a:off x="4571992" y="1596327"/>
                <a:ext cx="291863" cy="663847"/>
                <a:chOff x="2045756" y="1999283"/>
                <a:chExt cx="1363850" cy="2696707"/>
              </a:xfrm>
            </p:grpSpPr>
            <p:sp>
              <p:nvSpPr>
                <p:cNvPr id="18" name="Flowchart: Terminator 17"/>
                <p:cNvSpPr/>
                <p:nvPr/>
              </p:nvSpPr>
              <p:spPr>
                <a:xfrm rot="5400000">
                  <a:off x="2208487" y="3696347"/>
                  <a:ext cx="976396" cy="557939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rapezoid 18"/>
                <p:cNvSpPr/>
                <p:nvPr/>
              </p:nvSpPr>
              <p:spPr>
                <a:xfrm>
                  <a:off x="2340224" y="4355027"/>
                  <a:ext cx="712922" cy="340963"/>
                </a:xfrm>
                <a:prstGeom prst="trapezoid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Double Bracket 19"/>
                <p:cNvSpPr/>
                <p:nvPr/>
              </p:nvSpPr>
              <p:spPr>
                <a:xfrm flipH="1">
                  <a:off x="2572700" y="3068664"/>
                  <a:ext cx="247973" cy="402956"/>
                </a:xfrm>
                <a:prstGeom prst="bracketPair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rapezoid 20"/>
                <p:cNvSpPr/>
                <p:nvPr/>
              </p:nvSpPr>
              <p:spPr>
                <a:xfrm>
                  <a:off x="2045756" y="1999283"/>
                  <a:ext cx="1363850" cy="1301857"/>
                </a:xfrm>
                <a:prstGeom prst="trapezoid">
                  <a:avLst/>
                </a:prstGeom>
                <a:gradFill flip="none" rotWithShape="1">
                  <a:gsLst>
                    <a:gs pos="0">
                      <a:srgbClr val="FFC000">
                        <a:tint val="66000"/>
                        <a:satMod val="160000"/>
                      </a:srgbClr>
                    </a:gs>
                    <a:gs pos="50000">
                      <a:srgbClr val="FFC000">
                        <a:tint val="44500"/>
                        <a:satMod val="160000"/>
                      </a:srgbClr>
                    </a:gs>
                    <a:gs pos="100000">
                      <a:srgbClr val="FFC000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" name="Can 13"/>
            <p:cNvSpPr/>
            <p:nvPr/>
          </p:nvSpPr>
          <p:spPr>
            <a:xfrm rot="8068981">
              <a:off x="7546708" y="3911559"/>
              <a:ext cx="429117" cy="774915"/>
            </a:xfrm>
            <a:prstGeom prst="can">
              <a:avLst/>
            </a:prstGeom>
            <a:solidFill>
              <a:srgbClr val="FFFF66"/>
            </a:solidFill>
            <a:ln w="3175">
              <a:solidFill>
                <a:srgbClr val="99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2663597">
              <a:off x="7448049" y="3838599"/>
              <a:ext cx="123987" cy="461387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56"/>
            <p:cNvGrpSpPr/>
            <p:nvPr/>
          </p:nvGrpSpPr>
          <p:grpSpPr>
            <a:xfrm>
              <a:off x="1828800" y="1771650"/>
              <a:ext cx="5500688" cy="1619250"/>
              <a:chOff x="1828800" y="1771650"/>
              <a:chExt cx="5500688" cy="161925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1828800" y="1771650"/>
                <a:ext cx="3390900" cy="80486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226962" y="2579821"/>
                <a:ext cx="265226" cy="12431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505450" y="2709883"/>
                <a:ext cx="261933" cy="13332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772151" y="2852759"/>
                <a:ext cx="1557337" cy="53814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57"/>
            <p:cNvGrpSpPr/>
            <p:nvPr/>
          </p:nvGrpSpPr>
          <p:grpSpPr>
            <a:xfrm flipV="1">
              <a:off x="1852612" y="2924175"/>
              <a:ext cx="5500688" cy="1619250"/>
              <a:chOff x="1828800" y="1771650"/>
              <a:chExt cx="5500688" cy="161925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828800" y="1771650"/>
                <a:ext cx="3390900" cy="80486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5226962" y="2579821"/>
                <a:ext cx="265226" cy="12431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5505450" y="2709883"/>
                <a:ext cx="261933" cy="13332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772151" y="2852759"/>
                <a:ext cx="1557337" cy="53814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44990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223.18.2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do biologists call the process of focusing the light in the eye?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focusing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accommodation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image formation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Contraction of the </a:t>
            </a:r>
            <a:r>
              <a:rPr lang="en-US" dirty="0" err="1"/>
              <a:t>ciliary</a:t>
            </a:r>
            <a:r>
              <a:rPr lang="en-US" dirty="0"/>
              <a:t> muscle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10819-D402-4D92-A9F3-11EFF80A126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16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neuro4e-fig-11-02-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143000"/>
            <a:ext cx="48545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Accommodation by the Lens</a:t>
            </a:r>
          </a:p>
        </p:txBody>
      </p:sp>
      <p:sp>
        <p:nvSpPr>
          <p:cNvPr id="28676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3810000" cy="5257800"/>
          </a:xfrm>
        </p:spPr>
        <p:txBody>
          <a:bodyPr/>
          <a:lstStyle/>
          <a:p>
            <a:r>
              <a:rPr lang="en-US" sz="2000"/>
              <a:t>Accommodation refers to  dynamic changes in the shape of the lens.</a:t>
            </a:r>
          </a:p>
          <a:p>
            <a:r>
              <a:rPr lang="en-US" sz="2000"/>
              <a:t>As an object comes within about 20 feet the light rays originating at a point are no longer considered to be parallel.</a:t>
            </a:r>
          </a:p>
          <a:p>
            <a:r>
              <a:rPr lang="en-US" sz="2000"/>
              <a:t>Rather these light rays diverge and a greater refractive power is required to bring them into focus. </a:t>
            </a:r>
          </a:p>
          <a:p>
            <a:r>
              <a:rPr lang="en-US" sz="2000"/>
              <a:t>The lens can contribute about 12 or more diopters to the focusing of light rays on the back of the eye by rounding up.</a:t>
            </a:r>
          </a:p>
        </p:txBody>
      </p:sp>
    </p:spTree>
    <p:extLst>
      <p:ext uri="{BB962C8B-B14F-4D97-AF65-F5344CB8AC3E}">
        <p14:creationId xmlns:p14="http://schemas.microsoft.com/office/powerpoint/2010/main" val="2939919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223.18.3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do we call the position of the closest thing we can see?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Near point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Far point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Squint point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conjunctiva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10819-D402-4D92-A9F3-11EFF80A126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77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neuro4e-box-11-a(1)-0"/>
          <p:cNvPicPr>
            <a:picLocks noChangeAspect="1" noChangeArrowheads="1"/>
          </p:cNvPicPr>
          <p:nvPr/>
        </p:nvPicPr>
        <p:blipFill>
          <a:blip r:embed="rId3" cstate="print"/>
          <a:srcRect l="30489" r="28049" b="6947"/>
          <a:stretch>
            <a:fillRect/>
          </a:stretch>
        </p:blipFill>
        <p:spPr bwMode="auto">
          <a:xfrm>
            <a:off x="5410200" y="1371600"/>
            <a:ext cx="2971800" cy="501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Myopia and Other Refractive Errors</a:t>
            </a:r>
          </a:p>
        </p:txBody>
      </p:sp>
      <p:sp>
        <p:nvSpPr>
          <p:cNvPr id="29700" name="Content Placeholder 3"/>
          <p:cNvSpPr>
            <a:spLocks noGrp="1"/>
          </p:cNvSpPr>
          <p:nvPr>
            <p:ph idx="1"/>
          </p:nvPr>
        </p:nvSpPr>
        <p:spPr>
          <a:xfrm>
            <a:off x="228600" y="1295400"/>
            <a:ext cx="5029200" cy="4724400"/>
          </a:xfrm>
        </p:spPr>
        <p:txBody>
          <a:bodyPr/>
          <a:lstStyle/>
          <a:p>
            <a:r>
              <a:rPr lang="en-US" sz="2400" dirty="0">
                <a:solidFill>
                  <a:srgbClr val="00B050"/>
                </a:solidFill>
              </a:rPr>
              <a:t>Myopia </a:t>
            </a:r>
            <a:r>
              <a:rPr lang="en-US" sz="2400" dirty="0"/>
              <a:t>– nearsightedness </a:t>
            </a:r>
          </a:p>
          <a:p>
            <a:pPr lvl="1"/>
            <a:r>
              <a:rPr lang="en-US" sz="2000" dirty="0"/>
              <a:t>The ability to see close objects clearly but distant objects are blurry</a:t>
            </a:r>
          </a:p>
          <a:p>
            <a:pPr lvl="1"/>
            <a:r>
              <a:rPr lang="en-US" sz="2000" dirty="0"/>
              <a:t>Cornea and lens focus object in front of the retina</a:t>
            </a:r>
          </a:p>
          <a:p>
            <a:pPr lvl="1"/>
            <a:r>
              <a:rPr lang="en-US" sz="2000" dirty="0"/>
              <a:t>Corrected by concave lens (minus lens), radial keratotomy, laser corneal sculpting.</a:t>
            </a:r>
          </a:p>
          <a:p>
            <a:r>
              <a:rPr lang="en-US" sz="2400" dirty="0" err="1">
                <a:solidFill>
                  <a:srgbClr val="00B050"/>
                </a:solidFill>
              </a:rPr>
              <a:t>Hyperopia</a:t>
            </a:r>
            <a:r>
              <a:rPr lang="en-US" sz="2400" dirty="0"/>
              <a:t> - farsightedness</a:t>
            </a:r>
          </a:p>
          <a:p>
            <a:pPr lvl="1"/>
            <a:r>
              <a:rPr lang="en-US" sz="2000" dirty="0"/>
              <a:t>Ability to see distant objects but close objects are blurry</a:t>
            </a:r>
          </a:p>
          <a:p>
            <a:pPr lvl="1"/>
            <a:r>
              <a:rPr lang="en-US" sz="2000" dirty="0"/>
              <a:t>Image is focused behind the retina.</a:t>
            </a:r>
          </a:p>
          <a:p>
            <a:pPr lvl="1"/>
            <a:r>
              <a:rPr lang="en-US" sz="2000" dirty="0"/>
              <a:t>Corrected by convex lenses.</a:t>
            </a:r>
          </a:p>
        </p:txBody>
      </p:sp>
    </p:spTree>
    <p:extLst>
      <p:ext uri="{BB962C8B-B14F-4D97-AF65-F5344CB8AC3E}">
        <p14:creationId xmlns:p14="http://schemas.microsoft.com/office/powerpoint/2010/main" val="1598000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>
          <a:xfrm>
            <a:off x="0" y="0"/>
            <a:ext cx="5715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369812" y="461065"/>
            <a:ext cx="1430788" cy="14425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484294" y="591186"/>
            <a:ext cx="1240106" cy="123761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84294" y="576413"/>
            <a:ext cx="1240106" cy="1237614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>
            <a:off x="3211416" y="731116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21414298">
            <a:off x="3439688" y="909966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1" y="381000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47"/>
          <p:cNvGrpSpPr/>
          <p:nvPr/>
        </p:nvGrpSpPr>
        <p:grpSpPr>
          <a:xfrm>
            <a:off x="623789" y="454283"/>
            <a:ext cx="828037" cy="1496253"/>
            <a:chOff x="2045756" y="1999283"/>
            <a:chExt cx="1363850" cy="2696707"/>
          </a:xfrm>
        </p:grpSpPr>
        <p:sp>
          <p:nvSpPr>
            <p:cNvPr id="22" name="Flowchart: Terminator 21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0"/>
          <p:cNvGrpSpPr/>
          <p:nvPr/>
        </p:nvGrpSpPr>
        <p:grpSpPr>
          <a:xfrm>
            <a:off x="4509939" y="1081231"/>
            <a:ext cx="254051" cy="276835"/>
            <a:chOff x="4383429" y="1596327"/>
            <a:chExt cx="638012" cy="836908"/>
          </a:xfrm>
        </p:grpSpPr>
        <p:sp>
          <p:nvSpPr>
            <p:cNvPr id="16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55"/>
            <p:cNvGrpSpPr/>
            <p:nvPr/>
          </p:nvGrpSpPr>
          <p:grpSpPr>
            <a:xfrm flipV="1">
              <a:off x="4571992" y="1596327"/>
              <a:ext cx="291863" cy="663847"/>
              <a:chOff x="2045756" y="1999283"/>
              <a:chExt cx="1363850" cy="2696707"/>
            </a:xfrm>
          </p:grpSpPr>
          <p:sp>
            <p:nvSpPr>
              <p:cNvPr id="18" name="Flowchart: Terminator 17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rapezoid 18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Double Bracket 19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rapezoid 20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56"/>
          <p:cNvGrpSpPr/>
          <p:nvPr/>
        </p:nvGrpSpPr>
        <p:grpSpPr>
          <a:xfrm>
            <a:off x="1263649" y="456825"/>
            <a:ext cx="3339643" cy="850690"/>
            <a:chOff x="1828800" y="1771650"/>
            <a:chExt cx="5500688" cy="161925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57"/>
          <p:cNvGrpSpPr/>
          <p:nvPr/>
        </p:nvGrpSpPr>
        <p:grpSpPr>
          <a:xfrm flipV="1">
            <a:off x="1278106" y="1062316"/>
            <a:ext cx="3339643" cy="850690"/>
            <a:chOff x="1828800" y="1771650"/>
            <a:chExt cx="5500688" cy="161925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 33"/>
          <p:cNvSpPr/>
          <p:nvPr/>
        </p:nvSpPr>
        <p:spPr>
          <a:xfrm>
            <a:off x="3293612" y="2463920"/>
            <a:ext cx="2192788" cy="14425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3408094" y="2590800"/>
            <a:ext cx="2002106" cy="12192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408094" y="2590800"/>
            <a:ext cx="2002106" cy="1219200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>
            <a:off x="3230302" y="2733971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1414298">
            <a:off x="3470351" y="2912821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28601" y="2383855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47"/>
          <p:cNvGrpSpPr/>
          <p:nvPr/>
        </p:nvGrpSpPr>
        <p:grpSpPr>
          <a:xfrm>
            <a:off x="623788" y="2457139"/>
            <a:ext cx="828037" cy="1496253"/>
            <a:chOff x="2045756" y="1999283"/>
            <a:chExt cx="1363850" cy="2696707"/>
          </a:xfrm>
        </p:grpSpPr>
        <p:sp>
          <p:nvSpPr>
            <p:cNvPr id="65" name="Flowchart: Terminator 64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rapezoid 65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rapezoid 67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60"/>
          <p:cNvGrpSpPr/>
          <p:nvPr/>
        </p:nvGrpSpPr>
        <p:grpSpPr>
          <a:xfrm>
            <a:off x="4433740" y="3084085"/>
            <a:ext cx="254050" cy="276835"/>
            <a:chOff x="4383429" y="1596327"/>
            <a:chExt cx="638012" cy="836908"/>
          </a:xfrm>
        </p:grpSpPr>
        <p:sp>
          <p:nvSpPr>
            <p:cNvPr id="55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55"/>
            <p:cNvGrpSpPr/>
            <p:nvPr/>
          </p:nvGrpSpPr>
          <p:grpSpPr>
            <a:xfrm flipV="1">
              <a:off x="4571994" y="1596327"/>
              <a:ext cx="291863" cy="663847"/>
              <a:chOff x="2045756" y="1999283"/>
              <a:chExt cx="1363850" cy="2696707"/>
            </a:xfrm>
          </p:grpSpPr>
          <p:sp>
            <p:nvSpPr>
              <p:cNvPr id="57" name="Flowchart: Terminator 56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rapezoid 57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Double Bracket 62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rapezoid 63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56"/>
          <p:cNvGrpSpPr/>
          <p:nvPr/>
        </p:nvGrpSpPr>
        <p:grpSpPr>
          <a:xfrm>
            <a:off x="1263649" y="2459680"/>
            <a:ext cx="3339642" cy="850690"/>
            <a:chOff x="1828800" y="1771650"/>
            <a:chExt cx="5500688" cy="161925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57"/>
          <p:cNvGrpSpPr/>
          <p:nvPr/>
        </p:nvGrpSpPr>
        <p:grpSpPr>
          <a:xfrm flipV="1">
            <a:off x="1278106" y="3065171"/>
            <a:ext cx="3339642" cy="850690"/>
            <a:chOff x="1828800" y="1771650"/>
            <a:chExt cx="5500688" cy="161925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Oval 69"/>
          <p:cNvSpPr/>
          <p:nvPr/>
        </p:nvSpPr>
        <p:spPr>
          <a:xfrm>
            <a:off x="3369811" y="4804465"/>
            <a:ext cx="973589" cy="14425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484293" y="4934585"/>
            <a:ext cx="782907" cy="1237615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84293" y="4934585"/>
            <a:ext cx="782907" cy="1237615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c 71"/>
          <p:cNvSpPr/>
          <p:nvPr/>
        </p:nvSpPr>
        <p:spPr>
          <a:xfrm>
            <a:off x="3211415" y="5074516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rot="21414298">
            <a:off x="3439687" y="5253366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28600" y="4724400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47"/>
          <p:cNvGrpSpPr/>
          <p:nvPr/>
        </p:nvGrpSpPr>
        <p:grpSpPr>
          <a:xfrm>
            <a:off x="623787" y="4797684"/>
            <a:ext cx="828037" cy="1496253"/>
            <a:chOff x="2045756" y="1999283"/>
            <a:chExt cx="1363850" cy="2696707"/>
          </a:xfrm>
        </p:grpSpPr>
        <p:sp>
          <p:nvSpPr>
            <p:cNvPr id="77" name="Flowchart: Terminator 76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rapezoid 77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rapezoid 79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60"/>
          <p:cNvGrpSpPr/>
          <p:nvPr/>
        </p:nvGrpSpPr>
        <p:grpSpPr>
          <a:xfrm>
            <a:off x="4509939" y="5424630"/>
            <a:ext cx="254050" cy="276835"/>
            <a:chOff x="4383429" y="1596327"/>
            <a:chExt cx="638012" cy="836908"/>
          </a:xfrm>
        </p:grpSpPr>
        <p:sp>
          <p:nvSpPr>
            <p:cNvPr id="82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55"/>
            <p:cNvGrpSpPr/>
            <p:nvPr/>
          </p:nvGrpSpPr>
          <p:grpSpPr>
            <a:xfrm flipV="1">
              <a:off x="4571996" y="1596327"/>
              <a:ext cx="291863" cy="663847"/>
              <a:chOff x="2045756" y="1999283"/>
              <a:chExt cx="1363850" cy="2696707"/>
            </a:xfrm>
          </p:grpSpPr>
          <p:sp>
            <p:nvSpPr>
              <p:cNvPr id="84" name="Flowchart: Terminator 83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rapezoid 84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Double Bracket 85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rapezoid 86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" name="Group 56"/>
          <p:cNvGrpSpPr/>
          <p:nvPr/>
        </p:nvGrpSpPr>
        <p:grpSpPr>
          <a:xfrm>
            <a:off x="1263648" y="4800225"/>
            <a:ext cx="3339642" cy="850690"/>
            <a:chOff x="1828800" y="1771650"/>
            <a:chExt cx="5500688" cy="1619250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57"/>
          <p:cNvGrpSpPr/>
          <p:nvPr/>
        </p:nvGrpSpPr>
        <p:grpSpPr>
          <a:xfrm flipV="1">
            <a:off x="1278105" y="5405716"/>
            <a:ext cx="3339642" cy="850690"/>
            <a:chOff x="1828800" y="1771650"/>
            <a:chExt cx="5500688" cy="161925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ctangle 99"/>
          <p:cNvSpPr/>
          <p:nvPr/>
        </p:nvSpPr>
        <p:spPr>
          <a:xfrm>
            <a:off x="5791200" y="2895600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Myopia – nearsightedness 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791200" y="5410200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Hyperopia</a:t>
            </a:r>
            <a:r>
              <a:rPr lang="en-US" dirty="0"/>
              <a:t> - farsightedness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791200" y="1066800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3714047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 descr="neuro4e-box-11-a(2)-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133600"/>
            <a:ext cx="4271963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563563"/>
          </a:xfrm>
        </p:spPr>
        <p:txBody>
          <a:bodyPr>
            <a:normAutofit fontScale="90000"/>
          </a:bodyPr>
          <a:lstStyle/>
          <a:p>
            <a:r>
              <a:rPr lang="en-US" sz="3200"/>
              <a:t>Myopia and Other Refractive Errors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4191000" cy="5105400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solidFill>
                  <a:srgbClr val="00B050"/>
                </a:solidFill>
              </a:rPr>
              <a:t>Presbyopia</a:t>
            </a:r>
            <a:r>
              <a:rPr lang="en-US" sz="2400" dirty="0"/>
              <a:t> - degeneration of accommodation</a:t>
            </a:r>
          </a:p>
          <a:p>
            <a:pPr lvl="1"/>
            <a:r>
              <a:rPr lang="en-US" sz="2000" dirty="0"/>
              <a:t>Lens becomes less flexible with age probably because new cells are being generated but old ones are not being destroyed.</a:t>
            </a:r>
          </a:p>
          <a:p>
            <a:pPr lvl="1"/>
            <a:r>
              <a:rPr lang="en-US" sz="2000" dirty="0"/>
              <a:t>Near point of vision has increased past 9 inches</a:t>
            </a:r>
          </a:p>
          <a:p>
            <a:pPr lvl="1"/>
            <a:r>
              <a:rPr lang="en-US" sz="2000" dirty="0"/>
              <a:t>Generally develops after 40 years or in people who do fine, close work.</a:t>
            </a:r>
          </a:p>
          <a:p>
            <a:pPr lvl="1"/>
            <a:r>
              <a:rPr lang="en-US" sz="2000" dirty="0"/>
              <a:t>What is your near point of vision?</a:t>
            </a:r>
          </a:p>
          <a:p>
            <a:r>
              <a:rPr lang="en-US" sz="2400" dirty="0"/>
              <a:t>Corrected by “reading glasses” or bifocal glasses used only for close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0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imaging-resource.com/PRODS/NEX5/znew5phantom_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36762"/>
            <a:ext cx="6115050" cy="535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30204" y="5516002"/>
            <a:ext cx="3429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/>
              <a:t>http://www.imaging-resource.com/PRODS/NEX5/NEX5A.HTM</a:t>
            </a:r>
          </a:p>
        </p:txBody>
      </p:sp>
    </p:spTree>
    <p:extLst>
      <p:ext uri="{BB962C8B-B14F-4D97-AF65-F5344CB8AC3E}">
        <p14:creationId xmlns:p14="http://schemas.microsoft.com/office/powerpoint/2010/main" val="1756771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223.18.4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is the power (in </a:t>
            </a:r>
            <a:r>
              <a:rPr lang="en-US" dirty="0" err="1"/>
              <a:t>Diopters</a:t>
            </a:r>
            <a:r>
              <a:rPr lang="en-US" dirty="0"/>
              <a:t>) of a lens with a focal distance of 0.5m?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10819-D402-4D92-A9F3-11EFF80A126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79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93700" y="2079625"/>
            <a:ext cx="8177213" cy="3397250"/>
            <a:chOff x="393894" y="1327691"/>
            <a:chExt cx="8176647" cy="3396665"/>
          </a:xfrm>
        </p:grpSpPr>
        <p:cxnSp>
          <p:nvCxnSpPr>
            <p:cNvPr id="4" name="Straight Arrow Connector 3"/>
            <p:cNvCxnSpPr/>
            <p:nvPr/>
          </p:nvCxnSpPr>
          <p:spPr>
            <a:xfrm rot="16200000" flipV="1">
              <a:off x="627383" y="2843492"/>
              <a:ext cx="2758600" cy="15874"/>
            </a:xfrm>
            <a:prstGeom prst="straightConnector1">
              <a:avLst/>
            </a:prstGeom>
            <a:ln>
              <a:solidFill>
                <a:srgbClr val="4D4D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2014620" y="4246601"/>
              <a:ext cx="6555921" cy="1587"/>
            </a:xfrm>
            <a:prstGeom prst="straightConnector1">
              <a:avLst/>
            </a:prstGeom>
            <a:ln>
              <a:solidFill>
                <a:srgbClr val="4D4D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 flipH="1">
              <a:off x="4138548" y="1810208"/>
              <a:ext cx="3966887" cy="2234815"/>
            </a:xfrm>
            <a:custGeom>
              <a:avLst/>
              <a:gdLst>
                <a:gd name="connsiteX0" fmla="*/ 0 w 3967566"/>
                <a:gd name="connsiteY0" fmla="*/ 1025471 h 2234339"/>
                <a:gd name="connsiteX1" fmla="*/ 480447 w 3967566"/>
                <a:gd name="connsiteY1" fmla="*/ 715505 h 2234339"/>
                <a:gd name="connsiteX2" fmla="*/ 960895 w 3967566"/>
                <a:gd name="connsiteY2" fmla="*/ 219559 h 2234339"/>
                <a:gd name="connsiteX3" fmla="*/ 1379349 w 3967566"/>
                <a:gd name="connsiteY3" fmla="*/ 18081 h 2234339"/>
                <a:gd name="connsiteX4" fmla="*/ 1766806 w 3967566"/>
                <a:gd name="connsiteY4" fmla="*/ 111071 h 2234339"/>
                <a:gd name="connsiteX5" fmla="*/ 2107769 w 3967566"/>
                <a:gd name="connsiteY5" fmla="*/ 545023 h 2234339"/>
                <a:gd name="connsiteX6" fmla="*/ 2433234 w 3967566"/>
                <a:gd name="connsiteY6" fmla="*/ 1195952 h 2234339"/>
                <a:gd name="connsiteX7" fmla="*/ 2944678 w 3967566"/>
                <a:gd name="connsiteY7" fmla="*/ 1800386 h 2234339"/>
                <a:gd name="connsiteX8" fmla="*/ 3564610 w 3967566"/>
                <a:gd name="connsiteY8" fmla="*/ 2141349 h 2234339"/>
                <a:gd name="connsiteX9" fmla="*/ 3967566 w 3967566"/>
                <a:gd name="connsiteY9" fmla="*/ 2234339 h 223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67566" h="2234339">
                  <a:moveTo>
                    <a:pt x="0" y="1025471"/>
                  </a:moveTo>
                  <a:cubicBezTo>
                    <a:pt x="160149" y="937647"/>
                    <a:pt x="320298" y="849824"/>
                    <a:pt x="480447" y="715505"/>
                  </a:cubicBezTo>
                  <a:cubicBezTo>
                    <a:pt x="640596" y="581186"/>
                    <a:pt x="811078" y="335796"/>
                    <a:pt x="960895" y="219559"/>
                  </a:cubicBezTo>
                  <a:cubicBezTo>
                    <a:pt x="1110712" y="103322"/>
                    <a:pt x="1245031" y="36162"/>
                    <a:pt x="1379349" y="18081"/>
                  </a:cubicBezTo>
                  <a:cubicBezTo>
                    <a:pt x="1513668" y="0"/>
                    <a:pt x="1645403" y="23247"/>
                    <a:pt x="1766806" y="111071"/>
                  </a:cubicBezTo>
                  <a:cubicBezTo>
                    <a:pt x="1888209" y="198895"/>
                    <a:pt x="1996698" y="364210"/>
                    <a:pt x="2107769" y="545023"/>
                  </a:cubicBezTo>
                  <a:cubicBezTo>
                    <a:pt x="2218840" y="725836"/>
                    <a:pt x="2293749" y="986725"/>
                    <a:pt x="2433234" y="1195952"/>
                  </a:cubicBezTo>
                  <a:cubicBezTo>
                    <a:pt x="2572719" y="1405179"/>
                    <a:pt x="2756115" y="1642820"/>
                    <a:pt x="2944678" y="1800386"/>
                  </a:cubicBezTo>
                  <a:cubicBezTo>
                    <a:pt x="3133241" y="1957952"/>
                    <a:pt x="3394129" y="2069023"/>
                    <a:pt x="3564610" y="2141349"/>
                  </a:cubicBezTo>
                  <a:cubicBezTo>
                    <a:pt x="3735091" y="2213675"/>
                    <a:pt x="3851328" y="2224007"/>
                    <a:pt x="3967566" y="2234339"/>
                  </a:cubicBezTo>
                </a:path>
              </a:pathLst>
            </a:cu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 flipH="1">
              <a:off x="3192463" y="1837191"/>
              <a:ext cx="4138326" cy="2096726"/>
            </a:xfrm>
            <a:custGeom>
              <a:avLst/>
              <a:gdLst>
                <a:gd name="connsiteX0" fmla="*/ 0 w 4138047"/>
                <a:gd name="connsiteY0" fmla="*/ 1526583 h 2097438"/>
                <a:gd name="connsiteX1" fmla="*/ 805912 w 4138047"/>
                <a:gd name="connsiteY1" fmla="*/ 1495587 h 2097438"/>
                <a:gd name="connsiteX2" fmla="*/ 1503335 w 4138047"/>
                <a:gd name="connsiteY2" fmla="*/ 1263112 h 2097438"/>
                <a:gd name="connsiteX3" fmla="*/ 1968285 w 4138047"/>
                <a:gd name="connsiteY3" fmla="*/ 829160 h 2097438"/>
                <a:gd name="connsiteX4" fmla="*/ 2309247 w 4138047"/>
                <a:gd name="connsiteY4" fmla="*/ 131736 h 2097438"/>
                <a:gd name="connsiteX5" fmla="*/ 2665708 w 4138047"/>
                <a:gd name="connsiteY5" fmla="*/ 54244 h 2097438"/>
                <a:gd name="connsiteX6" fmla="*/ 2960176 w 4138047"/>
                <a:gd name="connsiteY6" fmla="*/ 457200 h 2097438"/>
                <a:gd name="connsiteX7" fmla="*/ 3254644 w 4138047"/>
                <a:gd name="connsiteY7" fmla="*/ 1232115 h 2097438"/>
                <a:gd name="connsiteX8" fmla="*/ 3564610 w 4138047"/>
                <a:gd name="connsiteY8" fmla="*/ 1805553 h 2097438"/>
                <a:gd name="connsiteX9" fmla="*/ 3921071 w 4138047"/>
                <a:gd name="connsiteY9" fmla="*/ 2053526 h 2097438"/>
                <a:gd name="connsiteX10" fmla="*/ 4138047 w 4138047"/>
                <a:gd name="connsiteY10" fmla="*/ 2069024 h 209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38047" h="2097438">
                  <a:moveTo>
                    <a:pt x="0" y="1526583"/>
                  </a:moveTo>
                  <a:cubicBezTo>
                    <a:pt x="277678" y="1533041"/>
                    <a:pt x="555356" y="1539499"/>
                    <a:pt x="805912" y="1495587"/>
                  </a:cubicBezTo>
                  <a:cubicBezTo>
                    <a:pt x="1056468" y="1451675"/>
                    <a:pt x="1309606" y="1374183"/>
                    <a:pt x="1503335" y="1263112"/>
                  </a:cubicBezTo>
                  <a:cubicBezTo>
                    <a:pt x="1697064" y="1152041"/>
                    <a:pt x="1833966" y="1017723"/>
                    <a:pt x="1968285" y="829160"/>
                  </a:cubicBezTo>
                  <a:cubicBezTo>
                    <a:pt x="2102604" y="640597"/>
                    <a:pt x="2193010" y="260889"/>
                    <a:pt x="2309247" y="131736"/>
                  </a:cubicBezTo>
                  <a:cubicBezTo>
                    <a:pt x="2425484" y="2583"/>
                    <a:pt x="2557220" y="0"/>
                    <a:pt x="2665708" y="54244"/>
                  </a:cubicBezTo>
                  <a:cubicBezTo>
                    <a:pt x="2774196" y="108488"/>
                    <a:pt x="2862020" y="260888"/>
                    <a:pt x="2960176" y="457200"/>
                  </a:cubicBezTo>
                  <a:cubicBezTo>
                    <a:pt x="3058332" y="653512"/>
                    <a:pt x="3153905" y="1007390"/>
                    <a:pt x="3254644" y="1232115"/>
                  </a:cubicBezTo>
                  <a:cubicBezTo>
                    <a:pt x="3355383" y="1456840"/>
                    <a:pt x="3453539" y="1668651"/>
                    <a:pt x="3564610" y="1805553"/>
                  </a:cubicBezTo>
                  <a:cubicBezTo>
                    <a:pt x="3675681" y="1942455"/>
                    <a:pt x="3825498" y="2009614"/>
                    <a:pt x="3921071" y="2053526"/>
                  </a:cubicBezTo>
                  <a:cubicBezTo>
                    <a:pt x="4016644" y="2097438"/>
                    <a:pt x="4077345" y="2083231"/>
                    <a:pt x="4138047" y="2069024"/>
                  </a:cubicBezTo>
                </a:path>
              </a:pathLst>
            </a:cu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 flipH="1">
              <a:off x="2447977" y="1851476"/>
              <a:ext cx="4262143" cy="1852294"/>
            </a:xfrm>
            <a:custGeom>
              <a:avLst/>
              <a:gdLst>
                <a:gd name="connsiteX0" fmla="*/ 0 w 4262034"/>
                <a:gd name="connsiteY0" fmla="*/ 1464589 h 1852047"/>
                <a:gd name="connsiteX1" fmla="*/ 945397 w 4262034"/>
                <a:gd name="connsiteY1" fmla="*/ 1619572 h 1852047"/>
                <a:gd name="connsiteX2" fmla="*/ 1534332 w 4262034"/>
                <a:gd name="connsiteY2" fmla="*/ 1666067 h 1852047"/>
                <a:gd name="connsiteX3" fmla="*/ 1983783 w 4262034"/>
                <a:gd name="connsiteY3" fmla="*/ 1480088 h 1852047"/>
                <a:gd name="connsiteX4" fmla="*/ 2355742 w 4262034"/>
                <a:gd name="connsiteY4" fmla="*/ 984142 h 1852047"/>
                <a:gd name="connsiteX5" fmla="*/ 2665709 w 4262034"/>
                <a:gd name="connsiteY5" fmla="*/ 271220 h 1852047"/>
                <a:gd name="connsiteX6" fmla="*/ 2944678 w 4262034"/>
                <a:gd name="connsiteY6" fmla="*/ 23247 h 1852047"/>
                <a:gd name="connsiteX7" fmla="*/ 3177153 w 4262034"/>
                <a:gd name="connsiteY7" fmla="*/ 131735 h 1852047"/>
                <a:gd name="connsiteX8" fmla="*/ 3394129 w 4262034"/>
                <a:gd name="connsiteY8" fmla="*/ 674176 h 1852047"/>
                <a:gd name="connsiteX9" fmla="*/ 3750590 w 4262034"/>
                <a:gd name="connsiteY9" fmla="*/ 1464589 h 1852047"/>
                <a:gd name="connsiteX10" fmla="*/ 3874576 w 4262034"/>
                <a:gd name="connsiteY10" fmla="*/ 1635071 h 1852047"/>
                <a:gd name="connsiteX11" fmla="*/ 4262034 w 4262034"/>
                <a:gd name="connsiteY11" fmla="*/ 1852047 h 185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62034" h="1852047">
                  <a:moveTo>
                    <a:pt x="0" y="1464589"/>
                  </a:moveTo>
                  <a:cubicBezTo>
                    <a:pt x="344837" y="1525290"/>
                    <a:pt x="689675" y="1585992"/>
                    <a:pt x="945397" y="1619572"/>
                  </a:cubicBezTo>
                  <a:cubicBezTo>
                    <a:pt x="1201119" y="1653152"/>
                    <a:pt x="1361268" y="1689314"/>
                    <a:pt x="1534332" y="1666067"/>
                  </a:cubicBezTo>
                  <a:cubicBezTo>
                    <a:pt x="1707396" y="1642820"/>
                    <a:pt x="1846881" y="1593742"/>
                    <a:pt x="1983783" y="1480088"/>
                  </a:cubicBezTo>
                  <a:cubicBezTo>
                    <a:pt x="2120685" y="1366434"/>
                    <a:pt x="2242088" y="1185620"/>
                    <a:pt x="2355742" y="984142"/>
                  </a:cubicBezTo>
                  <a:cubicBezTo>
                    <a:pt x="2469396" y="782664"/>
                    <a:pt x="2567553" y="431369"/>
                    <a:pt x="2665709" y="271220"/>
                  </a:cubicBezTo>
                  <a:cubicBezTo>
                    <a:pt x="2763865" y="111071"/>
                    <a:pt x="2859437" y="46495"/>
                    <a:pt x="2944678" y="23247"/>
                  </a:cubicBezTo>
                  <a:cubicBezTo>
                    <a:pt x="3029919" y="0"/>
                    <a:pt x="3102245" y="23247"/>
                    <a:pt x="3177153" y="131735"/>
                  </a:cubicBezTo>
                  <a:cubicBezTo>
                    <a:pt x="3252061" y="240223"/>
                    <a:pt x="3298556" y="452034"/>
                    <a:pt x="3394129" y="674176"/>
                  </a:cubicBezTo>
                  <a:cubicBezTo>
                    <a:pt x="3489702" y="896318"/>
                    <a:pt x="3670516" y="1304440"/>
                    <a:pt x="3750590" y="1464589"/>
                  </a:cubicBezTo>
                  <a:cubicBezTo>
                    <a:pt x="3830664" y="1624738"/>
                    <a:pt x="3789335" y="1570495"/>
                    <a:pt x="3874576" y="1635071"/>
                  </a:cubicBezTo>
                  <a:cubicBezTo>
                    <a:pt x="3959817" y="1699647"/>
                    <a:pt x="4110925" y="1775847"/>
                    <a:pt x="4262034" y="1852047"/>
                  </a:cubicBez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6871" name="TextBox 10"/>
            <p:cNvSpPr txBox="1">
              <a:spLocks noChangeArrowheads="1"/>
            </p:cNvSpPr>
            <p:nvPr/>
          </p:nvSpPr>
          <p:spPr bwMode="auto">
            <a:xfrm>
              <a:off x="2789677" y="1425844"/>
              <a:ext cx="14264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532THz (red)</a:t>
              </a:r>
            </a:p>
          </p:txBody>
        </p:sp>
        <p:sp>
          <p:nvSpPr>
            <p:cNvPr id="676872" name="TextBox 11"/>
            <p:cNvSpPr txBox="1">
              <a:spLocks noChangeArrowheads="1"/>
            </p:cNvSpPr>
            <p:nvPr/>
          </p:nvSpPr>
          <p:spPr bwMode="auto">
            <a:xfrm>
              <a:off x="4507402" y="1438762"/>
              <a:ext cx="16444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562THz (green)</a:t>
              </a:r>
            </a:p>
          </p:txBody>
        </p:sp>
        <p:sp>
          <p:nvSpPr>
            <p:cNvPr id="676873" name="TextBox 12"/>
            <p:cNvSpPr txBox="1">
              <a:spLocks noChangeArrowheads="1"/>
            </p:cNvSpPr>
            <p:nvPr/>
          </p:nvSpPr>
          <p:spPr bwMode="auto">
            <a:xfrm>
              <a:off x="6395612" y="1327691"/>
              <a:ext cx="15247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714THz (blue)</a:t>
              </a:r>
            </a:p>
          </p:txBody>
        </p:sp>
        <p:sp>
          <p:nvSpPr>
            <p:cNvPr id="676874" name="TextBox 13"/>
            <p:cNvSpPr txBox="1">
              <a:spLocks noChangeArrowheads="1"/>
            </p:cNvSpPr>
            <p:nvPr/>
          </p:nvSpPr>
          <p:spPr bwMode="auto">
            <a:xfrm>
              <a:off x="7315179" y="4355024"/>
              <a:ext cx="116589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Frequency</a:t>
              </a:r>
            </a:p>
          </p:txBody>
        </p:sp>
        <p:sp>
          <p:nvSpPr>
            <p:cNvPr id="676875" name="TextBox 14"/>
            <p:cNvSpPr txBox="1">
              <a:spLocks noChangeArrowheads="1"/>
            </p:cNvSpPr>
            <p:nvPr/>
          </p:nvSpPr>
          <p:spPr bwMode="auto">
            <a:xfrm>
              <a:off x="393894" y="1531749"/>
              <a:ext cx="150591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/>
                <a:t>Relative Sensitivity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93700" y="2460625"/>
            <a:ext cx="8177213" cy="3251200"/>
            <a:chOff x="393894" y="1472339"/>
            <a:chExt cx="8176647" cy="3252017"/>
          </a:xfrm>
        </p:grpSpPr>
        <p:cxnSp>
          <p:nvCxnSpPr>
            <p:cNvPr id="4" name="Straight Arrow Connector 3"/>
            <p:cNvCxnSpPr/>
            <p:nvPr/>
          </p:nvCxnSpPr>
          <p:spPr>
            <a:xfrm rot="16200000" flipV="1">
              <a:off x="627593" y="2843492"/>
              <a:ext cx="2758181" cy="15874"/>
            </a:xfrm>
            <a:prstGeom prst="straightConnector1">
              <a:avLst/>
            </a:prstGeom>
            <a:ln>
              <a:solidFill>
                <a:srgbClr val="4D4D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2014620" y="4246399"/>
              <a:ext cx="6555921" cy="1587"/>
            </a:xfrm>
            <a:prstGeom prst="straightConnector1">
              <a:avLst/>
            </a:prstGeom>
            <a:ln>
              <a:solidFill>
                <a:srgbClr val="4D4D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7892" name="TextBox 11"/>
            <p:cNvSpPr txBox="1">
              <a:spLocks noChangeArrowheads="1"/>
            </p:cNvSpPr>
            <p:nvPr/>
          </p:nvSpPr>
          <p:spPr bwMode="auto">
            <a:xfrm>
              <a:off x="4677883" y="1591161"/>
              <a:ext cx="85574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(green)</a:t>
              </a:r>
            </a:p>
          </p:txBody>
        </p:sp>
        <p:sp>
          <p:nvSpPr>
            <p:cNvPr id="677893" name="TextBox 12"/>
            <p:cNvSpPr txBox="1">
              <a:spLocks noChangeArrowheads="1"/>
            </p:cNvSpPr>
            <p:nvPr/>
          </p:nvSpPr>
          <p:spPr bwMode="auto">
            <a:xfrm>
              <a:off x="6535097" y="1591161"/>
              <a:ext cx="79380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 (blue)</a:t>
              </a:r>
            </a:p>
          </p:txBody>
        </p:sp>
        <p:sp>
          <p:nvSpPr>
            <p:cNvPr id="677894" name="TextBox 13"/>
            <p:cNvSpPr txBox="1">
              <a:spLocks noChangeArrowheads="1"/>
            </p:cNvSpPr>
            <p:nvPr/>
          </p:nvSpPr>
          <p:spPr bwMode="auto">
            <a:xfrm>
              <a:off x="7315179" y="4355024"/>
              <a:ext cx="116589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Frequency</a:t>
              </a:r>
            </a:p>
          </p:txBody>
        </p:sp>
        <p:sp>
          <p:nvSpPr>
            <p:cNvPr id="677895" name="TextBox 14"/>
            <p:cNvSpPr txBox="1">
              <a:spLocks noChangeArrowheads="1"/>
            </p:cNvSpPr>
            <p:nvPr/>
          </p:nvSpPr>
          <p:spPr bwMode="auto">
            <a:xfrm>
              <a:off x="393894" y="1531749"/>
              <a:ext cx="150591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/>
                <a:t>Relative Sensitivity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3114681" y="1575553"/>
              <a:ext cx="636544" cy="2686725"/>
            </a:xfrm>
            <a:custGeom>
              <a:avLst/>
              <a:gdLst>
                <a:gd name="connsiteX0" fmla="*/ 0 w 635431"/>
                <a:gd name="connsiteY0" fmla="*/ 2670875 h 2686373"/>
                <a:gd name="connsiteX1" fmla="*/ 170482 w 635431"/>
                <a:gd name="connsiteY1" fmla="*/ 1818468 h 2686373"/>
                <a:gd name="connsiteX2" fmla="*/ 309966 w 635431"/>
                <a:gd name="connsiteY2" fmla="*/ 5166 h 2686373"/>
                <a:gd name="connsiteX3" fmla="*/ 495946 w 635431"/>
                <a:gd name="connsiteY3" fmla="*/ 1849464 h 2686373"/>
                <a:gd name="connsiteX4" fmla="*/ 635431 w 635431"/>
                <a:gd name="connsiteY4" fmla="*/ 2686373 h 2686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431" h="2686373">
                  <a:moveTo>
                    <a:pt x="0" y="2670875"/>
                  </a:moveTo>
                  <a:cubicBezTo>
                    <a:pt x="59410" y="2466814"/>
                    <a:pt x="118821" y="2262753"/>
                    <a:pt x="170482" y="1818468"/>
                  </a:cubicBezTo>
                  <a:cubicBezTo>
                    <a:pt x="222143" y="1374183"/>
                    <a:pt x="255722" y="0"/>
                    <a:pt x="309966" y="5166"/>
                  </a:cubicBezTo>
                  <a:cubicBezTo>
                    <a:pt x="364210" y="10332"/>
                    <a:pt x="441702" y="1402596"/>
                    <a:pt x="495946" y="1849464"/>
                  </a:cubicBezTo>
                  <a:cubicBezTo>
                    <a:pt x="550190" y="2296332"/>
                    <a:pt x="592810" y="2491352"/>
                    <a:pt x="635431" y="2686373"/>
                  </a:cubicBez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259189" y="1572377"/>
              <a:ext cx="634956" cy="2686725"/>
            </a:xfrm>
            <a:custGeom>
              <a:avLst/>
              <a:gdLst>
                <a:gd name="connsiteX0" fmla="*/ 0 w 635431"/>
                <a:gd name="connsiteY0" fmla="*/ 2670875 h 2686373"/>
                <a:gd name="connsiteX1" fmla="*/ 170482 w 635431"/>
                <a:gd name="connsiteY1" fmla="*/ 1818468 h 2686373"/>
                <a:gd name="connsiteX2" fmla="*/ 309966 w 635431"/>
                <a:gd name="connsiteY2" fmla="*/ 5166 h 2686373"/>
                <a:gd name="connsiteX3" fmla="*/ 495946 w 635431"/>
                <a:gd name="connsiteY3" fmla="*/ 1849464 h 2686373"/>
                <a:gd name="connsiteX4" fmla="*/ 635431 w 635431"/>
                <a:gd name="connsiteY4" fmla="*/ 2686373 h 2686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431" h="2686373">
                  <a:moveTo>
                    <a:pt x="0" y="2670875"/>
                  </a:moveTo>
                  <a:cubicBezTo>
                    <a:pt x="59410" y="2466814"/>
                    <a:pt x="118821" y="2262753"/>
                    <a:pt x="170482" y="1818468"/>
                  </a:cubicBezTo>
                  <a:cubicBezTo>
                    <a:pt x="222143" y="1374183"/>
                    <a:pt x="255722" y="0"/>
                    <a:pt x="309966" y="5166"/>
                  </a:cubicBezTo>
                  <a:cubicBezTo>
                    <a:pt x="364210" y="10332"/>
                    <a:pt x="441702" y="1402596"/>
                    <a:pt x="495946" y="1849464"/>
                  </a:cubicBezTo>
                  <a:cubicBezTo>
                    <a:pt x="550190" y="2296332"/>
                    <a:pt x="592810" y="2491352"/>
                    <a:pt x="635431" y="2686373"/>
                  </a:cubicBez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6210091" y="1586668"/>
              <a:ext cx="634956" cy="2685138"/>
            </a:xfrm>
            <a:custGeom>
              <a:avLst/>
              <a:gdLst>
                <a:gd name="connsiteX0" fmla="*/ 0 w 635431"/>
                <a:gd name="connsiteY0" fmla="*/ 2670875 h 2686373"/>
                <a:gd name="connsiteX1" fmla="*/ 170482 w 635431"/>
                <a:gd name="connsiteY1" fmla="*/ 1818468 h 2686373"/>
                <a:gd name="connsiteX2" fmla="*/ 309966 w 635431"/>
                <a:gd name="connsiteY2" fmla="*/ 5166 h 2686373"/>
                <a:gd name="connsiteX3" fmla="*/ 495946 w 635431"/>
                <a:gd name="connsiteY3" fmla="*/ 1849464 h 2686373"/>
                <a:gd name="connsiteX4" fmla="*/ 635431 w 635431"/>
                <a:gd name="connsiteY4" fmla="*/ 2686373 h 2686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431" h="2686373">
                  <a:moveTo>
                    <a:pt x="0" y="2670875"/>
                  </a:moveTo>
                  <a:cubicBezTo>
                    <a:pt x="59410" y="2466814"/>
                    <a:pt x="118821" y="2262753"/>
                    <a:pt x="170482" y="1818468"/>
                  </a:cubicBezTo>
                  <a:cubicBezTo>
                    <a:pt x="222143" y="1374183"/>
                    <a:pt x="255722" y="0"/>
                    <a:pt x="309966" y="5166"/>
                  </a:cubicBezTo>
                  <a:cubicBezTo>
                    <a:pt x="364210" y="10332"/>
                    <a:pt x="441702" y="1402596"/>
                    <a:pt x="495946" y="1849464"/>
                  </a:cubicBezTo>
                  <a:cubicBezTo>
                    <a:pt x="550190" y="2296332"/>
                    <a:pt x="592810" y="2491352"/>
                    <a:pt x="635431" y="2686373"/>
                  </a:cubicBezTo>
                </a:path>
              </a:pathLst>
            </a:cu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7899" name="TextBox 19"/>
            <p:cNvSpPr txBox="1">
              <a:spLocks noChangeArrowheads="1"/>
            </p:cNvSpPr>
            <p:nvPr/>
          </p:nvSpPr>
          <p:spPr bwMode="auto">
            <a:xfrm>
              <a:off x="3559422" y="1591161"/>
              <a:ext cx="63773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(red)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2.bp.blogspot.com/-FD-fCN20D0g/UY20rE7AtCI/AAAAAAAAE0I/gDs_VMWxIeE/s1600/zeiss-touit-32mm-planar-cutaw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023414"/>
            <a:ext cx="5486400" cy="457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14651" y="5600700"/>
            <a:ext cx="268740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http://sonyalphanex.blogspot.com/</a:t>
            </a:r>
          </a:p>
        </p:txBody>
      </p:sp>
    </p:spTree>
    <p:extLst>
      <p:ext uri="{BB962C8B-B14F-4D97-AF65-F5344CB8AC3E}">
        <p14:creationId xmlns:p14="http://schemas.microsoft.com/office/powerpoint/2010/main" val="298455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371600"/>
            <a:ext cx="672465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reeform 6"/>
          <p:cNvSpPr/>
          <p:nvPr/>
        </p:nvSpPr>
        <p:spPr>
          <a:xfrm>
            <a:off x="4312693" y="2088107"/>
            <a:ext cx="327546" cy="1269242"/>
          </a:xfrm>
          <a:custGeom>
            <a:avLst/>
            <a:gdLst>
              <a:gd name="connsiteX0" fmla="*/ 0 w 327546"/>
              <a:gd name="connsiteY0" fmla="*/ 0 h 1269242"/>
              <a:gd name="connsiteX1" fmla="*/ 313898 w 327546"/>
              <a:gd name="connsiteY1" fmla="*/ 436729 h 1269242"/>
              <a:gd name="connsiteX2" fmla="*/ 81886 w 327546"/>
              <a:gd name="connsiteY2" fmla="*/ 1269242 h 1269242"/>
              <a:gd name="connsiteX3" fmla="*/ 81886 w 327546"/>
              <a:gd name="connsiteY3" fmla="*/ 1269242 h 126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546" h="1269242">
                <a:moveTo>
                  <a:pt x="0" y="0"/>
                </a:moveTo>
                <a:cubicBezTo>
                  <a:pt x="150125" y="112594"/>
                  <a:pt x="300250" y="225189"/>
                  <a:pt x="313898" y="436729"/>
                </a:cubicBezTo>
                <a:cubicBezTo>
                  <a:pt x="327546" y="648269"/>
                  <a:pt x="81886" y="1269242"/>
                  <a:pt x="81886" y="1269242"/>
                </a:cubicBezTo>
                <a:lnTo>
                  <a:pt x="81886" y="1269242"/>
                </a:lnTo>
              </a:path>
            </a:pathLst>
          </a:cu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29000" y="1752600"/>
            <a:ext cx="102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Aperture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AD8C82-9D8F-23F1-5B6D-1B9B24720670}"/>
              </a:ext>
            </a:extLst>
          </p:cNvPr>
          <p:cNvSpPr txBox="1"/>
          <p:nvPr/>
        </p:nvSpPr>
        <p:spPr>
          <a:xfrm>
            <a:off x="2542032" y="4783693"/>
            <a:ext cx="45557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baseline="-25000" dirty="0"/>
              <a:t>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9F9D42-9A70-FE15-007E-F7B363C43D83}"/>
              </a:ext>
            </a:extLst>
          </p:cNvPr>
          <p:cNvSpPr txBox="1"/>
          <p:nvPr/>
        </p:nvSpPr>
        <p:spPr>
          <a:xfrm>
            <a:off x="4742688" y="4783693"/>
            <a:ext cx="39305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baseline="-250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67232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" y="0"/>
            <a:ext cx="69723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134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223.17.4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For a camera, usually the object distance is large. If that is true, about how big is the image distance?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About 10cm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About as big as the focal length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About as big as the diameter of the lens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About as big as the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68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223.17.5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For a camera, usually the object distance is large. If that is true, what can we say about the image size?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It’s 10cm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is proportional to the focal length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is proportional to the diameter of the lens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7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223.17.6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For a camera, usually the object distance is large. What can we say about the intensity of the light that strikes the focal plane array?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It’s 10</a:t>
            </a:r>
            <a:r>
              <a:rPr lang="en-US" baseline="30000" dirty="0"/>
              <a:t>2</a:t>
            </a:r>
            <a:r>
              <a:rPr lang="en-US" dirty="0"/>
              <a:t>cm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is proportional to the focal length squared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is proportional to the diameter of the lens squared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Nothing squared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722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908</Words>
  <Application>Microsoft Office PowerPoint</Application>
  <PresentationFormat>On-screen Show (4:3)</PresentationFormat>
  <Paragraphs>170</Paragraphs>
  <Slides>32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Times New Roman</vt:lpstr>
      <vt:lpstr>Office Theme</vt:lpstr>
      <vt:lpstr>Equation</vt:lpstr>
      <vt:lpstr>Lecture 18</vt:lpstr>
      <vt:lpstr>Question 223.17.3</vt:lpstr>
      <vt:lpstr>PowerPoint Presentation</vt:lpstr>
      <vt:lpstr>PowerPoint Presentation</vt:lpstr>
      <vt:lpstr>PowerPoint Presentation</vt:lpstr>
      <vt:lpstr>PowerPoint Presentation</vt:lpstr>
      <vt:lpstr>Question 223.17.4</vt:lpstr>
      <vt:lpstr>Question 223.17.5</vt:lpstr>
      <vt:lpstr>Question 223.17.6</vt:lpstr>
      <vt:lpstr>PowerPoint Presentation</vt:lpstr>
      <vt:lpstr>Question 223.17.6.5</vt:lpstr>
      <vt:lpstr>Question 223.17.7</vt:lpstr>
      <vt:lpstr>PowerPoint Presentation</vt:lpstr>
      <vt:lpstr>Question 223.18.4</vt:lpstr>
      <vt:lpstr>Simple Magnifier</vt:lpstr>
      <vt:lpstr>PowerPoint Presentation</vt:lpstr>
      <vt:lpstr>PowerPoint Presentation</vt:lpstr>
      <vt:lpstr>The Size of a Magnified Image</vt:lpstr>
      <vt:lpstr>PowerPoint Presentation</vt:lpstr>
      <vt:lpstr>END</vt:lpstr>
      <vt:lpstr>PowerPoint Presentation</vt:lpstr>
      <vt:lpstr>PowerPoint Presentation</vt:lpstr>
      <vt:lpstr>PowerPoint Presentation</vt:lpstr>
      <vt:lpstr>Question 223.18.2</vt:lpstr>
      <vt:lpstr>Accommodation by the Lens</vt:lpstr>
      <vt:lpstr>Question 223.18.3</vt:lpstr>
      <vt:lpstr>Myopia and Other Refractive Errors</vt:lpstr>
      <vt:lpstr>PowerPoint Presentation</vt:lpstr>
      <vt:lpstr>Myopia and Other Refractive Errors</vt:lpstr>
      <vt:lpstr>Question 223.18.4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3</cp:revision>
  <dcterms:created xsi:type="dcterms:W3CDTF">2011-12-07T16:04:48Z</dcterms:created>
  <dcterms:modified xsi:type="dcterms:W3CDTF">2025-05-27T19:19:04Z</dcterms:modified>
</cp:coreProperties>
</file>