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1" r:id="rId5"/>
    <p:sldId id="282" r:id="rId6"/>
    <p:sldId id="1397" r:id="rId7"/>
    <p:sldId id="1390" r:id="rId8"/>
    <p:sldId id="1391" r:id="rId9"/>
    <p:sldId id="1392" r:id="rId10"/>
    <p:sldId id="1393" r:id="rId11"/>
    <p:sldId id="1394" r:id="rId12"/>
    <p:sldId id="1395" r:id="rId13"/>
    <p:sldId id="261" r:id="rId14"/>
    <p:sldId id="262" r:id="rId15"/>
    <p:sldId id="260" r:id="rId16"/>
    <p:sldId id="264" r:id="rId17"/>
    <p:sldId id="265" r:id="rId18"/>
    <p:sldId id="1396" r:id="rId19"/>
    <p:sldId id="292" r:id="rId20"/>
    <p:sldId id="266" r:id="rId21"/>
    <p:sldId id="267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7FCC-BFAA-25C3-E74B-85C76D4BE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1F439-7109-5D6E-98C8-72130BE0C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F39A5-BB20-1D0D-D2B5-EC596E16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EAA65-F8E7-AD6C-2F54-732C72FC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CF427-80A7-DBF2-EFD8-83E73C36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6C3D-02F5-BE1F-B58F-A4279542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04AE9-5784-029D-7D1D-5C480B057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2DB8-8EFD-7961-A6C8-B13551D4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CCB5-9A65-2A5E-4BD5-14141A6D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B525-4A1F-AC38-F926-D05F16CE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8DF34-F5DC-51F7-753C-0835AADBC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15778-6B11-9ECD-C689-F16CF57D0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E2D0-F6B0-0503-A54A-21401BE7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133E6-6E5A-6966-940D-7848AAA2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361EB-66F8-738C-8CCD-3BA4D0E3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9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63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D7B0D-279D-4F93-970A-63C79FA4C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3775-DFA7-6505-75DC-89D68DA5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B826-2DCF-59D2-B461-56E52BE4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891-1607-3EF2-5F21-5D319334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1D069-A57A-C472-BB32-1A3E53C6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D1E2-8D6D-D4B3-AB2B-87AA49DC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5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5A07-E3E5-6286-3D7A-418C2D6E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62191-0DCE-4447-76E9-BBF13FF8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2E4C3-9565-3770-7F8C-372C2B20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3EEF-81AF-3D1D-2019-F3B83986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80C4-19ED-77BD-897C-D14DA9D9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7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CE42-D889-5BD4-E661-1E6AB7E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4A90-9896-24C1-B753-D7F67FDAE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1153F-060A-9244-58A9-D7DD06CFB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4CF5B-1F87-4FC4-669C-2E6E37E0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4123D-DDB2-547B-7105-5661B852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6FA54-F667-0F22-5FAA-ADA10112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330-31D3-4B8B-4FBA-EB6D17B5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91FF-4630-1377-1033-A153133A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18CE9-C086-E13C-C6E6-993544585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C56CC-FCC3-4939-F518-6E7E7DA4D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8DB1D-4ACF-C93C-E0EF-8DC4E3647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37D89-A574-915E-EF55-257BC600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A311B-A610-A095-C629-FC4F203B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CFA15-A9E7-4A89-5B5B-15FAB66E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8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D435-F436-B9D0-5B42-A23C111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07B11-5E89-07CB-5615-7A2730D9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B2A12-17AE-DD72-9C8D-1B316B7C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BF7A2-6D97-D398-28B5-5E22AC8C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CECCE-93D6-F94C-B0BF-7E14CA43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59967-E353-4EE7-B081-C872C2DA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EA6CF-D5D1-CF6D-AE95-71569BFE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A6FA-E4B1-AFED-654E-F4AB6EC3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4BF0-2B0F-055C-AF07-F50E6DB8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76D58-8B9C-56D4-8834-3E22E107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0AA17-4F63-BD39-141F-16B517BA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5F221-0832-F27B-3254-11901185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5EF71-8158-50D8-24CE-D3DCBBD9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7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F7FF-C145-6159-B9C0-FA07D727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4619B-7CD9-AD33-2057-335EA896E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71A07-0E5C-18A2-7A40-F304D77A0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805EC-8D39-1E9B-A676-B613B7B6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65937-6477-843D-AADA-269F660C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CC2A9-D98F-1D15-81E7-4FAFFE8D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7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93DCE-5CC8-F855-CA74-FD33BC01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9F2C0-F87C-2D51-6104-A8E221787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7858-F424-FEF1-BCEA-FC451B3BE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D3CA87-7F77-4F2E-8C50-67EE07F57F0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45FDE-102B-2D8D-FF9A-A196CBEF1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CF33F-E558-9786-9043-7014CF437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CBB1-9548-62E9-F9C8-6EEE29E47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6825F-8637-9310-E45C-189EE7862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5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1" y="0"/>
            <a:ext cx="3819263" cy="652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274638"/>
            <a:ext cx="4584357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49785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will be a brighter spot, pint A or point B?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will be the same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3839" y="274638"/>
            <a:ext cx="3287653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33C2B-F1CD-21D3-C981-131CF70D97F4}"/>
              </a:ext>
            </a:extLst>
          </p:cNvPr>
          <p:cNvSpPr txBox="1"/>
          <p:nvPr/>
        </p:nvSpPr>
        <p:spPr>
          <a:xfrm>
            <a:off x="9470897" y="2434282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BFF4C-BCD8-13B6-07F3-6BB27892273A}"/>
              </a:ext>
            </a:extLst>
          </p:cNvPr>
          <p:cNvSpPr txBox="1"/>
          <p:nvPr/>
        </p:nvSpPr>
        <p:spPr>
          <a:xfrm>
            <a:off x="9747415" y="2973749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BE7A73-7D94-3A7B-556F-4DC4E6DF4FE3}"/>
              </a:ext>
            </a:extLst>
          </p:cNvPr>
          <p:cNvSpPr/>
          <p:nvPr/>
        </p:nvSpPr>
        <p:spPr>
          <a:xfrm>
            <a:off x="9681039" y="3310702"/>
            <a:ext cx="87177" cy="1112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9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2489" y="1828800"/>
            <a:ext cx="2081319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730408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Diffraction Grating Spectrometer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371601"/>
            <a:ext cx="4154488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collimated beam is incident on the grating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diffracted light leaves the gratings and the telescope is used to view the image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wavelength can be determined by measuring the precise angles at which the images of the slit appear for the various orders</a:t>
            </a:r>
          </a:p>
        </p:txBody>
      </p:sp>
      <p:pic>
        <p:nvPicPr>
          <p:cNvPr id="8193" name="Picture 1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1" y="2286001"/>
            <a:ext cx="4033837" cy="193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Details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1" y="1905000"/>
            <a:ext cx="72675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5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5029200"/>
            <a:ext cx="3543300" cy="1428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760664" y="0"/>
            <a:ext cx="736282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Diffraction Grating, Intensity, cont.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Characteristics of the intensity pattern</a:t>
            </a:r>
          </a:p>
          <a:p>
            <a:pPr lvl="1" eaLnBrk="1" hangingPunct="1"/>
            <a:r>
              <a:rPr lang="en-US"/>
              <a:t>The sharp peaks are in contrast to the broad, bright fringes characteristic of the two-slit interference pattern</a:t>
            </a:r>
          </a:p>
          <a:p>
            <a:pPr lvl="1" eaLnBrk="1" hangingPunct="1"/>
            <a:r>
              <a:rPr lang="en-US"/>
              <a:t>Because the principle maxima are so sharp, they are much brighter than two-slit interference patterns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Grating Light Valve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481139"/>
            <a:ext cx="4230688" cy="4459287"/>
          </a:xfrm>
        </p:spPr>
        <p:txBody>
          <a:bodyPr/>
          <a:lstStyle/>
          <a:p>
            <a:pPr eaLnBrk="1" hangingPunct="1"/>
            <a:r>
              <a:rPr lang="en-US" sz="2200"/>
              <a:t>A grating light valve consists of a silicon microchip fitted with an array of parallel silicon nitride ribbons coated with a thin layer of aluminum</a:t>
            </a:r>
          </a:p>
          <a:p>
            <a:pPr eaLnBrk="1" hangingPunct="1"/>
            <a:r>
              <a:rPr lang="en-US" sz="2200"/>
              <a:t>When a voltage is applied between a ribbon and the electrode on the silicon substrate, an electric force pulls the ribbon down</a:t>
            </a:r>
          </a:p>
          <a:p>
            <a:pPr eaLnBrk="1" hangingPunct="1"/>
            <a:r>
              <a:rPr lang="en-US" sz="2200"/>
              <a:t>The array of ribbons acts as a diffraction grating</a:t>
            </a:r>
          </a:p>
        </p:txBody>
      </p:sp>
      <p:pic>
        <p:nvPicPr>
          <p:cNvPr id="59397" name="Picture 4" descr="38-19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76964" y="2190751"/>
            <a:ext cx="4033837" cy="3343275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2790825" y="0"/>
            <a:ext cx="7551738" cy="1143000"/>
          </a:xfrm>
        </p:spPr>
        <p:txBody>
          <a:bodyPr/>
          <a:lstStyle/>
          <a:p>
            <a:pPr eaLnBrk="1" hangingPunct="1"/>
            <a:r>
              <a:rPr lang="en-US" sz="3200"/>
              <a:t>Resolving Power of a Diffraction Grating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For two nearly equal wavelengths, </a:t>
            </a:r>
            <a:r>
              <a:rPr lang="en-US" i="1">
                <a:cs typeface="Arial" charset="0"/>
              </a:rPr>
              <a:t>λ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i="1">
                <a:cs typeface="Arial" charset="0"/>
              </a:rPr>
              <a:t>λ</a:t>
            </a:r>
            <a:r>
              <a:rPr lang="en-US" baseline="-25000"/>
              <a:t>2</a:t>
            </a:r>
            <a:r>
              <a:rPr lang="en-US"/>
              <a:t>, between which a diffraction grating can just barely distinguish, the </a:t>
            </a:r>
            <a:r>
              <a:rPr lang="en-US" b="1"/>
              <a:t>resolving power</a:t>
            </a:r>
            <a:r>
              <a:rPr lang="en-US"/>
              <a:t>, </a:t>
            </a:r>
            <a:r>
              <a:rPr lang="en-US" i="1"/>
              <a:t>R</a:t>
            </a:r>
            <a:r>
              <a:rPr lang="en-US"/>
              <a:t>, of the grating is defined as 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Therefore, a grating with a high resolution can distinguish between small differences in wavelength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4876800" y="3251200"/>
          <a:ext cx="23812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431640" progId="">
                  <p:embed/>
                </p:oleObj>
              </mc:Choice>
              <mc:Fallback>
                <p:oleObj name="Equation" r:id="rId2" imgW="1079280" imgH="431640" progId="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51200"/>
                        <a:ext cx="238125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E0A8329-D581-D634-3B7A-576DD2D2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8803" y="3904063"/>
            <a:ext cx="2308386" cy="270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274638"/>
            <a:ext cx="4584357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49785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will be a narrower, pint A or point B?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will be the same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839" y="274639"/>
            <a:ext cx="2062900" cy="366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33C2B-F1CD-21D3-C981-131CF70D97F4}"/>
              </a:ext>
            </a:extLst>
          </p:cNvPr>
          <p:cNvSpPr txBox="1"/>
          <p:nvPr/>
        </p:nvSpPr>
        <p:spPr>
          <a:xfrm>
            <a:off x="8471595" y="1563131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BFF4C-BCD8-13B6-07F3-6BB27892273A}"/>
              </a:ext>
            </a:extLst>
          </p:cNvPr>
          <p:cNvSpPr txBox="1"/>
          <p:nvPr/>
        </p:nvSpPr>
        <p:spPr>
          <a:xfrm>
            <a:off x="8728362" y="4905637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BE7A73-7D94-3A7B-556F-4DC4E6DF4FE3}"/>
              </a:ext>
            </a:extLst>
          </p:cNvPr>
          <p:cNvSpPr/>
          <p:nvPr/>
        </p:nvSpPr>
        <p:spPr>
          <a:xfrm>
            <a:off x="8691668" y="5203179"/>
            <a:ext cx="87177" cy="1112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1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5036" y="243840"/>
            <a:ext cx="522147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4568950" y="428954"/>
            <a:ext cx="216410" cy="165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8320" y="198121"/>
            <a:ext cx="277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Single Slit Envelope</a:t>
            </a:r>
          </a:p>
        </p:txBody>
      </p:sp>
      <p:cxnSp>
        <p:nvCxnSpPr>
          <p:cNvPr id="10" name="Straight Arrow Connector 9"/>
          <p:cNvCxnSpPr>
            <a:stCxn id="12" idx="3"/>
          </p:cNvCxnSpPr>
          <p:nvPr/>
        </p:nvCxnSpPr>
        <p:spPr>
          <a:xfrm flipV="1">
            <a:off x="4199896" y="929641"/>
            <a:ext cx="463545" cy="44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83081" y="1143001"/>
            <a:ext cx="2416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Intensity pattern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63638" y="518161"/>
            <a:ext cx="962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slits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63638" y="1584961"/>
            <a:ext cx="962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slits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3638" y="2667001"/>
            <a:ext cx="962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slits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3638" y="3749041"/>
            <a:ext cx="962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slits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46618" y="4831081"/>
            <a:ext cx="112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slits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9600" y="5867401"/>
            <a:ext cx="1292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slits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8487410" y="6521450"/>
          <a:ext cx="811679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560" imgH="215640" progId="Equation.3">
                  <p:embed/>
                </p:oleObj>
              </mc:Choice>
              <mc:Fallback>
                <p:oleObj name="Equation" r:id="rId3" imgW="520560" imgH="21564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7410" y="6521450"/>
                        <a:ext cx="811679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9865D-386A-44E5-B073-C17F51DC5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618" y="1155010"/>
            <a:ext cx="5426764" cy="40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63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-142875"/>
            <a:ext cx="6477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Resolving Power of a Diffraction Grating, cont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resolving power in the </a:t>
            </a:r>
            <a:r>
              <a:rPr lang="en-US" i="1"/>
              <a:t>m</a:t>
            </a:r>
            <a:r>
              <a:rPr lang="en-US"/>
              <a:t>th-order diffraction is </a:t>
            </a:r>
            <a:r>
              <a:rPr lang="en-US" i="1"/>
              <a:t>R</a:t>
            </a:r>
            <a:r>
              <a:rPr lang="en-US"/>
              <a:t> = </a:t>
            </a:r>
            <a:r>
              <a:rPr lang="en-US" i="1"/>
              <a:t>Nm</a:t>
            </a:r>
          </a:p>
          <a:p>
            <a:pPr lvl="1" eaLnBrk="1" hangingPunct="1"/>
            <a:r>
              <a:rPr lang="en-US" i="1"/>
              <a:t>N</a:t>
            </a:r>
            <a:r>
              <a:rPr lang="en-US"/>
              <a:t> is the number of slits</a:t>
            </a:r>
          </a:p>
          <a:p>
            <a:pPr lvl="1" eaLnBrk="1" hangingPunct="1"/>
            <a:r>
              <a:rPr lang="en-US" i="1"/>
              <a:t>m</a:t>
            </a:r>
            <a:r>
              <a:rPr lang="en-US"/>
              <a:t> is the order number</a:t>
            </a:r>
          </a:p>
          <a:p>
            <a:pPr eaLnBrk="1" hangingPunct="1"/>
            <a:r>
              <a:rPr lang="en-US"/>
              <a:t>Resolving power increases with increasing order number and with increasing number of illuminated slits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7729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AIRS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1445" name="Picture 4" descr="airsinst4_th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679134"/>
            <a:ext cx="4244975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5" descr="Scan_Geo_th3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0538" y="3252470"/>
            <a:ext cx="38100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3776" y="3629026"/>
            <a:ext cx="30194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6969" y="944880"/>
            <a:ext cx="36290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5AB56-F571-2189-14A0-EE228DC32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52A0-C8A8-A815-1256-1484F1C27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0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5857" y="1398352"/>
            <a:ext cx="7203043" cy="479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9848" y="1033322"/>
            <a:ext cx="7840355" cy="523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4298" t="28617" r="15657" b="23033"/>
          <a:stretch>
            <a:fillRect/>
          </a:stretch>
        </p:blipFill>
        <p:spPr bwMode="auto">
          <a:xfrm>
            <a:off x="3002280" y="3581400"/>
            <a:ext cx="589788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5640" y="1752600"/>
            <a:ext cx="5334000" cy="138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421880" y="310134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6480" y="310134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10134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3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1520" y="31013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310134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0960" y="31013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-5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8201" y="29260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/2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720840" y="1844040"/>
            <a:ext cx="91440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11440" y="1584961"/>
            <a:ext cx="2118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Interference fringes:</a:t>
            </a:r>
          </a:p>
          <a:p>
            <a:r>
              <a:rPr lang="en-US" sz="1600" dirty="0"/>
              <a:t> due to having two slits.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32120" y="14630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50388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2C1A0E-21EE-72F0-4370-206665E0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03" y="814379"/>
            <a:ext cx="8064593" cy="45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9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274638"/>
            <a:ext cx="4584357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49785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point A, there will be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Constructive interference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Destructive interference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Partial constructive interference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Partial destructive interference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3839" y="274638"/>
            <a:ext cx="3287653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33C2B-F1CD-21D3-C981-131CF70D97F4}"/>
              </a:ext>
            </a:extLst>
          </p:cNvPr>
          <p:cNvSpPr txBox="1"/>
          <p:nvPr/>
        </p:nvSpPr>
        <p:spPr>
          <a:xfrm>
            <a:off x="9470897" y="2434282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3207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1" y="152400"/>
            <a:ext cx="3287653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3689" y="785814"/>
            <a:ext cx="65246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388</Words>
  <Application>Microsoft Office PowerPoint</Application>
  <PresentationFormat>Widescreen</PresentationFormat>
  <Paragraphs>71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Symbol</vt:lpstr>
      <vt:lpstr>Times New Roman</vt:lpstr>
      <vt:lpstr>Office Theme</vt:lpstr>
      <vt:lpstr>Equation</vt:lpstr>
      <vt:lpstr>Lecture 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PowerPoint Presentation</vt:lpstr>
      <vt:lpstr>PowerPoint Presentation</vt:lpstr>
      <vt:lpstr>PowerPoint Presentation</vt:lpstr>
      <vt:lpstr>Question</vt:lpstr>
      <vt:lpstr>PowerPoint Presentation</vt:lpstr>
      <vt:lpstr>Diffraction Grating Spectrometer</vt:lpstr>
      <vt:lpstr>Details</vt:lpstr>
      <vt:lpstr>Diffraction Grating, Intensity, cont.</vt:lpstr>
      <vt:lpstr>Grating Light Valve</vt:lpstr>
      <vt:lpstr>Resolving Power of a Diffraction Grating</vt:lpstr>
      <vt:lpstr>Question</vt:lpstr>
      <vt:lpstr>PowerPoint Presentation</vt:lpstr>
      <vt:lpstr>Resolving Power of a Diffraction Grating, cont</vt:lpstr>
      <vt:lpstr>AIRS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Lines, Todd</dc:creator>
  <cp:lastModifiedBy>Lines, Todd</cp:lastModifiedBy>
  <cp:revision>1</cp:revision>
  <dcterms:created xsi:type="dcterms:W3CDTF">2025-05-22T22:37:32Z</dcterms:created>
  <dcterms:modified xsi:type="dcterms:W3CDTF">2025-05-22T22:58:54Z</dcterms:modified>
</cp:coreProperties>
</file>