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7" r:id="rId3"/>
    <p:sldId id="338" r:id="rId4"/>
    <p:sldId id="339" r:id="rId5"/>
    <p:sldId id="340" r:id="rId6"/>
    <p:sldId id="341" r:id="rId7"/>
    <p:sldId id="1398" r:id="rId8"/>
    <p:sldId id="258" r:id="rId9"/>
    <p:sldId id="259" r:id="rId10"/>
    <p:sldId id="281" r:id="rId11"/>
    <p:sldId id="282" r:id="rId12"/>
    <p:sldId id="1397" r:id="rId13"/>
    <p:sldId id="1390" r:id="rId14"/>
    <p:sldId id="1391" r:id="rId15"/>
    <p:sldId id="1392" r:id="rId16"/>
    <p:sldId id="1393" r:id="rId17"/>
    <p:sldId id="1394" r:id="rId18"/>
    <p:sldId id="1395" r:id="rId19"/>
    <p:sldId id="261" r:id="rId20"/>
    <p:sldId id="262" r:id="rId21"/>
    <p:sldId id="260" r:id="rId22"/>
    <p:sldId id="264" r:id="rId23"/>
    <p:sldId id="265" r:id="rId24"/>
    <p:sldId id="1396" r:id="rId25"/>
    <p:sldId id="292" r:id="rId26"/>
    <p:sldId id="1399" r:id="rId27"/>
    <p:sldId id="266" r:id="rId28"/>
    <p:sldId id="267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FFDC2-4BA3-453D-98EC-FA631B947B6B}" v="10" dt="2025-06-09T16:00:3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75FFDC2-4BA3-453D-98EC-FA631B947B6B}"/>
    <pc:docChg chg="custSel addSld delSld modSld sldOrd">
      <pc:chgData name="Lines, Todd" userId="afaf7c3a-e8aa-4568-882a-02ad8f9e19b0" providerId="ADAL" clId="{D75FFDC2-4BA3-453D-98EC-FA631B947B6B}" dt="2025-06-09T16:01:07.966" v="35" actId="1076"/>
      <pc:docMkLst>
        <pc:docMk/>
      </pc:docMkLst>
      <pc:sldChg chg="delSp add del mod">
        <pc:chgData name="Lines, Todd" userId="afaf7c3a-e8aa-4568-882a-02ad8f9e19b0" providerId="ADAL" clId="{D75FFDC2-4BA3-453D-98EC-FA631B947B6B}" dt="2025-06-05T18:38:02.896" v="6"/>
        <pc:sldMkLst>
          <pc:docMk/>
          <pc:sldMk cId="0" sldId="337"/>
        </pc:sldMkLst>
        <pc:spChg chg="del">
          <ac:chgData name="Lines, Todd" userId="afaf7c3a-e8aa-4568-882a-02ad8f9e19b0" providerId="ADAL" clId="{D75FFDC2-4BA3-453D-98EC-FA631B947B6B}" dt="2025-06-05T18:37:58.743" v="4" actId="478"/>
          <ac:spMkLst>
            <pc:docMk/>
            <pc:sldMk cId="0" sldId="337"/>
            <ac:spMk id="7" creationId="{00000000-0000-0000-0000-000000000000}"/>
          </ac:spMkLst>
        </pc:spChg>
        <pc:spChg chg="del">
          <ac:chgData name="Lines, Todd" userId="afaf7c3a-e8aa-4568-882a-02ad8f9e19b0" providerId="ADAL" clId="{D75FFDC2-4BA3-453D-98EC-FA631B947B6B}" dt="2025-06-05T18:37:58.743" v="4" actId="478"/>
          <ac:spMkLst>
            <pc:docMk/>
            <pc:sldMk cId="0" sldId="337"/>
            <ac:spMk id="12" creationId="{00000000-0000-0000-0000-000000000000}"/>
          </ac:spMkLst>
        </pc:spChg>
        <pc:picChg chg="del">
          <ac:chgData name="Lines, Todd" userId="afaf7c3a-e8aa-4568-882a-02ad8f9e19b0" providerId="ADAL" clId="{D75FFDC2-4BA3-453D-98EC-FA631B947B6B}" dt="2025-06-05T18:37:58.743" v="4" actId="478"/>
          <ac:picMkLst>
            <pc:docMk/>
            <pc:sldMk cId="0" sldId="337"/>
            <ac:picMk id="6146" creationId="{00000000-0000-0000-0000-000000000000}"/>
          </ac:picMkLst>
        </pc:picChg>
        <pc:picChg chg="del">
          <ac:chgData name="Lines, Todd" userId="afaf7c3a-e8aa-4568-882a-02ad8f9e19b0" providerId="ADAL" clId="{D75FFDC2-4BA3-453D-98EC-FA631B947B6B}" dt="2025-06-05T18:37:58.743" v="4" actId="478"/>
          <ac:picMkLst>
            <pc:docMk/>
            <pc:sldMk cId="0" sldId="337"/>
            <ac:picMk id="6147" creationId="{00000000-0000-0000-0000-000000000000}"/>
          </ac:picMkLst>
        </pc:picChg>
        <pc:cxnChg chg="del">
          <ac:chgData name="Lines, Todd" userId="afaf7c3a-e8aa-4568-882a-02ad8f9e19b0" providerId="ADAL" clId="{D75FFDC2-4BA3-453D-98EC-FA631B947B6B}" dt="2025-06-05T18:37:58.743" v="4" actId="478"/>
          <ac:cxnSpMkLst>
            <pc:docMk/>
            <pc:sldMk cId="0" sldId="337"/>
            <ac:cxnSpMk id="9" creationId="{00000000-0000-0000-0000-000000000000}"/>
          </ac:cxnSpMkLst>
        </pc:cxnChg>
        <pc:cxnChg chg="del">
          <ac:chgData name="Lines, Todd" userId="afaf7c3a-e8aa-4568-882a-02ad8f9e19b0" providerId="ADAL" clId="{D75FFDC2-4BA3-453D-98EC-FA631B947B6B}" dt="2025-06-05T18:37:58.743" v="4" actId="478"/>
          <ac:cxnSpMkLst>
            <pc:docMk/>
            <pc:sldMk cId="0" sldId="337"/>
            <ac:cxnSpMk id="10" creationId="{00000000-0000-0000-0000-000000000000}"/>
          </ac:cxnSpMkLst>
        </pc:cxnChg>
      </pc:sldChg>
      <pc:sldChg chg="add">
        <pc:chgData name="Lines, Todd" userId="afaf7c3a-e8aa-4568-882a-02ad8f9e19b0" providerId="ADAL" clId="{D75FFDC2-4BA3-453D-98EC-FA631B947B6B}" dt="2025-06-05T18:24:50.422" v="0"/>
        <pc:sldMkLst>
          <pc:docMk/>
          <pc:sldMk cId="3534151518" sldId="338"/>
        </pc:sldMkLst>
      </pc:sldChg>
      <pc:sldChg chg="add">
        <pc:chgData name="Lines, Todd" userId="afaf7c3a-e8aa-4568-882a-02ad8f9e19b0" providerId="ADAL" clId="{D75FFDC2-4BA3-453D-98EC-FA631B947B6B}" dt="2025-06-05T18:24:50.422" v="0"/>
        <pc:sldMkLst>
          <pc:docMk/>
          <pc:sldMk cId="3856936976" sldId="339"/>
        </pc:sldMkLst>
      </pc:sldChg>
      <pc:sldChg chg="modSp add mod">
        <pc:chgData name="Lines, Todd" userId="afaf7c3a-e8aa-4568-882a-02ad8f9e19b0" providerId="ADAL" clId="{D75FFDC2-4BA3-453D-98EC-FA631B947B6B}" dt="2025-06-05T18:24:50.473" v="1" actId="27636"/>
        <pc:sldMkLst>
          <pc:docMk/>
          <pc:sldMk cId="2132618558" sldId="340"/>
        </pc:sldMkLst>
        <pc:spChg chg="mod">
          <ac:chgData name="Lines, Todd" userId="afaf7c3a-e8aa-4568-882a-02ad8f9e19b0" providerId="ADAL" clId="{D75FFDC2-4BA3-453D-98EC-FA631B947B6B}" dt="2025-06-05T18:24:50.473" v="1" actId="27636"/>
          <ac:spMkLst>
            <pc:docMk/>
            <pc:sldMk cId="2132618558" sldId="340"/>
            <ac:spMk id="2003993" creationId="{00000000-0000-0000-0000-000000000000}"/>
          </ac:spMkLst>
        </pc:spChg>
      </pc:sldChg>
      <pc:sldChg chg="add">
        <pc:chgData name="Lines, Todd" userId="afaf7c3a-e8aa-4568-882a-02ad8f9e19b0" providerId="ADAL" clId="{D75FFDC2-4BA3-453D-98EC-FA631B947B6B}" dt="2025-06-05T18:24:50.422" v="0"/>
        <pc:sldMkLst>
          <pc:docMk/>
          <pc:sldMk cId="3707741488" sldId="341"/>
        </pc:sldMkLst>
      </pc:sldChg>
      <pc:sldChg chg="add del">
        <pc:chgData name="Lines, Todd" userId="afaf7c3a-e8aa-4568-882a-02ad8f9e19b0" providerId="ADAL" clId="{D75FFDC2-4BA3-453D-98EC-FA631B947B6B}" dt="2025-06-05T18:38:07.835" v="7" actId="47"/>
        <pc:sldMkLst>
          <pc:docMk/>
          <pc:sldMk cId="0" sldId="1398"/>
        </pc:sldMkLst>
      </pc:sldChg>
      <pc:sldChg chg="delSp modSp add mod ord">
        <pc:chgData name="Lines, Todd" userId="afaf7c3a-e8aa-4568-882a-02ad8f9e19b0" providerId="ADAL" clId="{D75FFDC2-4BA3-453D-98EC-FA631B947B6B}" dt="2025-06-05T18:38:40.245" v="12" actId="21"/>
        <pc:sldMkLst>
          <pc:docMk/>
          <pc:sldMk cId="1911000259" sldId="1398"/>
        </pc:sldMkLst>
      </pc:sldChg>
      <pc:sldChg chg="addSp delSp modSp new mod">
        <pc:chgData name="Lines, Todd" userId="afaf7c3a-e8aa-4568-882a-02ad8f9e19b0" providerId="ADAL" clId="{D75FFDC2-4BA3-453D-98EC-FA631B947B6B}" dt="2025-06-09T16:01:07.966" v="35" actId="1076"/>
        <pc:sldMkLst>
          <pc:docMk/>
          <pc:sldMk cId="424492846" sldId="1399"/>
        </pc:sldMkLst>
        <pc:spChg chg="del">
          <ac:chgData name="Lines, Todd" userId="afaf7c3a-e8aa-4568-882a-02ad8f9e19b0" providerId="ADAL" clId="{D75FFDC2-4BA3-453D-98EC-FA631B947B6B}" dt="2025-06-09T16:00:26.546" v="14"/>
          <ac:spMkLst>
            <pc:docMk/>
            <pc:sldMk cId="424492846" sldId="1399"/>
            <ac:spMk id="3" creationId="{C327A664-D37D-FBF0-58EA-D6B4A4CA28BC}"/>
          </ac:spMkLst>
        </pc:spChg>
        <pc:picChg chg="add mod">
          <ac:chgData name="Lines, Todd" userId="afaf7c3a-e8aa-4568-882a-02ad8f9e19b0" providerId="ADAL" clId="{D75FFDC2-4BA3-453D-98EC-FA631B947B6B}" dt="2025-06-09T16:01:05.736" v="34" actId="1076"/>
          <ac:picMkLst>
            <pc:docMk/>
            <pc:sldMk cId="424492846" sldId="1399"/>
            <ac:picMk id="5" creationId="{96167AED-50A6-2AFA-5DCA-057802A1841B}"/>
          </ac:picMkLst>
        </pc:picChg>
        <pc:picChg chg="add mod">
          <ac:chgData name="Lines, Todd" userId="afaf7c3a-e8aa-4568-882a-02ad8f9e19b0" providerId="ADAL" clId="{D75FFDC2-4BA3-453D-98EC-FA631B947B6B}" dt="2025-06-09T16:00:46.990" v="30" actId="1076"/>
          <ac:picMkLst>
            <pc:docMk/>
            <pc:sldMk cId="424492846" sldId="1399"/>
            <ac:picMk id="7" creationId="{A1E3B2F9-AC3C-3252-B340-E89477B3C43D}"/>
          </ac:picMkLst>
        </pc:picChg>
        <pc:picChg chg="add mod">
          <ac:chgData name="Lines, Todd" userId="afaf7c3a-e8aa-4568-882a-02ad8f9e19b0" providerId="ADAL" clId="{D75FFDC2-4BA3-453D-98EC-FA631B947B6B}" dt="2025-06-09T16:00:41.704" v="28" actId="1076"/>
          <ac:picMkLst>
            <pc:docMk/>
            <pc:sldMk cId="424492846" sldId="1399"/>
            <ac:picMk id="9" creationId="{2A264CE0-9744-0C82-71E9-23866F9A232D}"/>
          </ac:picMkLst>
        </pc:picChg>
        <pc:picChg chg="add mod">
          <ac:chgData name="Lines, Todd" userId="afaf7c3a-e8aa-4568-882a-02ad8f9e19b0" providerId="ADAL" clId="{D75FFDC2-4BA3-453D-98EC-FA631B947B6B}" dt="2025-06-09T16:01:07.966" v="35" actId="1076"/>
          <ac:picMkLst>
            <pc:docMk/>
            <pc:sldMk cId="424492846" sldId="1399"/>
            <ac:picMk id="11" creationId="{19B0E32D-CE40-5900-7C73-0D0BA7D8F9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A402-DC33-4026-A5D6-FA4DBC86703F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FC0E-4947-4DA4-9D85-3E25D3E5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7EAF7-FDA6-4FCF-9BFA-77ED1CC63C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4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4BD26-79A4-4C91-A125-3C51306F2D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4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6800A-0521-431A-9067-021CC688FAE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D9EBF-BDEA-44E3-BA99-9F017A6469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7FCC-BFAA-25C3-E74B-85C76D4B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1F439-7109-5D6E-98C8-72130BE0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39A5-BB20-1D0D-D2B5-EC596E16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AA65-F8E7-AD6C-2F54-732C72F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F427-80A7-DBF2-EFD8-83E73C36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6C3D-02F5-BE1F-B58F-A4279542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4AE9-5784-029D-7D1D-5C480B05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2DB8-8EFD-7961-A6C8-B13551D4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CCB5-9A65-2A5E-4BD5-14141A6D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B525-4A1F-AC38-F926-D05F16C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8DF34-F5DC-51F7-753C-0835AADBC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5778-6B11-9ECD-C689-F16CF57D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8E2D0-F6B0-0503-A54A-21401BE7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33E6-6E5A-6966-940D-7848AAA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1EB-66F8-738C-8CCD-3BA4D0E3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3775-DFA7-6505-75DC-89D68DA5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B826-2DCF-59D2-B461-56E52BE4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891-1607-3EF2-5F21-5D319334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D069-A57A-C472-BB32-1A3E53C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D1E2-8D6D-D4B3-AB2B-87AA49D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5A07-E3E5-6286-3D7A-418C2D6E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2191-0DCE-4447-76E9-BBF13FF8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E4C3-9565-3770-7F8C-372C2B20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EEF-81AF-3D1D-2019-F3B83986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80C4-19ED-77BD-897C-D14DA9D9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E42-D889-5BD4-E661-1E6AB7E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4A90-9896-24C1-B753-D7F67FDA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1153F-060A-9244-58A9-D7DD06CF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CF5B-1F87-4FC4-669C-2E6E37E0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4123D-DDB2-547B-7105-5661B852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FA54-F667-0F22-5FAA-ADA10112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330-31D3-4B8B-4FBA-EB6D17B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91FF-4630-1377-1033-A153133A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18CE9-C086-E13C-C6E6-99354458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C56CC-FCC3-4939-F518-6E7E7DA4D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DB1D-4ACF-C93C-E0EF-8DC4E3647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37D89-A574-915E-EF55-257BC6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A311B-A610-A095-C629-FC4F203B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CFA15-A9E7-4A89-5B5B-15FAB66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D435-F436-B9D0-5B42-A23C111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07B11-5E89-07CB-5615-7A2730D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2A12-17AE-DD72-9C8D-1B316B7C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A2-6D97-D398-28B5-5E22AC8C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CECCE-93D6-F94C-B0BF-7E14CA43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9967-E353-4EE7-B081-C872C2DA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EA6CF-D5D1-CF6D-AE95-71569BFE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A6FA-E4B1-AFED-654E-F4AB6EC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4BF0-2B0F-055C-AF07-F50E6DB8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6D58-8B9C-56D4-8834-3E22E107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0AA17-4F63-BD39-141F-16B517BA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F221-0832-F27B-3254-11901185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EF71-8158-50D8-24CE-D3DCBBD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F7FF-C145-6159-B9C0-FA07D727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4619B-7CD9-AD33-2057-335EA896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71A07-0E5C-18A2-7A40-F304D77A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05EC-8D39-1E9B-A676-B613B7B6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5937-6477-843D-AADA-269F660C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C2A9-D98F-1D15-81E7-4FAFFE8D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93DCE-5CC8-F855-CA74-FD33BC01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9F2C0-F87C-2D51-6104-A8E22178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7858-F424-FEF1-BCEA-FC451B3BE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3CA87-7F77-4F2E-8C50-67EE07F57F0E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5FDE-102B-2D8D-FF9A-A196CBEF1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F33F-E558-9786-9043-7014CF437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8EEA4-F741-4958-92C9-D0AA9095D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BB1-9548-62E9-F9C8-6EEE29E47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6825F-8637-9310-E45C-189EE7862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848" y="1033322"/>
            <a:ext cx="7840355" cy="523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3002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421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1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8201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20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440" y="1584961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388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2C1A0E-21EE-72F0-4370-206665E0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03" y="814379"/>
            <a:ext cx="8064593" cy="45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9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point A, there will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destructive interference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3839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9470897" y="243428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207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1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3689" y="785814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brighter spot,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3839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9470897" y="243428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9747415" y="2973749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9681039" y="3310702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489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371601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1" y="2286001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536" y="1801506"/>
            <a:ext cx="3230282" cy="339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82107" y="2975212"/>
            <a:ext cx="1471696" cy="10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66197" y="955344"/>
            <a:ext cx="2838734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53803" y="3848671"/>
            <a:ext cx="5813946" cy="20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18571" y="965576"/>
            <a:ext cx="4503762" cy="289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213" y="988730"/>
            <a:ext cx="4267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636285-FDDC-FDE3-B4BE-DC102A963C7A}"/>
              </a:ext>
            </a:extLst>
          </p:cNvPr>
          <p:cNvSpPr/>
          <p:nvPr/>
        </p:nvSpPr>
        <p:spPr>
          <a:xfrm rot="19982334">
            <a:off x="7100171" y="3001687"/>
            <a:ext cx="210312" cy="204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4AE34-98DA-7187-157B-35209083E0F2}"/>
                  </a:ext>
                </a:extLst>
              </p:cNvPr>
              <p:cNvSpPr txBox="1"/>
              <p:nvPr/>
            </p:nvSpPr>
            <p:spPr>
              <a:xfrm>
                <a:off x="6874545" y="2961564"/>
                <a:ext cx="489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4AE34-98DA-7187-157B-35209083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45" y="2961564"/>
                <a:ext cx="4894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1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664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the intensity pattern</a:t>
            </a:r>
          </a:p>
          <a:p>
            <a:pPr lvl="1" eaLnBrk="1" hangingPunct="1"/>
            <a:r>
              <a:rPr lang="en-US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/>
              <a:t>Because the principle maxima are so sharp, they are much brighter than two-slit interference patterns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81139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6964" y="2190751"/>
            <a:ext cx="4033837" cy="3343275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For two nearly equal wavelengths,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>
                <a:cs typeface="Arial" charset="0"/>
              </a:rPr>
              <a:t>λ</a:t>
            </a:r>
            <a:r>
              <a:rPr lang="en-US" baseline="-25000"/>
              <a:t>2</a:t>
            </a:r>
            <a:r>
              <a:rPr lang="en-US"/>
              <a:t>, between which a diffraction grating can just barely distinguish, the </a:t>
            </a:r>
            <a:r>
              <a:rPr lang="en-US" b="1"/>
              <a:t>resolving power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876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431640" progId="">
                  <p:embed/>
                </p:oleObj>
              </mc:Choice>
              <mc:Fallback>
                <p:oleObj name="Equation" r:id="rId2" imgW="1079280" imgH="431640" progId="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E0A8329-D581-D634-3B7A-576DD2D2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803" y="3904063"/>
            <a:ext cx="2308386" cy="27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narrower,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839" y="274639"/>
            <a:ext cx="2062900" cy="366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8471595" y="1563131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8728362" y="490563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8691668" y="5203179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7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036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4568950" y="428954"/>
            <a:ext cx="216410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8320" y="198121"/>
            <a:ext cx="277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Slit Envelope</a:t>
            </a: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4199896" y="929641"/>
            <a:ext cx="463545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83081" y="1143001"/>
            <a:ext cx="2416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pattern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3638" y="51816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slits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3638" y="158496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slits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3638" y="266700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slits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3638" y="3749041"/>
            <a:ext cx="96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slits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46618" y="4831081"/>
            <a:ext cx="112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slits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9600" y="5867401"/>
            <a:ext cx="129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slits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487410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7410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DEC7-F6C7-D77B-ED7E-B4CE5118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rry image of a rainbow colored line&#10;&#10;AI-generated content may be incorrect.">
            <a:extLst>
              <a:ext uri="{FF2B5EF4-FFF2-40B4-BE49-F238E27FC236}">
                <a16:creationId xmlns:a16="http://schemas.microsoft.com/office/drawing/2014/main" id="{96167AED-50A6-2AFA-5DCA-057802A1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810" y="3317054"/>
            <a:ext cx="5805600" cy="4351338"/>
          </a:xfrm>
        </p:spPr>
      </p:pic>
      <p:pic>
        <p:nvPicPr>
          <p:cNvPr id="7" name="Picture 6" descr="A graph of a neon brightness&#10;&#10;AI-generated content may be incorrect.">
            <a:extLst>
              <a:ext uri="{FF2B5EF4-FFF2-40B4-BE49-F238E27FC236}">
                <a16:creationId xmlns:a16="http://schemas.microsoft.com/office/drawing/2014/main" id="{A1E3B2F9-AC3C-3252-B340-E89477B3C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27" y="-61283"/>
            <a:ext cx="5852172" cy="4389129"/>
          </a:xfrm>
          <a:prstGeom prst="rect">
            <a:avLst/>
          </a:prstGeom>
        </p:spPr>
      </p:pic>
      <p:pic>
        <p:nvPicPr>
          <p:cNvPr id="9" name="Picture 8" descr="A group of people looking at a computer&#10;&#10;AI-generated content may be incorrect.">
            <a:extLst>
              <a:ext uri="{FF2B5EF4-FFF2-40B4-BE49-F238E27FC236}">
                <a16:creationId xmlns:a16="http://schemas.microsoft.com/office/drawing/2014/main" id="{2A264CE0-9744-0C82-71E9-23866F9A2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74" y="0"/>
            <a:ext cx="6411311" cy="4808483"/>
          </a:xfrm>
          <a:prstGeom prst="rect">
            <a:avLst/>
          </a:prstGeom>
        </p:spPr>
      </p:pic>
      <p:pic>
        <p:nvPicPr>
          <p:cNvPr id="11" name="Picture 10" descr="A machine on a table&#10;&#10;AI-generated content may be incorrect.">
            <a:extLst>
              <a:ext uri="{FF2B5EF4-FFF2-40B4-BE49-F238E27FC236}">
                <a16:creationId xmlns:a16="http://schemas.microsoft.com/office/drawing/2014/main" id="{19B0E32D-CE40-5900-7C73-0D0BA7D8F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73" y="3582468"/>
            <a:ext cx="4813737" cy="36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resolving power in the </a:t>
            </a:r>
            <a:r>
              <a:rPr lang="en-US" i="1"/>
              <a:t>m</a:t>
            </a:r>
            <a:r>
              <a:rPr lang="en-US"/>
              <a:t>th-order diffraction is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Nm</a:t>
            </a:r>
          </a:p>
          <a:p>
            <a:pPr lvl="1" eaLnBrk="1" hangingPunct="1"/>
            <a:r>
              <a:rPr lang="en-US" i="1"/>
              <a:t>N</a:t>
            </a:r>
            <a:r>
              <a:rPr lang="en-US"/>
              <a:t> is the number of slits</a:t>
            </a:r>
          </a:p>
          <a:p>
            <a:pPr lvl="1" eaLnBrk="1" hangingPunct="1"/>
            <a:r>
              <a:rPr lang="en-US" i="1"/>
              <a:t>m</a:t>
            </a:r>
            <a:r>
              <a:rPr lang="en-US"/>
              <a:t> is the order number</a:t>
            </a:r>
          </a:p>
          <a:p>
            <a:pPr eaLnBrk="1" hangingPunct="1"/>
            <a:r>
              <a:rPr lang="en-US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679134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6" y="3629026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6969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5AB56-F571-2189-14A0-EE228DC32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52A0-C8A8-A815-1256-1484F1C27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2184401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 dirty="0" err="1"/>
              <a:t>ConcepTest</a:t>
            </a:r>
            <a:r>
              <a:rPr lang="en-US" sz="2800" i="1" dirty="0"/>
              <a:t> 24.3a	</a:t>
            </a:r>
            <a:r>
              <a:rPr lang="en-US" sz="2800" dirty="0">
                <a:solidFill>
                  <a:schemeClr val="accent2"/>
                </a:solidFill>
              </a:rPr>
              <a:t>Double Slits I</a:t>
            </a:r>
          </a:p>
        </p:txBody>
      </p:sp>
      <p:sp>
        <p:nvSpPr>
          <p:cNvPr id="1999897" name="Rectangle 25"/>
          <p:cNvSpPr>
            <a:spLocks noGrp="1" noChangeArrowheads="1"/>
          </p:cNvSpPr>
          <p:nvPr>
            <p:ph idx="1"/>
          </p:nvPr>
        </p:nvSpPr>
        <p:spPr>
          <a:xfrm>
            <a:off x="1755776" y="1301936"/>
            <a:ext cx="4286437" cy="4560981"/>
          </a:xfrm>
        </p:spPr>
        <p:txBody>
          <a:bodyPr/>
          <a:lstStyle/>
          <a:p>
            <a:pPr marL="401638" indent="-401638">
              <a:lnSpc>
                <a:spcPct val="140000"/>
              </a:lnSpc>
              <a:buNone/>
              <a:defRPr/>
            </a:pPr>
            <a:r>
              <a:rPr lang="en-US" sz="2200" b="1" dirty="0"/>
              <a:t>	</a:t>
            </a:r>
            <a:r>
              <a:rPr lang="en-US" b="1" dirty="0"/>
              <a:t>In a double-slit experiment, when the </a:t>
            </a:r>
            <a:r>
              <a:rPr lang="en-US" b="1" dirty="0">
                <a:solidFill>
                  <a:schemeClr val="accent2"/>
                </a:solidFill>
              </a:rPr>
              <a:t>wavelength</a:t>
            </a:r>
            <a:r>
              <a:rPr lang="en-US" b="1" dirty="0"/>
              <a:t> of the light is </a:t>
            </a:r>
            <a:r>
              <a:rPr lang="en-US" b="1" dirty="0">
                <a:solidFill>
                  <a:schemeClr val="accent2"/>
                </a:solidFill>
              </a:rPr>
              <a:t>increased</a:t>
            </a:r>
            <a:r>
              <a:rPr lang="en-US" b="1" dirty="0"/>
              <a:t>, the interference pattern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99876" name="Rectangle 4"/>
          <p:cNvSpPr>
            <a:spLocks noChangeArrowheads="1"/>
          </p:cNvSpPr>
          <p:nvPr/>
        </p:nvSpPr>
        <p:spPr bwMode="auto">
          <a:xfrm>
            <a:off x="6634163" y="1379724"/>
            <a:ext cx="3763962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61025" y="3424238"/>
            <a:ext cx="3843338" cy="3103562"/>
            <a:chOff x="2606" y="2157"/>
            <a:chExt cx="2421" cy="1955"/>
          </a:xfrm>
        </p:grpSpPr>
        <p:sp>
          <p:nvSpPr>
            <p:cNvPr id="378887" name="AutoShape 6"/>
            <p:cNvSpPr>
              <a:spLocks noChangeArrowheads="1"/>
            </p:cNvSpPr>
            <p:nvPr/>
          </p:nvSpPr>
          <p:spPr bwMode="auto">
            <a:xfrm>
              <a:off x="2606" y="2996"/>
              <a:ext cx="179" cy="29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888" name="Line 7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78895" name="Freeform 9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78902" name="Freeform 11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3" name="Freeform 12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4" name="Freeform 13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5" name="Freeform 14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78898" name="Freeform 16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899" name="Freeform 17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0" name="Freeform 18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1" name="Freeform 19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064" y="3015"/>
              <a:ext cx="271" cy="264"/>
              <a:chOff x="4454" y="1277"/>
              <a:chExt cx="271" cy="264"/>
            </a:xfrm>
          </p:grpSpPr>
          <p:sp>
            <p:nvSpPr>
              <p:cNvPr id="378891" name="Rectangle 21"/>
              <p:cNvSpPr>
                <a:spLocks noChangeArrowheads="1"/>
              </p:cNvSpPr>
              <p:nvPr/>
            </p:nvSpPr>
            <p:spPr bwMode="auto">
              <a:xfrm>
                <a:off x="4454" y="1293"/>
                <a:ext cx="116" cy="23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78893" name="Line 23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8894" name="Line 24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41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AutoShape 2"/>
          <p:cNvSpPr>
            <a:spLocks noChangeArrowheads="1"/>
          </p:cNvSpPr>
          <p:nvPr/>
        </p:nvSpPr>
        <p:spPr bwMode="auto">
          <a:xfrm>
            <a:off x="1524000" y="3644900"/>
            <a:ext cx="3970338" cy="2725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001923" name="Rectangle 3"/>
          <p:cNvSpPr>
            <a:spLocks noChangeArrowheads="1"/>
          </p:cNvSpPr>
          <p:nvPr/>
        </p:nvSpPr>
        <p:spPr bwMode="auto">
          <a:xfrm>
            <a:off x="1524001" y="4471988"/>
            <a:ext cx="394017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If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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increased</a:t>
            </a:r>
            <a:r>
              <a:rPr lang="en-US" sz="2000" b="1">
                <a:solidFill>
                  <a:schemeClr val="bg2"/>
                </a:solidFill>
              </a:rPr>
              <a:t> and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does not change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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must increase</a:t>
            </a:r>
            <a:r>
              <a:rPr lang="en-US" sz="2000" b="1">
                <a:solidFill>
                  <a:schemeClr val="bg2"/>
                </a:solidFill>
              </a:rPr>
              <a:t>, so the pattern spreads out.</a:t>
            </a:r>
          </a:p>
        </p:txBody>
      </p:sp>
      <p:sp>
        <p:nvSpPr>
          <p:cNvPr id="2001925" name="Rectangle 5"/>
          <p:cNvSpPr>
            <a:spLocks noGrp="1" noChangeArrowheads="1"/>
          </p:cNvSpPr>
          <p:nvPr>
            <p:ph type="title"/>
          </p:nvPr>
        </p:nvSpPr>
        <p:spPr>
          <a:xfrm>
            <a:off x="2184401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24.3a	</a:t>
            </a:r>
            <a:r>
              <a:rPr lang="en-US" sz="2800">
                <a:solidFill>
                  <a:schemeClr val="accent2"/>
                </a:solidFill>
              </a:rPr>
              <a:t>Double Slits I</a:t>
            </a:r>
          </a:p>
        </p:txBody>
      </p:sp>
      <p:sp>
        <p:nvSpPr>
          <p:cNvPr id="2001949" name="Rectangle 29"/>
          <p:cNvSpPr>
            <a:spLocks noGrp="1" noChangeArrowheads="1"/>
          </p:cNvSpPr>
          <p:nvPr>
            <p:ph idx="1"/>
          </p:nvPr>
        </p:nvSpPr>
        <p:spPr>
          <a:xfrm>
            <a:off x="1755775" y="1117982"/>
            <a:ext cx="4572000" cy="1890713"/>
          </a:xfrm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40000"/>
              </a:lnSpc>
              <a:buNone/>
              <a:defRPr/>
            </a:pPr>
            <a:r>
              <a:rPr lang="en-US" sz="1800" b="1" dirty="0"/>
              <a:t>	</a:t>
            </a:r>
            <a:r>
              <a:rPr lang="en-US" sz="2400" b="1" dirty="0"/>
              <a:t>In a double-slit experiment, when the </a:t>
            </a:r>
            <a:r>
              <a:rPr lang="en-US" sz="2400" b="1" dirty="0">
                <a:solidFill>
                  <a:schemeClr val="accent2"/>
                </a:solidFill>
              </a:rPr>
              <a:t>wavelength</a:t>
            </a:r>
            <a:r>
              <a:rPr lang="en-US" sz="2400" b="1" dirty="0"/>
              <a:t> of the light is </a:t>
            </a:r>
            <a:r>
              <a:rPr lang="en-US" sz="2400" b="1" dirty="0">
                <a:solidFill>
                  <a:schemeClr val="accent2"/>
                </a:solidFill>
              </a:rPr>
              <a:t>increased</a:t>
            </a:r>
            <a:r>
              <a:rPr lang="en-US" sz="2400" b="1" dirty="0"/>
              <a:t>, the interference pattern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001926" name="Rectangle 6"/>
          <p:cNvSpPr>
            <a:spLocks noChangeArrowheads="1"/>
          </p:cNvSpPr>
          <p:nvPr/>
        </p:nvSpPr>
        <p:spPr bwMode="auto">
          <a:xfrm>
            <a:off x="6634163" y="1514194"/>
            <a:ext cx="3763962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61025" y="3424238"/>
            <a:ext cx="3843338" cy="3103562"/>
            <a:chOff x="2606" y="2157"/>
            <a:chExt cx="2421" cy="1955"/>
          </a:xfrm>
        </p:grpSpPr>
        <p:sp>
          <p:nvSpPr>
            <p:cNvPr id="379915" name="AutoShape 8"/>
            <p:cNvSpPr>
              <a:spLocks noChangeArrowheads="1"/>
            </p:cNvSpPr>
            <p:nvPr/>
          </p:nvSpPr>
          <p:spPr bwMode="auto">
            <a:xfrm>
              <a:off x="2606" y="2996"/>
              <a:ext cx="179" cy="29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916" name="Line 9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79923" name="Freeform 11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79930" name="Freeform 13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1" name="Freeform 14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2" name="Freeform 15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3" name="Freeform 16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79926" name="Freeform 18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7" name="Freeform 19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8" name="Freeform 20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9" name="Freeform 21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064" y="3015"/>
              <a:ext cx="271" cy="264"/>
              <a:chOff x="4454" y="1277"/>
              <a:chExt cx="271" cy="264"/>
            </a:xfrm>
          </p:grpSpPr>
          <p:sp>
            <p:nvSpPr>
              <p:cNvPr id="379919" name="Rectangle 23"/>
              <p:cNvSpPr>
                <a:spLocks noChangeArrowheads="1"/>
              </p:cNvSpPr>
              <p:nvPr/>
            </p:nvSpPr>
            <p:spPr bwMode="auto">
              <a:xfrm>
                <a:off x="4454" y="1293"/>
                <a:ext cx="116" cy="23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79921" name="Line 25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922" name="Line 26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01947" name="Rectangle 27"/>
          <p:cNvSpPr>
            <a:spLocks noChangeArrowheads="1"/>
          </p:cNvSpPr>
          <p:nvPr/>
        </p:nvSpPr>
        <p:spPr bwMode="auto">
          <a:xfrm>
            <a:off x="2000250" y="3944939"/>
            <a:ext cx="2782888" cy="480131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sin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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m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</a:t>
            </a:r>
            <a:endParaRPr lang="en-US" sz="2000" b="1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79913" name="Oval 28"/>
          <p:cNvSpPr>
            <a:spLocks noChangeArrowheads="1"/>
          </p:cNvSpPr>
          <p:nvPr/>
        </p:nvSpPr>
        <p:spPr bwMode="auto">
          <a:xfrm>
            <a:off x="6299201" y="1496730"/>
            <a:ext cx="28479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19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184401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24.3b	 </a:t>
            </a:r>
            <a:r>
              <a:rPr lang="en-US" sz="2800">
                <a:solidFill>
                  <a:schemeClr val="accent2"/>
                </a:solidFill>
              </a:rPr>
              <a:t>Double Slits II</a:t>
            </a:r>
          </a:p>
        </p:txBody>
      </p:sp>
      <p:sp>
        <p:nvSpPr>
          <p:cNvPr id="2003993" name="Rectangle 25"/>
          <p:cNvSpPr>
            <a:spLocks noGrp="1" noChangeArrowheads="1"/>
          </p:cNvSpPr>
          <p:nvPr>
            <p:ph idx="1"/>
          </p:nvPr>
        </p:nvSpPr>
        <p:spPr>
          <a:xfrm>
            <a:off x="1524000" y="1215836"/>
            <a:ext cx="4732338" cy="3502469"/>
          </a:xfrm>
        </p:spPr>
        <p:txBody>
          <a:bodyPr>
            <a:normAutofit/>
          </a:bodyPr>
          <a:lstStyle/>
          <a:p>
            <a:pPr marL="401638" indent="-401638">
              <a:lnSpc>
                <a:spcPct val="140000"/>
              </a:lnSpc>
              <a:buNone/>
              <a:defRPr/>
            </a:pPr>
            <a:r>
              <a:rPr lang="en-US" sz="2400" b="1" dirty="0"/>
              <a:t>	</a:t>
            </a:r>
            <a:r>
              <a:rPr lang="en-US" b="1" dirty="0"/>
              <a:t>If instead the </a:t>
            </a:r>
            <a:r>
              <a:rPr lang="en-US" b="1" dirty="0">
                <a:solidFill>
                  <a:schemeClr val="tx2"/>
                </a:solidFill>
              </a:rPr>
              <a:t>slits</a:t>
            </a:r>
            <a:r>
              <a:rPr lang="en-US" b="1" dirty="0"/>
              <a:t> are moved </a:t>
            </a:r>
            <a:r>
              <a:rPr lang="en-US" b="1" dirty="0">
                <a:solidFill>
                  <a:schemeClr val="tx2"/>
                </a:solidFill>
              </a:rPr>
              <a:t>farther apart</a:t>
            </a:r>
            <a:r>
              <a:rPr lang="en-US" b="1" dirty="0"/>
              <a:t> (without changing the wavelength) the interference pattern </a:t>
            </a:r>
          </a:p>
          <a:p>
            <a:pPr marL="401638" indent="-401638">
              <a:lnSpc>
                <a:spcPct val="140000"/>
              </a:lnSpc>
              <a:spcBef>
                <a:spcPct val="50000"/>
              </a:spcBef>
              <a:defRPr/>
            </a:pPr>
            <a:endParaRPr lang="en-US" b="1" dirty="0"/>
          </a:p>
        </p:txBody>
      </p:sp>
      <p:sp>
        <p:nvSpPr>
          <p:cNvPr id="2003972" name="Rectangle 4"/>
          <p:cNvSpPr>
            <a:spLocks noChangeArrowheads="1"/>
          </p:cNvSpPr>
          <p:nvPr/>
        </p:nvSpPr>
        <p:spPr bwMode="auto">
          <a:xfrm>
            <a:off x="6843078" y="1402398"/>
            <a:ext cx="3516312" cy="21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61025" y="3424238"/>
            <a:ext cx="3843338" cy="3103562"/>
            <a:chOff x="2606" y="2157"/>
            <a:chExt cx="2421" cy="1955"/>
          </a:xfrm>
        </p:grpSpPr>
        <p:sp>
          <p:nvSpPr>
            <p:cNvPr id="380935" name="AutoShape 6"/>
            <p:cNvSpPr>
              <a:spLocks noChangeArrowheads="1"/>
            </p:cNvSpPr>
            <p:nvPr/>
          </p:nvSpPr>
          <p:spPr bwMode="auto">
            <a:xfrm>
              <a:off x="2606" y="2996"/>
              <a:ext cx="179" cy="29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0936" name="Line 7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80943" name="Freeform 9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80950" name="Freeform 11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1" name="Freeform 12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2" name="Freeform 13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3" name="Freeform 14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80946" name="Freeform 16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7" name="Freeform 17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8" name="Freeform 18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9" name="Freeform 19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064" y="3015"/>
              <a:ext cx="271" cy="264"/>
              <a:chOff x="4454" y="1277"/>
              <a:chExt cx="271" cy="264"/>
            </a:xfrm>
          </p:grpSpPr>
          <p:sp>
            <p:nvSpPr>
              <p:cNvPr id="380939" name="Rectangle 21"/>
              <p:cNvSpPr>
                <a:spLocks noChangeArrowheads="1"/>
              </p:cNvSpPr>
              <p:nvPr/>
            </p:nvSpPr>
            <p:spPr bwMode="auto">
              <a:xfrm>
                <a:off x="4454" y="1293"/>
                <a:ext cx="116" cy="23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80941" name="Line 23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942" name="Line 24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26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ChangeArrowheads="1"/>
          </p:cNvSpPr>
          <p:nvPr/>
        </p:nvSpPr>
        <p:spPr bwMode="auto">
          <a:xfrm>
            <a:off x="1524000" y="3644901"/>
            <a:ext cx="3970338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1524001" y="4471989"/>
            <a:ext cx="3940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If instead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increased and </a:t>
            </a:r>
            <a:r>
              <a:rPr lang="en-US" sz="2000" b="1">
                <a:solidFill>
                  <a:schemeClr val="bg2"/>
                </a:solidFill>
                <a:latin typeface="Symbol" pitchFamily="18" charset="2"/>
              </a:rPr>
              <a:t></a:t>
            </a:r>
            <a:r>
              <a:rPr lang="en-US" sz="2000" b="1">
                <a:solidFill>
                  <a:schemeClr val="bg2"/>
                </a:solidFill>
              </a:rPr>
              <a:t> does not change, then </a:t>
            </a:r>
            <a:r>
              <a:rPr lang="en-US" sz="2000" b="1">
                <a:solidFill>
                  <a:schemeClr val="bg2"/>
                </a:solidFill>
                <a:latin typeface="Symbol" pitchFamily="18" charset="2"/>
              </a:rPr>
              <a:t></a:t>
            </a:r>
            <a:r>
              <a:rPr lang="en-US" sz="2000" b="1">
                <a:solidFill>
                  <a:schemeClr val="bg2"/>
                </a:solidFill>
              </a:rPr>
              <a:t> must decrease, so the pattern shrinks together</a:t>
            </a:r>
          </a:p>
        </p:txBody>
      </p:sp>
      <p:sp>
        <p:nvSpPr>
          <p:cNvPr id="2006021" name="Rectangle 5"/>
          <p:cNvSpPr>
            <a:spLocks noGrp="1" noChangeArrowheads="1"/>
          </p:cNvSpPr>
          <p:nvPr>
            <p:ph type="title"/>
          </p:nvPr>
        </p:nvSpPr>
        <p:spPr>
          <a:xfrm>
            <a:off x="2184401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24.3b	 </a:t>
            </a:r>
            <a:r>
              <a:rPr lang="en-US" sz="2800">
                <a:solidFill>
                  <a:schemeClr val="accent2"/>
                </a:solidFill>
              </a:rPr>
              <a:t>Double Slits II</a:t>
            </a:r>
          </a:p>
        </p:txBody>
      </p:sp>
      <p:sp>
        <p:nvSpPr>
          <p:cNvPr id="2006045" name="Rectangle 29"/>
          <p:cNvSpPr>
            <a:spLocks noGrp="1" noChangeArrowheads="1"/>
          </p:cNvSpPr>
          <p:nvPr>
            <p:ph idx="1"/>
          </p:nvPr>
        </p:nvSpPr>
        <p:spPr>
          <a:xfrm>
            <a:off x="1524000" y="1124396"/>
            <a:ext cx="4732338" cy="2154237"/>
          </a:xfrm>
        </p:spPr>
        <p:txBody>
          <a:bodyPr/>
          <a:lstStyle/>
          <a:p>
            <a:pPr marL="401638" indent="-401638">
              <a:lnSpc>
                <a:spcPct val="140000"/>
              </a:lnSpc>
              <a:buNone/>
              <a:defRPr/>
            </a:pPr>
            <a:r>
              <a:rPr lang="en-US" sz="1800" b="1" dirty="0"/>
              <a:t>	</a:t>
            </a:r>
            <a:r>
              <a:rPr lang="en-US" sz="2400" b="1" dirty="0"/>
              <a:t>If instead the </a:t>
            </a:r>
            <a:r>
              <a:rPr lang="en-US" sz="2400" b="1" dirty="0">
                <a:solidFill>
                  <a:schemeClr val="tx2"/>
                </a:solidFill>
              </a:rPr>
              <a:t>slits</a:t>
            </a:r>
            <a:r>
              <a:rPr lang="en-US" sz="2400" b="1" dirty="0"/>
              <a:t> are moved </a:t>
            </a:r>
            <a:r>
              <a:rPr lang="en-US" sz="2400" b="1" dirty="0">
                <a:solidFill>
                  <a:schemeClr val="tx2"/>
                </a:solidFill>
              </a:rPr>
              <a:t>farther apart</a:t>
            </a:r>
            <a:r>
              <a:rPr lang="en-US" sz="2400" b="1" dirty="0"/>
              <a:t> (without changing the wavelength) the interference pattern </a:t>
            </a:r>
          </a:p>
          <a:p>
            <a:pPr marL="401638" indent="-401638">
              <a:lnSpc>
                <a:spcPct val="140000"/>
              </a:lnSpc>
              <a:spcBef>
                <a:spcPct val="50000"/>
              </a:spcBef>
              <a:defRPr/>
            </a:pPr>
            <a:endParaRPr lang="en-US" sz="2400" b="1" dirty="0"/>
          </a:p>
        </p:txBody>
      </p:sp>
      <p:sp>
        <p:nvSpPr>
          <p:cNvPr id="2006022" name="Rectangle 6"/>
          <p:cNvSpPr>
            <a:spLocks noChangeArrowheads="1"/>
          </p:cNvSpPr>
          <p:nvPr/>
        </p:nvSpPr>
        <p:spPr bwMode="auto">
          <a:xfrm>
            <a:off x="6751638" y="1128078"/>
            <a:ext cx="3516312" cy="219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61025" y="3424238"/>
            <a:ext cx="3843338" cy="3103562"/>
            <a:chOff x="2606" y="2157"/>
            <a:chExt cx="2421" cy="1955"/>
          </a:xfrm>
        </p:grpSpPr>
        <p:sp>
          <p:nvSpPr>
            <p:cNvPr id="381964" name="AutoShape 8"/>
            <p:cNvSpPr>
              <a:spLocks noChangeArrowheads="1"/>
            </p:cNvSpPr>
            <p:nvPr/>
          </p:nvSpPr>
          <p:spPr bwMode="auto">
            <a:xfrm>
              <a:off x="2606" y="2996"/>
              <a:ext cx="179" cy="29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1965" name="Line 9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81972" name="Freeform 11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81979" name="Freeform 13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0" name="Freeform 14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1" name="Freeform 15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2" name="Freeform 16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81975" name="Freeform 18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6" name="Freeform 19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7" name="Freeform 20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8" name="Freeform 21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064" y="3015"/>
              <a:ext cx="271" cy="264"/>
              <a:chOff x="4454" y="1277"/>
              <a:chExt cx="271" cy="264"/>
            </a:xfrm>
          </p:grpSpPr>
          <p:sp>
            <p:nvSpPr>
              <p:cNvPr id="381968" name="Rectangle 23"/>
              <p:cNvSpPr>
                <a:spLocks noChangeArrowheads="1"/>
              </p:cNvSpPr>
              <p:nvPr/>
            </p:nvSpPr>
            <p:spPr bwMode="auto">
              <a:xfrm>
                <a:off x="4454" y="1293"/>
                <a:ext cx="116" cy="233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81970" name="Line 25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971" name="Line 26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06043" name="Rectangle 27"/>
          <p:cNvSpPr>
            <a:spLocks noChangeArrowheads="1"/>
          </p:cNvSpPr>
          <p:nvPr/>
        </p:nvSpPr>
        <p:spPr bwMode="auto">
          <a:xfrm>
            <a:off x="2000250" y="3944939"/>
            <a:ext cx="2782888" cy="480131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i="1">
                <a:solidFill>
                  <a:srgbClr val="990000"/>
                </a:solidFill>
              </a:rPr>
              <a:t>d</a:t>
            </a:r>
            <a:r>
              <a:rPr lang="en-US" sz="2800" b="1">
                <a:solidFill>
                  <a:srgbClr val="990000"/>
                </a:solidFill>
              </a:rPr>
              <a:t> sin </a:t>
            </a:r>
            <a:r>
              <a:rPr lang="en-US" sz="2800" b="1">
                <a:solidFill>
                  <a:srgbClr val="990000"/>
                </a:solidFill>
                <a:latin typeface="Symbol" pitchFamily="18" charset="2"/>
              </a:rPr>
              <a:t> </a:t>
            </a:r>
            <a:r>
              <a:rPr lang="en-US" sz="2800" b="1">
                <a:solidFill>
                  <a:srgbClr val="990000"/>
                </a:solidFill>
              </a:rPr>
              <a:t>=  m </a:t>
            </a:r>
            <a:r>
              <a:rPr lang="en-US" sz="2800" b="1">
                <a:solidFill>
                  <a:srgbClr val="990000"/>
                </a:solidFill>
                <a:latin typeface="Symbol" pitchFamily="18" charset="2"/>
              </a:rPr>
              <a:t></a:t>
            </a:r>
            <a:endParaRPr lang="en-US" sz="2000" b="1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381961" name="Oval 28"/>
          <p:cNvSpPr>
            <a:spLocks noChangeArrowheads="1"/>
          </p:cNvSpPr>
          <p:nvPr/>
        </p:nvSpPr>
        <p:spPr bwMode="auto">
          <a:xfrm>
            <a:off x="6399214" y="1980565"/>
            <a:ext cx="3430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06046" name="Text Box 30"/>
          <p:cNvSpPr txBox="1">
            <a:spLocks noChangeArrowheads="1"/>
          </p:cNvSpPr>
          <p:nvPr/>
        </p:nvSpPr>
        <p:spPr bwMode="auto">
          <a:xfrm>
            <a:off x="1892301" y="6451600"/>
            <a:ext cx="744061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/>
              <a:t>When would the interference pattern disappear?</a:t>
            </a: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604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9C7B1-B0C9-8AA8-118F-E61333335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extLst>
              <a:ext uri="{FF2B5EF4-FFF2-40B4-BE49-F238E27FC236}">
                <a16:creationId xmlns:a16="http://schemas.microsoft.com/office/drawing/2014/main" id="{C159777F-C408-5E2F-EAFA-4B910881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536" y="1801506"/>
            <a:ext cx="3230282" cy="339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2C903D-8F53-4588-C421-3F431FB63066}"/>
              </a:ext>
            </a:extLst>
          </p:cNvPr>
          <p:cNvSpPr/>
          <p:nvPr/>
        </p:nvSpPr>
        <p:spPr>
          <a:xfrm>
            <a:off x="3082107" y="2975212"/>
            <a:ext cx="1471696" cy="10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B5121F-B53A-D43A-05B8-72741219B617}"/>
              </a:ext>
            </a:extLst>
          </p:cNvPr>
          <p:cNvCxnSpPr/>
          <p:nvPr/>
        </p:nvCxnSpPr>
        <p:spPr>
          <a:xfrm flipV="1">
            <a:off x="3066197" y="955344"/>
            <a:ext cx="2838734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E472B-9EA3-3DAA-5C72-22532A521062}"/>
              </a:ext>
            </a:extLst>
          </p:cNvPr>
          <p:cNvCxnSpPr/>
          <p:nvPr/>
        </p:nvCxnSpPr>
        <p:spPr>
          <a:xfrm flipV="1">
            <a:off x="4553803" y="3848671"/>
            <a:ext cx="5813946" cy="20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0B599-EA09-0FAD-315B-FE9B31AA8119}"/>
              </a:ext>
            </a:extLst>
          </p:cNvPr>
          <p:cNvSpPr/>
          <p:nvPr/>
        </p:nvSpPr>
        <p:spPr>
          <a:xfrm>
            <a:off x="5918571" y="965576"/>
            <a:ext cx="4503762" cy="289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E91E876-FD83-4288-A56C-E03199FC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213" y="988730"/>
            <a:ext cx="4267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EEE21A-F28D-5B49-AA50-6AEB1E7E0059}"/>
              </a:ext>
            </a:extLst>
          </p:cNvPr>
          <p:cNvSpPr/>
          <p:nvPr/>
        </p:nvSpPr>
        <p:spPr>
          <a:xfrm rot="19982334">
            <a:off x="7100171" y="3001687"/>
            <a:ext cx="210312" cy="204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5A4EF-3F6F-A2E4-3A5E-BF31E85AB440}"/>
                  </a:ext>
                </a:extLst>
              </p:cNvPr>
              <p:cNvSpPr txBox="1"/>
              <p:nvPr/>
            </p:nvSpPr>
            <p:spPr>
              <a:xfrm>
                <a:off x="6874545" y="2961564"/>
                <a:ext cx="489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5A4EF-3F6F-A2E4-3A5E-BF31E85AB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45" y="2961564"/>
                <a:ext cx="4894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00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9865D-386A-44E5-B073-C17F51DC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618" y="1155010"/>
            <a:ext cx="5426764" cy="4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5857" y="1398352"/>
            <a:ext cx="7203043" cy="479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592</Words>
  <Application>Microsoft Office PowerPoint</Application>
  <PresentationFormat>Widescreen</PresentationFormat>
  <Paragraphs>106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Symbol</vt:lpstr>
      <vt:lpstr>Times New Roman</vt:lpstr>
      <vt:lpstr>Office Theme</vt:lpstr>
      <vt:lpstr>Equation</vt:lpstr>
      <vt:lpstr>Lecture 23</vt:lpstr>
      <vt:lpstr>PowerPoint Presentation</vt:lpstr>
      <vt:lpstr>ConcepTest 24.3a Double Slits I</vt:lpstr>
      <vt:lpstr>ConcepTest 24.3a Double Slits I</vt:lpstr>
      <vt:lpstr>ConcepTest 24.3b  Double Slits II</vt:lpstr>
      <vt:lpstr>ConcepTest 24.3b  Double Slits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Question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Question</vt:lpstr>
      <vt:lpstr>PowerPoint Presentation</vt:lpstr>
      <vt:lpstr>PowerPoint Presentation</vt:lpstr>
      <vt:lpstr>Resolving Power of a Diffraction Grating, cont</vt:lpstr>
      <vt:lpstr>AIRS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2025-05-22T22:37:32Z</dcterms:created>
  <dcterms:modified xsi:type="dcterms:W3CDTF">2025-06-09T16:01:11Z</dcterms:modified>
</cp:coreProperties>
</file>