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345" r:id="rId2"/>
    <p:sldId id="367" r:id="rId3"/>
    <p:sldId id="347" r:id="rId4"/>
    <p:sldId id="285" r:id="rId5"/>
    <p:sldId id="287" r:id="rId6"/>
    <p:sldId id="289" r:id="rId7"/>
    <p:sldId id="341" r:id="rId8"/>
    <p:sldId id="310" r:id="rId9"/>
    <p:sldId id="344" r:id="rId10"/>
    <p:sldId id="288" r:id="rId11"/>
    <p:sldId id="311" r:id="rId12"/>
    <p:sldId id="290" r:id="rId13"/>
    <p:sldId id="291" r:id="rId14"/>
    <p:sldId id="312" r:id="rId15"/>
    <p:sldId id="348" r:id="rId16"/>
    <p:sldId id="349" r:id="rId17"/>
    <p:sldId id="350" r:id="rId18"/>
    <p:sldId id="351" r:id="rId19"/>
    <p:sldId id="352" r:id="rId20"/>
    <p:sldId id="353" r:id="rId21"/>
    <p:sldId id="261" r:id="rId22"/>
    <p:sldId id="262" r:id="rId23"/>
    <p:sldId id="263" r:id="rId24"/>
    <p:sldId id="321" r:id="rId25"/>
    <p:sldId id="323" r:id="rId26"/>
    <p:sldId id="354" r:id="rId27"/>
    <p:sldId id="324" r:id="rId28"/>
    <p:sldId id="325" r:id="rId29"/>
    <p:sldId id="326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03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04" r:id="rId47"/>
    <p:sldId id="368" r:id="rId48"/>
    <p:sldId id="305" r:id="rId49"/>
    <p:sldId id="306" r:id="rId50"/>
    <p:sldId id="307" r:id="rId51"/>
    <p:sldId id="308" r:id="rId52"/>
    <p:sldId id="309" r:id="rId53"/>
    <p:sldId id="265" r:id="rId54"/>
    <p:sldId id="363" r:id="rId55"/>
    <p:sldId id="364" r:id="rId56"/>
    <p:sldId id="259" r:id="rId57"/>
    <p:sldId id="264" r:id="rId58"/>
    <p:sldId id="365" r:id="rId59"/>
    <p:sldId id="366" r:id="rId60"/>
    <p:sldId id="266" r:id="rId61"/>
    <p:sldId id="346" r:id="rId62"/>
    <p:sldId id="362" r:id="rId63"/>
    <p:sldId id="286" r:id="rId64"/>
    <p:sldId id="292" r:id="rId65"/>
    <p:sldId id="313" r:id="rId66"/>
    <p:sldId id="293" r:id="rId67"/>
    <p:sldId id="294" r:id="rId68"/>
    <p:sldId id="295" r:id="rId69"/>
    <p:sldId id="296" r:id="rId70"/>
    <p:sldId id="297" r:id="rId71"/>
    <p:sldId id="298" r:id="rId72"/>
    <p:sldId id="314" r:id="rId73"/>
    <p:sldId id="315" r:id="rId74"/>
    <p:sldId id="316" r:id="rId75"/>
    <p:sldId id="317" r:id="rId76"/>
    <p:sldId id="299" r:id="rId77"/>
    <p:sldId id="300" r:id="rId78"/>
    <p:sldId id="301" r:id="rId79"/>
    <p:sldId id="302" r:id="rId80"/>
    <p:sldId id="336" r:id="rId81"/>
    <p:sldId id="337" r:id="rId82"/>
    <p:sldId id="342" r:id="rId83"/>
    <p:sldId id="343" r:id="rId84"/>
    <p:sldId id="339" r:id="rId85"/>
    <p:sldId id="340" r:id="rId86"/>
    <p:sldId id="284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905DC-A7E5-4A40-BD03-0BDCEA7D9035}" v="35" dt="2025-04-25T23:21:06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14D749C-C0D3-485E-8084-7F974543AFC9}"/>
    <pc:docChg chg="custSel addSld modSld sldOrd">
      <pc:chgData name="Lines, Todd" userId="afaf7c3a-e8aa-4568-882a-02ad8f9e19b0" providerId="ADAL" clId="{D14D749C-C0D3-485E-8084-7F974543AFC9}" dt="2019-04-30T18:57:28.338" v="60"/>
      <pc:docMkLst>
        <pc:docMk/>
      </pc:docMkLst>
      <pc:sldChg chg="ord">
        <pc:chgData name="Lines, Todd" userId="afaf7c3a-e8aa-4568-882a-02ad8f9e19b0" providerId="ADAL" clId="{D14D749C-C0D3-485E-8084-7F974543AFC9}" dt="2019-04-30T18:19:22.249" v="45"/>
        <pc:sldMkLst>
          <pc:docMk/>
          <pc:sldMk cId="3687487709" sldId="287"/>
        </pc:sldMkLst>
      </pc:sldChg>
      <pc:sldChg chg="ord">
        <pc:chgData name="Lines, Todd" userId="afaf7c3a-e8aa-4568-882a-02ad8f9e19b0" providerId="ADAL" clId="{D14D749C-C0D3-485E-8084-7F974543AFC9}" dt="2019-04-30T18:19:41.998" v="46"/>
        <pc:sldMkLst>
          <pc:docMk/>
          <pc:sldMk cId="3852839569" sldId="289"/>
        </pc:sldMkLst>
      </pc:sldChg>
      <pc:sldChg chg="addSp delSp modSp ord">
        <pc:chgData name="Lines, Todd" userId="afaf7c3a-e8aa-4568-882a-02ad8f9e19b0" providerId="ADAL" clId="{D14D749C-C0D3-485E-8084-7F974543AFC9}" dt="2019-04-30T18:19:06.778" v="44"/>
        <pc:sldMkLst>
          <pc:docMk/>
          <pc:sldMk cId="1389832616" sldId="310"/>
        </pc:sldMkLst>
      </pc:sldChg>
      <pc:sldChg chg="ord">
        <pc:chgData name="Lines, Todd" userId="afaf7c3a-e8aa-4568-882a-02ad8f9e19b0" providerId="ADAL" clId="{D14D749C-C0D3-485E-8084-7F974543AFC9}" dt="2019-04-30T18:32:17.690" v="48"/>
        <pc:sldMkLst>
          <pc:docMk/>
          <pc:sldMk cId="1729789265" sldId="311"/>
        </pc:sldMkLst>
      </pc:sldChg>
      <pc:sldChg chg="delSp modSp">
        <pc:chgData name="Lines, Todd" userId="afaf7c3a-e8aa-4568-882a-02ad8f9e19b0" providerId="ADAL" clId="{D14D749C-C0D3-485E-8084-7F974543AFC9}" dt="2019-04-30T18:53:59.664" v="50"/>
        <pc:sldMkLst>
          <pc:docMk/>
          <pc:sldMk cId="1222242176" sldId="314"/>
        </pc:sldMkLst>
      </pc:sldChg>
      <pc:sldChg chg="delSp modSp">
        <pc:chgData name="Lines, Todd" userId="afaf7c3a-e8aa-4568-882a-02ad8f9e19b0" providerId="ADAL" clId="{D14D749C-C0D3-485E-8084-7F974543AFC9}" dt="2019-04-30T18:55:25.372" v="52"/>
        <pc:sldMkLst>
          <pc:docMk/>
          <pc:sldMk cId="1189374261" sldId="315"/>
        </pc:sldMkLst>
      </pc:sldChg>
      <pc:sldChg chg="delSp modSp">
        <pc:chgData name="Lines, Todd" userId="afaf7c3a-e8aa-4568-882a-02ad8f9e19b0" providerId="ADAL" clId="{D14D749C-C0D3-485E-8084-7F974543AFC9}" dt="2019-04-30T18:56:17.180" v="55"/>
        <pc:sldMkLst>
          <pc:docMk/>
          <pc:sldMk cId="1734463390" sldId="316"/>
        </pc:sldMkLst>
      </pc:sldChg>
      <pc:sldChg chg="delSp modSp">
        <pc:chgData name="Lines, Todd" userId="afaf7c3a-e8aa-4568-882a-02ad8f9e19b0" providerId="ADAL" clId="{D14D749C-C0D3-485E-8084-7F974543AFC9}" dt="2019-04-30T18:56:42.530" v="58"/>
        <pc:sldMkLst>
          <pc:docMk/>
          <pc:sldMk cId="3937303269" sldId="317"/>
        </pc:sldMkLst>
      </pc:sldChg>
      <pc:sldChg chg="delSp modSp">
        <pc:chgData name="Lines, Todd" userId="afaf7c3a-e8aa-4568-882a-02ad8f9e19b0" providerId="ADAL" clId="{D14D749C-C0D3-485E-8084-7F974543AFC9}" dt="2019-04-30T18:57:28.338" v="60"/>
        <pc:sldMkLst>
          <pc:docMk/>
          <pc:sldMk cId="3726261940" sldId="336"/>
        </pc:sldMkLst>
      </pc:sldChg>
      <pc:sldChg chg="add">
        <pc:chgData name="Lines, Todd" userId="afaf7c3a-e8aa-4568-882a-02ad8f9e19b0" providerId="ADAL" clId="{D14D749C-C0D3-485E-8084-7F974543AFC9}" dt="2019-04-30T18:26:48.630" v="47"/>
        <pc:sldMkLst>
          <pc:docMk/>
          <pc:sldMk cId="103656388" sldId="344"/>
        </pc:sldMkLst>
      </pc:sldChg>
    </pc:docChg>
  </pc:docChgLst>
  <pc:docChgLst>
    <pc:chgData name="Lines, Todd" userId="afaf7c3a-e8aa-4568-882a-02ad8f9e19b0" providerId="ADAL" clId="{12E905DC-A7E5-4A40-BD03-0BDCEA7D9035}"/>
    <pc:docChg chg="undo custSel addSld delSld modSld sldOrd">
      <pc:chgData name="Lines, Todd" userId="afaf7c3a-e8aa-4568-882a-02ad8f9e19b0" providerId="ADAL" clId="{12E905DC-A7E5-4A40-BD03-0BDCEA7D9035}" dt="2025-04-28T23:00:08.353" v="365" actId="1076"/>
      <pc:docMkLst>
        <pc:docMk/>
      </pc:docMkLst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0" sldId="259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0" sldId="261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0" sldId="262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0" sldId="263"/>
        </pc:sldMkLst>
      </pc:sldChg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0" sldId="264"/>
        </pc:sldMkLst>
      </pc:sldChg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0" sldId="265"/>
        </pc:sldMkLst>
      </pc:sldChg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0" sldId="266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1716686287" sldId="285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1808158932" sldId="285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514587553" sldId="287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3687487709" sldId="287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1620431158" sldId="288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2416614079" sldId="288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3655656141" sldId="289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3852839569" sldId="289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412948595" sldId="290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3048466046" sldId="290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1671892692" sldId="291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3337956701" sldId="291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165947626" sldId="303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2023784669" sldId="303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2994639295" sldId="304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3033060997" sldId="304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270078908" sldId="305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4273839086" sldId="305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867714779" sldId="306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3190734595" sldId="306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1497180699" sldId="307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2776645912" sldId="307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3359018585" sldId="308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4119617871" sldId="308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778798007" sldId="309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3526046064" sldId="309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1184458295" sldId="310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1389832616" sldId="310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942273934" sldId="311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1729789265" sldId="311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1315044105" sldId="312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3767951174" sldId="312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1437189260" sldId="321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1981161263" sldId="323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2655280662" sldId="324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1882836658" sldId="325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2850701096" sldId="326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1784920650" sldId="328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3704158450" sldId="328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2415290477" sldId="329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2606323285" sldId="329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1617204675" sldId="330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1747958018" sldId="330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624319628" sldId="331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2789505276" sldId="331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3254989223" sldId="332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3809518030" sldId="332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801647242" sldId="333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3890802091" sldId="333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592279121" sldId="334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4038939515" sldId="334"/>
        </pc:sldMkLst>
      </pc:sldChg>
      <pc:sldChg chg="add">
        <pc:chgData name="Lines, Todd" userId="afaf7c3a-e8aa-4568-882a-02ad8f9e19b0" providerId="ADAL" clId="{12E905DC-A7E5-4A40-BD03-0BDCEA7D9035}" dt="2025-04-25T23:15:51.977" v="129"/>
        <pc:sldMkLst>
          <pc:docMk/>
          <pc:sldMk cId="563619335" sldId="335"/>
        </pc:sldMkLst>
      </pc:sldChg>
      <pc:sldChg chg="del">
        <pc:chgData name="Lines, Todd" userId="afaf7c3a-e8aa-4568-882a-02ad8f9e19b0" providerId="ADAL" clId="{12E905DC-A7E5-4A40-BD03-0BDCEA7D9035}" dt="2025-04-25T23:15:45.690" v="128" actId="2696"/>
        <pc:sldMkLst>
          <pc:docMk/>
          <pc:sldMk cId="4140843085" sldId="335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3266778626" sldId="341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3457296487" sldId="341"/>
        </pc:sldMkLst>
      </pc:sldChg>
      <pc:sldChg chg="del">
        <pc:chgData name="Lines, Todd" userId="afaf7c3a-e8aa-4568-882a-02ad8f9e19b0" providerId="ADAL" clId="{12E905DC-A7E5-4A40-BD03-0BDCEA7D9035}" dt="2025-04-25T23:11:40.322" v="123" actId="2696"/>
        <pc:sldMkLst>
          <pc:docMk/>
          <pc:sldMk cId="103656388" sldId="344"/>
        </pc:sldMkLst>
      </pc:sldChg>
      <pc:sldChg chg="add">
        <pc:chgData name="Lines, Todd" userId="afaf7c3a-e8aa-4568-882a-02ad8f9e19b0" providerId="ADAL" clId="{12E905DC-A7E5-4A40-BD03-0BDCEA7D9035}" dt="2025-04-25T23:11:43.561" v="124"/>
        <pc:sldMkLst>
          <pc:docMk/>
          <pc:sldMk cId="3276883631" sldId="344"/>
        </pc:sldMkLst>
      </pc:sldChg>
      <pc:sldChg chg="modSp new mod">
        <pc:chgData name="Lines, Todd" userId="afaf7c3a-e8aa-4568-882a-02ad8f9e19b0" providerId="ADAL" clId="{12E905DC-A7E5-4A40-BD03-0BDCEA7D9035}" dt="2025-04-22T20:51:26.915" v="9" actId="20577"/>
        <pc:sldMkLst>
          <pc:docMk/>
          <pc:sldMk cId="3875607050" sldId="345"/>
        </pc:sldMkLst>
        <pc:spChg chg="mod">
          <ac:chgData name="Lines, Todd" userId="afaf7c3a-e8aa-4568-882a-02ad8f9e19b0" providerId="ADAL" clId="{12E905DC-A7E5-4A40-BD03-0BDCEA7D9035}" dt="2025-04-22T20:51:26.915" v="9" actId="20577"/>
          <ac:spMkLst>
            <pc:docMk/>
            <pc:sldMk cId="3875607050" sldId="345"/>
            <ac:spMk id="2" creationId="{E1C3A048-6484-8EDE-428B-D7D2F7E8C037}"/>
          </ac:spMkLst>
        </pc:spChg>
      </pc:sldChg>
      <pc:sldChg chg="addSp delSp modSp new mod modClrScheme chgLayout">
        <pc:chgData name="Lines, Todd" userId="afaf7c3a-e8aa-4568-882a-02ad8f9e19b0" providerId="ADAL" clId="{12E905DC-A7E5-4A40-BD03-0BDCEA7D9035}" dt="2025-04-22T20:51:34.209" v="14" actId="20577"/>
        <pc:sldMkLst>
          <pc:docMk/>
          <pc:sldMk cId="1412958550" sldId="346"/>
        </pc:sldMkLst>
        <pc:spChg chg="add mod ord">
          <ac:chgData name="Lines, Todd" userId="afaf7c3a-e8aa-4568-882a-02ad8f9e19b0" providerId="ADAL" clId="{12E905DC-A7E5-4A40-BD03-0BDCEA7D9035}" dt="2025-04-22T20:51:34.209" v="14" actId="20577"/>
          <ac:spMkLst>
            <pc:docMk/>
            <pc:sldMk cId="1412958550" sldId="346"/>
            <ac:spMk id="4" creationId="{1B0358E7-5ABA-69A2-E2B3-B3C44C1A0611}"/>
          </ac:spMkLst>
        </pc:spChg>
        <pc:spChg chg="add mod ord">
          <ac:chgData name="Lines, Todd" userId="afaf7c3a-e8aa-4568-882a-02ad8f9e19b0" providerId="ADAL" clId="{12E905DC-A7E5-4A40-BD03-0BDCEA7D9035}" dt="2025-04-22T20:51:32.232" v="11" actId="700"/>
          <ac:spMkLst>
            <pc:docMk/>
            <pc:sldMk cId="1412958550" sldId="346"/>
            <ac:spMk id="5" creationId="{20BA4F39-95C8-22FC-D198-3A41F6A5CD2F}"/>
          </ac:spMkLst>
        </pc:spChg>
      </pc:sldChg>
      <pc:sldChg chg="addSp delSp modSp new mod">
        <pc:chgData name="Lines, Todd" userId="afaf7c3a-e8aa-4568-882a-02ad8f9e19b0" providerId="ADAL" clId="{12E905DC-A7E5-4A40-BD03-0BDCEA7D9035}" dt="2025-04-22T21:02:40.986" v="122" actId="21"/>
        <pc:sldMkLst>
          <pc:docMk/>
          <pc:sldMk cId="1643441071" sldId="347"/>
        </pc:sldMkLst>
        <pc:spChg chg="add mod">
          <ac:chgData name="Lines, Todd" userId="afaf7c3a-e8aa-4568-882a-02ad8f9e19b0" providerId="ADAL" clId="{12E905DC-A7E5-4A40-BD03-0BDCEA7D9035}" dt="2025-04-22T20:53:09.399" v="19" actId="2085"/>
          <ac:spMkLst>
            <pc:docMk/>
            <pc:sldMk cId="1643441071" sldId="347"/>
            <ac:spMk id="4" creationId="{613C0366-ADBD-5FA5-A76A-CC6520D623DA}"/>
          </ac:spMkLst>
        </pc:spChg>
        <pc:spChg chg="add mod">
          <ac:chgData name="Lines, Todd" userId="afaf7c3a-e8aa-4568-882a-02ad8f9e19b0" providerId="ADAL" clId="{12E905DC-A7E5-4A40-BD03-0BDCEA7D9035}" dt="2025-04-22T20:53:44.218" v="24" actId="207"/>
          <ac:spMkLst>
            <pc:docMk/>
            <pc:sldMk cId="1643441071" sldId="347"/>
            <ac:spMk id="5" creationId="{8DEE0855-A788-A402-48A5-46F63F828A3E}"/>
          </ac:spMkLst>
        </pc:spChg>
        <pc:spChg chg="add mod">
          <ac:chgData name="Lines, Todd" userId="afaf7c3a-e8aa-4568-882a-02ad8f9e19b0" providerId="ADAL" clId="{12E905DC-A7E5-4A40-BD03-0BDCEA7D9035}" dt="2025-04-22T20:54:01.816" v="28" actId="207"/>
          <ac:spMkLst>
            <pc:docMk/>
            <pc:sldMk cId="1643441071" sldId="347"/>
            <ac:spMk id="6" creationId="{70FE5A38-89EB-A82A-AB61-B6D8415A3953}"/>
          </ac:spMkLst>
        </pc:spChg>
        <pc:spChg chg="add mod ord">
          <ac:chgData name="Lines, Todd" userId="afaf7c3a-e8aa-4568-882a-02ad8f9e19b0" providerId="ADAL" clId="{12E905DC-A7E5-4A40-BD03-0BDCEA7D9035}" dt="2025-04-22T20:54:34.554" v="36" actId="14100"/>
          <ac:spMkLst>
            <pc:docMk/>
            <pc:sldMk cId="1643441071" sldId="347"/>
            <ac:spMk id="7" creationId="{D8FD1B72-CCBE-CE40-E955-1FAE8C362531}"/>
          </ac:spMkLst>
        </pc:spChg>
        <pc:spChg chg="add mod">
          <ac:chgData name="Lines, Todd" userId="afaf7c3a-e8aa-4568-882a-02ad8f9e19b0" providerId="ADAL" clId="{12E905DC-A7E5-4A40-BD03-0BDCEA7D9035}" dt="2025-04-22T21:00:33.404" v="107" actId="208"/>
          <ac:spMkLst>
            <pc:docMk/>
            <pc:sldMk cId="1643441071" sldId="347"/>
            <ac:spMk id="9" creationId="{97BAF4FB-DA6A-6AD6-F1CC-6144FB3A9559}"/>
          </ac:spMkLst>
        </pc:spChg>
        <pc:spChg chg="add mod">
          <ac:chgData name="Lines, Todd" userId="afaf7c3a-e8aa-4568-882a-02ad8f9e19b0" providerId="ADAL" clId="{12E905DC-A7E5-4A40-BD03-0BDCEA7D9035}" dt="2025-04-22T21:01:32.822" v="117" actId="1076"/>
          <ac:spMkLst>
            <pc:docMk/>
            <pc:sldMk cId="1643441071" sldId="347"/>
            <ac:spMk id="10" creationId="{72AF48F9-FB2B-4063-8E03-104E1C15DF2D}"/>
          </ac:spMkLst>
        </pc:spChg>
        <pc:spChg chg="add mod">
          <ac:chgData name="Lines, Todd" userId="afaf7c3a-e8aa-4568-882a-02ad8f9e19b0" providerId="ADAL" clId="{12E905DC-A7E5-4A40-BD03-0BDCEA7D9035}" dt="2025-04-22T21:02:13.592" v="120" actId="1076"/>
          <ac:spMkLst>
            <pc:docMk/>
            <pc:sldMk cId="1643441071" sldId="347"/>
            <ac:spMk id="11" creationId="{E7585B40-CC23-8828-633D-7F296358D19A}"/>
          </ac:spMkLst>
        </pc:spChg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1203521046" sldId="348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3434781075" sldId="349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345946206" sldId="350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548597081" sldId="351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344528421" sldId="352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577912915" sldId="353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668168550" sldId="354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196268225" sldId="355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3436447161" sldId="356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1982790131" sldId="357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619843192" sldId="358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73473782" sldId="359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4189658811" sldId="360"/>
        </pc:sldMkLst>
      </pc:sldChg>
      <pc:sldChg chg="add">
        <pc:chgData name="Lines, Todd" userId="afaf7c3a-e8aa-4568-882a-02ad8f9e19b0" providerId="ADAL" clId="{12E905DC-A7E5-4A40-BD03-0BDCEA7D9035}" dt="2025-04-25T23:13:36.232" v="125"/>
        <pc:sldMkLst>
          <pc:docMk/>
          <pc:sldMk cId="1477081214" sldId="361"/>
        </pc:sldMkLst>
      </pc:sldChg>
      <pc:sldChg chg="add ord">
        <pc:chgData name="Lines, Todd" userId="afaf7c3a-e8aa-4568-882a-02ad8f9e19b0" providerId="ADAL" clId="{12E905DC-A7E5-4A40-BD03-0BDCEA7D9035}" dt="2025-04-25T23:13:49.588" v="127"/>
        <pc:sldMkLst>
          <pc:docMk/>
          <pc:sldMk cId="0" sldId="362"/>
        </pc:sldMkLst>
      </pc:sldChg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0" sldId="363"/>
        </pc:sldMkLst>
      </pc:sldChg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0" sldId="364"/>
        </pc:sldMkLst>
      </pc:sldChg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342519277" sldId="365"/>
        </pc:sldMkLst>
      </pc:sldChg>
      <pc:sldChg chg="add">
        <pc:chgData name="Lines, Todd" userId="afaf7c3a-e8aa-4568-882a-02ad8f9e19b0" providerId="ADAL" clId="{12E905DC-A7E5-4A40-BD03-0BDCEA7D9035}" dt="2025-04-25T23:21:06.407" v="130"/>
        <pc:sldMkLst>
          <pc:docMk/>
          <pc:sldMk cId="1990105726" sldId="366"/>
        </pc:sldMkLst>
      </pc:sldChg>
      <pc:sldChg chg="modSp new mod">
        <pc:chgData name="Lines, Todd" userId="afaf7c3a-e8aa-4568-882a-02ad8f9e19b0" providerId="ADAL" clId="{12E905DC-A7E5-4A40-BD03-0BDCEA7D9035}" dt="2025-04-28T15:55:26.474" v="330" actId="20577"/>
        <pc:sldMkLst>
          <pc:docMk/>
          <pc:sldMk cId="3367812321" sldId="367"/>
        </pc:sldMkLst>
        <pc:spChg chg="mod">
          <ac:chgData name="Lines, Todd" userId="afaf7c3a-e8aa-4568-882a-02ad8f9e19b0" providerId="ADAL" clId="{12E905DC-A7E5-4A40-BD03-0BDCEA7D9035}" dt="2025-04-28T15:53:22.816" v="139" actId="20577"/>
          <ac:spMkLst>
            <pc:docMk/>
            <pc:sldMk cId="3367812321" sldId="367"/>
            <ac:spMk id="2" creationId="{F7747494-7078-AAFC-9338-9250A519BA53}"/>
          </ac:spMkLst>
        </pc:spChg>
        <pc:spChg chg="mod">
          <ac:chgData name="Lines, Todd" userId="afaf7c3a-e8aa-4568-882a-02ad8f9e19b0" providerId="ADAL" clId="{12E905DC-A7E5-4A40-BD03-0BDCEA7D9035}" dt="2025-04-28T15:55:26.474" v="330" actId="20577"/>
          <ac:spMkLst>
            <pc:docMk/>
            <pc:sldMk cId="3367812321" sldId="367"/>
            <ac:spMk id="3" creationId="{68BAD010-38A8-C441-2B4B-5EEF4EC2FC37}"/>
          </ac:spMkLst>
        </pc:spChg>
      </pc:sldChg>
      <pc:sldChg chg="addSp delSp modSp new mod">
        <pc:chgData name="Lines, Todd" userId="afaf7c3a-e8aa-4568-882a-02ad8f9e19b0" providerId="ADAL" clId="{12E905DC-A7E5-4A40-BD03-0BDCEA7D9035}" dt="2025-04-28T23:00:08.353" v="365" actId="1076"/>
        <pc:sldMkLst>
          <pc:docMk/>
          <pc:sldMk cId="1724684947" sldId="368"/>
        </pc:sldMkLst>
        <pc:spChg chg="del">
          <ac:chgData name="Lines, Todd" userId="afaf7c3a-e8aa-4568-882a-02ad8f9e19b0" providerId="ADAL" clId="{12E905DC-A7E5-4A40-BD03-0BDCEA7D9035}" dt="2025-04-28T22:58:38.981" v="332" actId="478"/>
          <ac:spMkLst>
            <pc:docMk/>
            <pc:sldMk cId="1724684947" sldId="368"/>
            <ac:spMk id="2" creationId="{EEFCBA02-237C-3D60-A678-DD82302D8502}"/>
          </ac:spMkLst>
        </pc:spChg>
        <pc:spChg chg="del">
          <ac:chgData name="Lines, Todd" userId="afaf7c3a-e8aa-4568-882a-02ad8f9e19b0" providerId="ADAL" clId="{12E905DC-A7E5-4A40-BD03-0BDCEA7D9035}" dt="2025-04-28T22:58:38.981" v="332" actId="478"/>
          <ac:spMkLst>
            <pc:docMk/>
            <pc:sldMk cId="1724684947" sldId="368"/>
            <ac:spMk id="3" creationId="{A02851AA-BCC1-267F-666D-20DC374855AA}"/>
          </ac:spMkLst>
        </pc:spChg>
        <pc:spChg chg="add del">
          <ac:chgData name="Lines, Todd" userId="afaf7c3a-e8aa-4568-882a-02ad8f9e19b0" providerId="ADAL" clId="{12E905DC-A7E5-4A40-BD03-0BDCEA7D9035}" dt="2025-04-28T22:58:41.015" v="334" actId="22"/>
          <ac:spMkLst>
            <pc:docMk/>
            <pc:sldMk cId="1724684947" sldId="368"/>
            <ac:spMk id="5" creationId="{53232FD2-4C3C-390E-FFBB-D5118609C3F3}"/>
          </ac:spMkLst>
        </pc:spChg>
        <pc:spChg chg="add del">
          <ac:chgData name="Lines, Todd" userId="afaf7c3a-e8aa-4568-882a-02ad8f9e19b0" providerId="ADAL" clId="{12E905DC-A7E5-4A40-BD03-0BDCEA7D9035}" dt="2025-04-28T22:58:53.862" v="339" actId="22"/>
          <ac:spMkLst>
            <pc:docMk/>
            <pc:sldMk cId="1724684947" sldId="368"/>
            <ac:spMk id="9" creationId="{CC6642C1-4760-B2E6-E2FA-BA1AA48443EE}"/>
          </ac:spMkLst>
        </pc:spChg>
        <pc:spChg chg="add mod">
          <ac:chgData name="Lines, Todd" userId="afaf7c3a-e8aa-4568-882a-02ad8f9e19b0" providerId="ADAL" clId="{12E905DC-A7E5-4A40-BD03-0BDCEA7D9035}" dt="2025-04-28T22:59:51.974" v="356"/>
          <ac:spMkLst>
            <pc:docMk/>
            <pc:sldMk cId="1724684947" sldId="368"/>
            <ac:spMk id="13" creationId="{994D4C04-DFB7-07C9-41F5-EF5B7B27FA7D}"/>
          </ac:spMkLst>
        </pc:spChg>
        <pc:spChg chg="add mod">
          <ac:chgData name="Lines, Todd" userId="afaf7c3a-e8aa-4568-882a-02ad8f9e19b0" providerId="ADAL" clId="{12E905DC-A7E5-4A40-BD03-0BDCEA7D9035}" dt="2025-04-28T23:00:08.353" v="365" actId="1076"/>
          <ac:spMkLst>
            <pc:docMk/>
            <pc:sldMk cId="1724684947" sldId="368"/>
            <ac:spMk id="15" creationId="{60282A0F-BDA5-59B5-B104-AAEECDD47CB5}"/>
          </ac:spMkLst>
        </pc:spChg>
        <pc:picChg chg="add mod">
          <ac:chgData name="Lines, Todd" userId="afaf7c3a-e8aa-4568-882a-02ad8f9e19b0" providerId="ADAL" clId="{12E905DC-A7E5-4A40-BD03-0BDCEA7D9035}" dt="2025-04-28T22:58:48.067" v="337" actId="14100"/>
          <ac:picMkLst>
            <pc:docMk/>
            <pc:sldMk cId="1724684947" sldId="368"/>
            <ac:picMk id="7" creationId="{905CFB2C-8482-45E7-1C60-1EC4FF38727A}"/>
          </ac:picMkLst>
        </pc:picChg>
        <pc:picChg chg="add mod">
          <ac:chgData name="Lines, Todd" userId="afaf7c3a-e8aa-4568-882a-02ad8f9e19b0" providerId="ADAL" clId="{12E905DC-A7E5-4A40-BD03-0BDCEA7D9035}" dt="2025-04-28T22:59:11.355" v="347" actId="14100"/>
          <ac:picMkLst>
            <pc:docMk/>
            <pc:sldMk cId="1724684947" sldId="368"/>
            <ac:picMk id="11" creationId="{7E74B5DD-1502-7F70-F943-FA98E0CB08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81139-F0BA-49F9-93A6-6F626C1CF54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20C94-1406-4988-8D1D-1073C32750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5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42607B-54DC-48D1-A218-DA4A714D19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4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40B7-8B0E-44A6-9E20-D5135BF064F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2269B-7283-4F48-9330-57B44A0E80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C6ZAOiIfKo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KNyUpnn2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-6JG0NeG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d_green_and_resultant_wave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eg"/><Relationship Id="rId4" Type="http://schemas.openxmlformats.org/officeDocument/2006/relationships/image" Target="../media/image4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g_gree_purple_separate.avi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k7IxJ52u7U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GN_HO7_lUg" TargetMode="External"/><Relationship Id="rId4" Type="http://schemas.openxmlformats.org/officeDocument/2006/relationships/image" Target="../media/image53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X04ySm4TTk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A048-6484-8EDE-428B-D7D2F7E8C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FF576-B4FD-4AA6-5391-5A45FB1C8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223.4.7   123.22.3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Tuning Fork: Which tuning fork is louder, the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mounted one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free one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C24E5-89AC-43BC-95C0-434346ACF2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3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3638" y="1122363"/>
            <a:ext cx="6262687" cy="4262437"/>
            <a:chOff x="1163783" y="1122218"/>
            <a:chExt cx="6262252" cy="4262460"/>
          </a:xfrm>
        </p:grpSpPr>
        <p:pic>
          <p:nvPicPr>
            <p:cNvPr id="54067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20950" b="11513"/>
            <a:stretch>
              <a:fillRect/>
            </a:stretch>
          </p:blipFill>
          <p:spPr bwMode="auto">
            <a:xfrm>
              <a:off x="2355273" y="1122218"/>
              <a:ext cx="5070762" cy="372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0675" name="TextBox 3"/>
            <p:cNvSpPr txBox="1">
              <a:spLocks noChangeArrowheads="1"/>
            </p:cNvSpPr>
            <p:nvPr/>
          </p:nvSpPr>
          <p:spPr bwMode="auto">
            <a:xfrm>
              <a:off x="1163783" y="2549235"/>
              <a:ext cx="11222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Intensity in W/m</a:t>
              </a:r>
              <a:r>
                <a:rPr lang="en-US" baseline="30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540676" name="TextBox 4"/>
            <p:cNvSpPr txBox="1">
              <a:spLocks noChangeArrowheads="1"/>
            </p:cNvSpPr>
            <p:nvPr/>
          </p:nvSpPr>
          <p:spPr bwMode="auto">
            <a:xfrm>
              <a:off x="4308764" y="5015346"/>
              <a:ext cx="19220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 in meters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7258" y="4697287"/>
              <a:ext cx="290492" cy="38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27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1" y="274638"/>
            <a:ext cx="448056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 223.4.9</a:t>
            </a:r>
          </a:p>
        </p:txBody>
      </p:sp>
      <p:sp>
        <p:nvSpPr>
          <p:cNvPr id="64516" name="Content Placeholder 7"/>
          <p:cNvSpPr>
            <a:spLocks noGrp="1"/>
          </p:cNvSpPr>
          <p:nvPr>
            <p:ph sz="half" idx="2"/>
          </p:nvPr>
        </p:nvSpPr>
        <p:spPr>
          <a:xfrm>
            <a:off x="524435" y="1210234"/>
            <a:ext cx="4450977" cy="533848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The Pioneer 10 spacecraft has a large dish antenna, the Earth Observation System spacecraft has a much smaller antenna. Why?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Pioneer 10 is really smaller, it just looks like it is big in the picture.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intensity of the communication signal goes down with the square of the distance. Pioneer 10 must be designed to work farther away.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EOS satellite probably does not need to communicate as much as the Pioneer 10 spacecraft.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The Pioneer 10 spacecraft must have a wimpy transceiver.</a:t>
            </a:r>
          </a:p>
          <a:p>
            <a:pPr>
              <a:buFontTx/>
              <a:buAutoNum type="alphaUcPeriod"/>
            </a:pPr>
            <a:r>
              <a:rPr lang="en-US" sz="1800" dirty="0">
                <a:solidFill>
                  <a:schemeClr val="bg1"/>
                </a:solidFill>
              </a:rPr>
              <a:t>No good reason, they have artists design the look of these things so they look far out and cool</a:t>
            </a:r>
          </a:p>
        </p:txBody>
      </p:sp>
      <p:sp>
        <p:nvSpPr>
          <p:cNvPr id="645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A48A1-FA10-4297-9A45-A4DF9393E8E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6487" y="3886087"/>
            <a:ext cx="2482044" cy="244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3495" y="582305"/>
            <a:ext cx="2367887" cy="315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846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223.4.10  123.22.5</a:t>
            </a:r>
          </a:p>
        </p:txBody>
      </p:sp>
      <p:sp>
        <p:nvSpPr>
          <p:cNvPr id="539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100W of power coming from my speaker. What is the intensity 0.5m from the speaker?</a:t>
            </a:r>
          </a:p>
          <a:p>
            <a:pPr>
              <a:buFontTx/>
              <a:buNone/>
            </a:pPr>
            <a:r>
              <a:rPr lang="en-US" dirty="0"/>
              <a:t>a) 0.01W</a:t>
            </a:r>
          </a:p>
          <a:p>
            <a:pPr>
              <a:buFontTx/>
              <a:buNone/>
            </a:pPr>
            <a:r>
              <a:rPr lang="en-US" dirty="0"/>
              <a:t>b) Just under 1W</a:t>
            </a:r>
          </a:p>
          <a:p>
            <a:pPr>
              <a:buFontTx/>
              <a:buNone/>
            </a:pPr>
            <a:r>
              <a:rPr lang="en-US" dirty="0"/>
              <a:t>c) A little over 10W</a:t>
            </a:r>
          </a:p>
          <a:p>
            <a:pPr>
              <a:buFontTx/>
              <a:buNone/>
            </a:pPr>
            <a:r>
              <a:rPr lang="en-US" dirty="0"/>
              <a:t>d) A little over 30W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5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Title 1"/>
          <p:cNvSpPr>
            <a:spLocks noGrp="1"/>
          </p:cNvSpPr>
          <p:nvPr>
            <p:ph type="title"/>
          </p:nvPr>
        </p:nvSpPr>
        <p:spPr>
          <a:xfrm>
            <a:off x="4616450" y="90488"/>
            <a:ext cx="4305300" cy="914400"/>
          </a:xfrm>
        </p:spPr>
        <p:txBody>
          <a:bodyPr/>
          <a:lstStyle/>
          <a:p>
            <a:r>
              <a:rPr lang="en-US"/>
              <a:t>Intensity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1963" y="682625"/>
            <a:ext cx="5638800" cy="5486400"/>
            <a:chOff x="1676400" y="1371600"/>
            <a:chExt cx="5638800" cy="5486400"/>
          </a:xfrm>
        </p:grpSpPr>
        <p:sp>
          <p:nvSpPr>
            <p:cNvPr id="6" name="Oval 5"/>
            <p:cNvSpPr/>
            <p:nvPr/>
          </p:nvSpPr>
          <p:spPr>
            <a:xfrm>
              <a:off x="1828800" y="1371600"/>
              <a:ext cx="5486400" cy="548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676400" y="1371600"/>
              <a:ext cx="5638800" cy="5486400"/>
            </a:xfrm>
            <a:prstGeom prst="arc">
              <a:avLst>
                <a:gd name="adj1" fmla="val 19422644"/>
                <a:gd name="adj2" fmla="val 2217654"/>
              </a:avLst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2247900"/>
              <a:ext cx="3657600" cy="3733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019800" y="2362200"/>
              <a:ext cx="685800" cy="3448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2438400"/>
              <a:ext cx="228600" cy="3352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743200" y="2252663"/>
              <a:ext cx="3657600" cy="3690937"/>
            </a:xfrm>
            <a:prstGeom prst="arc">
              <a:avLst>
                <a:gd name="adj1" fmla="val 19331133"/>
                <a:gd name="adj2" fmla="val 232863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2971800"/>
              <a:ext cx="762000" cy="2286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3124200"/>
              <a:ext cx="1828800" cy="1981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581400" y="3124200"/>
              <a:ext cx="1905000" cy="1981200"/>
            </a:xfrm>
            <a:prstGeom prst="arc">
              <a:avLst>
                <a:gd name="adj1" fmla="val 19422644"/>
                <a:gd name="adj2" fmla="val 2125500"/>
              </a:avLst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943600" y="2986088"/>
              <a:ext cx="152400" cy="223361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14800" y="3581400"/>
              <a:ext cx="1219200" cy="1066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257800" y="3552825"/>
              <a:ext cx="76200" cy="1119188"/>
            </a:xfrm>
            <a:prstGeom prst="ellipse">
              <a:avLst/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 rot="-5400000">
            <a:off x="3034506" y="3331370"/>
            <a:ext cx="581025" cy="233362"/>
            <a:chOff x="957263" y="4371974"/>
            <a:chExt cx="581026" cy="233365"/>
          </a:xfrm>
        </p:grpSpPr>
        <p:sp>
          <p:nvSpPr>
            <p:cNvPr id="78" name="Trapezoid 77"/>
            <p:cNvSpPr/>
            <p:nvPr/>
          </p:nvSpPr>
          <p:spPr>
            <a:xfrm>
              <a:off x="957264" y="4449763"/>
              <a:ext cx="581026" cy="155577"/>
            </a:xfrm>
            <a:prstGeom prst="trapezoid">
              <a:avLst>
                <a:gd name="adj" fmla="val 104546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09663" y="4371974"/>
              <a:ext cx="276225" cy="88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83" name="Straight Connector 82"/>
          <p:cNvCxnSpPr/>
          <p:nvPr/>
        </p:nvCxnSpPr>
        <p:spPr>
          <a:xfrm rot="5400000" flipH="1" flipV="1">
            <a:off x="17867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25233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245644" y="5003007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967162" y="5003801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28" name="TextBox 86"/>
          <p:cNvSpPr txBox="1">
            <a:spLocks noChangeArrowheads="1"/>
          </p:cNvSpPr>
          <p:nvPr/>
        </p:nvSpPr>
        <p:spPr bwMode="auto">
          <a:xfrm>
            <a:off x="3432175" y="63404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10m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343275" y="6310313"/>
            <a:ext cx="7493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344863" y="5965825"/>
            <a:ext cx="1452562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362325" y="5607050"/>
            <a:ext cx="2214563" cy="47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32" name="TextBox 102"/>
          <p:cNvSpPr txBox="1">
            <a:spLocks noChangeArrowheads="1"/>
          </p:cNvSpPr>
          <p:nvPr/>
        </p:nvSpPr>
        <p:spPr bwMode="auto">
          <a:xfrm>
            <a:off x="4035425" y="5938838"/>
            <a:ext cx="633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20m</a:t>
            </a:r>
          </a:p>
        </p:txBody>
      </p:sp>
      <p:sp>
        <p:nvSpPr>
          <p:cNvPr id="542733" name="TextBox 103"/>
          <p:cNvSpPr txBox="1">
            <a:spLocks noChangeArrowheads="1"/>
          </p:cNvSpPr>
          <p:nvPr/>
        </p:nvSpPr>
        <p:spPr bwMode="auto">
          <a:xfrm>
            <a:off x="4832350" y="56261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30m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089400" y="400208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106863" y="2879725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811713" y="451485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829175" y="229870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535613" y="176053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538788" y="5076825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183312" y="3440113"/>
            <a:ext cx="11541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 flipH="1">
            <a:off x="6549231" y="3418682"/>
            <a:ext cx="216217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639719" y="3437731"/>
            <a:ext cx="3317875" cy="111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43" name="TextBox 119"/>
          <p:cNvSpPr txBox="1">
            <a:spLocks noChangeArrowheads="1"/>
          </p:cNvSpPr>
          <p:nvPr/>
        </p:nvSpPr>
        <p:spPr bwMode="auto">
          <a:xfrm>
            <a:off x="6837363" y="3240088"/>
            <a:ext cx="506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1m</a:t>
            </a:r>
          </a:p>
        </p:txBody>
      </p:sp>
      <p:sp>
        <p:nvSpPr>
          <p:cNvPr id="542744" name="TextBox 120"/>
          <p:cNvSpPr txBox="1">
            <a:spLocks noChangeArrowheads="1"/>
          </p:cNvSpPr>
          <p:nvPr/>
        </p:nvSpPr>
        <p:spPr bwMode="auto">
          <a:xfrm>
            <a:off x="7634288" y="32432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542745" name="TextBox 121"/>
          <p:cNvSpPr txBox="1">
            <a:spLocks noChangeArrowheads="1"/>
          </p:cNvSpPr>
          <p:nvPr/>
        </p:nvSpPr>
        <p:spPr bwMode="auto">
          <a:xfrm>
            <a:off x="8356600" y="3244850"/>
            <a:ext cx="506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</a:t>
            </a:r>
          </a:p>
        </p:txBody>
      </p:sp>
    </p:spTree>
    <p:extLst>
      <p:ext uri="{BB962C8B-B14F-4D97-AF65-F5344CB8AC3E}">
        <p14:creationId xmlns:p14="http://schemas.microsoft.com/office/powerpoint/2010/main" val="376795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A8EDD-E190-4DCB-BB40-24D9141A10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123.21.6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Does a wave on a string move faster for a heavier or lighter rope?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0352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CD0D3-C27D-45E7-B26E-D48722990FF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123.21.7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is traveling on a rope. Does the wave speed increase or decrease as you pull harder on a rope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Increase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343478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16.9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16.10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lighter to the heavier rope, the reflected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not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D2813-E4C4-402A-A221-FA93E480D8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9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16.11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/>
              <a:t>If one end of the rope is fixed to a pole, the reflected wave is inverted because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rope dissipates energy so the pulse must be lower to account for the lower potential energy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pole exerts an equal but opposite force on the end of the rope, so it is forced downward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pull of gravity increases for the end of ropes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Can’t tell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00098-A586-4021-A6FD-B25936B14A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7494-7078-AAFC-9338-9250A519B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D010-38A8-C441-2B4B-5EEF4EC2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power delivered by a wave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position of the end of the wave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mass of the medium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amplitude of the </a:t>
            </a:r>
            <a:r>
              <a:rPr lang="en-US"/>
              <a:t>wave squared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period of the wave squared</a:t>
            </a:r>
          </a:p>
        </p:txBody>
      </p:sp>
    </p:spTree>
    <p:extLst>
      <p:ext uri="{BB962C8B-B14F-4D97-AF65-F5344CB8AC3E}">
        <p14:creationId xmlns:p14="http://schemas.microsoft.com/office/powerpoint/2010/main" val="3367812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123.21.8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  <a:p>
            <a:pPr marL="609600" indent="-609600" eaLnBrk="1" hangingPunct="1"/>
            <a:endParaRPr lang="en-US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1550988"/>
            <a:ext cx="2695575" cy="1790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3613" y="1546225"/>
            <a:ext cx="2847975" cy="18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8488" y="3502025"/>
            <a:ext cx="2981325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401888" y="3190875"/>
          <a:ext cx="11445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215640" progId="Equation.3">
                  <p:embed/>
                </p:oleObj>
              </mc:Choice>
              <mc:Fallback>
                <p:oleObj name="Equation" r:id="rId5" imgW="1143000" imgH="21564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190875"/>
                        <a:ext cx="11445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5705475" y="3262313"/>
          <a:ext cx="13731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215640" progId="Equation.3">
                  <p:embed/>
                </p:oleObj>
              </mc:Choice>
              <mc:Fallback>
                <p:oleObj name="Equation" r:id="rId7" imgW="1371600" imgH="215640" progId="Equation.3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262313"/>
                        <a:ext cx="13731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885825" y="4295775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1346200" progId="Equation.3">
                  <p:embed/>
                </p:oleObj>
              </mc:Choice>
              <mc:Fallback>
                <p:oleObj name="Equation" r:id="rId9" imgW="419100" imgH="1346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95775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9" name="Object 13"/>
          <p:cNvGraphicFramePr>
            <a:graphicFrameLocks noChangeAspect="1"/>
          </p:cNvGraphicFramePr>
          <p:nvPr/>
        </p:nvGraphicFramePr>
        <p:xfrm>
          <a:off x="3787775" y="5581650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19300" imgH="431800" progId="Equation.3">
                  <p:embed/>
                </p:oleObj>
              </mc:Choice>
              <mc:Fallback>
                <p:oleObj name="Equation" r:id="rId11" imgW="2019300" imgH="431800" progId="Equation.3">
                  <p:embed/>
                  <p:pic>
                    <p:nvPicPr>
                      <p:cNvPr id="1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581650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9313" y="2090738"/>
            <a:ext cx="3832225" cy="2543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22388" y="2909888"/>
          <a:ext cx="1711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197" imgH="431613" progId="Equation.3">
                  <p:embed/>
                </p:oleObj>
              </mc:Choice>
              <mc:Fallback>
                <p:oleObj name="Equation" r:id="rId3" imgW="698197" imgH="431613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909888"/>
                        <a:ext cx="17113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Effect of </a:t>
            </a:r>
            <a:r>
              <a:rPr lang="en-US">
                <a:sym typeface="Symbol" pitchFamily="18" charset="2"/>
              </a:rPr>
              <a:t>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13150" cy="4525963"/>
          </a:xfrm>
        </p:spPr>
        <p:txBody>
          <a:bodyPr/>
          <a:lstStyle/>
          <a:p>
            <a:pPr eaLnBrk="1" hangingPunct="1"/>
            <a:r>
              <a:rPr lang="en-US"/>
              <a:t>Same example, but with different values of </a:t>
            </a:r>
            <a:r>
              <a:rPr lang="en-US">
                <a:sym typeface="Symbol" pitchFamily="18" charset="2"/>
              </a:rPr>
              <a:t></a:t>
            </a:r>
            <a:r>
              <a:rPr lang="en-US"/>
              <a:t> 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3538" y="2097088"/>
            <a:ext cx="4521200" cy="301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557838" y="5305425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300" imgH="431800" progId="Equation.3">
                  <p:embed/>
                </p:oleObj>
              </mc:Choice>
              <mc:Fallback>
                <p:oleObj name="Equation" r:id="rId3" imgW="2019300" imgH="43180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305425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8201025" y="4760913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1346040" progId="Equation.3">
                  <p:embed/>
                </p:oleObj>
              </mc:Choice>
              <mc:Fallback>
                <p:oleObj name="Equation" r:id="rId5" imgW="419040" imgH="134604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4760913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877BE-92C3-491C-93AD-A4AD9F2A15F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One: Fixed End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6731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 There is a big change in the medium at the end of the rope.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rope ends.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 is a person or (as in the figure) some thing holding the rope in place.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change in medium causes a reflection.  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the fixed end case, the pulse is inverted.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43718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09273" y="176212"/>
            <a:ext cx="5725454" cy="6505575"/>
            <a:chOff x="294346" y="123825"/>
            <a:chExt cx="5725454" cy="650557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325" y="123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325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325" y="34290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50292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92525" y="1524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7600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34766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57600" y="5076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9"/>
            <p:cNvSpPr txBox="1"/>
            <p:nvPr/>
          </p:nvSpPr>
          <p:spPr>
            <a:xfrm>
              <a:off x="294346" y="6858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294346" y="22976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94346" y="38862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294346" y="5486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113746" y="6974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3113746" y="2309336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3113746" y="38978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3113746" y="549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61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C6ZAOiIfK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1719263"/>
            <a:ext cx="80010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6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E64E3-294D-42DF-BB91-93B1EBA0D53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0" y="1192213"/>
            <a:ext cx="8824913" cy="5072062"/>
            <a:chOff x="0" y="751"/>
            <a:chExt cx="5559" cy="3195"/>
          </a:xfrm>
        </p:grpSpPr>
        <p:sp>
          <p:nvSpPr>
            <p:cNvPr id="59399" name="Rectangle 18"/>
            <p:cNvSpPr>
              <a:spLocks noChangeArrowheads="1"/>
            </p:cNvSpPr>
            <p:nvPr/>
          </p:nvSpPr>
          <p:spPr bwMode="auto">
            <a:xfrm>
              <a:off x="5083" y="796"/>
              <a:ext cx="476" cy="2939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59438" name="AutoShape 82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9" name="AutoShape 81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0" name="AutoShape 80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1" name="AutoShape 7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2" name="AutoShape 77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3" name="AutoShape 76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4" name="AutoShape 75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5" name="AutoShape 13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6" name="AutoShape 9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7" name="AutoShape 12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8" name="AutoShape 11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59450" name="AutoShape 4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1" name="AutoShape 5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2" name="AutoShape 6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9401" name="AutoShape 17"/>
            <p:cNvSpPr>
              <a:spLocks noChangeArrowheads="1"/>
            </p:cNvSpPr>
            <p:nvPr/>
          </p:nvSpPr>
          <p:spPr bwMode="auto">
            <a:xfrm rot="-8976195">
              <a:off x="5136" y="1528"/>
              <a:ext cx="56" cy="50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Oval 16"/>
            <p:cNvSpPr>
              <a:spLocks noChangeArrowheads="1"/>
            </p:cNvSpPr>
            <p:nvPr/>
          </p:nvSpPr>
          <p:spPr bwMode="auto">
            <a:xfrm rot="2292968">
              <a:off x="5147" y="1563"/>
              <a:ext cx="275" cy="101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Oval 47"/>
            <p:cNvSpPr>
              <a:spLocks noChangeArrowheads="1"/>
            </p:cNvSpPr>
            <p:nvPr/>
          </p:nvSpPr>
          <p:spPr bwMode="auto">
            <a:xfrm>
              <a:off x="463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Line 48"/>
            <p:cNvSpPr>
              <a:spLocks noChangeShapeType="1"/>
            </p:cNvSpPr>
            <p:nvPr/>
          </p:nvSpPr>
          <p:spPr bwMode="auto">
            <a:xfrm flipH="1">
              <a:off x="354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Line 49"/>
            <p:cNvSpPr>
              <a:spLocks noChangeShapeType="1"/>
            </p:cNvSpPr>
            <p:nvPr/>
          </p:nvSpPr>
          <p:spPr bwMode="auto">
            <a:xfrm flipH="1">
              <a:off x="4374" y="2133"/>
              <a:ext cx="832" cy="1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2825" y="1902"/>
              <a:ext cx="1764" cy="1709"/>
              <a:chOff x="2825" y="1902"/>
              <a:chExt cx="1764" cy="1709"/>
            </a:xfrm>
          </p:grpSpPr>
          <p:sp>
            <p:nvSpPr>
              <p:cNvPr id="59417" name="Oval 46"/>
              <p:cNvSpPr>
                <a:spLocks noChangeArrowheads="1"/>
              </p:cNvSpPr>
              <p:nvPr/>
            </p:nvSpPr>
            <p:spPr bwMode="auto">
              <a:xfrm>
                <a:off x="2825" y="1902"/>
                <a:ext cx="1764" cy="1709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961" y="2081"/>
                <a:ext cx="1565" cy="1353"/>
                <a:chOff x="2961" y="2081"/>
                <a:chExt cx="1565" cy="1353"/>
              </a:xfrm>
            </p:grpSpPr>
            <p:sp>
              <p:nvSpPr>
                <p:cNvPr id="59420" name="Line 40"/>
                <p:cNvSpPr>
                  <a:spLocks noChangeShapeType="1"/>
                </p:cNvSpPr>
                <p:nvPr/>
              </p:nvSpPr>
              <p:spPr bwMode="auto">
                <a:xfrm>
                  <a:off x="3708" y="2796"/>
                  <a:ext cx="0" cy="264"/>
                </a:xfrm>
                <a:prstGeom prst="line">
                  <a:avLst/>
                </a:prstGeom>
                <a:noFill/>
                <a:ln w="28575">
                  <a:solidFill>
                    <a:srgbClr val="33CC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2961" y="2081"/>
                  <a:ext cx="1565" cy="1258"/>
                  <a:chOff x="3235" y="2328"/>
                  <a:chExt cx="1565" cy="1258"/>
                </a:xfrm>
              </p:grpSpPr>
              <p:sp>
                <p:nvSpPr>
                  <p:cNvPr id="5942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860" y="2941"/>
                    <a:ext cx="251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6" name="AutoShape 23"/>
                  <p:cNvSpPr>
                    <a:spLocks noChangeArrowheads="1"/>
                  </p:cNvSpPr>
                  <p:nvPr/>
                </p:nvSpPr>
                <p:spPr bwMode="auto">
                  <a:xfrm rot="2051297">
                    <a:off x="3781" y="2925"/>
                    <a:ext cx="476" cy="219"/>
                  </a:xfrm>
                  <a:prstGeom prst="flowChartMagneticDrum">
                    <a:avLst/>
                  </a:prstGeom>
                  <a:solidFill>
                    <a:schemeClr val="accent1">
                      <a:alpha val="52156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2532"/>
                    <a:ext cx="0" cy="4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8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9" y="2643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5" y="24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9" y="2835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594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1" y="2328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9" y="2709"/>
                    <a:ext cx="8" cy="43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3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59" y="3132"/>
                    <a:ext cx="35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147" y="3128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7" y="33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3" y="2579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7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3" y="2987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5942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393" y="2903"/>
                  <a:ext cx="257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7DC4C9"/>
                      </a:solidFill>
                    </a:rPr>
                    <a:t>F</a:t>
                  </a:r>
                  <a:r>
                    <a:rPr lang="en-US" baseline="-25000">
                      <a:solidFill>
                        <a:srgbClr val="7DC4C9"/>
                      </a:solidFill>
                    </a:rPr>
                    <a:t>g</a:t>
                  </a:r>
                </a:p>
              </p:txBody>
            </p:sp>
            <p:sp>
              <p:nvSpPr>
                <p:cNvPr id="59423" name="Line 42"/>
                <p:cNvSpPr>
                  <a:spLocks noChangeShapeType="1"/>
                </p:cNvSpPr>
                <p:nvPr/>
              </p:nvSpPr>
              <p:spPr bwMode="auto">
                <a:xfrm>
                  <a:off x="3876" y="2880"/>
                  <a:ext cx="0" cy="39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79" y="3203"/>
                  <a:ext cx="36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F</a:t>
                  </a:r>
                  <a:r>
                    <a:rPr lang="en-US" baseline="-25000">
                      <a:solidFill>
                        <a:schemeClr val="accent2"/>
                      </a:solidFill>
                    </a:rPr>
                    <a:t>wall</a:t>
                  </a:r>
                </a:p>
              </p:txBody>
            </p:sp>
          </p:grpSp>
          <p:sp>
            <p:nvSpPr>
              <p:cNvPr id="59419" name="Oval 50"/>
              <p:cNvSpPr>
                <a:spLocks noChangeArrowheads="1"/>
              </p:cNvSpPr>
              <p:nvPr/>
            </p:nvSpPr>
            <p:spPr bwMode="auto">
              <a:xfrm>
                <a:off x="3648" y="2671"/>
                <a:ext cx="438" cy="429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7" name="Line 52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53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Oval 51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Text Box 68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59411" name="Text Box 70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59412" name="Line 55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AutoShape 58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64"/>
            <p:cNvSpPr>
              <a:spLocks noChangeShapeType="1"/>
            </p:cNvSpPr>
            <p:nvPr/>
          </p:nvSpPr>
          <p:spPr bwMode="auto">
            <a:xfrm flipH="1" flipV="1">
              <a:off x="133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71"/>
            <p:cNvSpPr>
              <a:spLocks noChangeShapeType="1"/>
            </p:cNvSpPr>
            <p:nvPr/>
          </p:nvSpPr>
          <p:spPr bwMode="auto">
            <a:xfrm>
              <a:off x="1344" y="2735"/>
              <a:ext cx="0" cy="7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Text Box 72"/>
            <p:cNvSpPr txBox="1">
              <a:spLocks noChangeArrowheads="1"/>
            </p:cNvSpPr>
            <p:nvPr/>
          </p:nvSpPr>
          <p:spPr bwMode="auto">
            <a:xfrm>
              <a:off x="1396" y="2875"/>
              <a:ext cx="559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280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1D312-1489-4696-8AD3-D2B5D5D832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Reasonable?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47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Remember back in PH 121 (or statics) the book on the table?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Book has a force due to gravity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Table exerts a force equal to </a:t>
            </a:r>
            <a:r>
              <a:rPr lang="en-US" i="1" dirty="0" err="1"/>
              <a:t>m</a:t>
            </a:r>
            <a:r>
              <a:rPr lang="en-US" i="1" baseline="-25000" dirty="0" err="1"/>
              <a:t>book</a:t>
            </a:r>
            <a:r>
              <a:rPr lang="en-US" i="1" dirty="0" err="1"/>
              <a:t>g</a:t>
            </a:r>
            <a:r>
              <a:rPr lang="en-US" dirty="0"/>
              <a:t> on the book</a:t>
            </a: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5369719" y="2215356"/>
            <a:ext cx="2466975" cy="88900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 rot="16200000">
            <a:off x="5109369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 rot="16200000">
            <a:off x="7076282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36457" y="1897856"/>
            <a:ext cx="1473200" cy="342900"/>
            <a:chOff x="3886" y="2322"/>
            <a:chExt cx="928" cy="216"/>
          </a:xfrm>
        </p:grpSpPr>
        <p:sp>
          <p:nvSpPr>
            <p:cNvPr id="17429" name="Rectangle 8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9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10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11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4768851"/>
            <a:ext cx="1473200" cy="342900"/>
            <a:chOff x="3886" y="2322"/>
            <a:chExt cx="928" cy="216"/>
          </a:xfrm>
        </p:grpSpPr>
        <p:sp>
          <p:nvSpPr>
            <p:cNvPr id="17425" name="Rectangle 14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5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Freeform 17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6765925" y="5095876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9"/>
          <p:cNvGraphicFramePr>
            <a:graphicFrameLocks noChangeAspect="1"/>
          </p:cNvGraphicFramePr>
          <p:nvPr/>
        </p:nvGraphicFramePr>
        <p:xfrm>
          <a:off x="6888163" y="5589588"/>
          <a:ext cx="498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41200" progId="Equation.3">
                  <p:embed/>
                </p:oleObj>
              </mc:Choice>
              <mc:Fallback>
                <p:oleObj name="Equation" r:id="rId2" imgW="190440" imgH="241200" progId="Equation.3">
                  <p:embed/>
                  <p:pic>
                    <p:nvPicPr>
                      <p:cNvPr id="1741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589588"/>
                        <a:ext cx="4984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21"/>
          <p:cNvSpPr>
            <a:spLocks noChangeShapeType="1"/>
          </p:cNvSpPr>
          <p:nvPr/>
        </p:nvSpPr>
        <p:spPr bwMode="auto">
          <a:xfrm flipV="1">
            <a:off x="6757988" y="4059238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22"/>
          <p:cNvGraphicFramePr>
            <a:graphicFrameLocks noChangeAspect="1"/>
          </p:cNvGraphicFramePr>
          <p:nvPr/>
        </p:nvGraphicFramePr>
        <p:xfrm>
          <a:off x="6859588" y="3856038"/>
          <a:ext cx="8318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228600" progId="Equation.3">
                  <p:embed/>
                </p:oleObj>
              </mc:Choice>
              <mc:Fallback>
                <p:oleObj name="Equation" r:id="rId4" imgW="317160" imgH="228600" progId="Equation.3">
                  <p:embed/>
                  <p:pic>
                    <p:nvPicPr>
                      <p:cNvPr id="174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856038"/>
                        <a:ext cx="8318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83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F9FDA-4605-470B-B956-789B87D2F90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Demo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See if you can feel that you must provide the force</a:t>
            </a:r>
          </a:p>
        </p:txBody>
      </p:sp>
    </p:spTree>
    <p:extLst>
      <p:ext uri="{BB962C8B-B14F-4D97-AF65-F5344CB8AC3E}">
        <p14:creationId xmlns:p14="http://schemas.microsoft.com/office/powerpoint/2010/main" val="285070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FD1B72-CCBE-CE40-E955-1FAE8C362531}"/>
              </a:ext>
            </a:extLst>
          </p:cNvPr>
          <p:cNvSpPr/>
          <p:nvPr/>
        </p:nvSpPr>
        <p:spPr>
          <a:xfrm>
            <a:off x="1898904" y="935734"/>
            <a:ext cx="149352" cy="36179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3C0366-ADBD-5FA5-A76A-CC6520D623DA}"/>
              </a:ext>
            </a:extLst>
          </p:cNvPr>
          <p:cNvSpPr/>
          <p:nvPr/>
        </p:nvSpPr>
        <p:spPr>
          <a:xfrm>
            <a:off x="1143000" y="1517904"/>
            <a:ext cx="2276856" cy="987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E0855-A788-A402-48A5-46F63F828A3E}"/>
              </a:ext>
            </a:extLst>
          </p:cNvPr>
          <p:cNvSpPr/>
          <p:nvPr/>
        </p:nvSpPr>
        <p:spPr>
          <a:xfrm>
            <a:off x="3419856" y="1975104"/>
            <a:ext cx="512064" cy="640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E5A38-89EB-A82A-AB61-B6D8415A3953}"/>
              </a:ext>
            </a:extLst>
          </p:cNvPr>
          <p:cNvSpPr/>
          <p:nvPr/>
        </p:nvSpPr>
        <p:spPr>
          <a:xfrm>
            <a:off x="1143000" y="1972056"/>
            <a:ext cx="2276856" cy="45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BAF4FB-DA6A-6AD6-F1CC-6144FB3A9559}"/>
              </a:ext>
            </a:extLst>
          </p:cNvPr>
          <p:cNvSpPr/>
          <p:nvPr/>
        </p:nvSpPr>
        <p:spPr>
          <a:xfrm>
            <a:off x="3931920" y="1443569"/>
            <a:ext cx="3813048" cy="1148411"/>
          </a:xfrm>
          <a:custGeom>
            <a:avLst/>
            <a:gdLst>
              <a:gd name="connsiteX0" fmla="*/ 0 w 5632704"/>
              <a:gd name="connsiteY0" fmla="*/ 2062670 h 4110927"/>
              <a:gd name="connsiteX1" fmla="*/ 841248 w 5632704"/>
              <a:gd name="connsiteY1" fmla="*/ 60134 h 4110927"/>
              <a:gd name="connsiteX2" fmla="*/ 2642616 w 5632704"/>
              <a:gd name="connsiteY2" fmla="*/ 4110926 h 4110927"/>
              <a:gd name="connsiteX3" fmla="*/ 4398264 w 5632704"/>
              <a:gd name="connsiteY3" fmla="*/ 41846 h 4110927"/>
              <a:gd name="connsiteX4" fmla="*/ 5632704 w 5632704"/>
              <a:gd name="connsiteY4" fmla="*/ 3205670 h 4110927"/>
              <a:gd name="connsiteX0" fmla="*/ 0 w 5632704"/>
              <a:gd name="connsiteY0" fmla="*/ 2030402 h 4078696"/>
              <a:gd name="connsiteX1" fmla="*/ 905256 w 5632704"/>
              <a:gd name="connsiteY1" fmla="*/ 91874 h 4078696"/>
              <a:gd name="connsiteX2" fmla="*/ 2642616 w 5632704"/>
              <a:gd name="connsiteY2" fmla="*/ 4078658 h 4078696"/>
              <a:gd name="connsiteX3" fmla="*/ 4398264 w 5632704"/>
              <a:gd name="connsiteY3" fmla="*/ 9578 h 4078696"/>
              <a:gd name="connsiteX4" fmla="*/ 5632704 w 5632704"/>
              <a:gd name="connsiteY4" fmla="*/ 3173402 h 4078696"/>
              <a:gd name="connsiteX0" fmla="*/ 0 w 5632704"/>
              <a:gd name="connsiteY0" fmla="*/ 2030402 h 4078692"/>
              <a:gd name="connsiteX1" fmla="*/ 905256 w 5632704"/>
              <a:gd name="connsiteY1" fmla="*/ 91874 h 4078692"/>
              <a:gd name="connsiteX2" fmla="*/ 2642616 w 5632704"/>
              <a:gd name="connsiteY2" fmla="*/ 4078658 h 4078692"/>
              <a:gd name="connsiteX3" fmla="*/ 4398264 w 5632704"/>
              <a:gd name="connsiteY3" fmla="*/ 9578 h 4078692"/>
              <a:gd name="connsiteX4" fmla="*/ 5632704 w 5632704"/>
              <a:gd name="connsiteY4" fmla="*/ 3173402 h 4078692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673"/>
              <a:gd name="connsiteX1" fmla="*/ 859536 w 5632704"/>
              <a:gd name="connsiteY1" fmla="*/ 64442 h 4078673"/>
              <a:gd name="connsiteX2" fmla="*/ 2642616 w 5632704"/>
              <a:gd name="connsiteY2" fmla="*/ 4078658 h 4078673"/>
              <a:gd name="connsiteX3" fmla="*/ 4398264 w 5632704"/>
              <a:gd name="connsiteY3" fmla="*/ 9578 h 4078673"/>
              <a:gd name="connsiteX4" fmla="*/ 5632704 w 5632704"/>
              <a:gd name="connsiteY4" fmla="*/ 3173402 h 4078673"/>
              <a:gd name="connsiteX0" fmla="*/ 0 w 5632704"/>
              <a:gd name="connsiteY0" fmla="*/ 2030402 h 4078906"/>
              <a:gd name="connsiteX1" fmla="*/ 859536 w 5632704"/>
              <a:gd name="connsiteY1" fmla="*/ 64442 h 4078906"/>
              <a:gd name="connsiteX2" fmla="*/ 2642616 w 5632704"/>
              <a:gd name="connsiteY2" fmla="*/ 4078658 h 4078906"/>
              <a:gd name="connsiteX3" fmla="*/ 4398264 w 5632704"/>
              <a:gd name="connsiteY3" fmla="*/ 9578 h 4078906"/>
              <a:gd name="connsiteX4" fmla="*/ 5632704 w 5632704"/>
              <a:gd name="connsiteY4" fmla="*/ 3173402 h 4078906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78798"/>
              <a:gd name="connsiteX1" fmla="*/ 859536 w 5632704"/>
              <a:gd name="connsiteY1" fmla="*/ 64442 h 4078798"/>
              <a:gd name="connsiteX2" fmla="*/ 2642616 w 5632704"/>
              <a:gd name="connsiteY2" fmla="*/ 4078658 h 4078798"/>
              <a:gd name="connsiteX3" fmla="*/ 4398264 w 5632704"/>
              <a:gd name="connsiteY3" fmla="*/ 9578 h 4078798"/>
              <a:gd name="connsiteX4" fmla="*/ 5632704 w 5632704"/>
              <a:gd name="connsiteY4" fmla="*/ 3173402 h 4078798"/>
              <a:gd name="connsiteX0" fmla="*/ 0 w 5632704"/>
              <a:gd name="connsiteY0" fmla="*/ 2030402 h 4097085"/>
              <a:gd name="connsiteX1" fmla="*/ 859536 w 5632704"/>
              <a:gd name="connsiteY1" fmla="*/ 64442 h 4097085"/>
              <a:gd name="connsiteX2" fmla="*/ 2660904 w 5632704"/>
              <a:gd name="connsiteY2" fmla="*/ 4096946 h 4097085"/>
              <a:gd name="connsiteX3" fmla="*/ 4398264 w 5632704"/>
              <a:gd name="connsiteY3" fmla="*/ 9578 h 4097085"/>
              <a:gd name="connsiteX4" fmla="*/ 5632704 w 5632704"/>
              <a:gd name="connsiteY4" fmla="*/ 3173402 h 4097085"/>
              <a:gd name="connsiteX0" fmla="*/ 0 w 5632704"/>
              <a:gd name="connsiteY0" fmla="*/ 2030402 h 4097085"/>
              <a:gd name="connsiteX1" fmla="*/ 859536 w 5632704"/>
              <a:gd name="connsiteY1" fmla="*/ 64442 h 4097085"/>
              <a:gd name="connsiteX2" fmla="*/ 2660904 w 5632704"/>
              <a:gd name="connsiteY2" fmla="*/ 4096946 h 4097085"/>
              <a:gd name="connsiteX3" fmla="*/ 4398264 w 5632704"/>
              <a:gd name="connsiteY3" fmla="*/ 9578 h 4097085"/>
              <a:gd name="connsiteX4" fmla="*/ 5632704 w 5632704"/>
              <a:gd name="connsiteY4" fmla="*/ 3173402 h 4097085"/>
              <a:gd name="connsiteX0" fmla="*/ 0 w 5632704"/>
              <a:gd name="connsiteY0" fmla="*/ 1975837 h 4042520"/>
              <a:gd name="connsiteX1" fmla="*/ 859536 w 5632704"/>
              <a:gd name="connsiteY1" fmla="*/ 9877 h 4042520"/>
              <a:gd name="connsiteX2" fmla="*/ 2660904 w 5632704"/>
              <a:gd name="connsiteY2" fmla="*/ 4042381 h 4042520"/>
              <a:gd name="connsiteX3" fmla="*/ 4398264 w 5632704"/>
              <a:gd name="connsiteY3" fmla="*/ 9877 h 4042520"/>
              <a:gd name="connsiteX4" fmla="*/ 5632704 w 5632704"/>
              <a:gd name="connsiteY4" fmla="*/ 3118837 h 4042520"/>
              <a:gd name="connsiteX0" fmla="*/ 0 w 5632704"/>
              <a:gd name="connsiteY0" fmla="*/ 1975837 h 4042520"/>
              <a:gd name="connsiteX1" fmla="*/ 859536 w 5632704"/>
              <a:gd name="connsiteY1" fmla="*/ 9877 h 4042520"/>
              <a:gd name="connsiteX2" fmla="*/ 2660904 w 5632704"/>
              <a:gd name="connsiteY2" fmla="*/ 4042381 h 4042520"/>
              <a:gd name="connsiteX3" fmla="*/ 4398264 w 5632704"/>
              <a:gd name="connsiteY3" fmla="*/ 9877 h 4042520"/>
              <a:gd name="connsiteX4" fmla="*/ 5632704 w 5632704"/>
              <a:gd name="connsiteY4" fmla="*/ 3118837 h 4042520"/>
              <a:gd name="connsiteX0" fmla="*/ 0 w 5632704"/>
              <a:gd name="connsiteY0" fmla="*/ 1975837 h 4042520"/>
              <a:gd name="connsiteX1" fmla="*/ 859536 w 5632704"/>
              <a:gd name="connsiteY1" fmla="*/ 9877 h 4042520"/>
              <a:gd name="connsiteX2" fmla="*/ 2660904 w 5632704"/>
              <a:gd name="connsiteY2" fmla="*/ 4042381 h 4042520"/>
              <a:gd name="connsiteX3" fmla="*/ 4398264 w 5632704"/>
              <a:gd name="connsiteY3" fmla="*/ 9877 h 4042520"/>
              <a:gd name="connsiteX4" fmla="*/ 5632704 w 5632704"/>
              <a:gd name="connsiteY4" fmla="*/ 3118837 h 4042520"/>
              <a:gd name="connsiteX0" fmla="*/ 0 w 5632704"/>
              <a:gd name="connsiteY0" fmla="*/ 1967657 h 4034340"/>
              <a:gd name="connsiteX1" fmla="*/ 859536 w 5632704"/>
              <a:gd name="connsiteY1" fmla="*/ 1697 h 4034340"/>
              <a:gd name="connsiteX2" fmla="*/ 2660904 w 5632704"/>
              <a:gd name="connsiteY2" fmla="*/ 4034201 h 4034340"/>
              <a:gd name="connsiteX3" fmla="*/ 4398264 w 5632704"/>
              <a:gd name="connsiteY3" fmla="*/ 1697 h 4034340"/>
              <a:gd name="connsiteX4" fmla="*/ 5632704 w 5632704"/>
              <a:gd name="connsiteY4" fmla="*/ 3110657 h 4034340"/>
              <a:gd name="connsiteX0" fmla="*/ 0 w 5632704"/>
              <a:gd name="connsiteY0" fmla="*/ 1967648 h 4034331"/>
              <a:gd name="connsiteX1" fmla="*/ 859536 w 5632704"/>
              <a:gd name="connsiteY1" fmla="*/ 1688 h 4034331"/>
              <a:gd name="connsiteX2" fmla="*/ 2660904 w 5632704"/>
              <a:gd name="connsiteY2" fmla="*/ 4034192 h 4034331"/>
              <a:gd name="connsiteX3" fmla="*/ 4398264 w 5632704"/>
              <a:gd name="connsiteY3" fmla="*/ 1688 h 4034331"/>
              <a:gd name="connsiteX4" fmla="*/ 5632704 w 5632704"/>
              <a:gd name="connsiteY4" fmla="*/ 3110648 h 4034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2704" h="4034331">
                <a:moveTo>
                  <a:pt x="0" y="1967648"/>
                </a:moveTo>
                <a:cubicBezTo>
                  <a:pt x="273558" y="804836"/>
                  <a:pt x="620268" y="-28792"/>
                  <a:pt x="859536" y="1688"/>
                </a:cubicBezTo>
                <a:cubicBezTo>
                  <a:pt x="1537716" y="32168"/>
                  <a:pt x="2025396" y="4061624"/>
                  <a:pt x="2660904" y="4034192"/>
                </a:cubicBezTo>
                <a:cubicBezTo>
                  <a:pt x="3259836" y="4025048"/>
                  <a:pt x="3790188" y="115988"/>
                  <a:pt x="4398264" y="1688"/>
                </a:cubicBezTo>
                <a:cubicBezTo>
                  <a:pt x="4777740" y="-57748"/>
                  <a:pt x="5200650" y="1462442"/>
                  <a:pt x="5632704" y="3110648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72AF48F9-FB2B-4063-8E03-104E1C15DF2D}"/>
              </a:ext>
            </a:extLst>
          </p:cNvPr>
          <p:cNvSpPr/>
          <p:nvPr/>
        </p:nvSpPr>
        <p:spPr>
          <a:xfrm rot="2488798">
            <a:off x="4138531" y="1564117"/>
            <a:ext cx="74456" cy="18889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5B40-CC23-8828-633D-7F296358D19A}"/>
              </a:ext>
            </a:extLst>
          </p:cNvPr>
          <p:cNvSpPr txBox="1"/>
          <p:nvPr/>
        </p:nvSpPr>
        <p:spPr>
          <a:xfrm>
            <a:off x="4077796" y="162558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m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41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17699"/>
            <a:ext cx="2362201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365500"/>
            <a:ext cx="2321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9713" y="4965700"/>
            <a:ext cx="230028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334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1841500"/>
            <a:ext cx="25146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3400" y="33655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1" y="4889500"/>
            <a:ext cx="2590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4"/>
          <p:cNvGrpSpPr/>
          <p:nvPr/>
        </p:nvGrpSpPr>
        <p:grpSpPr>
          <a:xfrm>
            <a:off x="1447800" y="609600"/>
            <a:ext cx="3210854" cy="5181600"/>
            <a:chOff x="1709273" y="738187"/>
            <a:chExt cx="3210854" cy="5181600"/>
          </a:xfrm>
        </p:grpSpPr>
        <p:sp>
          <p:nvSpPr>
            <p:cNvPr id="36" name="TextBox 9"/>
            <p:cNvSpPr txBox="1"/>
            <p:nvPr/>
          </p:nvSpPr>
          <p:spPr>
            <a:xfrm>
              <a:off x="1709273" y="7381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1709273" y="23500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38" name="TextBox 11"/>
            <p:cNvSpPr txBox="1"/>
            <p:nvPr/>
          </p:nvSpPr>
          <p:spPr>
            <a:xfrm>
              <a:off x="1709273" y="39385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39" name="TextBox 12"/>
            <p:cNvSpPr txBox="1"/>
            <p:nvPr/>
          </p:nvSpPr>
          <p:spPr>
            <a:xfrm>
              <a:off x="1709273" y="55387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4528673" y="7498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41" name="TextBox 14"/>
            <p:cNvSpPr txBox="1"/>
            <p:nvPr/>
          </p:nvSpPr>
          <p:spPr>
            <a:xfrm>
              <a:off x="4528673" y="236172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42" name="TextBox 15"/>
            <p:cNvSpPr txBox="1"/>
            <p:nvPr/>
          </p:nvSpPr>
          <p:spPr>
            <a:xfrm>
              <a:off x="4528673" y="39502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4528673" y="55504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6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xoKNyUpnn2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" y="1333500"/>
            <a:ext cx="90678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47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292EC-ADB3-4B5F-956B-BE6C725E96E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750" y="1192213"/>
            <a:ext cx="8399463" cy="5072062"/>
            <a:chOff x="180" y="751"/>
            <a:chExt cx="5291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4" y="751"/>
              <a:ext cx="4847" cy="1224"/>
              <a:chOff x="444" y="868"/>
              <a:chExt cx="4847" cy="1224"/>
            </a:xfrm>
          </p:grpSpPr>
          <p:sp>
            <p:nvSpPr>
              <p:cNvPr id="62501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2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3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4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5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6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7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8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9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0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1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2513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4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5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472" name="Oval 22"/>
            <p:cNvSpPr>
              <a:spLocks noChangeArrowheads="1"/>
            </p:cNvSpPr>
            <p:nvPr/>
          </p:nvSpPr>
          <p:spPr bwMode="auto">
            <a:xfrm>
              <a:off x="481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23"/>
            <p:cNvSpPr>
              <a:spLocks noChangeShapeType="1"/>
            </p:cNvSpPr>
            <p:nvPr/>
          </p:nvSpPr>
          <p:spPr bwMode="auto">
            <a:xfrm flipH="1">
              <a:off x="372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24"/>
            <p:cNvSpPr>
              <a:spLocks noChangeShapeType="1"/>
            </p:cNvSpPr>
            <p:nvPr/>
          </p:nvSpPr>
          <p:spPr bwMode="auto">
            <a:xfrm flipH="1">
              <a:off x="4554" y="2143"/>
              <a:ext cx="832" cy="1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Oval 26"/>
            <p:cNvSpPr>
              <a:spLocks noChangeArrowheads="1"/>
            </p:cNvSpPr>
            <p:nvPr/>
          </p:nvSpPr>
          <p:spPr bwMode="auto">
            <a:xfrm>
              <a:off x="300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28"/>
            <p:cNvSpPr>
              <a:spLocks noChangeShapeType="1"/>
            </p:cNvSpPr>
            <p:nvPr/>
          </p:nvSpPr>
          <p:spPr bwMode="auto">
            <a:xfrm>
              <a:off x="388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41" y="2081"/>
              <a:ext cx="1565" cy="1258"/>
              <a:chOff x="3235" y="2328"/>
              <a:chExt cx="1565" cy="1258"/>
            </a:xfrm>
          </p:grpSpPr>
          <p:sp>
            <p:nvSpPr>
              <p:cNvPr id="62488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9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2493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2494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2495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7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8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2499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2500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2478" name="Text Box 43"/>
            <p:cNvSpPr txBox="1">
              <a:spLocks noChangeArrowheads="1"/>
            </p:cNvSpPr>
            <p:nvPr/>
          </p:nvSpPr>
          <p:spPr bwMode="auto">
            <a:xfrm>
              <a:off x="357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79" name="Oval 46"/>
            <p:cNvSpPr>
              <a:spLocks noChangeArrowheads="1"/>
            </p:cNvSpPr>
            <p:nvPr/>
          </p:nvSpPr>
          <p:spPr bwMode="auto">
            <a:xfrm>
              <a:off x="382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Line 47"/>
            <p:cNvSpPr>
              <a:spLocks noChangeShapeType="1"/>
            </p:cNvSpPr>
            <p:nvPr/>
          </p:nvSpPr>
          <p:spPr bwMode="auto">
            <a:xfrm flipH="1" flipV="1">
              <a:off x="171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Line 48"/>
            <p:cNvSpPr>
              <a:spLocks noChangeShapeType="1"/>
            </p:cNvSpPr>
            <p:nvPr/>
          </p:nvSpPr>
          <p:spPr bwMode="auto">
            <a:xfrm flipH="1">
              <a:off x="154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Oval 49"/>
            <p:cNvSpPr>
              <a:spLocks noChangeArrowheads="1"/>
            </p:cNvSpPr>
            <p:nvPr/>
          </p:nvSpPr>
          <p:spPr bwMode="auto">
            <a:xfrm>
              <a:off x="18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50"/>
            <p:cNvSpPr txBox="1">
              <a:spLocks noChangeArrowheads="1"/>
            </p:cNvSpPr>
            <p:nvPr/>
          </p:nvSpPr>
          <p:spPr bwMode="auto">
            <a:xfrm>
              <a:off x="98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2484" name="Text Box 51"/>
            <p:cNvSpPr txBox="1">
              <a:spLocks noChangeArrowheads="1"/>
            </p:cNvSpPr>
            <p:nvPr/>
          </p:nvSpPr>
          <p:spPr bwMode="auto">
            <a:xfrm>
              <a:off x="1067" y="2772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85" name="Line 52"/>
            <p:cNvSpPr>
              <a:spLocks noChangeShapeType="1"/>
            </p:cNvSpPr>
            <p:nvPr/>
          </p:nvSpPr>
          <p:spPr bwMode="auto">
            <a:xfrm>
              <a:off x="1526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53"/>
            <p:cNvSpPr>
              <a:spLocks noChangeArrowheads="1"/>
            </p:cNvSpPr>
            <p:nvPr/>
          </p:nvSpPr>
          <p:spPr bwMode="auto">
            <a:xfrm rot="2051297">
              <a:off x="135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54"/>
            <p:cNvSpPr>
              <a:spLocks noChangeShapeType="1"/>
            </p:cNvSpPr>
            <p:nvPr/>
          </p:nvSpPr>
          <p:spPr bwMode="auto">
            <a:xfrm flipH="1" flipV="1">
              <a:off x="151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790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60645-FEDE-4321-8C90-8A445AB3CA1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3: Semi-loose End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670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Now the pulse is partially reflected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RHS rope sees a semi-fixed end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LHS receives part of the pulse energy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New pulse has been “transmitted”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02063" y="1944688"/>
            <a:ext cx="5167312" cy="4427537"/>
            <a:chOff x="2395" y="1225"/>
            <a:chExt cx="3255" cy="2789"/>
          </a:xfrm>
        </p:grpSpPr>
        <p:sp>
          <p:nvSpPr>
            <p:cNvPr id="63496" name="Rectangle 5"/>
            <p:cNvSpPr>
              <a:spLocks noChangeArrowheads="1"/>
            </p:cNvSpPr>
            <p:nvPr/>
          </p:nvSpPr>
          <p:spPr bwMode="auto">
            <a:xfrm>
              <a:off x="2395" y="1225"/>
              <a:ext cx="3255" cy="278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3497" name="Picture 4" descr="11_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6" y="1348"/>
              <a:ext cx="3072" cy="2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19843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FC15-F05C-481F-90B8-18635F0468E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1192213"/>
            <a:ext cx="9142413" cy="5072062"/>
            <a:chOff x="0" y="751"/>
            <a:chExt cx="5759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64555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1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4567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8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9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20" name="Line 23"/>
            <p:cNvSpPr>
              <a:spLocks noChangeShapeType="1"/>
            </p:cNvSpPr>
            <p:nvPr/>
          </p:nvSpPr>
          <p:spPr bwMode="auto">
            <a:xfrm flipH="1">
              <a:off x="3548" y="1600"/>
              <a:ext cx="138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Oval 26"/>
            <p:cNvSpPr>
              <a:spLocks noChangeArrowheads="1"/>
            </p:cNvSpPr>
            <p:nvPr/>
          </p:nvSpPr>
          <p:spPr bwMode="auto">
            <a:xfrm>
              <a:off x="282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Line 28"/>
            <p:cNvSpPr>
              <a:spLocks noChangeShapeType="1"/>
            </p:cNvSpPr>
            <p:nvPr/>
          </p:nvSpPr>
          <p:spPr bwMode="auto">
            <a:xfrm>
              <a:off x="370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2961" y="2081"/>
              <a:ext cx="1565" cy="1258"/>
              <a:chOff x="3235" y="2328"/>
              <a:chExt cx="1565" cy="1258"/>
            </a:xfrm>
          </p:grpSpPr>
          <p:sp>
            <p:nvSpPr>
              <p:cNvPr id="64542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3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4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5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4547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4548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4549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2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4553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4524" name="Text Box 43"/>
            <p:cNvSpPr txBox="1">
              <a:spLocks noChangeArrowheads="1"/>
            </p:cNvSpPr>
            <p:nvPr/>
          </p:nvSpPr>
          <p:spPr bwMode="auto">
            <a:xfrm>
              <a:off x="339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25" name="Line 44"/>
            <p:cNvSpPr>
              <a:spLocks noChangeShapeType="1"/>
            </p:cNvSpPr>
            <p:nvPr/>
          </p:nvSpPr>
          <p:spPr bwMode="auto">
            <a:xfrm>
              <a:off x="3876" y="2880"/>
              <a:ext cx="0" cy="2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Text Box 45"/>
            <p:cNvSpPr txBox="1">
              <a:spLocks noChangeArrowheads="1"/>
            </p:cNvSpPr>
            <p:nvPr/>
          </p:nvSpPr>
          <p:spPr bwMode="auto">
            <a:xfrm>
              <a:off x="3714" y="3120"/>
              <a:ext cx="4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</a:t>
              </a:r>
              <a:r>
                <a:rPr lang="en-US" baseline="-25000">
                  <a:solidFill>
                    <a:schemeClr val="accent2"/>
                  </a:solidFill>
                </a:rPr>
                <a:t>RHSl</a:t>
              </a:r>
            </a:p>
          </p:txBody>
        </p:sp>
        <p:sp>
          <p:nvSpPr>
            <p:cNvPr id="64527" name="Oval 46"/>
            <p:cNvSpPr>
              <a:spLocks noChangeArrowheads="1"/>
            </p:cNvSpPr>
            <p:nvPr/>
          </p:nvSpPr>
          <p:spPr bwMode="auto">
            <a:xfrm>
              <a:off x="364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47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48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49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Text Box 50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4532" name="Text Box 51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33" name="Line 52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AutoShape 53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54"/>
            <p:cNvSpPr>
              <a:spLocks noChangeShapeType="1"/>
            </p:cNvSpPr>
            <p:nvPr/>
          </p:nvSpPr>
          <p:spPr bwMode="auto">
            <a:xfrm flipH="1" flipV="1">
              <a:off x="1326" y="1485"/>
              <a:ext cx="13" cy="79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55"/>
            <p:cNvSpPr>
              <a:spLocks noChangeShapeType="1"/>
            </p:cNvSpPr>
            <p:nvPr/>
          </p:nvSpPr>
          <p:spPr bwMode="auto">
            <a:xfrm>
              <a:off x="1344" y="2735"/>
              <a:ext cx="9" cy="4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56"/>
            <p:cNvSpPr txBox="1">
              <a:spLocks noChangeArrowheads="1"/>
            </p:cNvSpPr>
            <p:nvPr/>
          </p:nvSpPr>
          <p:spPr bwMode="auto">
            <a:xfrm>
              <a:off x="1363" y="2875"/>
              <a:ext cx="6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RHS</a:t>
              </a:r>
            </a:p>
          </p:txBody>
        </p:sp>
        <p:sp>
          <p:nvSpPr>
            <p:cNvPr id="64538" name="AutoShape 57"/>
            <p:cNvSpPr>
              <a:spLocks noChangeArrowheads="1"/>
            </p:cNvSpPr>
            <p:nvPr/>
          </p:nvSpPr>
          <p:spPr bwMode="auto">
            <a:xfrm rot="6374373">
              <a:off x="5046" y="1757"/>
              <a:ext cx="430" cy="521"/>
            </a:xfrm>
            <a:prstGeom prst="can">
              <a:avLst>
                <a:gd name="adj" fmla="val 605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AutoShape 58"/>
            <p:cNvSpPr>
              <a:spLocks noChangeArrowheads="1"/>
            </p:cNvSpPr>
            <p:nvPr/>
          </p:nvSpPr>
          <p:spPr bwMode="auto">
            <a:xfrm rot="6068705">
              <a:off x="5310" y="1858"/>
              <a:ext cx="430" cy="468"/>
            </a:xfrm>
            <a:prstGeom prst="can">
              <a:avLst>
                <a:gd name="adj" fmla="val 544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Oval 22"/>
            <p:cNvSpPr>
              <a:spLocks noChangeArrowheads="1"/>
            </p:cNvSpPr>
            <p:nvPr/>
          </p:nvSpPr>
          <p:spPr bwMode="auto">
            <a:xfrm>
              <a:off x="4722" y="1586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24"/>
            <p:cNvSpPr>
              <a:spLocks noChangeShapeType="1"/>
            </p:cNvSpPr>
            <p:nvPr/>
          </p:nvSpPr>
          <p:spPr bwMode="auto">
            <a:xfrm flipH="1">
              <a:off x="4374" y="2051"/>
              <a:ext cx="942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473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3E60E-D79A-4609-A31C-60EED159D95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Consider momentum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05150" cy="4525963"/>
          </a:xfrm>
        </p:spPr>
        <p:txBody>
          <a:bodyPr/>
          <a:lstStyle/>
          <a:p>
            <a:pPr eaLnBrk="1" hangingPunct="1"/>
            <a:r>
              <a:rPr lang="en-US" sz="2800"/>
              <a:t>When we move from a less dense medium to a more dense medium </a:t>
            </a:r>
          </a:p>
          <a:p>
            <a:pPr lvl="1" eaLnBrk="1" hangingPunct="1"/>
            <a:r>
              <a:rPr lang="en-US" sz="2400"/>
              <a:t>Reflected pulse is inverted</a:t>
            </a:r>
          </a:p>
          <a:p>
            <a:pPr lvl="1" eaLnBrk="1" hangingPunct="1"/>
            <a:r>
              <a:rPr lang="en-US" sz="2400"/>
              <a:t>Pulse slows down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16238" y="3084513"/>
            <a:ext cx="5994400" cy="1957387"/>
            <a:chOff x="1837" y="1943"/>
            <a:chExt cx="3776" cy="1233"/>
          </a:xfrm>
        </p:grpSpPr>
        <p:sp>
          <p:nvSpPr>
            <p:cNvPr id="18441" name="AutoShape 5"/>
            <p:cNvSpPr>
              <a:spLocks noChangeArrowheads="1"/>
            </p:cNvSpPr>
            <p:nvPr/>
          </p:nvSpPr>
          <p:spPr bwMode="auto">
            <a:xfrm rot="5400000" flipH="1">
              <a:off x="2010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utoShape 6"/>
            <p:cNvSpPr>
              <a:spLocks noChangeArrowheads="1"/>
            </p:cNvSpPr>
            <p:nvPr/>
          </p:nvSpPr>
          <p:spPr bwMode="auto">
            <a:xfrm rot="5400000" flipH="1">
              <a:off x="2426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AutoShape 7"/>
            <p:cNvSpPr>
              <a:spLocks noChangeArrowheads="1"/>
            </p:cNvSpPr>
            <p:nvPr/>
          </p:nvSpPr>
          <p:spPr bwMode="auto">
            <a:xfrm rot="5400000" flipH="1">
              <a:off x="2842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AutoShape 8"/>
            <p:cNvSpPr>
              <a:spLocks noChangeArrowheads="1"/>
            </p:cNvSpPr>
            <p:nvPr/>
          </p:nvSpPr>
          <p:spPr bwMode="auto">
            <a:xfrm rot="5400000" flipH="1">
              <a:off x="3258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 rot="5400000" flipH="1">
              <a:off x="3590" y="2818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AutoShape 10"/>
            <p:cNvSpPr>
              <a:spLocks noChangeArrowheads="1"/>
            </p:cNvSpPr>
            <p:nvPr/>
          </p:nvSpPr>
          <p:spPr bwMode="auto">
            <a:xfrm rot="5400000" flipH="1">
              <a:off x="4006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AutoShape 11"/>
            <p:cNvSpPr>
              <a:spLocks noChangeArrowheads="1"/>
            </p:cNvSpPr>
            <p:nvPr/>
          </p:nvSpPr>
          <p:spPr bwMode="auto">
            <a:xfrm rot="5400000" flipH="1">
              <a:off x="442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utoShape 12"/>
            <p:cNvSpPr>
              <a:spLocks noChangeArrowheads="1"/>
            </p:cNvSpPr>
            <p:nvPr/>
          </p:nvSpPr>
          <p:spPr bwMode="auto">
            <a:xfrm rot="5400000" flipH="1">
              <a:off x="4838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rot="5400000" flipH="1">
              <a:off x="526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4"/>
            <p:cNvSpPr>
              <a:spLocks noChangeShapeType="1"/>
            </p:cNvSpPr>
            <p:nvPr/>
          </p:nvSpPr>
          <p:spPr bwMode="auto">
            <a:xfrm flipH="1">
              <a:off x="3320" y="2304"/>
              <a:ext cx="224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5"/>
            <p:cNvSpPr>
              <a:spLocks noChangeShapeType="1"/>
            </p:cNvSpPr>
            <p:nvPr/>
          </p:nvSpPr>
          <p:spPr bwMode="auto">
            <a:xfrm>
              <a:off x="3592" y="2296"/>
              <a:ext cx="12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3038" y="1943"/>
              <a:ext cx="21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Which piece is harder to move?</a:t>
              </a:r>
            </a:p>
          </p:txBody>
        </p:sp>
      </p:grpSp>
      <p:graphicFrame>
        <p:nvGraphicFramePr>
          <p:cNvPr id="18434" name="Object 17"/>
          <p:cNvGraphicFramePr>
            <a:graphicFrameLocks noChangeAspect="1"/>
          </p:cNvGraphicFramePr>
          <p:nvPr/>
        </p:nvGraphicFramePr>
        <p:xfrm>
          <a:off x="5842000" y="1936750"/>
          <a:ext cx="812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469800" progId="Equation.3">
                  <p:embed/>
                </p:oleObj>
              </mc:Choice>
              <mc:Fallback>
                <p:oleObj name="Equation" r:id="rId2" imgW="507960" imgH="469800" progId="Equation.3">
                  <p:embed/>
                  <p:pic>
                    <p:nvPicPr>
                      <p:cNvPr id="184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36750"/>
                        <a:ext cx="8128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9658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Superposition With and Inverted Pulse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003425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816225" y="1682750"/>
            <a:ext cx="5080000" cy="4079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248400" cy="48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081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223.5.5 Question 123.22.16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7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H-6JG0NeGg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932873"/>
            <a:ext cx="8991858" cy="50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0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63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 223.4.5     123.22.1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60W light bulb is allowed to burn for 3600s. How much energy has been used?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72000J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144000J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216000J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5400000J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6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75" y="825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800" y="3111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2800" y="5332413"/>
            <a:ext cx="49387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2438" y="4826000"/>
            <a:ext cx="61912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0276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0213" y="2817813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4239418" y="2818607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388" y="392113"/>
            <a:ext cx="49752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7204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11.3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9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g_gree_purple_separa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01875"/>
            <a:ext cx="90582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95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7" name="Picture 3" descr="wave_additio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0802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k7IxJ52u7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9454" y="1042555"/>
            <a:ext cx="8054109" cy="45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79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GN_HO7_lU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0146" y="774701"/>
            <a:ext cx="8802254" cy="495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93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223.5.6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Two pulses travel along a string in opposite directions. One pulse is inverted. When they meet, the string looks flat. Something must have canceled out.  What is it?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Wave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Segment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Energy of the waves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Power of the waves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39879-F00E-4549-815A-3F0634DD449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39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5CFB2C-8482-45E7-1C60-1EC4FF38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54" y="1225549"/>
            <a:ext cx="2500313" cy="2960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4B5DD-1502-7F70-F943-FA98E0CB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132" y="1291408"/>
            <a:ext cx="2963991" cy="3678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4D4C04-DFB7-07C9-41F5-EF5B7B27FA7D}"/>
              </a:ext>
            </a:extLst>
          </p:cNvPr>
          <p:cNvSpPr txBox="1"/>
          <p:nvPr/>
        </p:nvSpPr>
        <p:spPr>
          <a:xfrm>
            <a:off x="2593710" y="609999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http://commons.wikimedia.org/wiki/File:Destructive_interference1.svg)</a:t>
            </a:r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82A0F-BDA5-59B5-B104-AAEECDD47CB5}"/>
              </a:ext>
            </a:extLst>
          </p:cNvPr>
          <p:cNvSpPr txBox="1"/>
          <p:nvPr/>
        </p:nvSpPr>
        <p:spPr>
          <a:xfrm>
            <a:off x="2593710" y="636160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http://commons.wikimedia.org/wiki/File:Destructive_interference1.svg)</a:t>
            </a:r>
          </a:p>
        </p:txBody>
      </p:sp>
    </p:spTree>
    <p:extLst>
      <p:ext uri="{BB962C8B-B14F-4D97-AF65-F5344CB8AC3E}">
        <p14:creationId xmlns:p14="http://schemas.microsoft.com/office/powerpoint/2010/main" val="1724684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half a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Half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8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8" y="5383129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78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whole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Constructive Interference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Destructive Interference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7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77" y="5106402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71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223.4.6   123.22.2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Suppose I do 50J of work in two hours, then I do 50J of work in one hour. For which set of work was the power larger?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first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second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They are the same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Neither amount of work had power associated with it.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7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larger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A miracle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80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smaller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Depressing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7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Sometimes we get constructive and sometimes destructive interference. What makes the difference?</a:t>
            </a:r>
          </a:p>
          <a:p>
            <a:pPr marL="514350" indent="-514350">
              <a:buAutoNum type="alphaLcParenR"/>
            </a:pPr>
            <a:r>
              <a:rPr lang="en-US" dirty="0"/>
              <a:t>The relative amplitude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relative phase constant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wavelength of the waves</a:t>
            </a:r>
          </a:p>
          <a:p>
            <a:pPr marL="514350" indent="-514350">
              <a:buAutoNum type="alphaLcParenR"/>
            </a:pPr>
            <a:r>
              <a:rPr lang="en-US" dirty="0"/>
              <a:t>Random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8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410409" y="322414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>
            <a:off x="763588" y="2488406"/>
            <a:ext cx="808037" cy="8548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3400425"/>
            <a:ext cx="809625" cy="7953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54805" y="3067028"/>
            <a:ext cx="20617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Loud Spot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10434" y="190969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 flipV="1">
            <a:off x="763588" y="2088107"/>
            <a:ext cx="1010621" cy="400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2115403"/>
            <a:ext cx="998561" cy="20803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97680" y="2066903"/>
            <a:ext cx="20617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Loud Spot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46446" y="3234519"/>
            <a:ext cx="518330" cy="103652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714" name="TextBox 62"/>
          <p:cNvSpPr txBox="1">
            <a:spLocks noChangeArrowheads="1"/>
          </p:cNvSpPr>
          <p:nvPr/>
        </p:nvSpPr>
        <p:spPr bwMode="auto">
          <a:xfrm>
            <a:off x="1158522" y="3648576"/>
            <a:ext cx="3606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Full wavelength farther from the green wave center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10434" y="190969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 flipV="1">
            <a:off x="763588" y="2088107"/>
            <a:ext cx="1010621" cy="4002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2115403"/>
            <a:ext cx="998561" cy="208035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25477" y="1630175"/>
            <a:ext cx="22429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Loud Spots</a:t>
            </a:r>
          </a:p>
        </p:txBody>
      </p:sp>
      <p:sp>
        <p:nvSpPr>
          <p:cNvPr id="24" name="Oval 23"/>
          <p:cNvSpPr/>
          <p:nvPr/>
        </p:nvSpPr>
        <p:spPr>
          <a:xfrm>
            <a:off x="2349688" y="820146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10769" y="1381979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77318" y="22419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29718" y="306264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453343" y="3243620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77518" y="268164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158193" y="311979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25043" y="2900720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05684" y="4462392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902138" y="5258796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363194" y="4849079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29793" y="5691545"/>
            <a:ext cx="338493" cy="34218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75121" y="270126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6" name="Straight Connector 35"/>
          <p:cNvCxnSpPr>
            <a:stCxn id="32" idx="2"/>
          </p:cNvCxnSpPr>
          <p:nvPr/>
        </p:nvCxnSpPr>
        <p:spPr>
          <a:xfrm>
            <a:off x="763588" y="2488406"/>
            <a:ext cx="1092508" cy="3503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</p:cNvCxnSpPr>
          <p:nvPr/>
        </p:nvCxnSpPr>
        <p:spPr>
          <a:xfrm flipV="1">
            <a:off x="762000" y="2879678"/>
            <a:ext cx="1080448" cy="13160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6737" y="2230675"/>
            <a:ext cx="211613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Dead Spot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1513906" y="3015302"/>
            <a:ext cx="438150" cy="381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714" name="TextBox 62"/>
          <p:cNvSpPr txBox="1">
            <a:spLocks noChangeArrowheads="1"/>
          </p:cNvSpPr>
          <p:nvPr/>
        </p:nvSpPr>
        <p:spPr bwMode="auto">
          <a:xfrm>
            <a:off x="1963738" y="3252788"/>
            <a:ext cx="3606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Half a wavelength farther from the green wave center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1675121" y="270126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-3914774" y="-1114425"/>
            <a:ext cx="8486773" cy="7394575"/>
            <a:chOff x="947057" y="-1"/>
            <a:chExt cx="5573520" cy="5600701"/>
          </a:xfrm>
        </p:grpSpPr>
        <p:sp>
          <p:nvSpPr>
            <p:cNvPr id="20" name="Arc 19"/>
            <p:cNvSpPr/>
            <p:nvPr/>
          </p:nvSpPr>
          <p:spPr>
            <a:xfrm>
              <a:off x="947057" y="-1"/>
              <a:ext cx="5573520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1844699" y="930644"/>
              <a:ext cx="3768364" cy="37225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2906025" y="1811991"/>
              <a:ext cx="1852870" cy="1943051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 flipV="1">
            <a:off x="-3852245" y="546100"/>
            <a:ext cx="8710850" cy="7392988"/>
            <a:chOff x="947056" y="-1"/>
            <a:chExt cx="5845629" cy="5600701"/>
          </a:xfrm>
        </p:grpSpPr>
        <p:sp>
          <p:nvSpPr>
            <p:cNvPr id="26" name="Arc 25"/>
            <p:cNvSpPr/>
            <p:nvPr/>
          </p:nvSpPr>
          <p:spPr>
            <a:xfrm>
              <a:off x="947056" y="-1"/>
              <a:ext cx="5845629" cy="5600701"/>
            </a:xfrm>
            <a:prstGeom prst="arc">
              <a:avLst>
                <a:gd name="adj1" fmla="val 19224137"/>
                <a:gd name="adj2" fmla="val 57405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Arc 26"/>
            <p:cNvSpPr/>
            <p:nvPr/>
          </p:nvSpPr>
          <p:spPr>
            <a:xfrm>
              <a:off x="1844700" y="930843"/>
              <a:ext cx="3952342" cy="3723378"/>
            </a:xfrm>
            <a:prstGeom prst="arc">
              <a:avLst>
                <a:gd name="adj1" fmla="val 16954389"/>
                <a:gd name="adj2" fmla="val 5823047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2906025" y="1812380"/>
              <a:ext cx="1943330" cy="1943468"/>
            </a:xfrm>
            <a:prstGeom prst="arc">
              <a:avLst>
                <a:gd name="adj1" fmla="val 15132351"/>
                <a:gd name="adj2" fmla="val 6529481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00025" y="21669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4788" y="3867150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312331" y="2640107"/>
            <a:ext cx="22974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Dead Spots</a:t>
            </a:r>
          </a:p>
        </p:txBody>
      </p:sp>
      <p:sp>
        <p:nvSpPr>
          <p:cNvPr id="24" name="Oval 23"/>
          <p:cNvSpPr/>
          <p:nvPr/>
        </p:nvSpPr>
        <p:spPr>
          <a:xfrm>
            <a:off x="2318841" y="236234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48913" y="1968833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592633" y="1698152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713221" y="3739489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471241" y="3943494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187038" y="4092908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16483" y="4222277"/>
            <a:ext cx="344748" cy="27395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4.5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  <p:extLst>
      <p:ext uri="{BB962C8B-B14F-4D97-AF65-F5344CB8AC3E}">
        <p14:creationId xmlns:p14="http://schemas.microsoft.com/office/powerpoint/2010/main" val="3425192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6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  <p:extLst>
      <p:ext uri="{BB962C8B-B14F-4D97-AF65-F5344CB8AC3E}">
        <p14:creationId xmlns:p14="http://schemas.microsoft.com/office/powerpoint/2010/main" val="199010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223.4.8  123.22.4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If you cup your hand to your ear, you can hear better. This is because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change the frequency of the sound with your hand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collection area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You increase the amplitude of the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3EBA7D-9A04-4522-9A2F-EC8F4813A8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6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1343025" y="1252538"/>
            <a:ext cx="571500" cy="638175"/>
            <a:chOff x="1828800" y="1596115"/>
            <a:chExt cx="571500" cy="636814"/>
          </a:xfrm>
        </p:grpSpPr>
        <p:sp>
          <p:nvSpPr>
            <p:cNvPr id="30" name="Rectangle 29"/>
            <p:cNvSpPr/>
            <p:nvPr/>
          </p:nvSpPr>
          <p:spPr>
            <a:xfrm>
              <a:off x="1828800" y="1596115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Trapezoid 31"/>
            <p:cNvSpPr/>
            <p:nvPr/>
          </p:nvSpPr>
          <p:spPr>
            <a:xfrm rot="16200000">
              <a:off x="2001672" y="1820060"/>
              <a:ext cx="587707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2052007" y="1845459"/>
              <a:ext cx="152075" cy="14446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319213" y="4924425"/>
            <a:ext cx="571500" cy="636588"/>
            <a:chOff x="1834243" y="3695700"/>
            <a:chExt cx="571500" cy="636814"/>
          </a:xfrm>
        </p:grpSpPr>
        <p:sp>
          <p:nvSpPr>
            <p:cNvPr id="31" name="Rectangle 30"/>
            <p:cNvSpPr/>
            <p:nvPr/>
          </p:nvSpPr>
          <p:spPr>
            <a:xfrm>
              <a:off x="1834243" y="3695700"/>
              <a:ext cx="571500" cy="63681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16200000">
              <a:off x="2000826" y="3927592"/>
              <a:ext cx="587584" cy="193675"/>
            </a:xfrm>
            <a:prstGeom prst="trapezoid">
              <a:avLst>
                <a:gd name="adj" fmla="val 1137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2051703" y="3952992"/>
              <a:ext cx="150867" cy="14446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H="1">
            <a:off x="742950" y="3400425"/>
            <a:ext cx="477202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171575" y="1548594"/>
            <a:ext cx="21751" cy="18518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152525" y="3386919"/>
            <a:ext cx="21751" cy="1851831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57250" y="2200275"/>
            <a:ext cx="654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2m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38200" y="4010025"/>
            <a:ext cx="654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2m</a:t>
            </a:r>
          </a:p>
        </p:txBody>
      </p:sp>
      <p:sp>
        <p:nvSpPr>
          <p:cNvPr id="64" name="Oval 63"/>
          <p:cNvSpPr/>
          <p:nvPr/>
        </p:nvSpPr>
        <p:spPr>
          <a:xfrm>
            <a:off x="4421308" y="1440977"/>
            <a:ext cx="236417" cy="2735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8" name="Straight Connector 67"/>
          <p:cNvCxnSpPr>
            <a:stCxn id="32" idx="2"/>
            <a:endCxn id="64" idx="2"/>
          </p:cNvCxnSpPr>
          <p:nvPr/>
        </p:nvCxnSpPr>
        <p:spPr>
          <a:xfrm>
            <a:off x="1906588" y="1574006"/>
            <a:ext cx="2514720" cy="3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34" idx="2"/>
            <a:endCxn id="64" idx="7"/>
          </p:cNvCxnSpPr>
          <p:nvPr/>
        </p:nvCxnSpPr>
        <p:spPr>
          <a:xfrm flipV="1">
            <a:off x="1876425" y="1481033"/>
            <a:ext cx="2746678" cy="3772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771651" y="914400"/>
            <a:ext cx="280034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95600" y="609600"/>
            <a:ext cx="6543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3m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358E7-5ABA-69A2-E2B3-B3C44C1A0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BA4F39-95C8-22FC-D198-3A41F6A5C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58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35150"/>
            <a:ext cx="5894388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4248150" y="4772025"/>
            <a:ext cx="2154238" cy="40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382963" y="4281488"/>
            <a:ext cx="2024062" cy="142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284" name="TextBox 9"/>
          <p:cNvSpPr txBox="1">
            <a:spLocks noChangeArrowheads="1"/>
          </p:cNvSpPr>
          <p:nvPr/>
        </p:nvSpPr>
        <p:spPr bwMode="auto">
          <a:xfrm>
            <a:off x="4518025" y="6037263"/>
            <a:ext cx="1246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Nodes</a:t>
            </a:r>
          </a:p>
        </p:txBody>
      </p:sp>
      <p:sp>
        <p:nvSpPr>
          <p:cNvPr id="609285" name="TextBox 10"/>
          <p:cNvSpPr txBox="1">
            <a:spLocks noChangeArrowheads="1"/>
          </p:cNvSpPr>
          <p:nvPr/>
        </p:nvSpPr>
        <p:spPr bwMode="auto">
          <a:xfrm>
            <a:off x="3052763" y="1389063"/>
            <a:ext cx="2054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Anti-Nodes</a:t>
            </a:r>
          </a:p>
        </p:txBody>
      </p:sp>
      <p:cxnSp>
        <p:nvCxnSpPr>
          <p:cNvPr id="13" name="Straight Arrow Connector 12"/>
          <p:cNvCxnSpPr>
            <a:stCxn id="609285" idx="2"/>
          </p:cNvCxnSpPr>
          <p:nvPr/>
        </p:nvCxnSpPr>
        <p:spPr>
          <a:xfrm rot="5400000">
            <a:off x="3197225" y="1644651"/>
            <a:ext cx="554037" cy="121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09285" idx="2"/>
          </p:cNvCxnSpPr>
          <p:nvPr/>
        </p:nvCxnSpPr>
        <p:spPr>
          <a:xfrm rot="16200000" flipH="1">
            <a:off x="4071144" y="1981994"/>
            <a:ext cx="536575" cy="51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09285" idx="2"/>
          </p:cNvCxnSpPr>
          <p:nvPr/>
        </p:nvCxnSpPr>
        <p:spPr>
          <a:xfrm rot="16200000" flipH="1">
            <a:off x="4903788" y="1149350"/>
            <a:ext cx="554037" cy="220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9284" idx="0"/>
          </p:cNvCxnSpPr>
          <p:nvPr/>
        </p:nvCxnSpPr>
        <p:spPr>
          <a:xfrm rot="5400000" flipH="1" flipV="1">
            <a:off x="5164137" y="3825876"/>
            <a:ext cx="2187575" cy="223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09284" idx="0"/>
          </p:cNvCxnSpPr>
          <p:nvPr/>
        </p:nvCxnSpPr>
        <p:spPr>
          <a:xfrm rot="16200000" flipV="1">
            <a:off x="2396331" y="3293269"/>
            <a:ext cx="2252663" cy="323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index of refraction is  n = 2, how fast is the light going in the material medium?</a:t>
            </a:r>
          </a:p>
          <a:p>
            <a:pPr marL="514350" indent="-514350">
              <a:buAutoNum type="alphaLcParenR"/>
            </a:pPr>
            <a:r>
              <a:rPr lang="en-US" dirty="0"/>
              <a:t>Twice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Half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A quarter the speed of light</a:t>
            </a:r>
          </a:p>
          <a:p>
            <a:pPr marL="514350" indent="-514350">
              <a:buAutoNum type="alphaLcParenR"/>
            </a:pPr>
            <a:r>
              <a:rPr lang="en-US" dirty="0"/>
              <a:t>1/16 the speed of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6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223.4.11  123.22.7</a:t>
            </a:r>
          </a:p>
        </p:txBody>
      </p:sp>
      <p:sp>
        <p:nvSpPr>
          <p:cNvPr id="545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1m away from that loud speaker I measure an intensity of 1W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3dB</a:t>
            </a:r>
          </a:p>
          <a:p>
            <a:pPr>
              <a:buFontTx/>
              <a:buNone/>
            </a:pPr>
            <a:r>
              <a:rPr lang="en-US" b="1" dirty="0"/>
              <a:t>b) 10dB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  <p:extLst>
      <p:ext uri="{BB962C8B-B14F-4D97-AF65-F5344CB8AC3E}">
        <p14:creationId xmlns:p14="http://schemas.microsoft.com/office/powerpoint/2010/main" val="22653011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19113" y="685800"/>
          <a:ext cx="818356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2336760" progId="Equation.3">
                  <p:embed/>
                </p:oleObj>
              </mc:Choice>
              <mc:Fallback>
                <p:oleObj name="Equation" r:id="rId2" imgW="3632040" imgH="2336760" progId="Equation.3">
                  <p:embed/>
                  <p:pic>
                    <p:nvPicPr>
                      <p:cNvPr id="317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85800"/>
                        <a:ext cx="8183562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8306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223.4.12 123.22.8</a:t>
            </a:r>
          </a:p>
        </p:txBody>
      </p:sp>
      <p:sp>
        <p:nvSpPr>
          <p:cNvPr id="546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/>
              <a:t>Suppose I have a loud speaker and 10m away from that loud speaker I measure an intensity of 0.01 W /m². What is the sound level? </a:t>
            </a:r>
          </a:p>
          <a:p>
            <a:pPr>
              <a:buFontTx/>
              <a:buNone/>
            </a:pPr>
            <a:r>
              <a:rPr lang="en-US" b="1" dirty="0"/>
              <a:t>a)  30dB</a:t>
            </a:r>
          </a:p>
          <a:p>
            <a:pPr>
              <a:buFontTx/>
              <a:buNone/>
            </a:pPr>
            <a:r>
              <a:rPr lang="en-US" b="1" dirty="0"/>
              <a:t>b) 100dB</a:t>
            </a:r>
          </a:p>
          <a:p>
            <a:pPr>
              <a:buFontTx/>
              <a:buNone/>
            </a:pPr>
            <a:r>
              <a:rPr lang="en-US" b="1" dirty="0"/>
              <a:t>c) 120dB</a:t>
            </a:r>
          </a:p>
          <a:p>
            <a:pPr>
              <a:buFontTx/>
              <a:buNone/>
            </a:pPr>
            <a:r>
              <a:rPr lang="en-US" b="1" dirty="0"/>
              <a:t>d) 150dB</a:t>
            </a:r>
          </a:p>
        </p:txBody>
      </p:sp>
    </p:spTree>
    <p:extLst>
      <p:ext uri="{BB962C8B-B14F-4D97-AF65-F5344CB8AC3E}">
        <p14:creationId xmlns:p14="http://schemas.microsoft.com/office/powerpoint/2010/main" val="22770899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223.4.13 123.22.9</a:t>
            </a:r>
          </a:p>
        </p:txBody>
      </p:sp>
      <p:sp>
        <p:nvSpPr>
          <p:cNvPr id="5478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/>
              <a:t>Suppose I have two French horn players both playing the same note at the same time.  I stand a meter away and find that they are each playing with an intensity of  0.00001 W/m</a:t>
            </a:r>
            <a:r>
              <a:rPr lang="en-US" b="1" baseline="30000" dirty="0"/>
              <a:t>2</a:t>
            </a:r>
            <a:r>
              <a:rPr lang="en-US" b="1" dirty="0"/>
              <a:t>. What is the sound level? </a:t>
            </a:r>
          </a:p>
          <a:p>
            <a:pPr>
              <a:buFontTx/>
              <a:buNone/>
            </a:pPr>
            <a:r>
              <a:rPr lang="en-US" b="1" dirty="0"/>
              <a:t>a) 0.00001</a:t>
            </a:r>
          </a:p>
          <a:p>
            <a:pPr>
              <a:buFontTx/>
              <a:buNone/>
            </a:pPr>
            <a:r>
              <a:rPr lang="en-US" b="1" dirty="0"/>
              <a:t>b) 70dB</a:t>
            </a:r>
          </a:p>
          <a:p>
            <a:pPr>
              <a:buFontTx/>
              <a:buNone/>
            </a:pPr>
            <a:r>
              <a:rPr lang="en-US" b="1" dirty="0"/>
              <a:t>c) 73dB</a:t>
            </a:r>
          </a:p>
          <a:p>
            <a:pPr>
              <a:buFontTx/>
              <a:buNone/>
            </a:pPr>
            <a:r>
              <a:rPr lang="en-US" b="1" dirty="0"/>
              <a:t>d) 1400dB</a:t>
            </a:r>
          </a:p>
        </p:txBody>
      </p:sp>
    </p:spTree>
    <p:extLst>
      <p:ext uri="{BB962C8B-B14F-4D97-AF65-F5344CB8AC3E}">
        <p14:creationId xmlns:p14="http://schemas.microsoft.com/office/powerpoint/2010/main" val="32355145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223.4.14  123.22.10</a:t>
            </a:r>
          </a:p>
        </p:txBody>
      </p:sp>
      <p:sp>
        <p:nvSpPr>
          <p:cNvPr id="548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50W . You are 20m  from the sound system output. What is the sound level? </a:t>
            </a:r>
          </a:p>
          <a:p>
            <a:pPr>
              <a:buFontTx/>
              <a:buNone/>
            </a:pPr>
            <a:r>
              <a:rPr lang="en-US" b="1" dirty="0"/>
              <a:t>a) 78dB</a:t>
            </a:r>
          </a:p>
          <a:p>
            <a:pPr>
              <a:buFontTx/>
              <a:buNone/>
            </a:pPr>
            <a:r>
              <a:rPr lang="en-US" b="1" dirty="0"/>
              <a:t>b) 80dB</a:t>
            </a:r>
          </a:p>
          <a:p>
            <a:pPr>
              <a:buFontTx/>
              <a:buNone/>
            </a:pPr>
            <a:r>
              <a:rPr lang="en-US" b="1" dirty="0"/>
              <a:t>c) 100dB</a:t>
            </a:r>
          </a:p>
          <a:p>
            <a:pPr>
              <a:buFontTx/>
              <a:buNone/>
            </a:pPr>
            <a:r>
              <a:rPr lang="en-US" b="1" dirty="0"/>
              <a:t>d) 120dB</a:t>
            </a:r>
          </a:p>
        </p:txBody>
      </p:sp>
    </p:spTree>
    <p:extLst>
      <p:ext uri="{BB962C8B-B14F-4D97-AF65-F5344CB8AC3E}">
        <p14:creationId xmlns:p14="http://schemas.microsoft.com/office/powerpoint/2010/main" val="11239631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223.4.15 GR 123.22.11 GR</a:t>
            </a:r>
          </a:p>
        </p:txBody>
      </p:sp>
      <p:sp>
        <p:nvSpPr>
          <p:cNvPr id="54989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standing outside a Guns &amp; Roses Concert. The concert is in a stadium. You are 40 m from the stadium. You have a sound level meter with you and find that where you stand the sound level is 120dB. How much acoustic power are the “musicians” creating at their output location?</a:t>
            </a:r>
          </a:p>
          <a:p>
            <a:pPr>
              <a:buFontTx/>
              <a:buNone/>
            </a:pPr>
            <a:r>
              <a:rPr lang="en-US" b="1" dirty="0"/>
              <a:t>a) 78W</a:t>
            </a:r>
          </a:p>
          <a:p>
            <a:pPr>
              <a:buFontTx/>
              <a:buNone/>
            </a:pPr>
            <a:r>
              <a:rPr lang="en-US" b="1" dirty="0"/>
              <a:t>b) 134W</a:t>
            </a:r>
          </a:p>
          <a:p>
            <a:pPr>
              <a:buFontTx/>
              <a:buNone/>
            </a:pPr>
            <a:r>
              <a:rPr lang="en-US" b="1" dirty="0"/>
              <a:t>c) 545W</a:t>
            </a:r>
          </a:p>
          <a:p>
            <a:pPr>
              <a:buFontTx/>
              <a:buNone/>
            </a:pPr>
            <a:r>
              <a:rPr lang="en-US" b="1" dirty="0"/>
              <a:t>d) 20106W</a:t>
            </a:r>
          </a:p>
        </p:txBody>
      </p:sp>
    </p:spTree>
    <p:extLst>
      <p:ext uri="{BB962C8B-B14F-4D97-AF65-F5344CB8AC3E}">
        <p14:creationId xmlns:p14="http://schemas.microsoft.com/office/powerpoint/2010/main" val="391273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4128" y="291829"/>
            <a:ext cx="6945548" cy="6313252"/>
            <a:chOff x="1056" y="1824"/>
            <a:chExt cx="1536" cy="1584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1056" y="1824"/>
              <a:ext cx="1536" cy="158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1224" y="1992"/>
              <a:ext cx="1200" cy="124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1392" y="2136"/>
              <a:ext cx="864" cy="9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1512" y="2256"/>
              <a:ext cx="624" cy="72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1622" y="2400"/>
              <a:ext cx="400" cy="43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1738" y="2520"/>
              <a:ext cx="179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1816" y="2599"/>
              <a:ext cx="26" cy="3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5807" y="3208274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4953029" y="4053306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54083" y="3752559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37" name="Isosceles Triangle 36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66863" y="3127212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43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7654085" y="3972244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855139" y="3671497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30366" y="6138153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1685" y="6096000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1" y="359923"/>
            <a:ext cx="611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which professor is the sound louder?</a:t>
            </a:r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334638" y="3563026"/>
            <a:ext cx="1987685" cy="1816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979251" y="5228076"/>
            <a:ext cx="1492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Point Source</a:t>
            </a:r>
          </a:p>
        </p:txBody>
      </p:sp>
    </p:spTree>
    <p:extLst>
      <p:ext uri="{BB962C8B-B14F-4D97-AF65-F5344CB8AC3E}">
        <p14:creationId xmlns:p14="http://schemas.microsoft.com/office/powerpoint/2010/main" val="3457296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223.4.16  123.22.12</a:t>
            </a:r>
          </a:p>
        </p:txBody>
      </p:sp>
      <p:sp>
        <p:nvSpPr>
          <p:cNvPr id="550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dirty="0"/>
              <a:t>You are sitting in church. The speaker is talking into a microphone. The sound system radiates sound with a power of 100W . You are 10m  from the sound system output. What is the sound level? We can find this using our new SIL equation that includes power and distance.</a:t>
            </a:r>
          </a:p>
          <a:p>
            <a:pPr>
              <a:buFontTx/>
              <a:buNone/>
            </a:pPr>
            <a:r>
              <a:rPr lang="en-US" b="1" dirty="0"/>
              <a:t>a)50dB</a:t>
            </a:r>
          </a:p>
          <a:p>
            <a:pPr>
              <a:buFontTx/>
              <a:buNone/>
            </a:pPr>
            <a:r>
              <a:rPr lang="en-US" b="1" dirty="0"/>
              <a:t>b) 78dB</a:t>
            </a:r>
          </a:p>
          <a:p>
            <a:pPr>
              <a:buFontTx/>
              <a:buNone/>
            </a:pPr>
            <a:r>
              <a:rPr lang="en-US" b="1" dirty="0"/>
              <a:t>c) 109dB</a:t>
            </a:r>
          </a:p>
          <a:p>
            <a:pPr>
              <a:buFontTx/>
              <a:buNone/>
            </a:pPr>
            <a:r>
              <a:rPr lang="en-US" b="1" dirty="0"/>
              <a:t>d) 140dB</a:t>
            </a:r>
          </a:p>
        </p:txBody>
      </p:sp>
    </p:spTree>
    <p:extLst>
      <p:ext uri="{BB962C8B-B14F-4D97-AF65-F5344CB8AC3E}">
        <p14:creationId xmlns:p14="http://schemas.microsoft.com/office/powerpoint/2010/main" val="33256226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223.5.1  123.22.13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a parent standing at platform 9.75. The Hogwarts Express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161209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2421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3742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4633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3032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223.5.2 Question 123.22.14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train passes you while blowing its whistle. Describe the frequency change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nearly instantaneous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inverse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Can’t tell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22F0-04E0-4C85-BB4F-F38C170A22CE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33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223.5.3 Question 123.22.15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sitting on the Hogwarts Express. It 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918768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225.5.4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Often a single jet will create two sonic booms, why?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from the condensation trail that follows the plane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The nose and the tail both act as wave sources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a Newton's third law reaction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4647A-B62D-46AC-8BB6-871103D5B2E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787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223.5.4.1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playing your Irish tin whistle at 440Hz. Your friend runs toward you at 10m/s. What frequency does your friend hear? (take 343m.s as the speed of sound)</a:t>
            </a:r>
          </a:p>
          <a:p>
            <a:pPr marL="514350" indent="-514350">
              <a:buAutoNum type="alphaLcParenR"/>
            </a:pPr>
            <a:r>
              <a:rPr lang="en-US" dirty="0"/>
              <a:t>453.8Hz</a:t>
            </a:r>
          </a:p>
          <a:p>
            <a:pPr marL="514350" indent="-514350">
              <a:buAutoNum type="alphaLcParenR"/>
            </a:pPr>
            <a:r>
              <a:rPr lang="en-US" dirty="0"/>
              <a:t>427.1Hz</a:t>
            </a:r>
          </a:p>
          <a:p>
            <a:pPr marL="514350" indent="-514350">
              <a:buAutoNum type="alphaLcParenR"/>
            </a:pPr>
            <a:r>
              <a:rPr lang="en-US" dirty="0"/>
              <a:t>453.2</a:t>
            </a:r>
          </a:p>
          <a:p>
            <a:pPr marL="514350" indent="-514350">
              <a:buAutoNum type="alphaLcParenR"/>
            </a:pPr>
            <a:r>
              <a:rPr lang="en-US" dirty="0"/>
              <a:t>427.5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DAC785-4362-47EC-9CB8-3B72511717BB}"/>
              </a:ext>
            </a:extLst>
          </p:cNvPr>
          <p:cNvGrpSpPr/>
          <p:nvPr/>
        </p:nvGrpSpPr>
        <p:grpSpPr>
          <a:xfrm>
            <a:off x="2819400" y="1994725"/>
            <a:ext cx="3818906" cy="3372159"/>
            <a:chOff x="2819400" y="1994725"/>
            <a:chExt cx="3818906" cy="3372159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4019795" y="1994725"/>
              <a:ext cx="2618511" cy="25146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4279476" y="2273300"/>
              <a:ext cx="2109448" cy="19812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4539156" y="2490025"/>
              <a:ext cx="1579789" cy="15240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4758571" y="2680525"/>
              <a:ext cx="1140959" cy="11430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4978937" y="2909125"/>
              <a:ext cx="700227" cy="6858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5172676" y="3099625"/>
              <a:ext cx="312748" cy="3048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5285167" y="3213925"/>
              <a:ext cx="87766" cy="762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Freeform 13"/>
            <p:cNvSpPr>
              <a:spLocks/>
            </p:cNvSpPr>
            <p:nvPr/>
          </p:nvSpPr>
          <p:spPr bwMode="auto">
            <a:xfrm>
              <a:off x="3691247" y="3525652"/>
              <a:ext cx="304800" cy="914400"/>
            </a:xfrm>
            <a:custGeom>
              <a:avLst/>
              <a:gdLst>
                <a:gd name="T0" fmla="*/ 77 w 480"/>
                <a:gd name="T1" fmla="*/ 0 h 384"/>
                <a:gd name="T2" fmla="*/ 38 w 480"/>
                <a:gd name="T3" fmla="*/ 216 h 384"/>
                <a:gd name="T4" fmla="*/ 46 w 480"/>
                <a:gd name="T5" fmla="*/ 432 h 384"/>
                <a:gd name="T6" fmla="*/ 0 w 480"/>
                <a:gd name="T7" fmla="*/ 86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480" y="0"/>
                  </a:moveTo>
                  <a:cubicBezTo>
                    <a:pt x="376" y="32"/>
                    <a:pt x="272" y="64"/>
                    <a:pt x="240" y="96"/>
                  </a:cubicBezTo>
                  <a:cubicBezTo>
                    <a:pt x="208" y="128"/>
                    <a:pt x="328" y="144"/>
                    <a:pt x="288" y="192"/>
                  </a:cubicBezTo>
                  <a:cubicBezTo>
                    <a:pt x="248" y="240"/>
                    <a:pt x="124" y="312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/>
          </p:nvGraphicFramePr>
          <p:xfrm>
            <a:off x="2819400" y="4368800"/>
            <a:ext cx="170815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5480" imgH="253800" progId="Equation.3">
                    <p:embed/>
                  </p:oleObj>
                </mc:Choice>
                <mc:Fallback>
                  <p:oleObj name="Equation" r:id="rId2" imgW="825480" imgH="253800" progId="Equation.3">
                    <p:embed/>
                    <p:pic>
                      <p:nvPicPr>
                        <p:cNvPr id="512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4368800"/>
                          <a:ext cx="1708150" cy="525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15"/>
            <p:cNvSpPr>
              <a:spLocks noChangeShapeType="1"/>
            </p:cNvSpPr>
            <p:nvPr/>
          </p:nvSpPr>
          <p:spPr bwMode="auto">
            <a:xfrm flipV="1">
              <a:off x="4888675" y="3289466"/>
              <a:ext cx="419595" cy="17057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Text Box 16"/>
            <p:cNvSpPr txBox="1">
              <a:spLocks noChangeArrowheads="1"/>
            </p:cNvSpPr>
            <p:nvPr/>
          </p:nvSpPr>
          <p:spPr bwMode="auto">
            <a:xfrm>
              <a:off x="4154384" y="5000171"/>
              <a:ext cx="14922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Point Source</a:t>
              </a:r>
            </a:p>
          </p:txBody>
        </p:sp>
        <p:sp>
          <p:nvSpPr>
            <p:cNvPr id="5129" name="Line 17"/>
            <p:cNvSpPr>
              <a:spLocks noChangeShapeType="1"/>
            </p:cNvSpPr>
            <p:nvPr/>
          </p:nvSpPr>
          <p:spPr bwMode="auto">
            <a:xfrm flipV="1">
              <a:off x="5320145" y="2094673"/>
              <a:ext cx="494806" cy="1159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5374574" y="2199574"/>
              <a:ext cx="26035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4582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Sonic Boom Setup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187325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97300" y="1571625"/>
            <a:ext cx="4897438" cy="4876800"/>
            <a:chOff x="2392" y="990"/>
            <a:chExt cx="3085" cy="30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92" y="990"/>
              <a:ext cx="3085" cy="3072"/>
              <a:chOff x="2392" y="990"/>
              <a:chExt cx="3085" cy="3072"/>
            </a:xfrm>
          </p:grpSpPr>
          <p:sp>
            <p:nvSpPr>
              <p:cNvPr id="50185" name="AutoShape 6"/>
              <p:cNvSpPr>
                <a:spLocks noChangeArrowheads="1"/>
              </p:cNvSpPr>
              <p:nvPr/>
            </p:nvSpPr>
            <p:spPr bwMode="auto">
              <a:xfrm rot="5400000">
                <a:off x="2158" y="1326"/>
                <a:ext cx="3072" cy="2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6" name="Line 7"/>
              <p:cNvSpPr>
                <a:spLocks noChangeShapeType="1"/>
              </p:cNvSpPr>
              <p:nvPr/>
            </p:nvSpPr>
            <p:spPr bwMode="auto">
              <a:xfrm flipV="1">
                <a:off x="2392" y="2530"/>
                <a:ext cx="3085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7" name="Oval 8"/>
              <p:cNvSpPr>
                <a:spLocks noChangeArrowheads="1"/>
              </p:cNvSpPr>
              <p:nvPr/>
            </p:nvSpPr>
            <p:spPr bwMode="auto">
              <a:xfrm>
                <a:off x="2706" y="1746"/>
                <a:ext cx="1518" cy="1554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8" name="Oval 9"/>
              <p:cNvSpPr>
                <a:spLocks noChangeArrowheads="1"/>
              </p:cNvSpPr>
              <p:nvPr/>
            </p:nvSpPr>
            <p:spPr bwMode="auto">
              <a:xfrm>
                <a:off x="3437" y="2495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251" y="1932"/>
                <a:ext cx="1116" cy="1189"/>
                <a:chOff x="2706" y="1746"/>
                <a:chExt cx="1518" cy="1554"/>
              </a:xfrm>
            </p:grpSpPr>
            <p:sp>
              <p:nvSpPr>
                <p:cNvPr id="50215" name="Oval 11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6" name="Oval 12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777" y="2128"/>
                <a:ext cx="749" cy="796"/>
                <a:chOff x="2706" y="1746"/>
                <a:chExt cx="1518" cy="1554"/>
              </a:xfrm>
            </p:grpSpPr>
            <p:sp>
              <p:nvSpPr>
                <p:cNvPr id="50213" name="Oval 14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4" name="Oval 15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4295" y="2317"/>
                <a:ext cx="409" cy="419"/>
                <a:chOff x="2706" y="1746"/>
                <a:chExt cx="1518" cy="155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2" name="Oval 18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746" y="2467"/>
                <a:ext cx="99" cy="115"/>
                <a:chOff x="2706" y="1746"/>
                <a:chExt cx="1518" cy="1554"/>
              </a:xfrm>
            </p:grpSpPr>
            <p:sp>
              <p:nvSpPr>
                <p:cNvPr id="50209" name="Oval 20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0" name="Oval 21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193" name="Oval 22"/>
              <p:cNvSpPr>
                <a:spLocks noChangeArrowheads="1"/>
              </p:cNvSpPr>
              <p:nvPr/>
            </p:nvSpPr>
            <p:spPr bwMode="auto">
              <a:xfrm>
                <a:off x="3785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4" name="Oval 23"/>
              <p:cNvSpPr>
                <a:spLocks noChangeArrowheads="1"/>
              </p:cNvSpPr>
              <p:nvPr/>
            </p:nvSpPr>
            <p:spPr bwMode="auto">
              <a:xfrm>
                <a:off x="412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24"/>
              <p:cNvSpPr>
                <a:spLocks noChangeArrowheads="1"/>
              </p:cNvSpPr>
              <p:nvPr/>
            </p:nvSpPr>
            <p:spPr bwMode="auto">
              <a:xfrm>
                <a:off x="4477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25"/>
              <p:cNvSpPr>
                <a:spLocks noChangeArrowheads="1"/>
              </p:cNvSpPr>
              <p:nvPr/>
            </p:nvSpPr>
            <p:spPr bwMode="auto">
              <a:xfrm>
                <a:off x="476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Text Box 26"/>
              <p:cNvSpPr txBox="1">
                <a:spLocks noChangeArrowheads="1"/>
              </p:cNvSpPr>
              <p:nvPr/>
            </p:nvSpPr>
            <p:spPr bwMode="auto">
              <a:xfrm>
                <a:off x="3447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o</a:t>
                </a:r>
              </a:p>
            </p:txBody>
          </p:sp>
          <p:sp>
            <p:nvSpPr>
              <p:cNvPr id="50198" name="Text Box 27"/>
              <p:cNvSpPr txBox="1">
                <a:spLocks noChangeArrowheads="1"/>
              </p:cNvSpPr>
              <p:nvPr/>
            </p:nvSpPr>
            <p:spPr bwMode="auto">
              <a:xfrm>
                <a:off x="3759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0199" name="Text Box 28"/>
              <p:cNvSpPr txBox="1">
                <a:spLocks noChangeArrowheads="1"/>
              </p:cNvSpPr>
              <p:nvPr/>
            </p:nvSpPr>
            <p:spPr bwMode="auto">
              <a:xfrm>
                <a:off x="4127" y="2479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0200" name="Text Box 29"/>
              <p:cNvSpPr txBox="1">
                <a:spLocks noChangeArrowheads="1"/>
              </p:cNvSpPr>
              <p:nvPr/>
            </p:nvSpPr>
            <p:spPr bwMode="auto">
              <a:xfrm>
                <a:off x="4463" y="2487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50201" name="Text Box 30"/>
              <p:cNvSpPr txBox="1">
                <a:spLocks noChangeArrowheads="1"/>
              </p:cNvSpPr>
              <p:nvPr/>
            </p:nvSpPr>
            <p:spPr bwMode="auto">
              <a:xfrm>
                <a:off x="4679" y="2543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50202" name="Text Box 31"/>
              <p:cNvSpPr txBox="1">
                <a:spLocks noChangeArrowheads="1"/>
              </p:cNvSpPr>
              <p:nvPr/>
            </p:nvSpPr>
            <p:spPr bwMode="auto">
              <a:xfrm>
                <a:off x="4879" y="2271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0203" name="Line 32"/>
              <p:cNvSpPr>
                <a:spLocks noChangeShapeType="1"/>
              </p:cNvSpPr>
              <p:nvPr/>
            </p:nvSpPr>
            <p:spPr bwMode="auto">
              <a:xfrm>
                <a:off x="345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4" name="Line 33"/>
              <p:cNvSpPr>
                <a:spLocks noChangeShapeType="1"/>
              </p:cNvSpPr>
              <p:nvPr/>
            </p:nvSpPr>
            <p:spPr bwMode="auto">
              <a:xfrm>
                <a:off x="489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5" name="Line 34"/>
              <p:cNvSpPr>
                <a:spLocks noChangeShapeType="1"/>
              </p:cNvSpPr>
              <p:nvPr/>
            </p:nvSpPr>
            <p:spPr bwMode="auto">
              <a:xfrm>
                <a:off x="3464" y="3544"/>
                <a:ext cx="1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6" name="Text Box 35"/>
              <p:cNvSpPr txBox="1">
                <a:spLocks noChangeArrowheads="1"/>
              </p:cNvSpPr>
              <p:nvPr/>
            </p:nvSpPr>
            <p:spPr bwMode="auto">
              <a:xfrm>
                <a:off x="4085" y="3423"/>
                <a:ext cx="27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  <a:r>
                  <a:rPr lang="en-US"/>
                  <a:t>t</a:t>
                </a:r>
                <a:endParaRPr lang="en-US" baseline="-25000"/>
              </a:p>
            </p:txBody>
          </p:sp>
          <p:sp>
            <p:nvSpPr>
              <p:cNvPr id="50207" name="Line 36"/>
              <p:cNvSpPr>
                <a:spLocks noChangeShapeType="1"/>
              </p:cNvSpPr>
              <p:nvPr/>
            </p:nvSpPr>
            <p:spPr bwMode="auto">
              <a:xfrm>
                <a:off x="4376" y="180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Text Box 37"/>
              <p:cNvSpPr txBox="1">
                <a:spLocks noChangeArrowheads="1"/>
              </p:cNvSpPr>
              <p:nvPr/>
            </p:nvSpPr>
            <p:spPr bwMode="auto">
              <a:xfrm>
                <a:off x="4423" y="1455"/>
                <a:ext cx="241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v</a:t>
                </a:r>
                <a:r>
                  <a:rPr lang="en-US" baseline="-25000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  <p:sp>
          <p:nvSpPr>
            <p:cNvPr id="50182" name="Line 38"/>
            <p:cNvSpPr>
              <a:spLocks noChangeShapeType="1"/>
            </p:cNvSpPr>
            <p:nvPr/>
          </p:nvSpPr>
          <p:spPr bwMode="auto">
            <a:xfrm flipH="1" flipV="1">
              <a:off x="2496" y="992"/>
              <a:ext cx="2400" cy="1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rc 39"/>
            <p:cNvSpPr>
              <a:spLocks/>
            </p:cNvSpPr>
            <p:nvPr/>
          </p:nvSpPr>
          <p:spPr bwMode="auto">
            <a:xfrm flipH="1">
              <a:off x="3632" y="1891"/>
              <a:ext cx="328" cy="637"/>
            </a:xfrm>
            <a:custGeom>
              <a:avLst/>
              <a:gdLst>
                <a:gd name="T0" fmla="*/ 0 w 21600"/>
                <a:gd name="T1" fmla="*/ 0 h 20092"/>
                <a:gd name="T2" fmla="*/ 0 w 21600"/>
                <a:gd name="T3" fmla="*/ 1 h 20092"/>
                <a:gd name="T4" fmla="*/ 0 w 21600"/>
                <a:gd name="T5" fmla="*/ 1 h 20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92"/>
                <a:gd name="T11" fmla="*/ 21600 w 21600"/>
                <a:gd name="T12" fmla="*/ 20092 h 20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92" fill="none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</a:path>
                <a:path w="21600" h="20092" stroke="0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  <a:lnTo>
                    <a:pt x="0" y="2009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>
              <a:off x="3457" y="2085"/>
              <a:ext cx="1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2619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0/0d/US_Navy_070205-N-6436W-127_Patrol_Boats_assigned_to_Inshore_Boat_Units_Five_One_%28IBU-51%29_and_IBU-52_conduct_operations_near_Coronado_Bay_Bridge.jpg/800px-US_Navy_070205-N-6436W-127_Patrol_Boats_assigned_to_Inshore_Boat_Units_Five_One_%28IBU-51%29_and_IBU-52_conduct_operations_near_Coronado_Bay_Brid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1539324" y="-1"/>
            <a:ext cx="631290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369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upload.wikimedia.org/wikipedia/commons/5/52/Sonic_boom_clo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0"/>
            <a:ext cx="7682139" cy="684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805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X04ySm4TT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37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8218" y="1812928"/>
            <a:ext cx="24337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Top: Normal 'dark' spectral line positions at rest. Middle: Source moving away from observer. Bottom: Source moving towards observer. (Public domain image courtesy NASA: http://www.jwst.nasa.gov/education/7Page45.pdf)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77" y="1919020"/>
            <a:ext cx="3880424" cy="33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43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68289" y="2071454"/>
            <a:ext cx="23044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High </a:t>
            </a:r>
            <a:r>
              <a:rPr lang="en-US" dirty="0"/>
              <a:t>Redshift Galaxy Cluster shown here in false color from the Spitzer Space Telescope. (Public domain image courtesy NASA/JPL-Caltech/S.A. Stanford (UC Davis/LLNL)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11" y="1844759"/>
            <a:ext cx="3725044" cy="41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18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524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924128" y="291829"/>
            <a:ext cx="6945548" cy="6313252"/>
            <a:chOff x="1056" y="1824"/>
            <a:chExt cx="1536" cy="1584"/>
          </a:xfrm>
        </p:grpSpPr>
        <p:sp>
          <p:nvSpPr>
            <p:cNvPr id="5131" name="Oval 6"/>
            <p:cNvSpPr>
              <a:spLocks noChangeArrowheads="1"/>
            </p:cNvSpPr>
            <p:nvPr/>
          </p:nvSpPr>
          <p:spPr bwMode="auto">
            <a:xfrm>
              <a:off x="1056" y="1824"/>
              <a:ext cx="1536" cy="158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32" name="Oval 7"/>
            <p:cNvSpPr>
              <a:spLocks noChangeArrowheads="1"/>
            </p:cNvSpPr>
            <p:nvPr/>
          </p:nvSpPr>
          <p:spPr bwMode="auto">
            <a:xfrm>
              <a:off x="1224" y="1992"/>
              <a:ext cx="1200" cy="124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8"/>
            <p:cNvSpPr>
              <a:spLocks noChangeArrowheads="1"/>
            </p:cNvSpPr>
            <p:nvPr/>
          </p:nvSpPr>
          <p:spPr bwMode="auto">
            <a:xfrm>
              <a:off x="1392" y="2136"/>
              <a:ext cx="864" cy="96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9"/>
            <p:cNvSpPr>
              <a:spLocks noChangeArrowheads="1"/>
            </p:cNvSpPr>
            <p:nvPr/>
          </p:nvSpPr>
          <p:spPr bwMode="auto">
            <a:xfrm>
              <a:off x="1512" y="2256"/>
              <a:ext cx="624" cy="72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0"/>
            <p:cNvSpPr>
              <a:spLocks noChangeArrowheads="1"/>
            </p:cNvSpPr>
            <p:nvPr/>
          </p:nvSpPr>
          <p:spPr bwMode="auto">
            <a:xfrm>
              <a:off x="1622" y="2400"/>
              <a:ext cx="400" cy="43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1"/>
            <p:cNvSpPr>
              <a:spLocks noChangeArrowheads="1"/>
            </p:cNvSpPr>
            <p:nvPr/>
          </p:nvSpPr>
          <p:spPr bwMode="auto">
            <a:xfrm>
              <a:off x="1738" y="2520"/>
              <a:ext cx="179" cy="192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2"/>
            <p:cNvSpPr>
              <a:spLocks noChangeArrowheads="1"/>
            </p:cNvSpPr>
            <p:nvPr/>
          </p:nvSpPr>
          <p:spPr bwMode="auto">
            <a:xfrm>
              <a:off x="1816" y="2599"/>
              <a:ext cx="26" cy="3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5807" y="3208274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4953029" y="4053306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154083" y="3752559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37" name="Isosceles Triangle 36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66863" y="3127212"/>
            <a:ext cx="1101841" cy="2876952"/>
            <a:chOff x="1255765" y="2207348"/>
            <a:chExt cx="1272743" cy="3815140"/>
          </a:xfrm>
          <a:solidFill>
            <a:schemeClr val="tx2">
              <a:lumMod val="50000"/>
            </a:schemeClr>
          </a:solidFill>
        </p:grpSpPr>
        <p:sp>
          <p:nvSpPr>
            <p:cNvPr id="43" name="Oval 12"/>
            <p:cNvSpPr>
              <a:spLocks noChangeArrowheads="1"/>
            </p:cNvSpPr>
            <p:nvPr/>
          </p:nvSpPr>
          <p:spPr bwMode="auto">
            <a:xfrm flipH="1">
              <a:off x="1681044" y="2865611"/>
              <a:ext cx="420688" cy="1400456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 rot="10099660" flipH="1">
              <a:off x="2313352" y="3441501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 flipH="1">
              <a:off x="1271541" y="5760992"/>
              <a:ext cx="448907" cy="20538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H="1">
              <a:off x="1628646" y="2207348"/>
              <a:ext cx="496888" cy="692150"/>
            </a:xfrm>
            <a:prstGeom prst="ellipse">
              <a:avLst/>
            </a:prstGeom>
            <a:grp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 rot="8649417" flipH="1">
              <a:off x="2100794" y="2904963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 rot="20522501" flipH="1">
              <a:off x="1956616" y="3998171"/>
              <a:ext cx="239713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 flipH="1">
              <a:off x="2108045" y="4871561"/>
              <a:ext cx="236538" cy="115092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 rot="335058" flipH="1">
              <a:off x="2127532" y="5806095"/>
              <a:ext cx="360147" cy="19259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 rot="631007" flipH="1">
              <a:off x="1551643" y="3961764"/>
              <a:ext cx="241300" cy="1019175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 flipH="1">
              <a:off x="1504795" y="4791106"/>
              <a:ext cx="209037" cy="118908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 rot="811954" flipH="1">
              <a:off x="2384593" y="4006620"/>
              <a:ext cx="143915" cy="30006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 rot="11244453" flipH="1">
              <a:off x="1319151" y="3460533"/>
              <a:ext cx="169239" cy="70485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 rot="12761612" flipH="1">
              <a:off x="1514614" y="2863204"/>
              <a:ext cx="183140" cy="701857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 rot="7497537" flipH="1">
              <a:off x="1303841" y="4035577"/>
              <a:ext cx="165219" cy="26137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7" name="Oval 56"/>
          <p:cNvSpPr/>
          <p:nvPr/>
        </p:nvSpPr>
        <p:spPr>
          <a:xfrm>
            <a:off x="7654085" y="3972244"/>
            <a:ext cx="513289" cy="71162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7855139" y="3671497"/>
            <a:ext cx="121920" cy="753290"/>
            <a:chOff x="3770811" y="2873829"/>
            <a:chExt cx="448492" cy="2475098"/>
          </a:xfrm>
          <a:solidFill>
            <a:schemeClr val="bg1"/>
          </a:solidFill>
        </p:grpSpPr>
        <p:sp>
          <p:nvSpPr>
            <p:cNvPr id="59" name="Isosceles Triangle 58"/>
            <p:cNvSpPr/>
            <p:nvPr/>
          </p:nvSpPr>
          <p:spPr>
            <a:xfrm rot="10800000">
              <a:off x="3770811" y="2873829"/>
              <a:ext cx="435429" cy="3396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0800000" flipV="1">
              <a:off x="3775163" y="3200400"/>
              <a:ext cx="435429" cy="18331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3783874" y="5009292"/>
              <a:ext cx="435429" cy="33963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30366" y="6138153"/>
            <a:ext cx="12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1685" y="6096000"/>
            <a:ext cx="124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Professor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111" y="359923"/>
            <a:ext cx="6116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which professor is the sound louder?</a:t>
            </a:r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334638" y="3563026"/>
            <a:ext cx="1987685" cy="1816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979251" y="5228076"/>
            <a:ext cx="1492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Point Source</a:t>
            </a:r>
          </a:p>
        </p:txBody>
      </p:sp>
    </p:spTree>
    <p:extLst>
      <p:ext uri="{BB962C8B-B14F-4D97-AF65-F5344CB8AC3E}">
        <p14:creationId xmlns:p14="http://schemas.microsoft.com/office/powerpoint/2010/main" val="327688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2249</Words>
  <Application>Microsoft Office PowerPoint</Application>
  <PresentationFormat>On-screen Show (4:3)</PresentationFormat>
  <Paragraphs>382</Paragraphs>
  <Slides>86</Slides>
  <Notes>1</Notes>
  <HiddenSlides>0</HiddenSlides>
  <MMClips>8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Symbol</vt:lpstr>
      <vt:lpstr>Office Theme</vt:lpstr>
      <vt:lpstr>Equation</vt:lpstr>
      <vt:lpstr>Lecture 6</vt:lpstr>
      <vt:lpstr>Question</vt:lpstr>
      <vt:lpstr>PowerPoint Presentation</vt:lpstr>
      <vt:lpstr>Question  223.4.5     123.22.1</vt:lpstr>
      <vt:lpstr>Question 223.4.6   123.22.2</vt:lpstr>
      <vt:lpstr>Question 223.4.8  123.22.4</vt:lpstr>
      <vt:lpstr>PowerPoint Presentation</vt:lpstr>
      <vt:lpstr>Intensity</vt:lpstr>
      <vt:lpstr>PowerPoint Presentation</vt:lpstr>
      <vt:lpstr>Question 223.4.7   123.22.3</vt:lpstr>
      <vt:lpstr>PowerPoint Presentation</vt:lpstr>
      <vt:lpstr>Question 223.4.9</vt:lpstr>
      <vt:lpstr>Question 223.4.10  123.22.5</vt:lpstr>
      <vt:lpstr>Intensity</vt:lpstr>
      <vt:lpstr>Question 123.21.6</vt:lpstr>
      <vt:lpstr>Question 123.21.7</vt:lpstr>
      <vt:lpstr>Question 16.9</vt:lpstr>
      <vt:lpstr>Question 16.10</vt:lpstr>
      <vt:lpstr>Question 16.11</vt:lpstr>
      <vt:lpstr>Question 123.21.8</vt:lpstr>
      <vt:lpstr>Example</vt:lpstr>
      <vt:lpstr>Amplitude</vt:lpstr>
      <vt:lpstr>Effect of </vt:lpstr>
      <vt:lpstr>Case One: Fixed End</vt:lpstr>
      <vt:lpstr>PowerPoint Presentation</vt:lpstr>
      <vt:lpstr>PowerPoint Presentation</vt:lpstr>
      <vt:lpstr>Forces on the End of the Rope</vt:lpstr>
      <vt:lpstr>Reasonable?</vt:lpstr>
      <vt:lpstr>Demo</vt:lpstr>
      <vt:lpstr>PowerPoint Presentation</vt:lpstr>
      <vt:lpstr>PowerPoint Presentation</vt:lpstr>
      <vt:lpstr>Forces on the End of the Rope</vt:lpstr>
      <vt:lpstr>Case 3: Semi-loose End</vt:lpstr>
      <vt:lpstr>Forces on the End of the Rope</vt:lpstr>
      <vt:lpstr>Consider momentum</vt:lpstr>
      <vt:lpstr>Superposition With and Inverted Pulse</vt:lpstr>
      <vt:lpstr>Question 223.5.5 Question 123.22.16</vt:lpstr>
      <vt:lpstr>PowerPoint Presentation</vt:lpstr>
      <vt:lpstr>PowerPoint Presentation</vt:lpstr>
      <vt:lpstr>PowerPoint Presentation</vt:lpstr>
      <vt:lpstr>Question 11.3</vt:lpstr>
      <vt:lpstr>PowerPoint Presentation</vt:lpstr>
      <vt:lpstr>PowerPoint Presentation</vt:lpstr>
      <vt:lpstr>PowerPoint Presentation</vt:lpstr>
      <vt:lpstr>PowerPoint Presentation</vt:lpstr>
      <vt:lpstr>Question 223.5.6</vt:lpstr>
      <vt:lpstr>PowerPoint Presentation</vt:lpstr>
      <vt:lpstr>Question 223.5.7</vt:lpstr>
      <vt:lpstr>Question 223.5.8</vt:lpstr>
      <vt:lpstr>Question 223.6.0.1</vt:lpstr>
      <vt:lpstr>Question 223.6.0.2</vt:lpstr>
      <vt:lpstr>Question 223.6.0.3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223.8.3</vt:lpstr>
      <vt:lpstr>Question 223.8.4</vt:lpstr>
      <vt:lpstr>PowerPoint Presentation</vt:lpstr>
      <vt:lpstr>End</vt:lpstr>
      <vt:lpstr>PowerPoint Presentation</vt:lpstr>
      <vt:lpstr>Question 223.4.5.1</vt:lpstr>
      <vt:lpstr>Question 223.4.11  123.22.7</vt:lpstr>
      <vt:lpstr>PowerPoint Presentation</vt:lpstr>
      <vt:lpstr>Question 223.4.12 123.22.8</vt:lpstr>
      <vt:lpstr>Question 223.4.13 123.22.9</vt:lpstr>
      <vt:lpstr>Question 223.4.14  123.22.10</vt:lpstr>
      <vt:lpstr>Question 223.4.15 GR 123.22.11 GR</vt:lpstr>
      <vt:lpstr>Question 223.4.16  123.22.12</vt:lpstr>
      <vt:lpstr>Question 223.5.1  123.22.13</vt:lpstr>
      <vt:lpstr>Inertial Frames</vt:lpstr>
      <vt:lpstr>Spherical Emitter Setup</vt:lpstr>
      <vt:lpstr>Moving Detector</vt:lpstr>
      <vt:lpstr>Moving Detector</vt:lpstr>
      <vt:lpstr>Question 223.5.2 Question 123.22.14</vt:lpstr>
      <vt:lpstr>Question 223.5.3 Question 123.22.15</vt:lpstr>
      <vt:lpstr>Question 225.5.4</vt:lpstr>
      <vt:lpstr>Question 223.5.4.1</vt:lpstr>
      <vt:lpstr>Sonic Boom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Intensity</dc:title>
  <dc:creator>rtlines</dc:creator>
  <cp:lastModifiedBy>Lines, Todd</cp:lastModifiedBy>
  <cp:revision>6</cp:revision>
  <dcterms:created xsi:type="dcterms:W3CDTF">2011-11-04T18:22:03Z</dcterms:created>
  <dcterms:modified xsi:type="dcterms:W3CDTF">2025-04-28T23:00:09Z</dcterms:modified>
</cp:coreProperties>
</file>