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1" r:id="rId3"/>
    <p:sldId id="262" r:id="rId4"/>
    <p:sldId id="263" r:id="rId5"/>
    <p:sldId id="284" r:id="rId6"/>
    <p:sldId id="282" r:id="rId7"/>
    <p:sldId id="283" r:id="rId8"/>
    <p:sldId id="315" r:id="rId9"/>
    <p:sldId id="316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269" r:id="rId18"/>
    <p:sldId id="270" r:id="rId19"/>
    <p:sldId id="291" r:id="rId20"/>
    <p:sldId id="289" r:id="rId21"/>
    <p:sldId id="290" r:id="rId22"/>
    <p:sldId id="344" r:id="rId23"/>
    <p:sldId id="345" r:id="rId24"/>
    <p:sldId id="346" r:id="rId25"/>
    <p:sldId id="347" r:id="rId26"/>
    <p:sldId id="348" r:id="rId27"/>
    <p:sldId id="296" r:id="rId28"/>
    <p:sldId id="297" r:id="rId29"/>
    <p:sldId id="298" r:id="rId30"/>
    <p:sldId id="349" r:id="rId31"/>
    <p:sldId id="350" r:id="rId32"/>
    <p:sldId id="351" r:id="rId33"/>
    <p:sldId id="352" r:id="rId34"/>
    <p:sldId id="353" r:id="rId35"/>
    <p:sldId id="343" r:id="rId36"/>
    <p:sldId id="292" r:id="rId37"/>
    <p:sldId id="293" r:id="rId38"/>
    <p:sldId id="294" r:id="rId39"/>
    <p:sldId id="295" r:id="rId40"/>
    <p:sldId id="299" r:id="rId41"/>
    <p:sldId id="321" r:id="rId42"/>
    <p:sldId id="323" r:id="rId43"/>
    <p:sldId id="334" r:id="rId44"/>
    <p:sldId id="324" r:id="rId45"/>
    <p:sldId id="325" r:id="rId46"/>
    <p:sldId id="326" r:id="rId47"/>
    <p:sldId id="328" r:id="rId48"/>
    <p:sldId id="335" r:id="rId49"/>
    <p:sldId id="329" r:id="rId50"/>
    <p:sldId id="330" r:id="rId51"/>
    <p:sldId id="331" r:id="rId52"/>
    <p:sldId id="332" r:id="rId53"/>
    <p:sldId id="33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357A8-8223-484B-94C2-3B83B6BF38BF}" v="5" dt="2025-04-28T23:1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22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C94C1F4-FEDE-4B5D-A725-5B36DA6684EB}"/>
    <pc:docChg chg="modSld">
      <pc:chgData name="Lines, Todd" userId="afaf7c3a-e8aa-4568-882a-02ad8f9e19b0" providerId="ADAL" clId="{FC94C1F4-FEDE-4B5D-A725-5B36DA6684EB}" dt="2019-05-02T18:37:22.803" v="3"/>
      <pc:docMkLst>
        <pc:docMk/>
      </pc:docMkLst>
      <pc:sldChg chg="delSp modSp">
        <pc:chgData name="Lines, Todd" userId="afaf7c3a-e8aa-4568-882a-02ad8f9e19b0" providerId="ADAL" clId="{FC94C1F4-FEDE-4B5D-A725-5B36DA6684EB}" dt="2019-05-02T18:36:40.626" v="1"/>
        <pc:sldMkLst>
          <pc:docMk/>
          <pc:sldMk cId="1982790131" sldId="329"/>
        </pc:sldMkLst>
      </pc:sldChg>
      <pc:sldChg chg="delSp modSp">
        <pc:chgData name="Lines, Todd" userId="afaf7c3a-e8aa-4568-882a-02ad8f9e19b0" providerId="ADAL" clId="{FC94C1F4-FEDE-4B5D-A725-5B36DA6684EB}" dt="2019-05-02T18:37:22.803" v="3"/>
        <pc:sldMkLst>
          <pc:docMk/>
          <pc:sldMk cId="73473782" sldId="331"/>
        </pc:sldMkLst>
      </pc:sldChg>
    </pc:docChg>
  </pc:docChgLst>
  <pc:docChgLst>
    <pc:chgData name="Lines, Todd" userId="afaf7c3a-e8aa-4568-882a-02ad8f9e19b0" providerId="ADAL" clId="{F43357A8-8223-484B-94C2-3B83B6BF38BF}"/>
    <pc:docChg chg="custSel addSld delSld modSld">
      <pc:chgData name="Lines, Todd" userId="afaf7c3a-e8aa-4568-882a-02ad8f9e19b0" providerId="ADAL" clId="{F43357A8-8223-484B-94C2-3B83B6BF38BF}" dt="2025-04-28T23:11:31.600" v="11"/>
      <pc:docMkLst>
        <pc:docMk/>
      </pc:docMkLst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473614348" sldId="289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036302119" sldId="290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245181757" sldId="291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1203521046" sldId="291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723213739" sldId="292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34781075" sldId="292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5946206" sldId="293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1663258314" sldId="293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548597081" sldId="294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1702897527" sldId="294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4528421" sldId="295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3952445614" sldId="295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822374265" sldId="296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996429633" sldId="297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305180780" sldId="298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577912915" sldId="299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963181883" sldId="299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437189260" sldId="32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113548444" sldId="321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81161263" sldId="32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859002765" sldId="32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1293118098" sldId="324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2655280662" sldId="32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50565564" sldId="32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882836658" sldId="32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2850701096" sldId="326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097340761" sldId="326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6268225" sldId="328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94055405" sldId="328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82790131" sldId="329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132457562" sldId="329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619843192" sldId="330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094765418" sldId="330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73473782" sldId="33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743657903" sldId="33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809930999" sldId="332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4189658811" sldId="332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477081214" sldId="33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860195262" sldId="333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668168550" sldId="33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186992549" sldId="33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101506231" sldId="33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3436447161" sldId="335"/>
        </pc:sldMkLst>
      </pc:sldChg>
      <pc:sldChg chg="addSp delSp modSp new mod modClrScheme chgLayout">
        <pc:chgData name="Lines, Todd" userId="afaf7c3a-e8aa-4568-882a-02ad8f9e19b0" providerId="ADAL" clId="{F43357A8-8223-484B-94C2-3B83B6BF38BF}" dt="2025-04-28T23:07:45.631" v="8" actId="20577"/>
        <pc:sldMkLst>
          <pc:docMk/>
          <pc:sldMk cId="4277541500" sldId="343"/>
        </pc:sldMkLst>
        <pc:spChg chg="del mod ord">
          <ac:chgData name="Lines, Todd" userId="afaf7c3a-e8aa-4568-882a-02ad8f9e19b0" providerId="ADAL" clId="{F43357A8-8223-484B-94C2-3B83B6BF38BF}" dt="2025-04-28T23:07:43.359" v="5" actId="700"/>
          <ac:spMkLst>
            <pc:docMk/>
            <pc:sldMk cId="4277541500" sldId="343"/>
            <ac:spMk id="2" creationId="{3B87D590-8FCC-6CAC-A0C2-806B2120FD2D}"/>
          </ac:spMkLst>
        </pc:spChg>
        <pc:spChg chg="del mod ord">
          <ac:chgData name="Lines, Todd" userId="afaf7c3a-e8aa-4568-882a-02ad8f9e19b0" providerId="ADAL" clId="{F43357A8-8223-484B-94C2-3B83B6BF38BF}" dt="2025-04-28T23:07:43.359" v="5" actId="700"/>
          <ac:spMkLst>
            <pc:docMk/>
            <pc:sldMk cId="4277541500" sldId="343"/>
            <ac:spMk id="3" creationId="{C8F3ACE3-AA4F-0FE1-F70C-32131B1B3D8D}"/>
          </ac:spMkLst>
        </pc:spChg>
        <pc:spChg chg="add mod ord">
          <ac:chgData name="Lines, Todd" userId="afaf7c3a-e8aa-4568-882a-02ad8f9e19b0" providerId="ADAL" clId="{F43357A8-8223-484B-94C2-3B83B6BF38BF}" dt="2025-04-28T23:07:45.631" v="8" actId="20577"/>
          <ac:spMkLst>
            <pc:docMk/>
            <pc:sldMk cId="4277541500" sldId="343"/>
            <ac:spMk id="4" creationId="{35BB09E3-76B0-75B2-0072-6AACE4CE9458}"/>
          </ac:spMkLst>
        </pc:spChg>
        <pc:spChg chg="add mod ord">
          <ac:chgData name="Lines, Todd" userId="afaf7c3a-e8aa-4568-882a-02ad8f9e19b0" providerId="ADAL" clId="{F43357A8-8223-484B-94C2-3B83B6BF38BF}" dt="2025-04-28T23:07:43.359" v="5" actId="700"/>
          <ac:spMkLst>
            <pc:docMk/>
            <pc:sldMk cId="4277541500" sldId="343"/>
            <ac:spMk id="5" creationId="{EC842457-3A33-1EF1-7DDD-8107024A2F41}"/>
          </ac:spMkLst>
        </pc:spChg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2222419056" sldId="344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961256467" sldId="345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689149706" sldId="346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028719036" sldId="347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2742010177" sldId="348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697214024" sldId="349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835709156" sldId="350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584132617" sldId="351"/>
        </pc:sldMkLst>
      </pc:sldChg>
      <pc:sldChg chg="add">
        <pc:chgData name="Lines, Todd" userId="afaf7c3a-e8aa-4568-882a-02ad8f9e19b0" providerId="ADAL" clId="{F43357A8-8223-484B-94C2-3B83B6BF38BF}" dt="2025-04-28T23:11:24.893" v="10"/>
        <pc:sldMkLst>
          <pc:docMk/>
          <pc:sldMk cId="2703566889" sldId="352"/>
        </pc:sldMkLst>
      </pc:sldChg>
      <pc:sldChg chg="add">
        <pc:chgData name="Lines, Todd" userId="afaf7c3a-e8aa-4568-882a-02ad8f9e19b0" providerId="ADAL" clId="{F43357A8-8223-484B-94C2-3B83B6BF38BF}" dt="2025-04-28T23:11:31.600" v="11"/>
        <pc:sldMkLst>
          <pc:docMk/>
          <pc:sldMk cId="185351288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28BD-B451-44CB-8598-76CA2A7DC8BD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39A5-6A26-46F5-A5BA-973B1EF44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2C913-3A06-45F1-8B5D-E63464BCF6A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8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76CC5-ED35-4A36-95E2-F24FE7208B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0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33775C-08A7-459F-AD14-90A0EB8D7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DDA8-9D1C-476E-AE4C-363D74F7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5C90-C599-4103-B9D8-F35C9EFD2BC3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C6ZAOiIfKo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KNyUpnn20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03D9F-4EFC-49BE-BB08-8D3A2AC417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18.2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Two identical waves travel in opposite directions in a medium.  If each wave has amplitude, A, the maximum amplitude of the resultant wave would 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2A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4A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A/2</a:t>
            </a:r>
          </a:p>
        </p:txBody>
      </p:sp>
    </p:spTree>
    <p:extLst>
      <p:ext uri="{BB962C8B-B14F-4D97-AF65-F5344CB8AC3E}">
        <p14:creationId xmlns:p14="http://schemas.microsoft.com/office/powerpoint/2010/main" val="9905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2B312-D626-4030-B633-DB22DCA884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18.3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the node of a standing wave move in the  x direction?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999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9E2E3-C541-4C0D-9F1F-8C114DD130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18.4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/>
              <a:t>The nodes of a standing wave occur at </a:t>
            </a:r>
          </a:p>
          <a:p>
            <a:pPr marL="533400" indent="-533400" eaLnBrk="1" hangingPunct="1"/>
            <a:endParaRPr lang="en-US" sz="2800"/>
          </a:p>
          <a:p>
            <a:pPr marL="533400" indent="-533400" eaLnBrk="1" hangingPunct="1"/>
            <a:endParaRPr lang="en-US" sz="2800"/>
          </a:p>
          <a:p>
            <a:pPr marL="533400" indent="-533400" eaLnBrk="1" hangingPunct="1">
              <a:buFontTx/>
              <a:buNone/>
            </a:pPr>
            <a:r>
              <a:rPr lang="en-US" sz="280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69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69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93480" progId="Equation.3">
                  <p:embed/>
                </p:oleObj>
              </mc:Choice>
              <mc:Fallback>
                <p:oleObj name="Equation" r:id="rId4" imgW="495000" imgH="39348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77480" progId="Equation.3">
                  <p:embed/>
                </p:oleObj>
              </mc:Choice>
              <mc:Fallback>
                <p:oleObj name="Equation" r:id="rId8" imgW="533160" imgH="177480" progId="Equation.3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80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161-27B8-49DC-B23C-08E3A26D3C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18.5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a and b. Let upward motion correspond to positive velocities. When the string is in position c, the instantaneous velocity of points along the string: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1 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2 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3 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4 depends on location. </a:t>
            </a:r>
          </a:p>
          <a:p>
            <a:pPr marL="609600" indent="-609600" eaLnBrk="1" hangingPunct="1"/>
            <a:endParaRPr lang="en-US" sz="2800"/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567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9C5C6-2AA3-4417-A704-1C0869B15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Answer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D). </a:t>
            </a: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668463"/>
            <a:ext cx="53498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2944813" y="1620838"/>
            <a:ext cx="3540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0295" name="Text Box 6"/>
          <p:cNvSpPr txBox="1">
            <a:spLocks noChangeArrowheads="1"/>
          </p:cNvSpPr>
          <p:nvPr/>
        </p:nvSpPr>
        <p:spPr bwMode="auto">
          <a:xfrm>
            <a:off x="3876675" y="1871663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0296" name="Text Box 7"/>
          <p:cNvSpPr txBox="1">
            <a:spLocks noChangeArrowheads="1"/>
          </p:cNvSpPr>
          <p:nvPr/>
        </p:nvSpPr>
        <p:spPr bwMode="auto">
          <a:xfrm>
            <a:off x="4775200" y="1716088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7959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A0AA4-B8A0-4957-8A44-36D087EE35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18.6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. Let upward motion correspond to positive velocities. When the string is in position </a:t>
            </a:r>
            <a:r>
              <a:rPr lang="en-US" sz="2800" i="1"/>
              <a:t>b</a:t>
            </a:r>
            <a:r>
              <a:rPr lang="en-US" sz="2800"/>
              <a:t>, the instantaneous velocity of points along the string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depends on location 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8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9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CB53D-2AAB-4C41-B020-029FC8B22F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A)</a:t>
            </a:r>
          </a:p>
        </p:txBody>
      </p:sp>
      <p:pic>
        <p:nvPicPr>
          <p:cNvPr id="142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2293938"/>
            <a:ext cx="39782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3089275" y="2738438"/>
            <a:ext cx="354013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644900" y="2524125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25950" y="2108200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98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6144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Superposition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Standing Waves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3"/>
          <p:cNvGraphicFramePr>
            <a:graphicFrameLocks noChangeAspect="1"/>
          </p:cNvGraphicFramePr>
          <p:nvPr/>
        </p:nvGraphicFramePr>
        <p:xfrm>
          <a:off x="1458913" y="2270125"/>
          <a:ext cx="2314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31640" progId="Equation.3">
                  <p:embed/>
                </p:oleObj>
              </mc:Choice>
              <mc:Fallback>
                <p:oleObj name="Equation" r:id="rId2" imgW="2311200" imgH="431640" progId="Equation.3">
                  <p:embed/>
                  <p:pic>
                    <p:nvPicPr>
                      <p:cNvPr id="512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70125"/>
                        <a:ext cx="23145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4027488" y="2308225"/>
          <a:ext cx="201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431640" progId="Equation.3">
                  <p:embed/>
                </p:oleObj>
              </mc:Choice>
              <mc:Fallback>
                <p:oleObj name="Equation" r:id="rId4" imgW="2019240" imgH="431640" progId="Equation.3">
                  <p:embed/>
                  <p:pic>
                    <p:nvPicPr>
                      <p:cNvPr id="51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308225"/>
                        <a:ext cx="2017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4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4457700" y="2914650"/>
            <a:ext cx="2270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cs typeface="Times New Roman" pitchFamily="18" charset="0"/>
              </a:rPr>
              <a:t> </a:t>
            </a:r>
            <a:endParaRPr lang="en-US" sz="900"/>
          </a:p>
          <a:p>
            <a:pPr algn="l" eaLnBrk="0" hangingPunct="0"/>
            <a:endParaRPr lang="en-US"/>
          </a:p>
        </p:txBody>
      </p:sp>
      <p:sp>
        <p:nvSpPr>
          <p:cNvPr id="5137" name="Rectangle 2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28"/>
          <p:cNvGraphicFramePr>
            <a:graphicFrameLocks noChangeAspect="1"/>
          </p:cNvGraphicFramePr>
          <p:nvPr/>
        </p:nvGraphicFramePr>
        <p:xfrm>
          <a:off x="1774825" y="4411663"/>
          <a:ext cx="23764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215640" progId="Equation.3">
                  <p:embed/>
                </p:oleObj>
              </mc:Choice>
              <mc:Fallback>
                <p:oleObj name="Equation" r:id="rId6" imgW="2374560" imgH="215640" progId="Equation.3">
                  <p:embed/>
                  <p:pic>
                    <p:nvPicPr>
                      <p:cNvPr id="51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11663"/>
                        <a:ext cx="23764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1778000" y="4772025"/>
          <a:ext cx="26193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215640" progId="Equation.3">
                  <p:embed/>
                </p:oleObj>
              </mc:Choice>
              <mc:Fallback>
                <p:oleObj name="Equation" r:id="rId8" imgW="2616120" imgH="215640" progId="Equation.3">
                  <p:embed/>
                  <p:pic>
                    <p:nvPicPr>
                      <p:cNvPr id="51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772025"/>
                        <a:ext cx="261937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3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32"/>
          <p:cNvGraphicFramePr>
            <a:graphicFrameLocks noChangeAspect="1"/>
          </p:cNvGraphicFramePr>
          <p:nvPr/>
        </p:nvGraphicFramePr>
        <p:xfrm>
          <a:off x="1762125" y="5192713"/>
          <a:ext cx="14716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215640" progId="Equation.3">
                  <p:embed/>
                </p:oleObj>
              </mc:Choice>
              <mc:Fallback>
                <p:oleObj name="Equation" r:id="rId10" imgW="1473120" imgH="215640" progId="Equation.3">
                  <p:embed/>
                  <p:pic>
                    <p:nvPicPr>
                      <p:cNvPr id="512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92713"/>
                        <a:ext cx="1471613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35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7" name="Object 34"/>
          <p:cNvGraphicFramePr>
            <a:graphicFrameLocks noChangeAspect="1"/>
          </p:cNvGraphicFramePr>
          <p:nvPr/>
        </p:nvGraphicFramePr>
        <p:xfrm>
          <a:off x="5422900" y="4146550"/>
          <a:ext cx="509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393480" progId="Equation.3">
                  <p:embed/>
                </p:oleObj>
              </mc:Choice>
              <mc:Fallback>
                <p:oleObj name="Equation" r:id="rId12" imgW="507960" imgH="393480" progId="Equation.3">
                  <p:embed/>
                  <p:pic>
                    <p:nvPicPr>
                      <p:cNvPr id="512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146550"/>
                        <a:ext cx="5095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37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36"/>
          <p:cNvGraphicFramePr>
            <a:graphicFrameLocks noChangeAspect="1"/>
          </p:cNvGraphicFramePr>
          <p:nvPr/>
        </p:nvGraphicFramePr>
        <p:xfrm>
          <a:off x="5421313" y="4611688"/>
          <a:ext cx="509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393480" progId="Equation.3">
                  <p:embed/>
                </p:oleObj>
              </mc:Choice>
              <mc:Fallback>
                <p:oleObj name="Equation" r:id="rId14" imgW="507960" imgH="393480" progId="Equation.3">
                  <p:embed/>
                  <p:pic>
                    <p:nvPicPr>
                      <p:cNvPr id="51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4611688"/>
                        <a:ext cx="509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Standing Waves in Strings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8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2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3" name="Rectangle 1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Rectangle 1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5060950" y="1687513"/>
          <a:ext cx="9794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1320480" progId="Equation.3">
                  <p:embed/>
                </p:oleObj>
              </mc:Choice>
              <mc:Fallback>
                <p:oleObj name="Equation" r:id="rId2" imgW="977760" imgH="1320480" progId="Equation.3">
                  <p:embed/>
                  <p:pic>
                    <p:nvPicPr>
                      <p:cNvPr id="61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87513"/>
                        <a:ext cx="9794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1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6643688" y="1644650"/>
          <a:ext cx="546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614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44650"/>
                        <a:ext cx="5461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Rectangle 21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A8EDD-E190-4DCB-BB40-24D9141A10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123.21.6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a wave on a string move faster for a heavier or lighter rope?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51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550988"/>
            <a:ext cx="2695575" cy="179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613" y="1546225"/>
            <a:ext cx="2847975" cy="18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8488" y="3502025"/>
            <a:ext cx="2981325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401888" y="3190875"/>
          <a:ext cx="11445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90875"/>
                        <a:ext cx="11445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705475" y="3262313"/>
          <a:ext cx="13731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215640" progId="Equation.3">
                  <p:embed/>
                </p:oleObj>
              </mc:Choice>
              <mc:Fallback>
                <p:oleObj name="Equation" r:id="rId7" imgW="1371600" imgH="215640" progId="Equation.3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262313"/>
                        <a:ext cx="13731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885825" y="4295775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1346200" progId="Equation.3">
                  <p:embed/>
                </p:oleObj>
              </mc:Choice>
              <mc:Fallback>
                <p:oleObj name="Equation" r:id="rId9" imgW="419100" imgH="1346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5775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3787775" y="55816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19300" imgH="431800" progId="Equation.3">
                  <p:embed/>
                </p:oleObj>
              </mc:Choice>
              <mc:Fallback>
                <p:oleObj name="Equation" r:id="rId11" imgW="2019300" imgH="43180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5816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90613" y="2846388"/>
            <a:ext cx="6740525" cy="1549400"/>
            <a:chOff x="3312" y="1632"/>
            <a:chExt cx="2064" cy="480"/>
          </a:xfrm>
        </p:grpSpPr>
        <p:sp>
          <p:nvSpPr>
            <p:cNvPr id="466946" name="Rectangle 10"/>
            <p:cNvSpPr>
              <a:spLocks noChangeArrowheads="1"/>
            </p:cNvSpPr>
            <p:nvPr/>
          </p:nvSpPr>
          <p:spPr bwMode="auto">
            <a:xfrm>
              <a:off x="4128" y="1680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7" name="Rectangle 11"/>
            <p:cNvSpPr>
              <a:spLocks noChangeArrowheads="1"/>
            </p:cNvSpPr>
            <p:nvPr/>
          </p:nvSpPr>
          <p:spPr bwMode="auto">
            <a:xfrm>
              <a:off x="3648" y="163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8" name="Rectangle 12"/>
            <p:cNvSpPr>
              <a:spLocks noChangeArrowheads="1"/>
            </p:cNvSpPr>
            <p:nvPr/>
          </p:nvSpPr>
          <p:spPr bwMode="auto">
            <a:xfrm>
              <a:off x="3648" y="206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9" name="Rectangle 13"/>
            <p:cNvSpPr>
              <a:spLocks noChangeArrowheads="1"/>
            </p:cNvSpPr>
            <p:nvPr/>
          </p:nvSpPr>
          <p:spPr bwMode="auto">
            <a:xfrm>
              <a:off x="3312" y="180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50" name="Rectangle 14"/>
            <p:cNvSpPr>
              <a:spLocks noChangeArrowheads="1"/>
            </p:cNvSpPr>
            <p:nvPr/>
          </p:nvSpPr>
          <p:spPr bwMode="auto">
            <a:xfrm>
              <a:off x="3984" y="168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361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478088" y="1371600"/>
            <a:ext cx="4176712" cy="5218113"/>
            <a:chOff x="2052322" y="95328"/>
            <a:chExt cx="4942113" cy="6420690"/>
          </a:xfrm>
        </p:grpSpPr>
        <p:sp>
          <p:nvSpPr>
            <p:cNvPr id="2" name="Oval 1"/>
            <p:cNvSpPr/>
            <p:nvPr/>
          </p:nvSpPr>
          <p:spPr>
            <a:xfrm>
              <a:off x="2580156" y="1454866"/>
              <a:ext cx="1376880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3102356" y="2152215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625752" y="1249763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7952" y="1947112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2378" y="1454866"/>
              <a:ext cx="944843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0" name="Arc 9"/>
            <p:cNvSpPr/>
            <p:nvPr/>
          </p:nvSpPr>
          <p:spPr>
            <a:xfrm>
              <a:off x="4633266" y="1236089"/>
              <a:ext cx="1354338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4637023" y="1249763"/>
              <a:ext cx="1354338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4475" y="1548627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57172" y="1245857"/>
              <a:ext cx="1254782" cy="1953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979" name="TextBox 13"/>
            <p:cNvSpPr txBox="1">
              <a:spLocks noChangeArrowheads="1"/>
            </p:cNvSpPr>
            <p:nvPr/>
          </p:nvSpPr>
          <p:spPr bwMode="auto">
            <a:xfrm>
              <a:off x="3708203" y="95328"/>
              <a:ext cx="1471990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Before</a:t>
              </a:r>
            </a:p>
          </p:txBody>
        </p:sp>
        <p:sp>
          <p:nvSpPr>
            <p:cNvPr id="467980" name="TextBox 14"/>
            <p:cNvSpPr txBox="1">
              <a:spLocks noChangeArrowheads="1"/>
            </p:cNvSpPr>
            <p:nvPr/>
          </p:nvSpPr>
          <p:spPr bwMode="auto">
            <a:xfrm>
              <a:off x="3817006" y="3481456"/>
              <a:ext cx="1115466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After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435519" y="4783388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957719" y="5480738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08949" y="3785223"/>
              <a:ext cx="1375001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29270" y="4482571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5575" y="3990325"/>
              <a:ext cx="942965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1" name="Arc 20"/>
            <p:cNvSpPr/>
            <p:nvPr/>
          </p:nvSpPr>
          <p:spPr>
            <a:xfrm>
              <a:off x="5016463" y="3771549"/>
              <a:ext cx="1352460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2" name="Arc 21"/>
            <p:cNvSpPr/>
            <p:nvPr/>
          </p:nvSpPr>
          <p:spPr>
            <a:xfrm flipH="1">
              <a:off x="5020220" y="3785223"/>
              <a:ext cx="1352460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337672" y="4084086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395221" y="3343764"/>
              <a:ext cx="599214" cy="539127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002723" y="5987423"/>
              <a:ext cx="578194" cy="478996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30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81163"/>
            <a:ext cx="529431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41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7" name="Picture 1" descr="spea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1890713"/>
            <a:ext cx="5122863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25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76363" y="2649538"/>
            <a:ext cx="6853237" cy="1592262"/>
            <a:chOff x="3360" y="3552"/>
            <a:chExt cx="2064" cy="480"/>
          </a:xfrm>
        </p:grpSpPr>
        <p:sp>
          <p:nvSpPr>
            <p:cNvPr id="3" name="Rectangle 39"/>
            <p:cNvSpPr>
              <a:spLocks noChangeArrowheads="1"/>
            </p:cNvSpPr>
            <p:nvPr/>
          </p:nvSpPr>
          <p:spPr bwMode="auto">
            <a:xfrm>
              <a:off x="4176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" name="Rectangle 40"/>
            <p:cNvSpPr>
              <a:spLocks noChangeArrowheads="1"/>
            </p:cNvSpPr>
            <p:nvPr/>
          </p:nvSpPr>
          <p:spPr bwMode="auto">
            <a:xfrm>
              <a:off x="4704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71044" name="Rectangle 41"/>
            <p:cNvSpPr>
              <a:spLocks noChangeArrowheads="1"/>
            </p:cNvSpPr>
            <p:nvPr/>
          </p:nvSpPr>
          <p:spPr bwMode="auto">
            <a:xfrm>
              <a:off x="5232" y="360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5" name="Rectangle 42"/>
            <p:cNvSpPr>
              <a:spLocks noChangeArrowheads="1"/>
            </p:cNvSpPr>
            <p:nvPr/>
          </p:nvSpPr>
          <p:spPr bwMode="auto">
            <a:xfrm>
              <a:off x="3696" y="355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6" name="Rectangle 43"/>
            <p:cNvSpPr>
              <a:spLocks noChangeArrowheads="1"/>
            </p:cNvSpPr>
            <p:nvPr/>
          </p:nvSpPr>
          <p:spPr bwMode="auto">
            <a:xfrm>
              <a:off x="3696" y="398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7" name="Rectangle 44"/>
            <p:cNvSpPr>
              <a:spLocks noChangeArrowheads="1"/>
            </p:cNvSpPr>
            <p:nvPr/>
          </p:nvSpPr>
          <p:spPr bwMode="auto">
            <a:xfrm>
              <a:off x="3360" y="372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8" name="Rectangle 45"/>
            <p:cNvSpPr>
              <a:spLocks noChangeArrowheads="1"/>
            </p:cNvSpPr>
            <p:nvPr/>
          </p:nvSpPr>
          <p:spPr bwMode="auto">
            <a:xfrm>
              <a:off x="4032" y="360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14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For sound waves in air, something experiences simple harmonic motion, what is it?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pipe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air particles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pressure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dust</a:t>
            </a:r>
          </a:p>
        </p:txBody>
      </p:sp>
    </p:spTree>
    <p:extLst>
      <p:ext uri="{BB962C8B-B14F-4D97-AF65-F5344CB8AC3E}">
        <p14:creationId xmlns:p14="http://schemas.microsoft.com/office/powerpoint/2010/main" val="102871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186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87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89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0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1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2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-1" y="3584576"/>
            <a:ext cx="2665413" cy="82117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94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444875"/>
            <a:ext cx="473075" cy="99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197" name="Rectangle 44"/>
          <p:cNvSpPr>
            <a:spLocks noChangeArrowheads="1"/>
          </p:cNvSpPr>
          <p:nvPr/>
        </p:nvSpPr>
        <p:spPr bwMode="auto">
          <a:xfrm>
            <a:off x="-598488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8" name="Rectangle 45"/>
          <p:cNvSpPr>
            <a:spLocks noChangeArrowheads="1"/>
          </p:cNvSpPr>
          <p:nvPr/>
        </p:nvSpPr>
        <p:spPr bwMode="auto">
          <a:xfrm>
            <a:off x="40005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0563" y="41783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66750" y="38131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306513" y="39497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2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176463" y="39497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4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147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667375"/>
            <a:ext cx="282575" cy="27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470525"/>
            <a:ext cx="244475" cy="4937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259388"/>
            <a:ext cx="255588" cy="70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568950"/>
            <a:ext cx="266700" cy="395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781675"/>
            <a:ext cx="276225" cy="182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892800"/>
            <a:ext cx="227012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892800"/>
            <a:ext cx="228600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892800"/>
            <a:ext cx="22860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57300" y="5911850"/>
            <a:ext cx="163513" cy="327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926138"/>
            <a:ext cx="179388" cy="492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12725" cy="349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184150" cy="2016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157538" y="39116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175125" y="39925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 flipH="1">
            <a:off x="7097713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6667500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6237288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199188" y="3868738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6194425" y="41783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6205538" y="36877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5165725" y="39338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108825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234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5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37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8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9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0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0" y="3584575"/>
            <a:ext cx="3055938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42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576638"/>
            <a:ext cx="1524000" cy="81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45" name="Rectangle 44"/>
          <p:cNvSpPr>
            <a:spLocks noChangeArrowheads="1"/>
          </p:cNvSpPr>
          <p:nvPr/>
        </p:nvSpPr>
        <p:spPr bwMode="auto">
          <a:xfrm>
            <a:off x="407352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6" name="Rectangle 45"/>
          <p:cNvSpPr>
            <a:spLocks noChangeArrowheads="1"/>
          </p:cNvSpPr>
          <p:nvPr/>
        </p:nvSpPr>
        <p:spPr bwMode="auto">
          <a:xfrm>
            <a:off x="140589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752600" y="4014788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776413" y="3846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765300" y="36687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0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1785938" y="4241800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2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750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570288" y="5945188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4083050" y="5964238"/>
            <a:ext cx="276225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880100"/>
            <a:ext cx="239713" cy="100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781675"/>
            <a:ext cx="266700" cy="1825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454650"/>
            <a:ext cx="260350" cy="509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259388"/>
            <a:ext cx="188912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503863"/>
            <a:ext cx="234950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 flipV="1">
            <a:off x="7005638" y="5727700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flipV="1">
            <a:off x="1257300" y="5716588"/>
            <a:ext cx="276225" cy="2016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894388"/>
            <a:ext cx="254000" cy="90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315913" cy="561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5654675" y="39449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632325" y="392747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7548563" y="416242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7494588" y="36877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705600" y="390048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1851025" y="4057650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2613025" y="39465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3581400" y="3970338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631113" y="3802063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313" y="2090738"/>
            <a:ext cx="383222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22388" y="2909888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09888"/>
                        <a:ext cx="17113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223.2.8.1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3396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displacement graph for a sound wave shown above. What does the light green bar represent?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this position has moved to the left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this position has moved to the right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where the pink bar is has moved to where the light green bar is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The particle that was once where the blue bar is has moved to where the light green bar is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8419" y="2300967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68406" y="2247518"/>
            <a:ext cx="238125" cy="750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6244" y="2275375"/>
            <a:ext cx="266700" cy="4730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4070157" y="2260972"/>
            <a:ext cx="276225" cy="2254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0181" y="2266042"/>
            <a:ext cx="239713" cy="1000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6444" y="2167617"/>
            <a:ext cx="266700" cy="182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4119" y="1862894"/>
            <a:ext cx="260350" cy="5095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89419" y="1678783"/>
            <a:ext cx="188912" cy="7048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18044" y="1919895"/>
            <a:ext cx="234950" cy="4603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6981594" y="2169397"/>
            <a:ext cx="276225" cy="193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11806" y="2278742"/>
            <a:ext cx="227013" cy="71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flipV="1">
            <a:off x="1233256" y="2113681"/>
            <a:ext cx="276225" cy="20161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4581" y="2258028"/>
            <a:ext cx="254000" cy="90487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2569" y="2253265"/>
            <a:ext cx="228600" cy="2667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50881" y="2248840"/>
            <a:ext cx="315913" cy="5619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918" y="1446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74252" y="2439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8419" y="1645330"/>
            <a:ext cx="0" cy="63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14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95" y="303150"/>
            <a:ext cx="8229600" cy="1143000"/>
          </a:xfrm>
        </p:spPr>
        <p:txBody>
          <a:bodyPr/>
          <a:lstStyle/>
          <a:p>
            <a:r>
              <a:rPr lang="en-US" dirty="0"/>
              <a:t>Question 223.2.8.2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3396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displacement graph for a sound wave shown above. What does the displacement, s, at point P represent?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has moved to the left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has moved to the right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at x</a:t>
            </a:r>
            <a:r>
              <a:rPr lang="en-US" baseline="-25000" dirty="0"/>
              <a:t>1 </a:t>
            </a:r>
            <a:r>
              <a:rPr lang="en-US" dirty="0"/>
              <a:t> has moved to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at x</a:t>
            </a:r>
            <a:r>
              <a:rPr lang="en-US" baseline="-25000" dirty="0"/>
              <a:t>2</a:t>
            </a:r>
            <a:r>
              <a:rPr lang="en-US" dirty="0"/>
              <a:t> has moved to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8419" y="2300967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918" y="1446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74252" y="2439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8419" y="1645330"/>
            <a:ext cx="0" cy="63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56229" y="2307771"/>
            <a:ext cx="2946400" cy="754766"/>
          </a:xfrm>
          <a:custGeom>
            <a:avLst/>
            <a:gdLst>
              <a:gd name="connsiteX0" fmla="*/ 0 w 2946400"/>
              <a:gd name="connsiteY0" fmla="*/ 0 h 754766"/>
              <a:gd name="connsiteX1" fmla="*/ 1480457 w 2946400"/>
              <a:gd name="connsiteY1" fmla="*/ 754743 h 754766"/>
              <a:gd name="connsiteX2" fmla="*/ 2946400 w 2946400"/>
              <a:gd name="connsiteY2" fmla="*/ 29029 h 7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754766">
                <a:moveTo>
                  <a:pt x="0" y="0"/>
                </a:moveTo>
                <a:cubicBezTo>
                  <a:pt x="494695" y="374952"/>
                  <a:pt x="989390" y="749905"/>
                  <a:pt x="1480457" y="754743"/>
                </a:cubicBezTo>
                <a:cubicBezTo>
                  <a:pt x="1971524" y="759581"/>
                  <a:pt x="2946400" y="29029"/>
                  <a:pt x="2946400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4710675" y="1576364"/>
            <a:ext cx="2946400" cy="754766"/>
          </a:xfrm>
          <a:custGeom>
            <a:avLst/>
            <a:gdLst>
              <a:gd name="connsiteX0" fmla="*/ 0 w 2946400"/>
              <a:gd name="connsiteY0" fmla="*/ 0 h 754766"/>
              <a:gd name="connsiteX1" fmla="*/ 1480457 w 2946400"/>
              <a:gd name="connsiteY1" fmla="*/ 754743 h 754766"/>
              <a:gd name="connsiteX2" fmla="*/ 2946400 w 2946400"/>
              <a:gd name="connsiteY2" fmla="*/ 29029 h 7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754766">
                <a:moveTo>
                  <a:pt x="0" y="0"/>
                </a:moveTo>
                <a:cubicBezTo>
                  <a:pt x="494695" y="374952"/>
                  <a:pt x="989390" y="749905"/>
                  <a:pt x="1480457" y="754743"/>
                </a:cubicBezTo>
                <a:cubicBezTo>
                  <a:pt x="1971524" y="759581"/>
                  <a:pt x="2946400" y="29029"/>
                  <a:pt x="2946400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3142" y="3018972"/>
            <a:ext cx="130628" cy="1161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54493" y="26024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57119" y="190941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P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25115" y="2245401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54923" y="193118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22919" y="2267175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89900" y="195589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57896" y="2291890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233.2.8.5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energy transfer mechanism for sound waves?</a:t>
            </a:r>
          </a:p>
          <a:p>
            <a:pPr marL="514350" indent="-514350">
              <a:buAutoNum type="alphaLcParenR"/>
            </a:pPr>
            <a:r>
              <a:rPr lang="en-US" dirty="0"/>
              <a:t>Elastic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Pressure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Electrical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Collisions between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729713" y="3715657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7359229" y="1471354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6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B09E3-76B0-75B2-0072-6AACE4CE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842457-3A33-1EF1-7DDD-8107024A2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D0D3-C27D-45E7-B26E-D48722990F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123.21.7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is traveling on a rope. Does the wave speed increase or decrease as you pull harder on a rope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Increase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72321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16.9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16.10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lighter to the heavier rope, the reflected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not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D2813-E4C4-402A-A221-FA93E480D8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7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16.11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If one end of the rope is fixed to a pole, the reflected wave is inverted because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rope dissipates energy so the pulse must be lower to account for the lower potential energy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pole exerts an equal but opposite force on the end of the rope, so it is forced downward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pull of gravity increases for the end of ropes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Can’t tell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00098-A586-4021-A6FD-B25936B14AF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 of </a:t>
            </a:r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13150" cy="4525963"/>
          </a:xfrm>
        </p:spPr>
        <p:txBody>
          <a:bodyPr/>
          <a:lstStyle/>
          <a:p>
            <a:pPr eaLnBrk="1" hangingPunct="1"/>
            <a:r>
              <a:rPr lang="en-US"/>
              <a:t>Same example, but with different values of </a:t>
            </a:r>
            <a:r>
              <a:rPr lang="en-US"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3538" y="2097088"/>
            <a:ext cx="45212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57838" y="5305425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300" imgH="431800" progId="Equation.3">
                  <p:embed/>
                </p:oleObj>
              </mc:Choice>
              <mc:Fallback>
                <p:oleObj name="Equation" r:id="rId3" imgW="2019300" imgH="4318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305425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8201025" y="4760913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1346040" progId="Equation.3">
                  <p:embed/>
                </p:oleObj>
              </mc:Choice>
              <mc:Fallback>
                <p:oleObj name="Equation" r:id="rId5" imgW="419040" imgH="134604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4760913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123.21.8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77BE-92C3-491C-93AD-A4AD9F2A15F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One: Fixed End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73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 There is a big change in the medium at the end of the rope.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rope ends.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 is a person or (as in the figure) some thing holding the rope in place.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change in medium causes a reflection.  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fixed end case, the pulse is inverted.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11354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09273" y="176212"/>
            <a:ext cx="5725454" cy="6505575"/>
            <a:chOff x="294346" y="123825"/>
            <a:chExt cx="5725454" cy="65055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25" y="123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325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325" y="34290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50292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2525" y="1524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7600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34766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57600" y="5076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9"/>
            <p:cNvSpPr txBox="1"/>
            <p:nvPr/>
          </p:nvSpPr>
          <p:spPr>
            <a:xfrm>
              <a:off x="294346" y="6858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94346" y="22976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94346" y="3886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4346" y="5486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113746" y="6974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3113746" y="230933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3113746" y="38978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13746" y="549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02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C6ZAOiIf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1719263"/>
            <a:ext cx="80010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2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E64E3-294D-42DF-BB91-93B1EBA0D53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0" y="1192213"/>
            <a:ext cx="8824913" cy="5072062"/>
            <a:chOff x="0" y="751"/>
            <a:chExt cx="5559" cy="3195"/>
          </a:xfrm>
        </p:grpSpPr>
        <p:sp>
          <p:nvSpPr>
            <p:cNvPr id="59399" name="Rectangle 18"/>
            <p:cNvSpPr>
              <a:spLocks noChangeArrowheads="1"/>
            </p:cNvSpPr>
            <p:nvPr/>
          </p:nvSpPr>
          <p:spPr bwMode="auto">
            <a:xfrm>
              <a:off x="5083" y="796"/>
              <a:ext cx="476" cy="2939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59438" name="AutoShape 82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9" name="AutoShape 81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0" name="AutoShape 80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1" name="AutoShape 7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2" name="AutoShape 77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3" name="AutoShape 76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4" name="AutoShape 75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5" name="AutoShape 13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6" name="AutoShape 9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AutoShape 12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8" name="AutoShape 11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59450" name="AutoShape 4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AutoShape 5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2" name="AutoShape 6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401" name="AutoShape 17"/>
            <p:cNvSpPr>
              <a:spLocks noChangeArrowheads="1"/>
            </p:cNvSpPr>
            <p:nvPr/>
          </p:nvSpPr>
          <p:spPr bwMode="auto">
            <a:xfrm rot="-8976195">
              <a:off x="5136" y="1528"/>
              <a:ext cx="56" cy="50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Oval 16"/>
            <p:cNvSpPr>
              <a:spLocks noChangeArrowheads="1"/>
            </p:cNvSpPr>
            <p:nvPr/>
          </p:nvSpPr>
          <p:spPr bwMode="auto">
            <a:xfrm rot="2292968">
              <a:off x="5147" y="1563"/>
              <a:ext cx="275" cy="101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47"/>
            <p:cNvSpPr>
              <a:spLocks noChangeArrowheads="1"/>
            </p:cNvSpPr>
            <p:nvPr/>
          </p:nvSpPr>
          <p:spPr bwMode="auto">
            <a:xfrm>
              <a:off x="463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48"/>
            <p:cNvSpPr>
              <a:spLocks noChangeShapeType="1"/>
            </p:cNvSpPr>
            <p:nvPr/>
          </p:nvSpPr>
          <p:spPr bwMode="auto">
            <a:xfrm flipH="1">
              <a:off x="354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Line 49"/>
            <p:cNvSpPr>
              <a:spLocks noChangeShapeType="1"/>
            </p:cNvSpPr>
            <p:nvPr/>
          </p:nvSpPr>
          <p:spPr bwMode="auto">
            <a:xfrm flipH="1">
              <a:off x="4374" y="2133"/>
              <a:ext cx="832" cy="1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825" y="1902"/>
              <a:ext cx="1764" cy="1709"/>
              <a:chOff x="2825" y="1902"/>
              <a:chExt cx="1764" cy="1709"/>
            </a:xfrm>
          </p:grpSpPr>
          <p:sp>
            <p:nvSpPr>
              <p:cNvPr id="59417" name="Oval 46"/>
              <p:cNvSpPr>
                <a:spLocks noChangeArrowheads="1"/>
              </p:cNvSpPr>
              <p:nvPr/>
            </p:nvSpPr>
            <p:spPr bwMode="auto">
              <a:xfrm>
                <a:off x="2825" y="1902"/>
                <a:ext cx="1764" cy="170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961" y="2081"/>
                <a:ext cx="1565" cy="1353"/>
                <a:chOff x="2961" y="2081"/>
                <a:chExt cx="1565" cy="1353"/>
              </a:xfrm>
            </p:grpSpPr>
            <p:sp>
              <p:nvSpPr>
                <p:cNvPr id="59420" name="Line 40"/>
                <p:cNvSpPr>
                  <a:spLocks noChangeShapeType="1"/>
                </p:cNvSpPr>
                <p:nvPr/>
              </p:nvSpPr>
              <p:spPr bwMode="auto">
                <a:xfrm>
                  <a:off x="3708" y="2796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33CC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2961" y="2081"/>
                  <a:ext cx="1565" cy="1258"/>
                  <a:chOff x="3235" y="2328"/>
                  <a:chExt cx="1565" cy="1258"/>
                </a:xfrm>
              </p:grpSpPr>
              <p:sp>
                <p:nvSpPr>
                  <p:cNvPr id="594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2941"/>
                    <a:ext cx="251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6" name="AutoShape 23"/>
                  <p:cNvSpPr>
                    <a:spLocks noChangeArrowheads="1"/>
                  </p:cNvSpPr>
                  <p:nvPr/>
                </p:nvSpPr>
                <p:spPr bwMode="auto">
                  <a:xfrm rot="2051297">
                    <a:off x="3781" y="2925"/>
                    <a:ext cx="476" cy="219"/>
                  </a:xfrm>
                  <a:prstGeom prst="flowChartMagneticDrum">
                    <a:avLst/>
                  </a:prstGeom>
                  <a:solidFill>
                    <a:schemeClr val="accent1">
                      <a:alpha val="52156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2532"/>
                    <a:ext cx="0" cy="4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9" y="2643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5" y="24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9" y="2835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59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1" y="2328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2709"/>
                    <a:ext cx="8" cy="43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9" y="3132"/>
                    <a:ext cx="35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47" y="3128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7" y="33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579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3" y="2987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594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393" y="2903"/>
                  <a:ext cx="257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7DC4C9"/>
                      </a:solidFill>
                    </a:rPr>
                    <a:t>F</a:t>
                  </a:r>
                  <a:r>
                    <a:rPr lang="en-US" baseline="-25000">
                      <a:solidFill>
                        <a:srgbClr val="7DC4C9"/>
                      </a:solidFill>
                    </a:rPr>
                    <a:t>g</a:t>
                  </a:r>
                </a:p>
              </p:txBody>
            </p:sp>
            <p:sp>
              <p:nvSpPr>
                <p:cNvPr id="59423" name="Line 42"/>
                <p:cNvSpPr>
                  <a:spLocks noChangeShapeType="1"/>
                </p:cNvSpPr>
                <p:nvPr/>
              </p:nvSpPr>
              <p:spPr bwMode="auto">
                <a:xfrm>
                  <a:off x="3876" y="2880"/>
                  <a:ext cx="0" cy="39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79" y="3203"/>
                  <a:ext cx="36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F</a:t>
                  </a:r>
                  <a:r>
                    <a:rPr lang="en-US" baseline="-25000">
                      <a:solidFill>
                        <a:schemeClr val="accent2"/>
                      </a:solidFill>
                    </a:rPr>
                    <a:t>wall</a:t>
                  </a:r>
                </a:p>
              </p:txBody>
            </p:sp>
          </p:grpSp>
          <p:sp>
            <p:nvSpPr>
              <p:cNvPr id="59419" name="Oval 50"/>
              <p:cNvSpPr>
                <a:spLocks noChangeArrowheads="1"/>
              </p:cNvSpPr>
              <p:nvPr/>
            </p:nvSpPr>
            <p:spPr bwMode="auto">
              <a:xfrm>
                <a:off x="3648" y="2671"/>
                <a:ext cx="438" cy="429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7" name="Line 52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3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51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59411" name="Text Box 70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59412" name="Line 55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AutoShape 58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H="1" flipV="1">
              <a:off x="133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71"/>
            <p:cNvSpPr>
              <a:spLocks noChangeShapeType="1"/>
            </p:cNvSpPr>
            <p:nvPr/>
          </p:nvSpPr>
          <p:spPr bwMode="auto">
            <a:xfrm>
              <a:off x="1344" y="2735"/>
              <a:ext cx="0" cy="7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Text Box 72"/>
            <p:cNvSpPr txBox="1">
              <a:spLocks noChangeArrowheads="1"/>
            </p:cNvSpPr>
            <p:nvPr/>
          </p:nvSpPr>
          <p:spPr bwMode="auto">
            <a:xfrm>
              <a:off x="1396" y="2875"/>
              <a:ext cx="559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18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D312-1489-4696-8AD3-D2B5D5D832E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Reasonable?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47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Remember back in PH 121 (or statics) the book on the table?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Book has a force due to gravity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Table exerts a force equal to </a:t>
            </a:r>
            <a:r>
              <a:rPr lang="en-US" i="1" dirty="0" err="1"/>
              <a:t>m</a:t>
            </a:r>
            <a:r>
              <a:rPr lang="en-US" i="1" baseline="-25000" dirty="0" err="1"/>
              <a:t>book</a:t>
            </a:r>
            <a:r>
              <a:rPr lang="en-US" i="1" dirty="0" err="1"/>
              <a:t>g</a:t>
            </a:r>
            <a:r>
              <a:rPr lang="en-US" dirty="0"/>
              <a:t> on the book</a:t>
            </a: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5369719" y="2215356"/>
            <a:ext cx="2466975" cy="88900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 rot="16200000">
            <a:off x="5109369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 rot="16200000">
            <a:off x="7076282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36457" y="1897856"/>
            <a:ext cx="1473200" cy="342900"/>
            <a:chOff x="3886" y="2322"/>
            <a:chExt cx="928" cy="216"/>
          </a:xfrm>
        </p:grpSpPr>
        <p:sp>
          <p:nvSpPr>
            <p:cNvPr id="17429" name="Rectangle 8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9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11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4768851"/>
            <a:ext cx="1473200" cy="342900"/>
            <a:chOff x="3886" y="2322"/>
            <a:chExt cx="928" cy="216"/>
          </a:xfrm>
        </p:grpSpPr>
        <p:sp>
          <p:nvSpPr>
            <p:cNvPr id="17425" name="Rectangle 14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6765925" y="5095876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9"/>
          <p:cNvGraphicFramePr>
            <a:graphicFrameLocks noChangeAspect="1"/>
          </p:cNvGraphicFramePr>
          <p:nvPr/>
        </p:nvGraphicFramePr>
        <p:xfrm>
          <a:off x="6888163" y="5589588"/>
          <a:ext cx="498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41200" progId="Equation.3">
                  <p:embed/>
                </p:oleObj>
              </mc:Choice>
              <mc:Fallback>
                <p:oleObj name="Equation" r:id="rId2" imgW="190440" imgH="241200" progId="Equation.3">
                  <p:embed/>
                  <p:pic>
                    <p:nvPicPr>
                      <p:cNvPr id="174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589588"/>
                        <a:ext cx="4984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21"/>
          <p:cNvSpPr>
            <a:spLocks noChangeShapeType="1"/>
          </p:cNvSpPr>
          <p:nvPr/>
        </p:nvSpPr>
        <p:spPr bwMode="auto">
          <a:xfrm flipV="1">
            <a:off x="6757988" y="4059238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6859588" y="3856038"/>
          <a:ext cx="831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28600" progId="Equation.3">
                  <p:embed/>
                </p:oleObj>
              </mc:Choice>
              <mc:Fallback>
                <p:oleObj name="Equation" r:id="rId4" imgW="317160" imgH="228600" progId="Equation.3">
                  <p:embed/>
                  <p:pic>
                    <p:nvPicPr>
                      <p:cNvPr id="174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856038"/>
                        <a:ext cx="8318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65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F9FDA-4605-470B-B956-789B87D2F90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Demo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See if you can feel that you must provide the force</a:t>
            </a:r>
          </a:p>
        </p:txBody>
      </p:sp>
    </p:spTree>
    <p:extLst>
      <p:ext uri="{BB962C8B-B14F-4D97-AF65-F5344CB8AC3E}">
        <p14:creationId xmlns:p14="http://schemas.microsoft.com/office/powerpoint/2010/main" val="409734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699"/>
            <a:ext cx="2362201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65500"/>
            <a:ext cx="2321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713" y="4965700"/>
            <a:ext cx="23002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334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1841500"/>
            <a:ext cx="2514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3655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889500"/>
            <a:ext cx="259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4"/>
          <p:cNvGrpSpPr/>
          <p:nvPr/>
        </p:nvGrpSpPr>
        <p:grpSpPr>
          <a:xfrm>
            <a:off x="1447800" y="609600"/>
            <a:ext cx="3210854" cy="5181600"/>
            <a:chOff x="1709273" y="738187"/>
            <a:chExt cx="3210854" cy="5181600"/>
          </a:xfrm>
        </p:grpSpPr>
        <p:sp>
          <p:nvSpPr>
            <p:cNvPr id="36" name="TextBox 9"/>
            <p:cNvSpPr txBox="1"/>
            <p:nvPr/>
          </p:nvSpPr>
          <p:spPr>
            <a:xfrm>
              <a:off x="1709273" y="7381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1709273" y="23500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1709273" y="39385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39" name="TextBox 12"/>
            <p:cNvSpPr txBox="1"/>
            <p:nvPr/>
          </p:nvSpPr>
          <p:spPr>
            <a:xfrm>
              <a:off x="1709273" y="55387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4528673" y="7498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41" name="TextBox 14"/>
            <p:cNvSpPr txBox="1"/>
            <p:nvPr/>
          </p:nvSpPr>
          <p:spPr>
            <a:xfrm>
              <a:off x="4528673" y="23617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4528673" y="39502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4528673" y="55504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55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xoKNyUpnn2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" y="1333500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292EC-ADB3-4B5F-956B-BE6C725E96E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750" y="1192213"/>
            <a:ext cx="8399463" cy="5072062"/>
            <a:chOff x="180" y="751"/>
            <a:chExt cx="5291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751"/>
              <a:ext cx="4847" cy="1224"/>
              <a:chOff x="444" y="868"/>
              <a:chExt cx="4847" cy="1224"/>
            </a:xfrm>
          </p:grpSpPr>
          <p:sp>
            <p:nvSpPr>
              <p:cNvPr id="62501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8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9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0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1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25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2" name="Oval 22"/>
            <p:cNvSpPr>
              <a:spLocks noChangeArrowheads="1"/>
            </p:cNvSpPr>
            <p:nvPr/>
          </p:nvSpPr>
          <p:spPr bwMode="auto">
            <a:xfrm>
              <a:off x="481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23"/>
            <p:cNvSpPr>
              <a:spLocks noChangeShapeType="1"/>
            </p:cNvSpPr>
            <p:nvPr/>
          </p:nvSpPr>
          <p:spPr bwMode="auto">
            <a:xfrm flipH="1">
              <a:off x="372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24"/>
            <p:cNvSpPr>
              <a:spLocks noChangeShapeType="1"/>
            </p:cNvSpPr>
            <p:nvPr/>
          </p:nvSpPr>
          <p:spPr bwMode="auto">
            <a:xfrm flipH="1">
              <a:off x="4554" y="2143"/>
              <a:ext cx="832" cy="1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Oval 26"/>
            <p:cNvSpPr>
              <a:spLocks noChangeArrowheads="1"/>
            </p:cNvSpPr>
            <p:nvPr/>
          </p:nvSpPr>
          <p:spPr bwMode="auto">
            <a:xfrm>
              <a:off x="300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88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41" y="2081"/>
              <a:ext cx="1565" cy="1258"/>
              <a:chOff x="3235" y="2328"/>
              <a:chExt cx="1565" cy="1258"/>
            </a:xfrm>
          </p:grpSpPr>
          <p:sp>
            <p:nvSpPr>
              <p:cNvPr id="62488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2493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2494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2495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2499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2500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2478" name="Text Box 43"/>
            <p:cNvSpPr txBox="1">
              <a:spLocks noChangeArrowheads="1"/>
            </p:cNvSpPr>
            <p:nvPr/>
          </p:nvSpPr>
          <p:spPr bwMode="auto">
            <a:xfrm>
              <a:off x="357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79" name="Oval 46"/>
            <p:cNvSpPr>
              <a:spLocks noChangeArrowheads="1"/>
            </p:cNvSpPr>
            <p:nvPr/>
          </p:nvSpPr>
          <p:spPr bwMode="auto">
            <a:xfrm>
              <a:off x="382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47"/>
            <p:cNvSpPr>
              <a:spLocks noChangeShapeType="1"/>
            </p:cNvSpPr>
            <p:nvPr/>
          </p:nvSpPr>
          <p:spPr bwMode="auto">
            <a:xfrm flipH="1" flipV="1">
              <a:off x="171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48"/>
            <p:cNvSpPr>
              <a:spLocks noChangeShapeType="1"/>
            </p:cNvSpPr>
            <p:nvPr/>
          </p:nvSpPr>
          <p:spPr bwMode="auto">
            <a:xfrm flipH="1">
              <a:off x="154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Oval 49"/>
            <p:cNvSpPr>
              <a:spLocks noChangeArrowheads="1"/>
            </p:cNvSpPr>
            <p:nvPr/>
          </p:nvSpPr>
          <p:spPr bwMode="auto">
            <a:xfrm>
              <a:off x="18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50"/>
            <p:cNvSpPr txBox="1">
              <a:spLocks noChangeArrowheads="1"/>
            </p:cNvSpPr>
            <p:nvPr/>
          </p:nvSpPr>
          <p:spPr bwMode="auto">
            <a:xfrm>
              <a:off x="98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1067" y="2772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85" name="Line 52"/>
            <p:cNvSpPr>
              <a:spLocks noChangeShapeType="1"/>
            </p:cNvSpPr>
            <p:nvPr/>
          </p:nvSpPr>
          <p:spPr bwMode="auto">
            <a:xfrm>
              <a:off x="1526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53"/>
            <p:cNvSpPr>
              <a:spLocks noChangeArrowheads="1"/>
            </p:cNvSpPr>
            <p:nvPr/>
          </p:nvSpPr>
          <p:spPr bwMode="auto">
            <a:xfrm rot="2051297">
              <a:off x="135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54"/>
            <p:cNvSpPr>
              <a:spLocks noChangeShapeType="1"/>
            </p:cNvSpPr>
            <p:nvPr/>
          </p:nvSpPr>
          <p:spPr bwMode="auto">
            <a:xfrm flipH="1" flipV="1">
              <a:off x="151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45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35150"/>
            <a:ext cx="589438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4248150" y="4772025"/>
            <a:ext cx="2154238" cy="40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382963" y="4281488"/>
            <a:ext cx="2024062" cy="142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284" name="TextBox 9"/>
          <p:cNvSpPr txBox="1">
            <a:spLocks noChangeArrowheads="1"/>
          </p:cNvSpPr>
          <p:nvPr/>
        </p:nvSpPr>
        <p:spPr bwMode="auto">
          <a:xfrm>
            <a:off x="4518025" y="6037263"/>
            <a:ext cx="1246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Nodes</a:t>
            </a:r>
          </a:p>
        </p:txBody>
      </p:sp>
      <p:sp>
        <p:nvSpPr>
          <p:cNvPr id="609285" name="TextBox 10"/>
          <p:cNvSpPr txBox="1">
            <a:spLocks noChangeArrowheads="1"/>
          </p:cNvSpPr>
          <p:nvPr/>
        </p:nvSpPr>
        <p:spPr bwMode="auto">
          <a:xfrm>
            <a:off x="3052763" y="1389063"/>
            <a:ext cx="2054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Anti-Nodes</a:t>
            </a:r>
          </a:p>
        </p:txBody>
      </p:sp>
      <p:cxnSp>
        <p:nvCxnSpPr>
          <p:cNvPr id="13" name="Straight Arrow Connector 12"/>
          <p:cNvCxnSpPr>
            <a:stCxn id="609285" idx="2"/>
          </p:cNvCxnSpPr>
          <p:nvPr/>
        </p:nvCxnSpPr>
        <p:spPr>
          <a:xfrm rot="5400000">
            <a:off x="3197225" y="1644651"/>
            <a:ext cx="554037" cy="121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9285" idx="2"/>
          </p:cNvCxnSpPr>
          <p:nvPr/>
        </p:nvCxnSpPr>
        <p:spPr>
          <a:xfrm rot="16200000" flipH="1">
            <a:off x="4071144" y="1981994"/>
            <a:ext cx="536575" cy="5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9285" idx="2"/>
          </p:cNvCxnSpPr>
          <p:nvPr/>
        </p:nvCxnSpPr>
        <p:spPr>
          <a:xfrm rot="16200000" flipH="1">
            <a:off x="4903788" y="1149350"/>
            <a:ext cx="554037" cy="220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9284" idx="0"/>
          </p:cNvCxnSpPr>
          <p:nvPr/>
        </p:nvCxnSpPr>
        <p:spPr>
          <a:xfrm rot="5400000" flipH="1" flipV="1">
            <a:off x="5164137" y="3825876"/>
            <a:ext cx="2187575" cy="22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09284" idx="0"/>
          </p:cNvCxnSpPr>
          <p:nvPr/>
        </p:nvCxnSpPr>
        <p:spPr>
          <a:xfrm rot="16200000" flipV="1">
            <a:off x="2396331" y="3293269"/>
            <a:ext cx="2252663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60645-FEDE-4321-8C90-8A445AB3CA1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3: Semi-loose End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670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Now the pulse is partially reflected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RHS rope sees a semi-fixed end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LHS receives part of the pulse energy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New pulse has been “transmitted”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02063" y="1944688"/>
            <a:ext cx="5167312" cy="4427537"/>
            <a:chOff x="2395" y="1225"/>
            <a:chExt cx="3255" cy="2789"/>
          </a:xfrm>
        </p:grpSpPr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2395" y="1225"/>
              <a:ext cx="3255" cy="278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3497" name="Picture 4" descr="11_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1348"/>
              <a:ext cx="3072" cy="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476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FC15-F05C-481F-90B8-18635F0468E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1192213"/>
            <a:ext cx="9142413" cy="5072062"/>
            <a:chOff x="0" y="751"/>
            <a:chExt cx="5759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64555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4567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8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9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0" name="Line 23"/>
            <p:cNvSpPr>
              <a:spLocks noChangeShapeType="1"/>
            </p:cNvSpPr>
            <p:nvPr/>
          </p:nvSpPr>
          <p:spPr bwMode="auto">
            <a:xfrm flipH="1">
              <a:off x="3548" y="1600"/>
              <a:ext cx="138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6"/>
            <p:cNvSpPr>
              <a:spLocks noChangeArrowheads="1"/>
            </p:cNvSpPr>
            <p:nvPr/>
          </p:nvSpPr>
          <p:spPr bwMode="auto">
            <a:xfrm>
              <a:off x="282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370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961" y="2081"/>
              <a:ext cx="1565" cy="1258"/>
              <a:chOff x="3235" y="2328"/>
              <a:chExt cx="1565" cy="1258"/>
            </a:xfrm>
          </p:grpSpPr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3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4547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4549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4553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4524" name="Text Box 43"/>
            <p:cNvSpPr txBox="1">
              <a:spLocks noChangeArrowheads="1"/>
            </p:cNvSpPr>
            <p:nvPr/>
          </p:nvSpPr>
          <p:spPr bwMode="auto">
            <a:xfrm>
              <a:off x="339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3876" y="2880"/>
              <a:ext cx="0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45"/>
            <p:cNvSpPr txBox="1">
              <a:spLocks noChangeArrowheads="1"/>
            </p:cNvSpPr>
            <p:nvPr/>
          </p:nvSpPr>
          <p:spPr bwMode="auto">
            <a:xfrm>
              <a:off x="3714" y="3120"/>
              <a:ext cx="4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</a:t>
              </a:r>
              <a:r>
                <a:rPr lang="en-US" baseline="-25000">
                  <a:solidFill>
                    <a:schemeClr val="accent2"/>
                  </a:solidFill>
                </a:rPr>
                <a:t>RHSl</a:t>
              </a: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364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47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48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4532" name="Text Box 51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33" name="Line 52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AutoShape 53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54"/>
            <p:cNvSpPr>
              <a:spLocks noChangeShapeType="1"/>
            </p:cNvSpPr>
            <p:nvPr/>
          </p:nvSpPr>
          <p:spPr bwMode="auto">
            <a:xfrm flipH="1" flipV="1">
              <a:off x="1326" y="1485"/>
              <a:ext cx="13" cy="79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55"/>
            <p:cNvSpPr>
              <a:spLocks noChangeShapeType="1"/>
            </p:cNvSpPr>
            <p:nvPr/>
          </p:nvSpPr>
          <p:spPr bwMode="auto">
            <a:xfrm>
              <a:off x="1344" y="2735"/>
              <a:ext cx="9" cy="4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56"/>
            <p:cNvSpPr txBox="1">
              <a:spLocks noChangeArrowheads="1"/>
            </p:cNvSpPr>
            <p:nvPr/>
          </p:nvSpPr>
          <p:spPr bwMode="auto">
            <a:xfrm>
              <a:off x="1363" y="2875"/>
              <a:ext cx="6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RHS</a:t>
              </a:r>
            </a:p>
          </p:txBody>
        </p:sp>
        <p:sp>
          <p:nvSpPr>
            <p:cNvPr id="64538" name="AutoShape 57"/>
            <p:cNvSpPr>
              <a:spLocks noChangeArrowheads="1"/>
            </p:cNvSpPr>
            <p:nvPr/>
          </p:nvSpPr>
          <p:spPr bwMode="auto">
            <a:xfrm rot="6374373">
              <a:off x="5046" y="1757"/>
              <a:ext cx="430" cy="521"/>
            </a:xfrm>
            <a:prstGeom prst="can">
              <a:avLst>
                <a:gd name="adj" fmla="val 605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utoShape 58"/>
            <p:cNvSpPr>
              <a:spLocks noChangeArrowheads="1"/>
            </p:cNvSpPr>
            <p:nvPr/>
          </p:nvSpPr>
          <p:spPr bwMode="auto">
            <a:xfrm rot="6068705">
              <a:off x="5310" y="1858"/>
              <a:ext cx="430" cy="468"/>
            </a:xfrm>
            <a:prstGeom prst="can">
              <a:avLst>
                <a:gd name="adj" fmla="val 544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Oval 22"/>
            <p:cNvSpPr>
              <a:spLocks noChangeArrowheads="1"/>
            </p:cNvSpPr>
            <p:nvPr/>
          </p:nvSpPr>
          <p:spPr bwMode="auto">
            <a:xfrm>
              <a:off x="4722" y="1586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4"/>
            <p:cNvSpPr>
              <a:spLocks noChangeShapeType="1"/>
            </p:cNvSpPr>
            <p:nvPr/>
          </p:nvSpPr>
          <p:spPr bwMode="auto">
            <a:xfrm flipH="1">
              <a:off x="4374" y="2051"/>
              <a:ext cx="942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657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3E60E-D79A-4609-A31C-60EED159D95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momentum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05150" cy="4525963"/>
          </a:xfrm>
        </p:spPr>
        <p:txBody>
          <a:bodyPr/>
          <a:lstStyle/>
          <a:p>
            <a:pPr eaLnBrk="1" hangingPunct="1"/>
            <a:r>
              <a:rPr lang="en-US" sz="2800"/>
              <a:t>When we move from a less dense medium to a more dense medium </a:t>
            </a:r>
          </a:p>
          <a:p>
            <a:pPr lvl="1" eaLnBrk="1" hangingPunct="1"/>
            <a:r>
              <a:rPr lang="en-US" sz="2400"/>
              <a:t>Reflected pulse is inverted</a:t>
            </a:r>
          </a:p>
          <a:p>
            <a:pPr lvl="1" eaLnBrk="1" hangingPunct="1"/>
            <a:r>
              <a:rPr lang="en-US" sz="2400"/>
              <a:t>Pulse slows down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6238" y="3084513"/>
            <a:ext cx="5994400" cy="1957387"/>
            <a:chOff x="1837" y="1943"/>
            <a:chExt cx="3776" cy="1233"/>
          </a:xfrm>
        </p:grpSpPr>
        <p:sp>
          <p:nvSpPr>
            <p:cNvPr id="18441" name="AutoShape 5"/>
            <p:cNvSpPr>
              <a:spLocks noChangeArrowheads="1"/>
            </p:cNvSpPr>
            <p:nvPr/>
          </p:nvSpPr>
          <p:spPr bwMode="auto">
            <a:xfrm rot="5400000" flipH="1">
              <a:off x="2010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 rot="5400000" flipH="1">
              <a:off x="2426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7"/>
            <p:cNvSpPr>
              <a:spLocks noChangeArrowheads="1"/>
            </p:cNvSpPr>
            <p:nvPr/>
          </p:nvSpPr>
          <p:spPr bwMode="auto">
            <a:xfrm rot="5400000" flipH="1">
              <a:off x="2842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8"/>
            <p:cNvSpPr>
              <a:spLocks noChangeArrowheads="1"/>
            </p:cNvSpPr>
            <p:nvPr/>
          </p:nvSpPr>
          <p:spPr bwMode="auto">
            <a:xfrm rot="5400000" flipH="1">
              <a:off x="3258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 rot="5400000" flipH="1">
              <a:off x="3590" y="2818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rot="5400000" flipH="1">
              <a:off x="4006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11"/>
            <p:cNvSpPr>
              <a:spLocks noChangeArrowheads="1"/>
            </p:cNvSpPr>
            <p:nvPr/>
          </p:nvSpPr>
          <p:spPr bwMode="auto">
            <a:xfrm rot="5400000" flipH="1">
              <a:off x="442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2"/>
            <p:cNvSpPr>
              <a:spLocks noChangeArrowheads="1"/>
            </p:cNvSpPr>
            <p:nvPr/>
          </p:nvSpPr>
          <p:spPr bwMode="auto">
            <a:xfrm rot="5400000" flipH="1">
              <a:off x="4838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5400000" flipH="1">
              <a:off x="526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3320" y="2304"/>
              <a:ext cx="22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>
              <a:off x="3592" y="2296"/>
              <a:ext cx="12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038" y="1943"/>
              <a:ext cx="21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Which piece is harder to move?</a:t>
              </a:r>
            </a:p>
          </p:txBody>
        </p:sp>
      </p:grp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5842000" y="1936750"/>
          <a:ext cx="81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69800" progId="Equation.3">
                  <p:embed/>
                </p:oleObj>
              </mc:Choice>
              <mc:Fallback>
                <p:oleObj name="Equation" r:id="rId2" imgW="507960" imgH="469800" progId="Equation.3">
                  <p:embed/>
                  <p:pic>
                    <p:nvPicPr>
                      <p:cNvPr id="184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36750"/>
                        <a:ext cx="812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930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Superposition With and Inverted Pulse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003425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816225" y="1682750"/>
            <a:ext cx="5080000" cy="4079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248400" cy="4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1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4425950"/>
            <a:ext cx="456152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400" y="2500313"/>
            <a:ext cx="45466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282575"/>
            <a:ext cx="45227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rot="16200000" flipH="1" flipV="1">
            <a:off x="2259012" y="500063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0"/>
          </p:cNvCxnSpPr>
          <p:nvPr/>
        </p:nvCxnSpPr>
        <p:spPr bwMode="auto">
          <a:xfrm rot="16200000" flipV="1">
            <a:off x="7458869" y="962819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2232025" y="2562225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8" idx="0"/>
          </p:cNvCxnSpPr>
          <p:nvPr/>
        </p:nvCxnSpPr>
        <p:spPr>
          <a:xfrm rot="16200000" flipV="1">
            <a:off x="7450615" y="3043714"/>
            <a:ext cx="570231" cy="276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rot="16200000" flipH="1" flipV="1">
            <a:off x="2236787" y="4592638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rot="16200000" flipV="1">
            <a:off x="7436644" y="5055394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2"/>
          <p:cNvGrpSpPr/>
          <p:nvPr/>
        </p:nvGrpSpPr>
        <p:grpSpPr>
          <a:xfrm>
            <a:off x="778828" y="869950"/>
            <a:ext cx="7927022" cy="1294605"/>
            <a:chOff x="778828" y="869950"/>
            <a:chExt cx="7927022" cy="1294605"/>
          </a:xfrm>
        </p:grpSpPr>
        <p:grpSp>
          <p:nvGrpSpPr>
            <p:cNvPr id="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Trapezoid 22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13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4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17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8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21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22" name="Group 123"/>
          <p:cNvGrpSpPr/>
          <p:nvPr/>
        </p:nvGrpSpPr>
        <p:grpSpPr>
          <a:xfrm>
            <a:off x="824548" y="2896870"/>
            <a:ext cx="7927022" cy="1294605"/>
            <a:chOff x="778828" y="869950"/>
            <a:chExt cx="7927022" cy="1294605"/>
          </a:xfrm>
        </p:grpSpPr>
        <p:grpSp>
          <p:nvGrpSpPr>
            <p:cNvPr id="2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41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Trapezoid 141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3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31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38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28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29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3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4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611335" name="Group 148"/>
          <p:cNvGrpSpPr/>
          <p:nvPr/>
        </p:nvGrpSpPr>
        <p:grpSpPr>
          <a:xfrm>
            <a:off x="809308" y="4969510"/>
            <a:ext cx="7927022" cy="1294605"/>
            <a:chOff x="778828" y="869950"/>
            <a:chExt cx="7927022" cy="1294605"/>
          </a:xfrm>
        </p:grpSpPr>
        <p:grpSp>
          <p:nvGrpSpPr>
            <p:cNvPr id="611336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66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7" name="Trapezoid 166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11337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611338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6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5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39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40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1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2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2305050" y="1343025"/>
            <a:ext cx="4545013" cy="4646613"/>
            <a:chOff x="1815391" y="1538512"/>
            <a:chExt cx="4545420" cy="4646956"/>
          </a:xfrm>
        </p:grpSpPr>
        <p:pic>
          <p:nvPicPr>
            <p:cNvPr id="61235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5391" y="4131115"/>
              <a:ext cx="4471080" cy="115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5099" y="3004458"/>
              <a:ext cx="4408715" cy="89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8851" y="1538512"/>
              <a:ext cx="4521960" cy="1226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rot="10800000" flipH="1">
              <a:off x="1815391" y="5544071"/>
              <a:ext cx="44708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358" name="TextBox 6"/>
            <p:cNvSpPr txBox="1">
              <a:spLocks noChangeArrowheads="1"/>
            </p:cNvSpPr>
            <p:nvPr/>
          </p:nvSpPr>
          <p:spPr bwMode="auto">
            <a:xfrm>
              <a:off x="3918828" y="5600693"/>
              <a:ext cx="35779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705" y="0"/>
            <a:ext cx="83045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223.6.6 Question 123.23.9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The nodes of a standing wave occur at </a:t>
            </a:r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>
              <a:buFontTx/>
              <a:buNone/>
            </a:pPr>
            <a:r>
              <a:rPr lang="en-US" sz="2800" dirty="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 dirty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5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54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E1834-F0C5-466A-A3A2-551D77D4B71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93480" progId="Equation.3">
                  <p:embed/>
                </p:oleObj>
              </mc:Choice>
              <mc:Fallback>
                <p:oleObj name="Equation" r:id="rId4" imgW="495000" imgH="39348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77480" progId="Equation.3">
                  <p:embed/>
                </p:oleObj>
              </mc:Choice>
              <mc:Fallback>
                <p:oleObj name="Equation" r:id="rId8" imgW="533160" imgH="177480" progId="Equation.3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223.6.7 Question 123.23.10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1963" cy="232251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/>
              <a:t>I have my trusty ukulele and I have a string experiencing a standing wave. Which frequency corresponds to this wave shown?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fundamental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second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third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fourth harmonic</a:t>
            </a:r>
          </a:p>
        </p:txBody>
      </p:sp>
      <p:pic>
        <p:nvPicPr>
          <p:cNvPr id="6103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75" y="4500563"/>
            <a:ext cx="45212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4575" y="5087938"/>
            <a:ext cx="76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4650" y="5106988"/>
            <a:ext cx="96838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63725" y="5651500"/>
            <a:ext cx="6116638" cy="127000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1671638" y="5549900"/>
            <a:ext cx="141287" cy="1063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 flipV="1">
            <a:off x="2141538" y="4716463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0"/>
          </p:cNvCxnSpPr>
          <p:nvPr/>
        </p:nvCxnSpPr>
        <p:spPr>
          <a:xfrm rot="16200000" flipV="1">
            <a:off x="7340600" y="5180013"/>
            <a:ext cx="533400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/>
          <p:cNvSpPr/>
          <p:nvPr/>
        </p:nvSpPr>
        <p:spPr>
          <a:xfrm rot="5214248">
            <a:off x="5878513" y="4248150"/>
            <a:ext cx="254000" cy="3121025"/>
          </a:xfrm>
          <a:prstGeom prst="trapezoid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3713" y="5662613"/>
            <a:ext cx="3970337" cy="747712"/>
            <a:chOff x="-1270000" y="4396009"/>
            <a:chExt cx="7518383" cy="1247445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980250" y="4402056"/>
              <a:ext cx="3268133" cy="1241398"/>
              <a:chOff x="0" y="4435922"/>
              <a:chExt cx="7124699" cy="1241398"/>
            </a:xfrm>
          </p:grpSpPr>
          <p:sp>
            <p:nvSpPr>
              <p:cNvPr id="27" name="Rectangle 10"/>
              <p:cNvSpPr/>
              <p:nvPr/>
            </p:nvSpPr>
            <p:spPr>
              <a:xfrm>
                <a:off x="974" y="4456359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3369507" y="4435171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-1270000" y="4396009"/>
              <a:ext cx="3268133" cy="1225252"/>
              <a:chOff x="0" y="4429875"/>
              <a:chExt cx="7124699" cy="122525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4429875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3368533" y="4435172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64264" y="4396011"/>
              <a:ext cx="1083732" cy="1225252"/>
              <a:chOff x="0" y="4429875"/>
              <a:chExt cx="7124699" cy="1225252"/>
            </a:xfrm>
          </p:grpSpPr>
          <p:sp>
            <p:nvSpPr>
              <p:cNvPr id="23" name="Rectangle 18"/>
              <p:cNvSpPr/>
              <p:nvPr/>
            </p:nvSpPr>
            <p:spPr>
              <a:xfrm>
                <a:off x="2328" y="4429873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3362060" y="4435170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521575" y="5645150"/>
            <a:ext cx="1028700" cy="173038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628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31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962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5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1097</Words>
  <Application>Microsoft Office PowerPoint</Application>
  <PresentationFormat>On-screen Show (4:3)</PresentationFormat>
  <Paragraphs>293</Paragraphs>
  <Slides>53</Slides>
  <Notes>5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Symbol</vt:lpstr>
      <vt:lpstr>Times New Roman</vt:lpstr>
      <vt:lpstr>Office Theme</vt:lpstr>
      <vt:lpstr>Equation</vt:lpstr>
      <vt:lpstr>PowerPoint Presentation</vt:lpstr>
      <vt:lpstr>Example</vt:lpstr>
      <vt:lpstr>Amplitude</vt:lpstr>
      <vt:lpstr>Effect of </vt:lpstr>
      <vt:lpstr>PowerPoint Presentation</vt:lpstr>
      <vt:lpstr>PowerPoint Presentation</vt:lpstr>
      <vt:lpstr>PowerPoint Presentation</vt:lpstr>
      <vt:lpstr>Question 223.6.6 Question 123.23.9</vt:lpstr>
      <vt:lpstr>Question 223.6.7 Question 123.23.10</vt:lpstr>
      <vt:lpstr>Question 18.2</vt:lpstr>
      <vt:lpstr>Question 18.3</vt:lpstr>
      <vt:lpstr>Question 18.4</vt:lpstr>
      <vt:lpstr>Question 18.5</vt:lpstr>
      <vt:lpstr>Answer</vt:lpstr>
      <vt:lpstr>Question 18.6</vt:lpstr>
      <vt:lpstr>Answer</vt:lpstr>
      <vt:lpstr>Summary</vt:lpstr>
      <vt:lpstr>Summary</vt:lpstr>
      <vt:lpstr>Question 123.21.6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7.5</vt:lpstr>
      <vt:lpstr>PowerPoint Presentation</vt:lpstr>
      <vt:lpstr>PowerPoint Presentation</vt:lpstr>
      <vt:lpstr>PowerPoint Presentation</vt:lpstr>
      <vt:lpstr>PowerPoint Presentation</vt:lpstr>
      <vt:lpstr>Question 223.2.8.1</vt:lpstr>
      <vt:lpstr>Question 223.2.8.2</vt:lpstr>
      <vt:lpstr>Question 233.2.8.5</vt:lpstr>
      <vt:lpstr>Wave Function</vt:lpstr>
      <vt:lpstr>PowerPoint Presentation</vt:lpstr>
      <vt:lpstr>END</vt:lpstr>
      <vt:lpstr>Question 123.21.7</vt:lpstr>
      <vt:lpstr>Question 16.9</vt:lpstr>
      <vt:lpstr>Question 16.10</vt:lpstr>
      <vt:lpstr>Question 16.11</vt:lpstr>
      <vt:lpstr>Question 123.21.8</vt:lpstr>
      <vt:lpstr>Case One: Fixed End</vt:lpstr>
      <vt:lpstr>PowerPoint Presentation</vt:lpstr>
      <vt:lpstr>PowerPoint Presentation</vt:lpstr>
      <vt:lpstr>Forces on the End of the Rope</vt:lpstr>
      <vt:lpstr>Reasonable?</vt:lpstr>
      <vt:lpstr>Demo</vt:lpstr>
      <vt:lpstr>PowerPoint Presentation</vt:lpstr>
      <vt:lpstr>PowerPoint Presentation</vt:lpstr>
      <vt:lpstr>Forces on the End of the Rope</vt:lpstr>
      <vt:lpstr>Case 3: Semi-loose End</vt:lpstr>
      <vt:lpstr>Forces on the End of the Rope</vt:lpstr>
      <vt:lpstr>Consider momentum</vt:lpstr>
      <vt:lpstr>Superposition With and Inverted Pulse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12</cp:revision>
  <dcterms:created xsi:type="dcterms:W3CDTF">2011-09-20T01:33:22Z</dcterms:created>
  <dcterms:modified xsi:type="dcterms:W3CDTF">2025-04-28T23:11:33Z</dcterms:modified>
</cp:coreProperties>
</file>