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22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33" r:id="rId14"/>
    <p:sldId id="334" r:id="rId15"/>
    <p:sldId id="353" r:id="rId16"/>
    <p:sldId id="354" r:id="rId17"/>
    <p:sldId id="335" r:id="rId18"/>
    <p:sldId id="336" r:id="rId19"/>
    <p:sldId id="337" r:id="rId20"/>
    <p:sldId id="338" r:id="rId21"/>
    <p:sldId id="339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40" r:id="rId32"/>
    <p:sldId id="350" r:id="rId33"/>
    <p:sldId id="351" r:id="rId34"/>
    <p:sldId id="352" r:id="rId35"/>
    <p:sldId id="329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48"/>
    </p:cViewPr>
  </p:sorterViewPr>
  <p:notesViewPr>
    <p:cSldViewPr snapToGrid="0">
      <p:cViewPr varScale="1">
        <p:scale>
          <a:sx n="55" d="100"/>
          <a:sy n="55" d="100"/>
        </p:scale>
        <p:origin x="-11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905A409C-7E8A-4CC9-98B9-AA38D291AADB}"/>
    <pc:docChg chg="modSld">
      <pc:chgData name="Lines, Todd" userId="afaf7c3a-e8aa-4568-882a-02ad8f9e19b0" providerId="ADAL" clId="{905A409C-7E8A-4CC9-98B9-AA38D291AADB}" dt="2019-04-22T22:35:52.655" v="11" actId="20577"/>
      <pc:docMkLst>
        <pc:docMk/>
      </pc:docMkLst>
      <pc:sldChg chg="modSp">
        <pc:chgData name="Lines, Todd" userId="afaf7c3a-e8aa-4568-882a-02ad8f9e19b0" providerId="ADAL" clId="{905A409C-7E8A-4CC9-98B9-AA38D291AADB}" dt="2019-04-22T22:33:37.458" v="7" actId="947"/>
        <pc:sldMkLst>
          <pc:docMk/>
          <pc:sldMk cId="3800294326" sldId="359"/>
        </pc:sldMkLst>
        <pc:spChg chg="mod">
          <ac:chgData name="Lines, Todd" userId="afaf7c3a-e8aa-4568-882a-02ad8f9e19b0" providerId="ADAL" clId="{905A409C-7E8A-4CC9-98B9-AA38D291AADB}" dt="2019-04-22T22:33:37.458" v="7" actId="947"/>
          <ac:spMkLst>
            <pc:docMk/>
            <pc:sldMk cId="3800294326" sldId="359"/>
            <ac:spMk id="33796" creationId="{00000000-0000-0000-0000-000000000000}"/>
          </ac:spMkLst>
        </pc:spChg>
      </pc:sldChg>
      <pc:sldChg chg="modSp">
        <pc:chgData name="Lines, Todd" userId="afaf7c3a-e8aa-4568-882a-02ad8f9e19b0" providerId="ADAL" clId="{905A409C-7E8A-4CC9-98B9-AA38D291AADB}" dt="2019-04-22T22:35:52.655" v="11" actId="20577"/>
        <pc:sldMkLst>
          <pc:docMk/>
          <pc:sldMk cId="196427517" sldId="364"/>
        </pc:sldMkLst>
        <pc:spChg chg="mod">
          <ac:chgData name="Lines, Todd" userId="afaf7c3a-e8aa-4568-882a-02ad8f9e19b0" providerId="ADAL" clId="{905A409C-7E8A-4CC9-98B9-AA38D291AADB}" dt="2019-04-22T22:35:52.655" v="11" actId="20577"/>
          <ac:spMkLst>
            <pc:docMk/>
            <pc:sldMk cId="196427517" sldId="364"/>
            <ac:spMk id="38916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4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4532362-A33C-496A-AE2C-FB99305B6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C5B6C5-ED60-4FE5-845D-FC12E2CF0279}" type="slidenum">
              <a:rPr lang="en-US"/>
              <a:pPr/>
              <a:t>1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ABDAB-A575-46B7-B3DE-2536DBEB8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76113-C29E-4DC8-86BD-685B49271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48985-DFD0-42C4-8861-9D3C2D3C8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DE24D-E003-4BA5-B7FC-1594E7AFD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63E5-C184-44D8-803B-BB74A700E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54D4E-F887-47F0-AFF9-1CBDE6267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85C46-D035-4669-B161-22FBA0E63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6F0CF-D3A6-4860-B1D3-9575B955B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2EB4F-5BC2-4084-9092-1DA659348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AB209-F361-47A8-B2A4-E56457555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E37BE-2BA8-4184-B16F-FB7D47E26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FF7C2-54BE-44BB-9B74-3C149EC73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EBA15-94E3-4D07-A73B-D174902AE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EDF9D72-7931-42B9-97B3-D1E343AE8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152400" y="76200"/>
            <a:ext cx="996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 Black" pitchFamily="34" charset="0"/>
              </a:rPr>
              <a:t>PH123</a:t>
            </a:r>
          </a:p>
          <a:p>
            <a:pPr>
              <a:defRPr/>
            </a:pPr>
            <a:r>
              <a:rPr lang="en-US" sz="1400">
                <a:latin typeface="Arial Black" pitchFamily="34" charset="0"/>
              </a:rPr>
              <a:t>Sec 1,2</a:t>
            </a: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838200"/>
            <a:ext cx="9220200" cy="304800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6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2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5FB381-26D7-44CE-BEE1-4AD2FFF9A4FE}" type="slidenum">
              <a:rPr lang="en-US"/>
              <a:pPr/>
              <a:t>1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Physics 123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53C7D-C177-4CBA-8EAD-75BEA321149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123.2.8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A spring can be stretched a distance of 60 cm with an applied force of 1 N.  If an identical spring is connected in parallel with the first spring, and both are pulled together, how much force will be required to stretch this parallel combination a distance of 60 cm? </a:t>
            </a:r>
          </a:p>
          <a:p>
            <a:pPr marL="533400" indent="-533400" eaLnBrk="1" hangingPunct="1">
              <a:buFont typeface="Wingdings" pitchFamily="2" charset="2"/>
              <a:buAutoNum type="alphaLcParenR"/>
              <a:defRPr/>
            </a:pPr>
            <a:r>
              <a:rPr lang="en-US" sz="2800" b="1" dirty="0">
                <a:solidFill>
                  <a:schemeClr val="tx2"/>
                </a:solidFill>
              </a:rPr>
              <a:t>	</a:t>
            </a:r>
            <a:r>
              <a:rPr lang="en-US" sz="2800" b="1" dirty="0">
                <a:solidFill>
                  <a:schemeClr val="tx2"/>
                </a:solidFill>
                <a:cs typeface="Arial" charset="0"/>
              </a:rPr>
              <a:t>1/4 </a:t>
            </a:r>
            <a:r>
              <a:rPr lang="en-US" sz="2800" b="1" i="1" dirty="0">
                <a:solidFill>
                  <a:schemeClr val="tx2"/>
                </a:solidFill>
                <a:cs typeface="Arial" charset="0"/>
              </a:rPr>
              <a:t>N</a:t>
            </a:r>
            <a:endParaRPr lang="en-US" sz="2800" b="1" i="1" dirty="0">
              <a:solidFill>
                <a:schemeClr val="tx2"/>
              </a:solidFill>
            </a:endParaRPr>
          </a:p>
          <a:p>
            <a:pPr marL="533400" indent="-533400" eaLnBrk="1" hangingPunct="1">
              <a:buFontTx/>
              <a:buAutoNum type="alphaLcParenR"/>
              <a:defRPr/>
            </a:pPr>
            <a:r>
              <a:rPr lang="en-US" sz="2800" b="1" dirty="0">
                <a:solidFill>
                  <a:schemeClr val="tx2"/>
                </a:solidFill>
              </a:rPr>
              <a:t>	</a:t>
            </a:r>
            <a:r>
              <a:rPr lang="en-US" sz="2800" b="1" dirty="0">
                <a:solidFill>
                  <a:schemeClr val="tx2"/>
                </a:solidFill>
                <a:cs typeface="Arial" charset="0"/>
              </a:rPr>
              <a:t>1/2 </a:t>
            </a:r>
            <a:r>
              <a:rPr lang="en-US" sz="2800" b="1" i="1" dirty="0">
                <a:solidFill>
                  <a:schemeClr val="tx2"/>
                </a:solidFill>
                <a:cs typeface="Arial" charset="0"/>
              </a:rPr>
              <a:t>N</a:t>
            </a:r>
            <a:endParaRPr lang="en-US" sz="2800" b="1" i="1" dirty="0">
              <a:solidFill>
                <a:schemeClr val="tx2"/>
              </a:solidFill>
            </a:endParaRPr>
          </a:p>
          <a:p>
            <a:pPr marL="533400" indent="-533400" eaLnBrk="1" hangingPunct="1">
              <a:buFontTx/>
              <a:buAutoNum type="alphaLcParenR"/>
              <a:defRPr/>
            </a:pPr>
            <a:r>
              <a:rPr lang="en-US" sz="2800" b="1" dirty="0">
                <a:solidFill>
                  <a:schemeClr val="tx2"/>
                </a:solidFill>
              </a:rPr>
              <a:t>	1 </a:t>
            </a:r>
            <a:r>
              <a:rPr lang="en-US" sz="2800" b="1" i="1" dirty="0">
                <a:solidFill>
                  <a:schemeClr val="tx2"/>
                </a:solidFill>
              </a:rPr>
              <a:t>N</a:t>
            </a:r>
          </a:p>
          <a:p>
            <a:pPr marL="533400" indent="-533400" eaLnBrk="1" hangingPunct="1">
              <a:buFontTx/>
              <a:buAutoNum type="alphaLcParenR"/>
              <a:defRPr/>
            </a:pPr>
            <a:r>
              <a:rPr lang="en-US" sz="2800" b="1" dirty="0">
                <a:solidFill>
                  <a:schemeClr val="tx2"/>
                </a:solidFill>
              </a:rPr>
              <a:t>	2 </a:t>
            </a:r>
            <a:r>
              <a:rPr lang="en-US" sz="2800" b="1" i="1" dirty="0">
                <a:solidFill>
                  <a:schemeClr val="tx2"/>
                </a:solidFill>
              </a:rPr>
              <a:t>N</a:t>
            </a:r>
          </a:p>
          <a:p>
            <a:pPr marL="533400" indent="-533400" eaLnBrk="1" hangingPunct="1">
              <a:buFontTx/>
              <a:buAutoNum type="alphaLcParenR"/>
              <a:defRPr/>
            </a:pPr>
            <a:r>
              <a:rPr lang="en-US" sz="2800" b="1" dirty="0">
                <a:solidFill>
                  <a:schemeClr val="tx2"/>
                </a:solidFill>
              </a:rPr>
              <a:t>	4 </a:t>
            </a:r>
            <a:r>
              <a:rPr lang="en-US" sz="2800" b="1" i="1" dirty="0">
                <a:solidFill>
                  <a:schemeClr val="tx2"/>
                </a:solidFill>
              </a:rPr>
              <a:t>N</a:t>
            </a:r>
            <a:endParaRPr lang="en-US" sz="2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/>
          </a:p>
          <a:p>
            <a:pPr marL="533400" indent="-53340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816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77287-43AF-4366-922E-104F2A263D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123.2.9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10175" cy="4525963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A hole is drilled through the center of Earth and emerges on the other side.  You jump into the hole.  What happens to you?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400" dirty="0"/>
              <a:t>you fall to the center and stop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400" dirty="0"/>
              <a:t>you go all the way through and continue off into space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400" dirty="0"/>
              <a:t>you fall to the other side of Earth and then return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400" dirty="0"/>
              <a:t>you won’t fall at all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6350000" y="1825625"/>
            <a:ext cx="2487613" cy="2824163"/>
            <a:chOff x="4174" y="970"/>
            <a:chExt cx="1340" cy="1719"/>
          </a:xfrm>
        </p:grpSpPr>
        <p:grpSp>
          <p:nvGrpSpPr>
            <p:cNvPr id="37894" name="Group 5"/>
            <p:cNvGrpSpPr>
              <a:grpSpLocks/>
            </p:cNvGrpSpPr>
            <p:nvPr/>
          </p:nvGrpSpPr>
          <p:grpSpPr bwMode="auto">
            <a:xfrm>
              <a:off x="4174" y="1346"/>
              <a:ext cx="1340" cy="1340"/>
              <a:chOff x="4902" y="2609"/>
              <a:chExt cx="422" cy="422"/>
            </a:xfrm>
          </p:grpSpPr>
          <p:sp>
            <p:nvSpPr>
              <p:cNvPr id="37907" name="Oval 6"/>
              <p:cNvSpPr>
                <a:spLocks noChangeArrowheads="1"/>
              </p:cNvSpPr>
              <p:nvPr/>
            </p:nvSpPr>
            <p:spPr bwMode="auto">
              <a:xfrm>
                <a:off x="4902" y="2609"/>
                <a:ext cx="422" cy="422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8" name="Freeform 7"/>
              <p:cNvSpPr>
                <a:spLocks/>
              </p:cNvSpPr>
              <p:nvPr/>
            </p:nvSpPr>
            <p:spPr bwMode="auto">
              <a:xfrm>
                <a:off x="4931" y="2664"/>
                <a:ext cx="380" cy="331"/>
              </a:xfrm>
              <a:custGeom>
                <a:avLst/>
                <a:gdLst>
                  <a:gd name="T0" fmla="*/ 1 w 630"/>
                  <a:gd name="T1" fmla="*/ 1 h 553"/>
                  <a:gd name="T2" fmla="*/ 1 w 630"/>
                  <a:gd name="T3" fmla="*/ 1 h 553"/>
                  <a:gd name="T4" fmla="*/ 1 w 630"/>
                  <a:gd name="T5" fmla="*/ 1 h 553"/>
                  <a:gd name="T6" fmla="*/ 1 w 630"/>
                  <a:gd name="T7" fmla="*/ 1 h 553"/>
                  <a:gd name="T8" fmla="*/ 1 w 630"/>
                  <a:gd name="T9" fmla="*/ 1 h 553"/>
                  <a:gd name="T10" fmla="*/ 1 w 630"/>
                  <a:gd name="T11" fmla="*/ 1 h 553"/>
                  <a:gd name="T12" fmla="*/ 1 w 630"/>
                  <a:gd name="T13" fmla="*/ 1 h 553"/>
                  <a:gd name="T14" fmla="*/ 1 w 630"/>
                  <a:gd name="T15" fmla="*/ 1 h 553"/>
                  <a:gd name="T16" fmla="*/ 1 w 630"/>
                  <a:gd name="T17" fmla="*/ 1 h 553"/>
                  <a:gd name="T18" fmla="*/ 1 w 630"/>
                  <a:gd name="T19" fmla="*/ 1 h 553"/>
                  <a:gd name="T20" fmla="*/ 1 w 630"/>
                  <a:gd name="T21" fmla="*/ 1 h 553"/>
                  <a:gd name="T22" fmla="*/ 1 w 630"/>
                  <a:gd name="T23" fmla="*/ 1 h 553"/>
                  <a:gd name="T24" fmla="*/ 1 w 630"/>
                  <a:gd name="T25" fmla="*/ 1 h 553"/>
                  <a:gd name="T26" fmla="*/ 1 w 630"/>
                  <a:gd name="T27" fmla="*/ 1 h 553"/>
                  <a:gd name="T28" fmla="*/ 1 w 630"/>
                  <a:gd name="T29" fmla="*/ 1 h 553"/>
                  <a:gd name="T30" fmla="*/ 1 w 630"/>
                  <a:gd name="T31" fmla="*/ 1 h 553"/>
                  <a:gd name="T32" fmla="*/ 1 w 630"/>
                  <a:gd name="T33" fmla="*/ 1 h 553"/>
                  <a:gd name="T34" fmla="*/ 1 w 630"/>
                  <a:gd name="T35" fmla="*/ 1 h 553"/>
                  <a:gd name="T36" fmla="*/ 1 w 630"/>
                  <a:gd name="T37" fmla="*/ 1 h 553"/>
                  <a:gd name="T38" fmla="*/ 1 w 630"/>
                  <a:gd name="T39" fmla="*/ 1 h 553"/>
                  <a:gd name="T40" fmla="*/ 1 w 630"/>
                  <a:gd name="T41" fmla="*/ 1 h 553"/>
                  <a:gd name="T42" fmla="*/ 1 w 630"/>
                  <a:gd name="T43" fmla="*/ 1 h 553"/>
                  <a:gd name="T44" fmla="*/ 1 w 630"/>
                  <a:gd name="T45" fmla="*/ 1 h 553"/>
                  <a:gd name="T46" fmla="*/ 1 w 630"/>
                  <a:gd name="T47" fmla="*/ 1 h 553"/>
                  <a:gd name="T48" fmla="*/ 1 w 630"/>
                  <a:gd name="T49" fmla="*/ 1 h 553"/>
                  <a:gd name="T50" fmla="*/ 1 w 630"/>
                  <a:gd name="T51" fmla="*/ 1 h 553"/>
                  <a:gd name="T52" fmla="*/ 1 w 630"/>
                  <a:gd name="T53" fmla="*/ 1 h 553"/>
                  <a:gd name="T54" fmla="*/ 1 w 630"/>
                  <a:gd name="T55" fmla="*/ 1 h 553"/>
                  <a:gd name="T56" fmla="*/ 1 w 630"/>
                  <a:gd name="T57" fmla="*/ 1 h 553"/>
                  <a:gd name="T58" fmla="*/ 1 w 630"/>
                  <a:gd name="T59" fmla="*/ 1 h 553"/>
                  <a:gd name="T60" fmla="*/ 1 w 630"/>
                  <a:gd name="T61" fmla="*/ 1 h 553"/>
                  <a:gd name="T62" fmla="*/ 1 w 630"/>
                  <a:gd name="T63" fmla="*/ 1 h 553"/>
                  <a:gd name="T64" fmla="*/ 1 w 630"/>
                  <a:gd name="T65" fmla="*/ 1 h 553"/>
                  <a:gd name="T66" fmla="*/ 1 w 630"/>
                  <a:gd name="T67" fmla="*/ 1 h 553"/>
                  <a:gd name="T68" fmla="*/ 1 w 630"/>
                  <a:gd name="T69" fmla="*/ 1 h 553"/>
                  <a:gd name="T70" fmla="*/ 1 w 630"/>
                  <a:gd name="T71" fmla="*/ 1 h 553"/>
                  <a:gd name="T72" fmla="*/ 1 w 630"/>
                  <a:gd name="T73" fmla="*/ 1 h 553"/>
                  <a:gd name="T74" fmla="*/ 1 w 630"/>
                  <a:gd name="T75" fmla="*/ 1 h 553"/>
                  <a:gd name="T76" fmla="*/ 1 w 630"/>
                  <a:gd name="T77" fmla="*/ 1 h 553"/>
                  <a:gd name="T78" fmla="*/ 1 w 630"/>
                  <a:gd name="T79" fmla="*/ 1 h 553"/>
                  <a:gd name="T80" fmla="*/ 1 w 630"/>
                  <a:gd name="T81" fmla="*/ 1 h 553"/>
                  <a:gd name="T82" fmla="*/ 1 w 630"/>
                  <a:gd name="T83" fmla="*/ 1 h 553"/>
                  <a:gd name="T84" fmla="*/ 1 w 630"/>
                  <a:gd name="T85" fmla="*/ 1 h 553"/>
                  <a:gd name="T86" fmla="*/ 1 w 630"/>
                  <a:gd name="T87" fmla="*/ 1 h 553"/>
                  <a:gd name="T88" fmla="*/ 1 w 630"/>
                  <a:gd name="T89" fmla="*/ 1 h 553"/>
                  <a:gd name="T90" fmla="*/ 1 w 630"/>
                  <a:gd name="T91" fmla="*/ 1 h 553"/>
                  <a:gd name="T92" fmla="*/ 1 w 630"/>
                  <a:gd name="T93" fmla="*/ 1 h 553"/>
                  <a:gd name="T94" fmla="*/ 1 w 630"/>
                  <a:gd name="T95" fmla="*/ 1 h 553"/>
                  <a:gd name="T96" fmla="*/ 1 w 630"/>
                  <a:gd name="T97" fmla="*/ 1 h 553"/>
                  <a:gd name="T98" fmla="*/ 1 w 630"/>
                  <a:gd name="T99" fmla="*/ 1 h 553"/>
                  <a:gd name="T100" fmla="*/ 1 w 630"/>
                  <a:gd name="T101" fmla="*/ 1 h 553"/>
                  <a:gd name="T102" fmla="*/ 1 w 630"/>
                  <a:gd name="T103" fmla="*/ 1 h 553"/>
                  <a:gd name="T104" fmla="*/ 1 w 630"/>
                  <a:gd name="T105" fmla="*/ 1 h 553"/>
                  <a:gd name="T106" fmla="*/ 1 w 630"/>
                  <a:gd name="T107" fmla="*/ 1 h 553"/>
                  <a:gd name="T108" fmla="*/ 1 w 630"/>
                  <a:gd name="T109" fmla="*/ 1 h 553"/>
                  <a:gd name="T110" fmla="*/ 1 w 630"/>
                  <a:gd name="T111" fmla="*/ 1 h 553"/>
                  <a:gd name="T112" fmla="*/ 1 w 630"/>
                  <a:gd name="T113" fmla="*/ 1 h 55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30"/>
                  <a:gd name="T172" fmla="*/ 0 h 553"/>
                  <a:gd name="T173" fmla="*/ 630 w 630"/>
                  <a:gd name="T174" fmla="*/ 553 h 55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30" h="553">
                    <a:moveTo>
                      <a:pt x="80" y="0"/>
                    </a:moveTo>
                    <a:lnTo>
                      <a:pt x="76" y="7"/>
                    </a:lnTo>
                    <a:lnTo>
                      <a:pt x="70" y="14"/>
                    </a:lnTo>
                    <a:lnTo>
                      <a:pt x="63" y="21"/>
                    </a:lnTo>
                    <a:lnTo>
                      <a:pt x="56" y="29"/>
                    </a:lnTo>
                    <a:lnTo>
                      <a:pt x="50" y="38"/>
                    </a:lnTo>
                    <a:lnTo>
                      <a:pt x="45" y="46"/>
                    </a:lnTo>
                    <a:lnTo>
                      <a:pt x="42" y="57"/>
                    </a:lnTo>
                    <a:lnTo>
                      <a:pt x="42" y="67"/>
                    </a:lnTo>
                    <a:lnTo>
                      <a:pt x="42" y="81"/>
                    </a:lnTo>
                    <a:lnTo>
                      <a:pt x="39" y="90"/>
                    </a:lnTo>
                    <a:lnTo>
                      <a:pt x="38" y="95"/>
                    </a:lnTo>
                    <a:lnTo>
                      <a:pt x="42" y="96"/>
                    </a:lnTo>
                    <a:lnTo>
                      <a:pt x="49" y="95"/>
                    </a:lnTo>
                    <a:lnTo>
                      <a:pt x="53" y="92"/>
                    </a:lnTo>
                    <a:lnTo>
                      <a:pt x="57" y="89"/>
                    </a:lnTo>
                    <a:lnTo>
                      <a:pt x="66" y="85"/>
                    </a:lnTo>
                    <a:lnTo>
                      <a:pt x="74" y="84"/>
                    </a:lnTo>
                    <a:lnTo>
                      <a:pt x="78" y="85"/>
                    </a:lnTo>
                    <a:lnTo>
                      <a:pt x="80" y="89"/>
                    </a:lnTo>
                    <a:lnTo>
                      <a:pt x="86" y="93"/>
                    </a:lnTo>
                    <a:lnTo>
                      <a:pt x="93" y="98"/>
                    </a:lnTo>
                    <a:lnTo>
                      <a:pt x="100" y="99"/>
                    </a:lnTo>
                    <a:lnTo>
                      <a:pt x="108" y="99"/>
                    </a:lnTo>
                    <a:lnTo>
                      <a:pt x="119" y="97"/>
                    </a:lnTo>
                    <a:lnTo>
                      <a:pt x="128" y="95"/>
                    </a:lnTo>
                    <a:lnTo>
                      <a:pt x="133" y="95"/>
                    </a:lnTo>
                    <a:lnTo>
                      <a:pt x="139" y="96"/>
                    </a:lnTo>
                    <a:lnTo>
                      <a:pt x="149" y="95"/>
                    </a:lnTo>
                    <a:lnTo>
                      <a:pt x="163" y="93"/>
                    </a:lnTo>
                    <a:lnTo>
                      <a:pt x="173" y="92"/>
                    </a:lnTo>
                    <a:lnTo>
                      <a:pt x="179" y="90"/>
                    </a:lnTo>
                    <a:lnTo>
                      <a:pt x="179" y="84"/>
                    </a:lnTo>
                    <a:lnTo>
                      <a:pt x="178" y="78"/>
                    </a:lnTo>
                    <a:lnTo>
                      <a:pt x="176" y="77"/>
                    </a:lnTo>
                    <a:lnTo>
                      <a:pt x="173" y="78"/>
                    </a:lnTo>
                    <a:lnTo>
                      <a:pt x="165" y="81"/>
                    </a:lnTo>
                    <a:lnTo>
                      <a:pt x="156" y="83"/>
                    </a:lnTo>
                    <a:lnTo>
                      <a:pt x="149" y="86"/>
                    </a:lnTo>
                    <a:lnTo>
                      <a:pt x="143" y="86"/>
                    </a:lnTo>
                    <a:lnTo>
                      <a:pt x="136" y="82"/>
                    </a:lnTo>
                    <a:lnTo>
                      <a:pt x="130" y="76"/>
                    </a:lnTo>
                    <a:lnTo>
                      <a:pt x="126" y="73"/>
                    </a:lnTo>
                    <a:lnTo>
                      <a:pt x="127" y="70"/>
                    </a:lnTo>
                    <a:lnTo>
                      <a:pt x="138" y="69"/>
                    </a:lnTo>
                    <a:lnTo>
                      <a:pt x="150" y="68"/>
                    </a:lnTo>
                    <a:lnTo>
                      <a:pt x="159" y="67"/>
                    </a:lnTo>
                    <a:lnTo>
                      <a:pt x="165" y="63"/>
                    </a:lnTo>
                    <a:lnTo>
                      <a:pt x="169" y="58"/>
                    </a:lnTo>
                    <a:lnTo>
                      <a:pt x="169" y="51"/>
                    </a:lnTo>
                    <a:lnTo>
                      <a:pt x="170" y="48"/>
                    </a:lnTo>
                    <a:lnTo>
                      <a:pt x="173" y="50"/>
                    </a:lnTo>
                    <a:lnTo>
                      <a:pt x="181" y="53"/>
                    </a:lnTo>
                    <a:lnTo>
                      <a:pt x="189" y="59"/>
                    </a:lnTo>
                    <a:lnTo>
                      <a:pt x="192" y="65"/>
                    </a:lnTo>
                    <a:lnTo>
                      <a:pt x="194" y="70"/>
                    </a:lnTo>
                    <a:lnTo>
                      <a:pt x="201" y="75"/>
                    </a:lnTo>
                    <a:lnTo>
                      <a:pt x="212" y="78"/>
                    </a:lnTo>
                    <a:lnTo>
                      <a:pt x="220" y="82"/>
                    </a:lnTo>
                    <a:lnTo>
                      <a:pt x="225" y="88"/>
                    </a:lnTo>
                    <a:lnTo>
                      <a:pt x="222" y="96"/>
                    </a:lnTo>
                    <a:lnTo>
                      <a:pt x="215" y="101"/>
                    </a:lnTo>
                    <a:lnTo>
                      <a:pt x="210" y="104"/>
                    </a:lnTo>
                    <a:lnTo>
                      <a:pt x="209" y="107"/>
                    </a:lnTo>
                    <a:lnTo>
                      <a:pt x="212" y="116"/>
                    </a:lnTo>
                    <a:lnTo>
                      <a:pt x="216" y="121"/>
                    </a:lnTo>
                    <a:lnTo>
                      <a:pt x="219" y="124"/>
                    </a:lnTo>
                    <a:lnTo>
                      <a:pt x="224" y="126"/>
                    </a:lnTo>
                    <a:lnTo>
                      <a:pt x="230" y="127"/>
                    </a:lnTo>
                    <a:lnTo>
                      <a:pt x="234" y="128"/>
                    </a:lnTo>
                    <a:lnTo>
                      <a:pt x="239" y="128"/>
                    </a:lnTo>
                    <a:lnTo>
                      <a:pt x="245" y="130"/>
                    </a:lnTo>
                    <a:lnTo>
                      <a:pt x="249" y="133"/>
                    </a:lnTo>
                    <a:lnTo>
                      <a:pt x="259" y="137"/>
                    </a:lnTo>
                    <a:lnTo>
                      <a:pt x="268" y="136"/>
                    </a:lnTo>
                    <a:lnTo>
                      <a:pt x="270" y="130"/>
                    </a:lnTo>
                    <a:lnTo>
                      <a:pt x="265" y="119"/>
                    </a:lnTo>
                    <a:lnTo>
                      <a:pt x="256" y="108"/>
                    </a:lnTo>
                    <a:lnTo>
                      <a:pt x="248" y="103"/>
                    </a:lnTo>
                    <a:lnTo>
                      <a:pt x="242" y="99"/>
                    </a:lnTo>
                    <a:lnTo>
                      <a:pt x="241" y="92"/>
                    </a:lnTo>
                    <a:lnTo>
                      <a:pt x="242" y="88"/>
                    </a:lnTo>
                    <a:lnTo>
                      <a:pt x="245" y="85"/>
                    </a:lnTo>
                    <a:lnTo>
                      <a:pt x="247" y="83"/>
                    </a:lnTo>
                    <a:lnTo>
                      <a:pt x="251" y="77"/>
                    </a:lnTo>
                    <a:lnTo>
                      <a:pt x="256" y="72"/>
                    </a:lnTo>
                    <a:lnTo>
                      <a:pt x="257" y="68"/>
                    </a:lnTo>
                    <a:lnTo>
                      <a:pt x="254" y="68"/>
                    </a:lnTo>
                    <a:lnTo>
                      <a:pt x="242" y="69"/>
                    </a:lnTo>
                    <a:lnTo>
                      <a:pt x="232" y="68"/>
                    </a:lnTo>
                    <a:lnTo>
                      <a:pt x="231" y="66"/>
                    </a:lnTo>
                    <a:lnTo>
                      <a:pt x="232" y="61"/>
                    </a:lnTo>
                    <a:lnTo>
                      <a:pt x="232" y="53"/>
                    </a:lnTo>
                    <a:lnTo>
                      <a:pt x="228" y="46"/>
                    </a:lnTo>
                    <a:lnTo>
                      <a:pt x="224" y="45"/>
                    </a:lnTo>
                    <a:lnTo>
                      <a:pt x="218" y="45"/>
                    </a:lnTo>
                    <a:lnTo>
                      <a:pt x="211" y="46"/>
                    </a:lnTo>
                    <a:lnTo>
                      <a:pt x="205" y="45"/>
                    </a:lnTo>
                    <a:lnTo>
                      <a:pt x="203" y="42"/>
                    </a:lnTo>
                    <a:lnTo>
                      <a:pt x="204" y="38"/>
                    </a:lnTo>
                    <a:lnTo>
                      <a:pt x="210" y="34"/>
                    </a:lnTo>
                    <a:lnTo>
                      <a:pt x="217" y="30"/>
                    </a:lnTo>
                    <a:lnTo>
                      <a:pt x="222" y="30"/>
                    </a:lnTo>
                    <a:lnTo>
                      <a:pt x="226" y="32"/>
                    </a:lnTo>
                    <a:lnTo>
                      <a:pt x="236" y="38"/>
                    </a:lnTo>
                    <a:lnTo>
                      <a:pt x="248" y="44"/>
                    </a:lnTo>
                    <a:lnTo>
                      <a:pt x="256" y="47"/>
                    </a:lnTo>
                    <a:lnTo>
                      <a:pt x="262" y="51"/>
                    </a:lnTo>
                    <a:lnTo>
                      <a:pt x="269" y="55"/>
                    </a:lnTo>
                    <a:lnTo>
                      <a:pt x="272" y="60"/>
                    </a:lnTo>
                    <a:lnTo>
                      <a:pt x="272" y="63"/>
                    </a:lnTo>
                    <a:lnTo>
                      <a:pt x="270" y="67"/>
                    </a:lnTo>
                    <a:lnTo>
                      <a:pt x="270" y="73"/>
                    </a:lnTo>
                    <a:lnTo>
                      <a:pt x="272" y="78"/>
                    </a:lnTo>
                    <a:lnTo>
                      <a:pt x="274" y="83"/>
                    </a:lnTo>
                    <a:lnTo>
                      <a:pt x="277" y="85"/>
                    </a:lnTo>
                    <a:lnTo>
                      <a:pt x="278" y="86"/>
                    </a:lnTo>
                    <a:lnTo>
                      <a:pt x="279" y="85"/>
                    </a:lnTo>
                    <a:lnTo>
                      <a:pt x="284" y="81"/>
                    </a:lnTo>
                    <a:lnTo>
                      <a:pt x="289" y="76"/>
                    </a:lnTo>
                    <a:lnTo>
                      <a:pt x="296" y="72"/>
                    </a:lnTo>
                    <a:lnTo>
                      <a:pt x="302" y="69"/>
                    </a:lnTo>
                    <a:lnTo>
                      <a:pt x="307" y="68"/>
                    </a:lnTo>
                    <a:lnTo>
                      <a:pt x="311" y="69"/>
                    </a:lnTo>
                    <a:lnTo>
                      <a:pt x="318" y="73"/>
                    </a:lnTo>
                    <a:lnTo>
                      <a:pt x="327" y="76"/>
                    </a:lnTo>
                    <a:lnTo>
                      <a:pt x="335" y="78"/>
                    </a:lnTo>
                    <a:lnTo>
                      <a:pt x="343" y="80"/>
                    </a:lnTo>
                    <a:lnTo>
                      <a:pt x="349" y="82"/>
                    </a:lnTo>
                    <a:lnTo>
                      <a:pt x="353" y="86"/>
                    </a:lnTo>
                    <a:lnTo>
                      <a:pt x="353" y="90"/>
                    </a:lnTo>
                    <a:lnTo>
                      <a:pt x="350" y="95"/>
                    </a:lnTo>
                    <a:lnTo>
                      <a:pt x="349" y="96"/>
                    </a:lnTo>
                    <a:lnTo>
                      <a:pt x="334" y="98"/>
                    </a:lnTo>
                    <a:lnTo>
                      <a:pt x="332" y="98"/>
                    </a:lnTo>
                    <a:lnTo>
                      <a:pt x="326" y="98"/>
                    </a:lnTo>
                    <a:lnTo>
                      <a:pt x="322" y="100"/>
                    </a:lnTo>
                    <a:lnTo>
                      <a:pt x="323" y="106"/>
                    </a:lnTo>
                    <a:lnTo>
                      <a:pt x="325" y="114"/>
                    </a:lnTo>
                    <a:lnTo>
                      <a:pt x="326" y="119"/>
                    </a:lnTo>
                    <a:lnTo>
                      <a:pt x="328" y="121"/>
                    </a:lnTo>
                    <a:lnTo>
                      <a:pt x="335" y="121"/>
                    </a:lnTo>
                    <a:lnTo>
                      <a:pt x="346" y="121"/>
                    </a:lnTo>
                    <a:lnTo>
                      <a:pt x="350" y="121"/>
                    </a:lnTo>
                    <a:lnTo>
                      <a:pt x="353" y="124"/>
                    </a:lnTo>
                    <a:lnTo>
                      <a:pt x="351" y="131"/>
                    </a:lnTo>
                    <a:lnTo>
                      <a:pt x="347" y="138"/>
                    </a:lnTo>
                    <a:lnTo>
                      <a:pt x="341" y="142"/>
                    </a:lnTo>
                    <a:lnTo>
                      <a:pt x="334" y="145"/>
                    </a:lnTo>
                    <a:lnTo>
                      <a:pt x="331" y="152"/>
                    </a:lnTo>
                    <a:lnTo>
                      <a:pt x="330" y="158"/>
                    </a:lnTo>
                    <a:lnTo>
                      <a:pt x="330" y="160"/>
                    </a:lnTo>
                    <a:lnTo>
                      <a:pt x="330" y="162"/>
                    </a:lnTo>
                    <a:lnTo>
                      <a:pt x="333" y="166"/>
                    </a:lnTo>
                    <a:lnTo>
                      <a:pt x="335" y="169"/>
                    </a:lnTo>
                    <a:lnTo>
                      <a:pt x="335" y="172"/>
                    </a:lnTo>
                    <a:lnTo>
                      <a:pt x="335" y="175"/>
                    </a:lnTo>
                    <a:lnTo>
                      <a:pt x="340" y="184"/>
                    </a:lnTo>
                    <a:lnTo>
                      <a:pt x="346" y="195"/>
                    </a:lnTo>
                    <a:lnTo>
                      <a:pt x="348" y="200"/>
                    </a:lnTo>
                    <a:lnTo>
                      <a:pt x="347" y="206"/>
                    </a:lnTo>
                    <a:lnTo>
                      <a:pt x="345" y="213"/>
                    </a:lnTo>
                    <a:lnTo>
                      <a:pt x="343" y="221"/>
                    </a:lnTo>
                    <a:lnTo>
                      <a:pt x="341" y="229"/>
                    </a:lnTo>
                    <a:lnTo>
                      <a:pt x="341" y="236"/>
                    </a:lnTo>
                    <a:lnTo>
                      <a:pt x="345" y="242"/>
                    </a:lnTo>
                    <a:lnTo>
                      <a:pt x="347" y="247"/>
                    </a:lnTo>
                    <a:lnTo>
                      <a:pt x="348" y="251"/>
                    </a:lnTo>
                    <a:lnTo>
                      <a:pt x="348" y="256"/>
                    </a:lnTo>
                    <a:lnTo>
                      <a:pt x="349" y="260"/>
                    </a:lnTo>
                    <a:lnTo>
                      <a:pt x="350" y="265"/>
                    </a:lnTo>
                    <a:lnTo>
                      <a:pt x="349" y="268"/>
                    </a:lnTo>
                    <a:lnTo>
                      <a:pt x="348" y="271"/>
                    </a:lnTo>
                    <a:lnTo>
                      <a:pt x="347" y="272"/>
                    </a:lnTo>
                    <a:lnTo>
                      <a:pt x="345" y="270"/>
                    </a:lnTo>
                    <a:lnTo>
                      <a:pt x="340" y="266"/>
                    </a:lnTo>
                    <a:lnTo>
                      <a:pt x="332" y="262"/>
                    </a:lnTo>
                    <a:lnTo>
                      <a:pt x="326" y="259"/>
                    </a:lnTo>
                    <a:lnTo>
                      <a:pt x="320" y="258"/>
                    </a:lnTo>
                    <a:lnTo>
                      <a:pt x="316" y="258"/>
                    </a:lnTo>
                    <a:lnTo>
                      <a:pt x="311" y="258"/>
                    </a:lnTo>
                    <a:lnTo>
                      <a:pt x="307" y="259"/>
                    </a:lnTo>
                    <a:lnTo>
                      <a:pt x="303" y="260"/>
                    </a:lnTo>
                    <a:lnTo>
                      <a:pt x="300" y="262"/>
                    </a:lnTo>
                    <a:lnTo>
                      <a:pt x="297" y="264"/>
                    </a:lnTo>
                    <a:lnTo>
                      <a:pt x="294" y="266"/>
                    </a:lnTo>
                    <a:lnTo>
                      <a:pt x="292" y="266"/>
                    </a:lnTo>
                    <a:lnTo>
                      <a:pt x="288" y="268"/>
                    </a:lnTo>
                    <a:lnTo>
                      <a:pt x="284" y="277"/>
                    </a:lnTo>
                    <a:lnTo>
                      <a:pt x="280" y="283"/>
                    </a:lnTo>
                    <a:lnTo>
                      <a:pt x="278" y="291"/>
                    </a:lnTo>
                    <a:lnTo>
                      <a:pt x="276" y="298"/>
                    </a:lnTo>
                    <a:lnTo>
                      <a:pt x="274" y="306"/>
                    </a:lnTo>
                    <a:lnTo>
                      <a:pt x="277" y="315"/>
                    </a:lnTo>
                    <a:lnTo>
                      <a:pt x="281" y="321"/>
                    </a:lnTo>
                    <a:lnTo>
                      <a:pt x="290" y="328"/>
                    </a:lnTo>
                    <a:lnTo>
                      <a:pt x="305" y="333"/>
                    </a:lnTo>
                    <a:lnTo>
                      <a:pt x="311" y="325"/>
                    </a:lnTo>
                    <a:lnTo>
                      <a:pt x="317" y="318"/>
                    </a:lnTo>
                    <a:lnTo>
                      <a:pt x="324" y="315"/>
                    </a:lnTo>
                    <a:lnTo>
                      <a:pt x="331" y="315"/>
                    </a:lnTo>
                    <a:lnTo>
                      <a:pt x="335" y="318"/>
                    </a:lnTo>
                    <a:lnTo>
                      <a:pt x="336" y="321"/>
                    </a:lnTo>
                    <a:lnTo>
                      <a:pt x="335" y="326"/>
                    </a:lnTo>
                    <a:lnTo>
                      <a:pt x="334" y="327"/>
                    </a:lnTo>
                    <a:lnTo>
                      <a:pt x="336" y="327"/>
                    </a:lnTo>
                    <a:lnTo>
                      <a:pt x="341" y="328"/>
                    </a:lnTo>
                    <a:lnTo>
                      <a:pt x="349" y="327"/>
                    </a:lnTo>
                    <a:lnTo>
                      <a:pt x="358" y="323"/>
                    </a:lnTo>
                    <a:lnTo>
                      <a:pt x="366" y="321"/>
                    </a:lnTo>
                    <a:lnTo>
                      <a:pt x="370" y="325"/>
                    </a:lnTo>
                    <a:lnTo>
                      <a:pt x="373" y="331"/>
                    </a:lnTo>
                    <a:lnTo>
                      <a:pt x="378" y="336"/>
                    </a:lnTo>
                    <a:lnTo>
                      <a:pt x="384" y="339"/>
                    </a:lnTo>
                    <a:lnTo>
                      <a:pt x="387" y="339"/>
                    </a:lnTo>
                    <a:lnTo>
                      <a:pt x="392" y="338"/>
                    </a:lnTo>
                    <a:lnTo>
                      <a:pt x="399" y="335"/>
                    </a:lnTo>
                    <a:lnTo>
                      <a:pt x="405" y="335"/>
                    </a:lnTo>
                    <a:lnTo>
                      <a:pt x="410" y="336"/>
                    </a:lnTo>
                    <a:lnTo>
                      <a:pt x="413" y="334"/>
                    </a:lnTo>
                    <a:lnTo>
                      <a:pt x="420" y="327"/>
                    </a:lnTo>
                    <a:lnTo>
                      <a:pt x="426" y="317"/>
                    </a:lnTo>
                    <a:lnTo>
                      <a:pt x="427" y="309"/>
                    </a:lnTo>
                    <a:lnTo>
                      <a:pt x="431" y="302"/>
                    </a:lnTo>
                    <a:lnTo>
                      <a:pt x="440" y="298"/>
                    </a:lnTo>
                    <a:lnTo>
                      <a:pt x="447" y="298"/>
                    </a:lnTo>
                    <a:lnTo>
                      <a:pt x="453" y="297"/>
                    </a:lnTo>
                    <a:lnTo>
                      <a:pt x="458" y="297"/>
                    </a:lnTo>
                    <a:lnTo>
                      <a:pt x="464" y="295"/>
                    </a:lnTo>
                    <a:lnTo>
                      <a:pt x="469" y="294"/>
                    </a:lnTo>
                    <a:lnTo>
                      <a:pt x="474" y="290"/>
                    </a:lnTo>
                    <a:lnTo>
                      <a:pt x="478" y="287"/>
                    </a:lnTo>
                    <a:lnTo>
                      <a:pt x="482" y="281"/>
                    </a:lnTo>
                    <a:lnTo>
                      <a:pt x="489" y="274"/>
                    </a:lnTo>
                    <a:lnTo>
                      <a:pt x="494" y="272"/>
                    </a:lnTo>
                    <a:lnTo>
                      <a:pt x="499" y="274"/>
                    </a:lnTo>
                    <a:lnTo>
                      <a:pt x="505" y="274"/>
                    </a:lnTo>
                    <a:lnTo>
                      <a:pt x="510" y="274"/>
                    </a:lnTo>
                    <a:lnTo>
                      <a:pt x="516" y="273"/>
                    </a:lnTo>
                    <a:lnTo>
                      <a:pt x="522" y="271"/>
                    </a:lnTo>
                    <a:lnTo>
                      <a:pt x="527" y="268"/>
                    </a:lnTo>
                    <a:lnTo>
                      <a:pt x="533" y="267"/>
                    </a:lnTo>
                    <a:lnTo>
                      <a:pt x="536" y="265"/>
                    </a:lnTo>
                    <a:lnTo>
                      <a:pt x="540" y="264"/>
                    </a:lnTo>
                    <a:lnTo>
                      <a:pt x="541" y="264"/>
                    </a:lnTo>
                    <a:lnTo>
                      <a:pt x="542" y="264"/>
                    </a:lnTo>
                    <a:lnTo>
                      <a:pt x="546" y="265"/>
                    </a:lnTo>
                    <a:lnTo>
                      <a:pt x="553" y="267"/>
                    </a:lnTo>
                    <a:lnTo>
                      <a:pt x="562" y="268"/>
                    </a:lnTo>
                    <a:lnTo>
                      <a:pt x="567" y="268"/>
                    </a:lnTo>
                    <a:lnTo>
                      <a:pt x="573" y="265"/>
                    </a:lnTo>
                    <a:lnTo>
                      <a:pt x="580" y="262"/>
                    </a:lnTo>
                    <a:lnTo>
                      <a:pt x="586" y="257"/>
                    </a:lnTo>
                    <a:lnTo>
                      <a:pt x="593" y="252"/>
                    </a:lnTo>
                    <a:lnTo>
                      <a:pt x="600" y="248"/>
                    </a:lnTo>
                    <a:lnTo>
                      <a:pt x="605" y="245"/>
                    </a:lnTo>
                    <a:lnTo>
                      <a:pt x="612" y="244"/>
                    </a:lnTo>
                    <a:lnTo>
                      <a:pt x="622" y="248"/>
                    </a:lnTo>
                    <a:lnTo>
                      <a:pt x="625" y="256"/>
                    </a:lnTo>
                    <a:lnTo>
                      <a:pt x="627" y="265"/>
                    </a:lnTo>
                    <a:lnTo>
                      <a:pt x="627" y="273"/>
                    </a:lnTo>
                    <a:lnTo>
                      <a:pt x="626" y="282"/>
                    </a:lnTo>
                    <a:lnTo>
                      <a:pt x="626" y="293"/>
                    </a:lnTo>
                    <a:lnTo>
                      <a:pt x="625" y="302"/>
                    </a:lnTo>
                    <a:lnTo>
                      <a:pt x="627" y="310"/>
                    </a:lnTo>
                    <a:lnTo>
                      <a:pt x="630" y="316"/>
                    </a:lnTo>
                    <a:lnTo>
                      <a:pt x="628" y="320"/>
                    </a:lnTo>
                    <a:lnTo>
                      <a:pt x="627" y="328"/>
                    </a:lnTo>
                    <a:lnTo>
                      <a:pt x="625" y="340"/>
                    </a:lnTo>
                    <a:lnTo>
                      <a:pt x="623" y="355"/>
                    </a:lnTo>
                    <a:lnTo>
                      <a:pt x="620" y="372"/>
                    </a:lnTo>
                    <a:lnTo>
                      <a:pt x="616" y="388"/>
                    </a:lnTo>
                    <a:lnTo>
                      <a:pt x="607" y="404"/>
                    </a:lnTo>
                    <a:lnTo>
                      <a:pt x="602" y="411"/>
                    </a:lnTo>
                    <a:lnTo>
                      <a:pt x="597" y="418"/>
                    </a:lnTo>
                    <a:lnTo>
                      <a:pt x="594" y="425"/>
                    </a:lnTo>
                    <a:lnTo>
                      <a:pt x="590" y="432"/>
                    </a:lnTo>
                    <a:lnTo>
                      <a:pt x="586" y="439"/>
                    </a:lnTo>
                    <a:lnTo>
                      <a:pt x="582" y="446"/>
                    </a:lnTo>
                    <a:lnTo>
                      <a:pt x="577" y="455"/>
                    </a:lnTo>
                    <a:lnTo>
                      <a:pt x="571" y="464"/>
                    </a:lnTo>
                    <a:lnTo>
                      <a:pt x="561" y="481"/>
                    </a:lnTo>
                    <a:lnTo>
                      <a:pt x="555" y="493"/>
                    </a:lnTo>
                    <a:lnTo>
                      <a:pt x="549" y="501"/>
                    </a:lnTo>
                    <a:lnTo>
                      <a:pt x="541" y="509"/>
                    </a:lnTo>
                    <a:lnTo>
                      <a:pt x="534" y="517"/>
                    </a:lnTo>
                    <a:lnTo>
                      <a:pt x="532" y="523"/>
                    </a:lnTo>
                    <a:lnTo>
                      <a:pt x="528" y="529"/>
                    </a:lnTo>
                    <a:lnTo>
                      <a:pt x="523" y="534"/>
                    </a:lnTo>
                    <a:lnTo>
                      <a:pt x="515" y="540"/>
                    </a:lnTo>
                    <a:lnTo>
                      <a:pt x="508" y="547"/>
                    </a:lnTo>
                    <a:lnTo>
                      <a:pt x="503" y="551"/>
                    </a:lnTo>
                    <a:lnTo>
                      <a:pt x="501" y="553"/>
                    </a:lnTo>
                    <a:lnTo>
                      <a:pt x="503" y="533"/>
                    </a:lnTo>
                    <a:lnTo>
                      <a:pt x="505" y="517"/>
                    </a:lnTo>
                    <a:lnTo>
                      <a:pt x="508" y="502"/>
                    </a:lnTo>
                    <a:lnTo>
                      <a:pt x="509" y="486"/>
                    </a:lnTo>
                    <a:lnTo>
                      <a:pt x="511" y="471"/>
                    </a:lnTo>
                    <a:lnTo>
                      <a:pt x="512" y="458"/>
                    </a:lnTo>
                    <a:lnTo>
                      <a:pt x="510" y="450"/>
                    </a:lnTo>
                    <a:lnTo>
                      <a:pt x="499" y="446"/>
                    </a:lnTo>
                    <a:lnTo>
                      <a:pt x="490" y="445"/>
                    </a:lnTo>
                    <a:lnTo>
                      <a:pt x="484" y="445"/>
                    </a:lnTo>
                    <a:lnTo>
                      <a:pt x="477" y="445"/>
                    </a:lnTo>
                    <a:lnTo>
                      <a:pt x="471" y="443"/>
                    </a:lnTo>
                    <a:lnTo>
                      <a:pt x="465" y="443"/>
                    </a:lnTo>
                    <a:lnTo>
                      <a:pt x="458" y="442"/>
                    </a:lnTo>
                    <a:lnTo>
                      <a:pt x="451" y="440"/>
                    </a:lnTo>
                    <a:lnTo>
                      <a:pt x="445" y="438"/>
                    </a:lnTo>
                    <a:lnTo>
                      <a:pt x="433" y="433"/>
                    </a:lnTo>
                    <a:lnTo>
                      <a:pt x="430" y="432"/>
                    </a:lnTo>
                    <a:lnTo>
                      <a:pt x="428" y="426"/>
                    </a:lnTo>
                    <a:lnTo>
                      <a:pt x="427" y="410"/>
                    </a:lnTo>
                    <a:lnTo>
                      <a:pt x="427" y="389"/>
                    </a:lnTo>
                    <a:lnTo>
                      <a:pt x="428" y="376"/>
                    </a:lnTo>
                    <a:lnTo>
                      <a:pt x="427" y="365"/>
                    </a:lnTo>
                    <a:lnTo>
                      <a:pt x="419" y="359"/>
                    </a:lnTo>
                    <a:lnTo>
                      <a:pt x="410" y="357"/>
                    </a:lnTo>
                    <a:lnTo>
                      <a:pt x="405" y="359"/>
                    </a:lnTo>
                    <a:lnTo>
                      <a:pt x="399" y="362"/>
                    </a:lnTo>
                    <a:lnTo>
                      <a:pt x="387" y="363"/>
                    </a:lnTo>
                    <a:lnTo>
                      <a:pt x="380" y="363"/>
                    </a:lnTo>
                    <a:lnTo>
                      <a:pt x="373" y="364"/>
                    </a:lnTo>
                    <a:lnTo>
                      <a:pt x="369" y="364"/>
                    </a:lnTo>
                    <a:lnTo>
                      <a:pt x="364" y="365"/>
                    </a:lnTo>
                    <a:lnTo>
                      <a:pt x="359" y="365"/>
                    </a:lnTo>
                    <a:lnTo>
                      <a:pt x="355" y="365"/>
                    </a:lnTo>
                    <a:lnTo>
                      <a:pt x="348" y="364"/>
                    </a:lnTo>
                    <a:lnTo>
                      <a:pt x="341" y="361"/>
                    </a:lnTo>
                    <a:lnTo>
                      <a:pt x="334" y="357"/>
                    </a:lnTo>
                    <a:lnTo>
                      <a:pt x="330" y="354"/>
                    </a:lnTo>
                    <a:lnTo>
                      <a:pt x="326" y="353"/>
                    </a:lnTo>
                    <a:lnTo>
                      <a:pt x="323" y="351"/>
                    </a:lnTo>
                    <a:lnTo>
                      <a:pt x="319" y="351"/>
                    </a:lnTo>
                    <a:lnTo>
                      <a:pt x="316" y="353"/>
                    </a:lnTo>
                    <a:lnTo>
                      <a:pt x="312" y="355"/>
                    </a:lnTo>
                    <a:lnTo>
                      <a:pt x="307" y="358"/>
                    </a:lnTo>
                    <a:lnTo>
                      <a:pt x="297" y="366"/>
                    </a:lnTo>
                    <a:lnTo>
                      <a:pt x="292" y="373"/>
                    </a:lnTo>
                    <a:lnTo>
                      <a:pt x="286" y="377"/>
                    </a:lnTo>
                    <a:lnTo>
                      <a:pt x="274" y="376"/>
                    </a:lnTo>
                    <a:lnTo>
                      <a:pt x="268" y="374"/>
                    </a:lnTo>
                    <a:lnTo>
                      <a:pt x="262" y="374"/>
                    </a:lnTo>
                    <a:lnTo>
                      <a:pt x="257" y="374"/>
                    </a:lnTo>
                    <a:lnTo>
                      <a:pt x="251" y="376"/>
                    </a:lnTo>
                    <a:lnTo>
                      <a:pt x="247" y="376"/>
                    </a:lnTo>
                    <a:lnTo>
                      <a:pt x="242" y="373"/>
                    </a:lnTo>
                    <a:lnTo>
                      <a:pt x="239" y="370"/>
                    </a:lnTo>
                    <a:lnTo>
                      <a:pt x="234" y="363"/>
                    </a:lnTo>
                    <a:lnTo>
                      <a:pt x="227" y="350"/>
                    </a:lnTo>
                    <a:lnTo>
                      <a:pt x="223" y="342"/>
                    </a:lnTo>
                    <a:lnTo>
                      <a:pt x="218" y="338"/>
                    </a:lnTo>
                    <a:lnTo>
                      <a:pt x="210" y="332"/>
                    </a:lnTo>
                    <a:lnTo>
                      <a:pt x="202" y="325"/>
                    </a:lnTo>
                    <a:lnTo>
                      <a:pt x="196" y="323"/>
                    </a:lnTo>
                    <a:lnTo>
                      <a:pt x="192" y="321"/>
                    </a:lnTo>
                    <a:lnTo>
                      <a:pt x="182" y="319"/>
                    </a:lnTo>
                    <a:lnTo>
                      <a:pt x="173" y="318"/>
                    </a:lnTo>
                    <a:lnTo>
                      <a:pt x="166" y="318"/>
                    </a:lnTo>
                    <a:lnTo>
                      <a:pt x="163" y="320"/>
                    </a:lnTo>
                    <a:lnTo>
                      <a:pt x="164" y="324"/>
                    </a:lnTo>
                    <a:lnTo>
                      <a:pt x="170" y="329"/>
                    </a:lnTo>
                    <a:lnTo>
                      <a:pt x="174" y="335"/>
                    </a:lnTo>
                    <a:lnTo>
                      <a:pt x="179" y="340"/>
                    </a:lnTo>
                    <a:lnTo>
                      <a:pt x="184" y="342"/>
                    </a:lnTo>
                    <a:lnTo>
                      <a:pt x="187" y="346"/>
                    </a:lnTo>
                    <a:lnTo>
                      <a:pt x="192" y="347"/>
                    </a:lnTo>
                    <a:lnTo>
                      <a:pt x="195" y="349"/>
                    </a:lnTo>
                    <a:lnTo>
                      <a:pt x="199" y="350"/>
                    </a:lnTo>
                    <a:lnTo>
                      <a:pt x="202" y="353"/>
                    </a:lnTo>
                    <a:lnTo>
                      <a:pt x="201" y="356"/>
                    </a:lnTo>
                    <a:lnTo>
                      <a:pt x="199" y="358"/>
                    </a:lnTo>
                    <a:lnTo>
                      <a:pt x="196" y="359"/>
                    </a:lnTo>
                    <a:lnTo>
                      <a:pt x="187" y="357"/>
                    </a:lnTo>
                    <a:lnTo>
                      <a:pt x="180" y="354"/>
                    </a:lnTo>
                    <a:lnTo>
                      <a:pt x="174" y="351"/>
                    </a:lnTo>
                    <a:lnTo>
                      <a:pt x="170" y="349"/>
                    </a:lnTo>
                    <a:lnTo>
                      <a:pt x="165" y="348"/>
                    </a:lnTo>
                    <a:lnTo>
                      <a:pt x="162" y="346"/>
                    </a:lnTo>
                    <a:lnTo>
                      <a:pt x="158" y="342"/>
                    </a:lnTo>
                    <a:lnTo>
                      <a:pt x="155" y="340"/>
                    </a:lnTo>
                    <a:lnTo>
                      <a:pt x="149" y="334"/>
                    </a:lnTo>
                    <a:lnTo>
                      <a:pt x="146" y="328"/>
                    </a:lnTo>
                    <a:lnTo>
                      <a:pt x="145" y="320"/>
                    </a:lnTo>
                    <a:lnTo>
                      <a:pt x="145" y="311"/>
                    </a:lnTo>
                    <a:lnTo>
                      <a:pt x="145" y="303"/>
                    </a:lnTo>
                    <a:lnTo>
                      <a:pt x="143" y="298"/>
                    </a:lnTo>
                    <a:lnTo>
                      <a:pt x="139" y="295"/>
                    </a:lnTo>
                    <a:lnTo>
                      <a:pt x="131" y="289"/>
                    </a:lnTo>
                    <a:lnTo>
                      <a:pt x="122" y="282"/>
                    </a:lnTo>
                    <a:lnTo>
                      <a:pt x="116" y="278"/>
                    </a:lnTo>
                    <a:lnTo>
                      <a:pt x="112" y="274"/>
                    </a:lnTo>
                    <a:lnTo>
                      <a:pt x="110" y="270"/>
                    </a:lnTo>
                    <a:lnTo>
                      <a:pt x="110" y="263"/>
                    </a:lnTo>
                    <a:lnTo>
                      <a:pt x="111" y="256"/>
                    </a:lnTo>
                    <a:lnTo>
                      <a:pt x="111" y="247"/>
                    </a:lnTo>
                    <a:lnTo>
                      <a:pt x="110" y="235"/>
                    </a:lnTo>
                    <a:lnTo>
                      <a:pt x="107" y="225"/>
                    </a:lnTo>
                    <a:lnTo>
                      <a:pt x="101" y="218"/>
                    </a:lnTo>
                    <a:lnTo>
                      <a:pt x="95" y="211"/>
                    </a:lnTo>
                    <a:lnTo>
                      <a:pt x="91" y="203"/>
                    </a:lnTo>
                    <a:lnTo>
                      <a:pt x="86" y="195"/>
                    </a:lnTo>
                    <a:lnTo>
                      <a:pt x="80" y="189"/>
                    </a:lnTo>
                    <a:lnTo>
                      <a:pt x="78" y="186"/>
                    </a:lnTo>
                    <a:lnTo>
                      <a:pt x="81" y="184"/>
                    </a:lnTo>
                    <a:lnTo>
                      <a:pt x="88" y="186"/>
                    </a:lnTo>
                    <a:lnTo>
                      <a:pt x="93" y="189"/>
                    </a:lnTo>
                    <a:lnTo>
                      <a:pt x="96" y="190"/>
                    </a:lnTo>
                    <a:lnTo>
                      <a:pt x="100" y="186"/>
                    </a:lnTo>
                    <a:lnTo>
                      <a:pt x="103" y="177"/>
                    </a:lnTo>
                    <a:lnTo>
                      <a:pt x="104" y="171"/>
                    </a:lnTo>
                    <a:lnTo>
                      <a:pt x="103" y="165"/>
                    </a:lnTo>
                    <a:lnTo>
                      <a:pt x="99" y="162"/>
                    </a:lnTo>
                    <a:lnTo>
                      <a:pt x="94" y="162"/>
                    </a:lnTo>
                    <a:lnTo>
                      <a:pt x="91" y="162"/>
                    </a:lnTo>
                    <a:lnTo>
                      <a:pt x="86" y="164"/>
                    </a:lnTo>
                    <a:lnTo>
                      <a:pt x="81" y="164"/>
                    </a:lnTo>
                    <a:lnTo>
                      <a:pt x="77" y="164"/>
                    </a:lnTo>
                    <a:lnTo>
                      <a:pt x="74" y="165"/>
                    </a:lnTo>
                    <a:lnTo>
                      <a:pt x="73" y="164"/>
                    </a:lnTo>
                    <a:lnTo>
                      <a:pt x="68" y="158"/>
                    </a:lnTo>
                    <a:lnTo>
                      <a:pt x="63" y="154"/>
                    </a:lnTo>
                    <a:lnTo>
                      <a:pt x="58" y="153"/>
                    </a:lnTo>
                    <a:lnTo>
                      <a:pt x="54" y="152"/>
                    </a:lnTo>
                    <a:lnTo>
                      <a:pt x="48" y="152"/>
                    </a:lnTo>
                    <a:lnTo>
                      <a:pt x="42" y="153"/>
                    </a:lnTo>
                    <a:lnTo>
                      <a:pt x="38" y="153"/>
                    </a:lnTo>
                    <a:lnTo>
                      <a:pt x="33" y="154"/>
                    </a:lnTo>
                    <a:lnTo>
                      <a:pt x="28" y="154"/>
                    </a:lnTo>
                    <a:lnTo>
                      <a:pt x="22" y="156"/>
                    </a:lnTo>
                    <a:lnTo>
                      <a:pt x="18" y="154"/>
                    </a:lnTo>
                    <a:lnTo>
                      <a:pt x="17" y="152"/>
                    </a:lnTo>
                    <a:lnTo>
                      <a:pt x="20" y="144"/>
                    </a:lnTo>
                    <a:lnTo>
                      <a:pt x="26" y="136"/>
                    </a:lnTo>
                    <a:lnTo>
                      <a:pt x="32" y="130"/>
                    </a:lnTo>
                    <a:lnTo>
                      <a:pt x="36" y="126"/>
                    </a:lnTo>
                    <a:lnTo>
                      <a:pt x="39" y="119"/>
                    </a:lnTo>
                    <a:lnTo>
                      <a:pt x="40" y="111"/>
                    </a:lnTo>
                    <a:lnTo>
                      <a:pt x="41" y="105"/>
                    </a:lnTo>
                    <a:lnTo>
                      <a:pt x="39" y="103"/>
                    </a:lnTo>
                    <a:lnTo>
                      <a:pt x="32" y="101"/>
                    </a:lnTo>
                    <a:lnTo>
                      <a:pt x="24" y="103"/>
                    </a:lnTo>
                    <a:lnTo>
                      <a:pt x="18" y="105"/>
                    </a:lnTo>
                    <a:lnTo>
                      <a:pt x="14" y="107"/>
                    </a:lnTo>
                    <a:lnTo>
                      <a:pt x="7" y="107"/>
                    </a:lnTo>
                    <a:lnTo>
                      <a:pt x="3" y="106"/>
                    </a:lnTo>
                    <a:lnTo>
                      <a:pt x="1" y="105"/>
                    </a:lnTo>
                    <a:lnTo>
                      <a:pt x="0" y="106"/>
                    </a:lnTo>
                    <a:lnTo>
                      <a:pt x="4" y="95"/>
                    </a:lnTo>
                    <a:lnTo>
                      <a:pt x="11" y="81"/>
                    </a:lnTo>
                    <a:lnTo>
                      <a:pt x="22" y="65"/>
                    </a:lnTo>
                    <a:lnTo>
                      <a:pt x="34" y="47"/>
                    </a:lnTo>
                    <a:lnTo>
                      <a:pt x="47" y="32"/>
                    </a:lnTo>
                    <a:lnTo>
                      <a:pt x="59" y="17"/>
                    </a:lnTo>
                    <a:lnTo>
                      <a:pt x="71" y="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895" name="Rectangle 8"/>
            <p:cNvSpPr>
              <a:spLocks noChangeArrowheads="1"/>
            </p:cNvSpPr>
            <p:nvPr/>
          </p:nvSpPr>
          <p:spPr bwMode="auto">
            <a:xfrm>
              <a:off x="4785" y="1334"/>
              <a:ext cx="118" cy="1355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96" name="Line 9"/>
            <p:cNvSpPr>
              <a:spLocks noChangeShapeType="1"/>
            </p:cNvSpPr>
            <p:nvPr/>
          </p:nvSpPr>
          <p:spPr bwMode="auto">
            <a:xfrm>
              <a:off x="4844" y="1362"/>
              <a:ext cx="0" cy="48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97" name="Group 10"/>
            <p:cNvGrpSpPr>
              <a:grpSpLocks/>
            </p:cNvGrpSpPr>
            <p:nvPr/>
          </p:nvGrpSpPr>
          <p:grpSpPr bwMode="auto">
            <a:xfrm>
              <a:off x="4765" y="970"/>
              <a:ext cx="146" cy="316"/>
              <a:chOff x="4333" y="1266"/>
              <a:chExt cx="146" cy="316"/>
            </a:xfrm>
          </p:grpSpPr>
          <p:sp>
            <p:nvSpPr>
              <p:cNvPr id="37898" name="AutoShape 11"/>
              <p:cNvSpPr>
                <a:spLocks noChangeArrowheads="1"/>
              </p:cNvSpPr>
              <p:nvPr/>
            </p:nvSpPr>
            <p:spPr bwMode="auto">
              <a:xfrm>
                <a:off x="4333" y="1266"/>
                <a:ext cx="146" cy="146"/>
              </a:xfrm>
              <a:prstGeom prst="smileyFace">
                <a:avLst>
                  <a:gd name="adj" fmla="val 4653"/>
                </a:avLst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7899" name="Group 12"/>
              <p:cNvGrpSpPr>
                <a:grpSpLocks/>
              </p:cNvGrpSpPr>
              <p:nvPr/>
            </p:nvGrpSpPr>
            <p:grpSpPr bwMode="auto">
              <a:xfrm>
                <a:off x="4349" y="1419"/>
                <a:ext cx="114" cy="163"/>
                <a:chOff x="4349" y="1419"/>
                <a:chExt cx="114" cy="231"/>
              </a:xfrm>
            </p:grpSpPr>
            <p:sp>
              <p:nvSpPr>
                <p:cNvPr id="37900" name="Line 13"/>
                <p:cNvSpPr>
                  <a:spLocks noChangeShapeType="1"/>
                </p:cNvSpPr>
                <p:nvPr/>
              </p:nvSpPr>
              <p:spPr bwMode="auto">
                <a:xfrm>
                  <a:off x="4406" y="1419"/>
                  <a:ext cx="0" cy="180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7901" name="Group 14"/>
                <p:cNvGrpSpPr>
                  <a:grpSpLocks/>
                </p:cNvGrpSpPr>
                <p:nvPr/>
              </p:nvGrpSpPr>
              <p:grpSpPr bwMode="auto">
                <a:xfrm>
                  <a:off x="4349" y="1593"/>
                  <a:ext cx="114" cy="57"/>
                  <a:chOff x="4350" y="1560"/>
                  <a:chExt cx="114" cy="57"/>
                </a:xfrm>
              </p:grpSpPr>
              <p:sp>
                <p:nvSpPr>
                  <p:cNvPr id="37905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50" y="1560"/>
                    <a:ext cx="57" cy="57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6" name="Line 16"/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4407" y="1560"/>
                    <a:ext cx="57" cy="57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02" name="Group 17"/>
                <p:cNvGrpSpPr>
                  <a:grpSpLocks/>
                </p:cNvGrpSpPr>
                <p:nvPr/>
              </p:nvGrpSpPr>
              <p:grpSpPr bwMode="auto">
                <a:xfrm flipV="1">
                  <a:off x="4349" y="1443"/>
                  <a:ext cx="114" cy="57"/>
                  <a:chOff x="4350" y="1560"/>
                  <a:chExt cx="114" cy="57"/>
                </a:xfrm>
              </p:grpSpPr>
              <p:sp>
                <p:nvSpPr>
                  <p:cNvPr id="37903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50" y="1560"/>
                    <a:ext cx="57" cy="57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904" name="Line 19"/>
                  <p:cNvSpPr>
                    <a:spLocks noChangeShapeType="1"/>
                  </p:cNvSpPr>
                  <p:nvPr/>
                </p:nvSpPr>
                <p:spPr bwMode="auto">
                  <a:xfrm rot="5400000" flipH="1">
                    <a:off x="4407" y="1560"/>
                    <a:ext cx="57" cy="57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37294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6FC22-12E5-4496-B87F-A1065BAEAA8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123.2.9 (revised)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210175" cy="4525963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A hole is drilled through the center of Earth and emerges on the other side.  You jump into the hole.  What happens to you?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1800" dirty="0"/>
              <a:t>you fall to the center and stop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1800" dirty="0"/>
              <a:t>you go all the way through and continue off into space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1800" dirty="0"/>
              <a:t>you fall to the other side of Earth and then return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1800" dirty="0"/>
              <a:t>you won’t fall at all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1800" dirty="0"/>
              <a:t>I am a geology major, so I know that the Earth has a high pressure center that will liquefy and flow into the hole because the hole is at a lower pressure, so this is not possible… So what happens is the guy jumps into the hole, accelerates until he hits the magma, and is burned to a cinder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sz="1800" dirty="0"/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6350000" y="2443163"/>
            <a:ext cx="2487613" cy="2201862"/>
            <a:chOff x="4902" y="2609"/>
            <a:chExt cx="422" cy="422"/>
          </a:xfrm>
        </p:grpSpPr>
        <p:sp>
          <p:nvSpPr>
            <p:cNvPr id="38930" name="Oval 6"/>
            <p:cNvSpPr>
              <a:spLocks noChangeArrowheads="1"/>
            </p:cNvSpPr>
            <p:nvPr/>
          </p:nvSpPr>
          <p:spPr bwMode="auto">
            <a:xfrm>
              <a:off x="4902" y="2609"/>
              <a:ext cx="422" cy="42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Freeform 7"/>
            <p:cNvSpPr>
              <a:spLocks/>
            </p:cNvSpPr>
            <p:nvPr/>
          </p:nvSpPr>
          <p:spPr bwMode="auto">
            <a:xfrm>
              <a:off x="4931" y="2664"/>
              <a:ext cx="380" cy="331"/>
            </a:xfrm>
            <a:custGeom>
              <a:avLst/>
              <a:gdLst>
                <a:gd name="T0" fmla="*/ 1 w 630"/>
                <a:gd name="T1" fmla="*/ 1 h 553"/>
                <a:gd name="T2" fmla="*/ 1 w 630"/>
                <a:gd name="T3" fmla="*/ 1 h 553"/>
                <a:gd name="T4" fmla="*/ 1 w 630"/>
                <a:gd name="T5" fmla="*/ 1 h 553"/>
                <a:gd name="T6" fmla="*/ 1 w 630"/>
                <a:gd name="T7" fmla="*/ 1 h 553"/>
                <a:gd name="T8" fmla="*/ 1 w 630"/>
                <a:gd name="T9" fmla="*/ 1 h 553"/>
                <a:gd name="T10" fmla="*/ 1 w 630"/>
                <a:gd name="T11" fmla="*/ 1 h 553"/>
                <a:gd name="T12" fmla="*/ 1 w 630"/>
                <a:gd name="T13" fmla="*/ 1 h 553"/>
                <a:gd name="T14" fmla="*/ 1 w 630"/>
                <a:gd name="T15" fmla="*/ 1 h 553"/>
                <a:gd name="T16" fmla="*/ 1 w 630"/>
                <a:gd name="T17" fmla="*/ 1 h 553"/>
                <a:gd name="T18" fmla="*/ 1 w 630"/>
                <a:gd name="T19" fmla="*/ 1 h 553"/>
                <a:gd name="T20" fmla="*/ 1 w 630"/>
                <a:gd name="T21" fmla="*/ 1 h 553"/>
                <a:gd name="T22" fmla="*/ 1 w 630"/>
                <a:gd name="T23" fmla="*/ 1 h 553"/>
                <a:gd name="T24" fmla="*/ 1 w 630"/>
                <a:gd name="T25" fmla="*/ 1 h 553"/>
                <a:gd name="T26" fmla="*/ 1 w 630"/>
                <a:gd name="T27" fmla="*/ 1 h 553"/>
                <a:gd name="T28" fmla="*/ 1 w 630"/>
                <a:gd name="T29" fmla="*/ 1 h 553"/>
                <a:gd name="T30" fmla="*/ 1 w 630"/>
                <a:gd name="T31" fmla="*/ 1 h 553"/>
                <a:gd name="T32" fmla="*/ 1 w 630"/>
                <a:gd name="T33" fmla="*/ 1 h 553"/>
                <a:gd name="T34" fmla="*/ 1 w 630"/>
                <a:gd name="T35" fmla="*/ 1 h 553"/>
                <a:gd name="T36" fmla="*/ 1 w 630"/>
                <a:gd name="T37" fmla="*/ 1 h 553"/>
                <a:gd name="T38" fmla="*/ 1 w 630"/>
                <a:gd name="T39" fmla="*/ 1 h 553"/>
                <a:gd name="T40" fmla="*/ 1 w 630"/>
                <a:gd name="T41" fmla="*/ 1 h 553"/>
                <a:gd name="T42" fmla="*/ 1 w 630"/>
                <a:gd name="T43" fmla="*/ 1 h 553"/>
                <a:gd name="T44" fmla="*/ 1 w 630"/>
                <a:gd name="T45" fmla="*/ 1 h 553"/>
                <a:gd name="T46" fmla="*/ 1 w 630"/>
                <a:gd name="T47" fmla="*/ 1 h 553"/>
                <a:gd name="T48" fmla="*/ 1 w 630"/>
                <a:gd name="T49" fmla="*/ 1 h 553"/>
                <a:gd name="T50" fmla="*/ 1 w 630"/>
                <a:gd name="T51" fmla="*/ 1 h 553"/>
                <a:gd name="T52" fmla="*/ 1 w 630"/>
                <a:gd name="T53" fmla="*/ 1 h 553"/>
                <a:gd name="T54" fmla="*/ 1 w 630"/>
                <a:gd name="T55" fmla="*/ 1 h 553"/>
                <a:gd name="T56" fmla="*/ 1 w 630"/>
                <a:gd name="T57" fmla="*/ 1 h 553"/>
                <a:gd name="T58" fmla="*/ 1 w 630"/>
                <a:gd name="T59" fmla="*/ 1 h 553"/>
                <a:gd name="T60" fmla="*/ 1 w 630"/>
                <a:gd name="T61" fmla="*/ 1 h 553"/>
                <a:gd name="T62" fmla="*/ 1 w 630"/>
                <a:gd name="T63" fmla="*/ 1 h 553"/>
                <a:gd name="T64" fmla="*/ 1 w 630"/>
                <a:gd name="T65" fmla="*/ 1 h 553"/>
                <a:gd name="T66" fmla="*/ 1 w 630"/>
                <a:gd name="T67" fmla="*/ 1 h 553"/>
                <a:gd name="T68" fmla="*/ 1 w 630"/>
                <a:gd name="T69" fmla="*/ 1 h 553"/>
                <a:gd name="T70" fmla="*/ 1 w 630"/>
                <a:gd name="T71" fmla="*/ 1 h 553"/>
                <a:gd name="T72" fmla="*/ 1 w 630"/>
                <a:gd name="T73" fmla="*/ 1 h 553"/>
                <a:gd name="T74" fmla="*/ 1 w 630"/>
                <a:gd name="T75" fmla="*/ 1 h 553"/>
                <a:gd name="T76" fmla="*/ 1 w 630"/>
                <a:gd name="T77" fmla="*/ 1 h 553"/>
                <a:gd name="T78" fmla="*/ 1 w 630"/>
                <a:gd name="T79" fmla="*/ 1 h 553"/>
                <a:gd name="T80" fmla="*/ 1 w 630"/>
                <a:gd name="T81" fmla="*/ 1 h 553"/>
                <a:gd name="T82" fmla="*/ 1 w 630"/>
                <a:gd name="T83" fmla="*/ 1 h 553"/>
                <a:gd name="T84" fmla="*/ 1 w 630"/>
                <a:gd name="T85" fmla="*/ 1 h 553"/>
                <a:gd name="T86" fmla="*/ 1 w 630"/>
                <a:gd name="T87" fmla="*/ 1 h 553"/>
                <a:gd name="T88" fmla="*/ 1 w 630"/>
                <a:gd name="T89" fmla="*/ 1 h 553"/>
                <a:gd name="T90" fmla="*/ 1 w 630"/>
                <a:gd name="T91" fmla="*/ 1 h 553"/>
                <a:gd name="T92" fmla="*/ 1 w 630"/>
                <a:gd name="T93" fmla="*/ 1 h 553"/>
                <a:gd name="T94" fmla="*/ 1 w 630"/>
                <a:gd name="T95" fmla="*/ 1 h 553"/>
                <a:gd name="T96" fmla="*/ 1 w 630"/>
                <a:gd name="T97" fmla="*/ 1 h 553"/>
                <a:gd name="T98" fmla="*/ 1 w 630"/>
                <a:gd name="T99" fmla="*/ 1 h 553"/>
                <a:gd name="T100" fmla="*/ 1 w 630"/>
                <a:gd name="T101" fmla="*/ 1 h 553"/>
                <a:gd name="T102" fmla="*/ 1 w 630"/>
                <a:gd name="T103" fmla="*/ 1 h 553"/>
                <a:gd name="T104" fmla="*/ 1 w 630"/>
                <a:gd name="T105" fmla="*/ 1 h 553"/>
                <a:gd name="T106" fmla="*/ 1 w 630"/>
                <a:gd name="T107" fmla="*/ 1 h 553"/>
                <a:gd name="T108" fmla="*/ 1 w 630"/>
                <a:gd name="T109" fmla="*/ 1 h 553"/>
                <a:gd name="T110" fmla="*/ 1 w 630"/>
                <a:gd name="T111" fmla="*/ 1 h 553"/>
                <a:gd name="T112" fmla="*/ 1 w 630"/>
                <a:gd name="T113" fmla="*/ 1 h 5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30"/>
                <a:gd name="T172" fmla="*/ 0 h 553"/>
                <a:gd name="T173" fmla="*/ 630 w 630"/>
                <a:gd name="T174" fmla="*/ 553 h 5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30" h="553">
                  <a:moveTo>
                    <a:pt x="80" y="0"/>
                  </a:moveTo>
                  <a:lnTo>
                    <a:pt x="76" y="7"/>
                  </a:lnTo>
                  <a:lnTo>
                    <a:pt x="70" y="14"/>
                  </a:lnTo>
                  <a:lnTo>
                    <a:pt x="63" y="21"/>
                  </a:lnTo>
                  <a:lnTo>
                    <a:pt x="56" y="29"/>
                  </a:lnTo>
                  <a:lnTo>
                    <a:pt x="50" y="38"/>
                  </a:lnTo>
                  <a:lnTo>
                    <a:pt x="45" y="46"/>
                  </a:lnTo>
                  <a:lnTo>
                    <a:pt x="42" y="57"/>
                  </a:lnTo>
                  <a:lnTo>
                    <a:pt x="42" y="67"/>
                  </a:lnTo>
                  <a:lnTo>
                    <a:pt x="42" y="81"/>
                  </a:lnTo>
                  <a:lnTo>
                    <a:pt x="39" y="90"/>
                  </a:lnTo>
                  <a:lnTo>
                    <a:pt x="38" y="95"/>
                  </a:lnTo>
                  <a:lnTo>
                    <a:pt x="42" y="96"/>
                  </a:lnTo>
                  <a:lnTo>
                    <a:pt x="49" y="95"/>
                  </a:lnTo>
                  <a:lnTo>
                    <a:pt x="53" y="92"/>
                  </a:lnTo>
                  <a:lnTo>
                    <a:pt x="57" y="89"/>
                  </a:lnTo>
                  <a:lnTo>
                    <a:pt x="66" y="85"/>
                  </a:lnTo>
                  <a:lnTo>
                    <a:pt x="74" y="84"/>
                  </a:lnTo>
                  <a:lnTo>
                    <a:pt x="78" y="85"/>
                  </a:lnTo>
                  <a:lnTo>
                    <a:pt x="80" y="89"/>
                  </a:lnTo>
                  <a:lnTo>
                    <a:pt x="86" y="93"/>
                  </a:lnTo>
                  <a:lnTo>
                    <a:pt x="93" y="98"/>
                  </a:lnTo>
                  <a:lnTo>
                    <a:pt x="100" y="99"/>
                  </a:lnTo>
                  <a:lnTo>
                    <a:pt x="108" y="99"/>
                  </a:lnTo>
                  <a:lnTo>
                    <a:pt x="119" y="97"/>
                  </a:lnTo>
                  <a:lnTo>
                    <a:pt x="128" y="95"/>
                  </a:lnTo>
                  <a:lnTo>
                    <a:pt x="133" y="95"/>
                  </a:lnTo>
                  <a:lnTo>
                    <a:pt x="139" y="96"/>
                  </a:lnTo>
                  <a:lnTo>
                    <a:pt x="149" y="95"/>
                  </a:lnTo>
                  <a:lnTo>
                    <a:pt x="163" y="93"/>
                  </a:lnTo>
                  <a:lnTo>
                    <a:pt x="173" y="92"/>
                  </a:lnTo>
                  <a:lnTo>
                    <a:pt x="179" y="90"/>
                  </a:lnTo>
                  <a:lnTo>
                    <a:pt x="179" y="84"/>
                  </a:lnTo>
                  <a:lnTo>
                    <a:pt x="178" y="78"/>
                  </a:lnTo>
                  <a:lnTo>
                    <a:pt x="176" y="77"/>
                  </a:lnTo>
                  <a:lnTo>
                    <a:pt x="173" y="78"/>
                  </a:lnTo>
                  <a:lnTo>
                    <a:pt x="165" y="81"/>
                  </a:lnTo>
                  <a:lnTo>
                    <a:pt x="156" y="83"/>
                  </a:lnTo>
                  <a:lnTo>
                    <a:pt x="149" y="86"/>
                  </a:lnTo>
                  <a:lnTo>
                    <a:pt x="143" y="86"/>
                  </a:lnTo>
                  <a:lnTo>
                    <a:pt x="136" y="82"/>
                  </a:lnTo>
                  <a:lnTo>
                    <a:pt x="130" y="76"/>
                  </a:lnTo>
                  <a:lnTo>
                    <a:pt x="126" y="73"/>
                  </a:lnTo>
                  <a:lnTo>
                    <a:pt x="127" y="70"/>
                  </a:lnTo>
                  <a:lnTo>
                    <a:pt x="138" y="69"/>
                  </a:lnTo>
                  <a:lnTo>
                    <a:pt x="150" y="68"/>
                  </a:lnTo>
                  <a:lnTo>
                    <a:pt x="159" y="67"/>
                  </a:lnTo>
                  <a:lnTo>
                    <a:pt x="165" y="63"/>
                  </a:lnTo>
                  <a:lnTo>
                    <a:pt x="169" y="58"/>
                  </a:lnTo>
                  <a:lnTo>
                    <a:pt x="169" y="51"/>
                  </a:lnTo>
                  <a:lnTo>
                    <a:pt x="170" y="48"/>
                  </a:lnTo>
                  <a:lnTo>
                    <a:pt x="173" y="50"/>
                  </a:lnTo>
                  <a:lnTo>
                    <a:pt x="181" y="53"/>
                  </a:lnTo>
                  <a:lnTo>
                    <a:pt x="189" y="59"/>
                  </a:lnTo>
                  <a:lnTo>
                    <a:pt x="192" y="65"/>
                  </a:lnTo>
                  <a:lnTo>
                    <a:pt x="194" y="70"/>
                  </a:lnTo>
                  <a:lnTo>
                    <a:pt x="201" y="75"/>
                  </a:lnTo>
                  <a:lnTo>
                    <a:pt x="212" y="78"/>
                  </a:lnTo>
                  <a:lnTo>
                    <a:pt x="220" y="82"/>
                  </a:lnTo>
                  <a:lnTo>
                    <a:pt x="225" y="88"/>
                  </a:lnTo>
                  <a:lnTo>
                    <a:pt x="222" y="96"/>
                  </a:lnTo>
                  <a:lnTo>
                    <a:pt x="215" y="101"/>
                  </a:lnTo>
                  <a:lnTo>
                    <a:pt x="210" y="104"/>
                  </a:lnTo>
                  <a:lnTo>
                    <a:pt x="209" y="107"/>
                  </a:lnTo>
                  <a:lnTo>
                    <a:pt x="212" y="116"/>
                  </a:lnTo>
                  <a:lnTo>
                    <a:pt x="216" y="121"/>
                  </a:lnTo>
                  <a:lnTo>
                    <a:pt x="219" y="124"/>
                  </a:lnTo>
                  <a:lnTo>
                    <a:pt x="224" y="126"/>
                  </a:lnTo>
                  <a:lnTo>
                    <a:pt x="230" y="127"/>
                  </a:lnTo>
                  <a:lnTo>
                    <a:pt x="234" y="128"/>
                  </a:lnTo>
                  <a:lnTo>
                    <a:pt x="239" y="128"/>
                  </a:lnTo>
                  <a:lnTo>
                    <a:pt x="245" y="130"/>
                  </a:lnTo>
                  <a:lnTo>
                    <a:pt x="249" y="133"/>
                  </a:lnTo>
                  <a:lnTo>
                    <a:pt x="259" y="137"/>
                  </a:lnTo>
                  <a:lnTo>
                    <a:pt x="268" y="136"/>
                  </a:lnTo>
                  <a:lnTo>
                    <a:pt x="270" y="130"/>
                  </a:lnTo>
                  <a:lnTo>
                    <a:pt x="265" y="119"/>
                  </a:lnTo>
                  <a:lnTo>
                    <a:pt x="256" y="108"/>
                  </a:lnTo>
                  <a:lnTo>
                    <a:pt x="248" y="103"/>
                  </a:lnTo>
                  <a:lnTo>
                    <a:pt x="242" y="99"/>
                  </a:lnTo>
                  <a:lnTo>
                    <a:pt x="241" y="92"/>
                  </a:lnTo>
                  <a:lnTo>
                    <a:pt x="242" y="88"/>
                  </a:lnTo>
                  <a:lnTo>
                    <a:pt x="245" y="85"/>
                  </a:lnTo>
                  <a:lnTo>
                    <a:pt x="247" y="83"/>
                  </a:lnTo>
                  <a:lnTo>
                    <a:pt x="251" y="77"/>
                  </a:lnTo>
                  <a:lnTo>
                    <a:pt x="256" y="72"/>
                  </a:lnTo>
                  <a:lnTo>
                    <a:pt x="257" y="68"/>
                  </a:lnTo>
                  <a:lnTo>
                    <a:pt x="254" y="68"/>
                  </a:lnTo>
                  <a:lnTo>
                    <a:pt x="242" y="69"/>
                  </a:lnTo>
                  <a:lnTo>
                    <a:pt x="232" y="68"/>
                  </a:lnTo>
                  <a:lnTo>
                    <a:pt x="231" y="66"/>
                  </a:lnTo>
                  <a:lnTo>
                    <a:pt x="232" y="61"/>
                  </a:lnTo>
                  <a:lnTo>
                    <a:pt x="232" y="53"/>
                  </a:lnTo>
                  <a:lnTo>
                    <a:pt x="228" y="46"/>
                  </a:lnTo>
                  <a:lnTo>
                    <a:pt x="224" y="45"/>
                  </a:lnTo>
                  <a:lnTo>
                    <a:pt x="218" y="45"/>
                  </a:lnTo>
                  <a:lnTo>
                    <a:pt x="211" y="46"/>
                  </a:lnTo>
                  <a:lnTo>
                    <a:pt x="205" y="45"/>
                  </a:lnTo>
                  <a:lnTo>
                    <a:pt x="203" y="42"/>
                  </a:lnTo>
                  <a:lnTo>
                    <a:pt x="204" y="38"/>
                  </a:lnTo>
                  <a:lnTo>
                    <a:pt x="210" y="34"/>
                  </a:lnTo>
                  <a:lnTo>
                    <a:pt x="217" y="30"/>
                  </a:lnTo>
                  <a:lnTo>
                    <a:pt x="222" y="30"/>
                  </a:lnTo>
                  <a:lnTo>
                    <a:pt x="226" y="32"/>
                  </a:lnTo>
                  <a:lnTo>
                    <a:pt x="236" y="38"/>
                  </a:lnTo>
                  <a:lnTo>
                    <a:pt x="248" y="44"/>
                  </a:lnTo>
                  <a:lnTo>
                    <a:pt x="256" y="47"/>
                  </a:lnTo>
                  <a:lnTo>
                    <a:pt x="262" y="51"/>
                  </a:lnTo>
                  <a:lnTo>
                    <a:pt x="269" y="55"/>
                  </a:lnTo>
                  <a:lnTo>
                    <a:pt x="272" y="60"/>
                  </a:lnTo>
                  <a:lnTo>
                    <a:pt x="272" y="63"/>
                  </a:lnTo>
                  <a:lnTo>
                    <a:pt x="270" y="67"/>
                  </a:lnTo>
                  <a:lnTo>
                    <a:pt x="270" y="73"/>
                  </a:lnTo>
                  <a:lnTo>
                    <a:pt x="272" y="78"/>
                  </a:lnTo>
                  <a:lnTo>
                    <a:pt x="274" y="83"/>
                  </a:lnTo>
                  <a:lnTo>
                    <a:pt x="277" y="85"/>
                  </a:lnTo>
                  <a:lnTo>
                    <a:pt x="278" y="86"/>
                  </a:lnTo>
                  <a:lnTo>
                    <a:pt x="279" y="85"/>
                  </a:lnTo>
                  <a:lnTo>
                    <a:pt x="284" y="81"/>
                  </a:lnTo>
                  <a:lnTo>
                    <a:pt x="289" y="76"/>
                  </a:lnTo>
                  <a:lnTo>
                    <a:pt x="296" y="72"/>
                  </a:lnTo>
                  <a:lnTo>
                    <a:pt x="302" y="69"/>
                  </a:lnTo>
                  <a:lnTo>
                    <a:pt x="307" y="68"/>
                  </a:lnTo>
                  <a:lnTo>
                    <a:pt x="311" y="69"/>
                  </a:lnTo>
                  <a:lnTo>
                    <a:pt x="318" y="73"/>
                  </a:lnTo>
                  <a:lnTo>
                    <a:pt x="327" y="76"/>
                  </a:lnTo>
                  <a:lnTo>
                    <a:pt x="335" y="78"/>
                  </a:lnTo>
                  <a:lnTo>
                    <a:pt x="343" y="80"/>
                  </a:lnTo>
                  <a:lnTo>
                    <a:pt x="349" y="82"/>
                  </a:lnTo>
                  <a:lnTo>
                    <a:pt x="353" y="86"/>
                  </a:lnTo>
                  <a:lnTo>
                    <a:pt x="353" y="90"/>
                  </a:lnTo>
                  <a:lnTo>
                    <a:pt x="350" y="95"/>
                  </a:lnTo>
                  <a:lnTo>
                    <a:pt x="349" y="96"/>
                  </a:lnTo>
                  <a:lnTo>
                    <a:pt x="334" y="98"/>
                  </a:lnTo>
                  <a:lnTo>
                    <a:pt x="332" y="98"/>
                  </a:lnTo>
                  <a:lnTo>
                    <a:pt x="326" y="98"/>
                  </a:lnTo>
                  <a:lnTo>
                    <a:pt x="322" y="100"/>
                  </a:lnTo>
                  <a:lnTo>
                    <a:pt x="323" y="106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8" y="121"/>
                  </a:lnTo>
                  <a:lnTo>
                    <a:pt x="335" y="121"/>
                  </a:lnTo>
                  <a:lnTo>
                    <a:pt x="346" y="121"/>
                  </a:lnTo>
                  <a:lnTo>
                    <a:pt x="350" y="121"/>
                  </a:lnTo>
                  <a:lnTo>
                    <a:pt x="353" y="124"/>
                  </a:lnTo>
                  <a:lnTo>
                    <a:pt x="351" y="131"/>
                  </a:lnTo>
                  <a:lnTo>
                    <a:pt x="347" y="138"/>
                  </a:lnTo>
                  <a:lnTo>
                    <a:pt x="341" y="142"/>
                  </a:lnTo>
                  <a:lnTo>
                    <a:pt x="334" y="145"/>
                  </a:lnTo>
                  <a:lnTo>
                    <a:pt x="331" y="152"/>
                  </a:lnTo>
                  <a:lnTo>
                    <a:pt x="330" y="158"/>
                  </a:lnTo>
                  <a:lnTo>
                    <a:pt x="330" y="160"/>
                  </a:lnTo>
                  <a:lnTo>
                    <a:pt x="330" y="162"/>
                  </a:lnTo>
                  <a:lnTo>
                    <a:pt x="333" y="166"/>
                  </a:lnTo>
                  <a:lnTo>
                    <a:pt x="335" y="169"/>
                  </a:lnTo>
                  <a:lnTo>
                    <a:pt x="335" y="172"/>
                  </a:lnTo>
                  <a:lnTo>
                    <a:pt x="335" y="175"/>
                  </a:lnTo>
                  <a:lnTo>
                    <a:pt x="340" y="184"/>
                  </a:lnTo>
                  <a:lnTo>
                    <a:pt x="346" y="195"/>
                  </a:lnTo>
                  <a:lnTo>
                    <a:pt x="348" y="200"/>
                  </a:lnTo>
                  <a:lnTo>
                    <a:pt x="347" y="206"/>
                  </a:lnTo>
                  <a:lnTo>
                    <a:pt x="345" y="213"/>
                  </a:lnTo>
                  <a:lnTo>
                    <a:pt x="343" y="221"/>
                  </a:lnTo>
                  <a:lnTo>
                    <a:pt x="341" y="229"/>
                  </a:lnTo>
                  <a:lnTo>
                    <a:pt x="341" y="236"/>
                  </a:lnTo>
                  <a:lnTo>
                    <a:pt x="345" y="242"/>
                  </a:lnTo>
                  <a:lnTo>
                    <a:pt x="347" y="247"/>
                  </a:lnTo>
                  <a:lnTo>
                    <a:pt x="348" y="251"/>
                  </a:lnTo>
                  <a:lnTo>
                    <a:pt x="348" y="256"/>
                  </a:lnTo>
                  <a:lnTo>
                    <a:pt x="349" y="260"/>
                  </a:lnTo>
                  <a:lnTo>
                    <a:pt x="350" y="265"/>
                  </a:lnTo>
                  <a:lnTo>
                    <a:pt x="349" y="268"/>
                  </a:lnTo>
                  <a:lnTo>
                    <a:pt x="348" y="271"/>
                  </a:lnTo>
                  <a:lnTo>
                    <a:pt x="347" y="272"/>
                  </a:lnTo>
                  <a:lnTo>
                    <a:pt x="345" y="270"/>
                  </a:lnTo>
                  <a:lnTo>
                    <a:pt x="340" y="266"/>
                  </a:lnTo>
                  <a:lnTo>
                    <a:pt x="332" y="262"/>
                  </a:lnTo>
                  <a:lnTo>
                    <a:pt x="326" y="259"/>
                  </a:lnTo>
                  <a:lnTo>
                    <a:pt x="320" y="258"/>
                  </a:lnTo>
                  <a:lnTo>
                    <a:pt x="316" y="258"/>
                  </a:lnTo>
                  <a:lnTo>
                    <a:pt x="311" y="258"/>
                  </a:lnTo>
                  <a:lnTo>
                    <a:pt x="307" y="259"/>
                  </a:lnTo>
                  <a:lnTo>
                    <a:pt x="303" y="260"/>
                  </a:lnTo>
                  <a:lnTo>
                    <a:pt x="300" y="262"/>
                  </a:lnTo>
                  <a:lnTo>
                    <a:pt x="297" y="264"/>
                  </a:lnTo>
                  <a:lnTo>
                    <a:pt x="294" y="266"/>
                  </a:lnTo>
                  <a:lnTo>
                    <a:pt x="292" y="266"/>
                  </a:lnTo>
                  <a:lnTo>
                    <a:pt x="288" y="268"/>
                  </a:lnTo>
                  <a:lnTo>
                    <a:pt x="284" y="277"/>
                  </a:lnTo>
                  <a:lnTo>
                    <a:pt x="280" y="283"/>
                  </a:lnTo>
                  <a:lnTo>
                    <a:pt x="278" y="291"/>
                  </a:lnTo>
                  <a:lnTo>
                    <a:pt x="276" y="298"/>
                  </a:lnTo>
                  <a:lnTo>
                    <a:pt x="274" y="306"/>
                  </a:lnTo>
                  <a:lnTo>
                    <a:pt x="277" y="315"/>
                  </a:lnTo>
                  <a:lnTo>
                    <a:pt x="281" y="321"/>
                  </a:lnTo>
                  <a:lnTo>
                    <a:pt x="290" y="328"/>
                  </a:lnTo>
                  <a:lnTo>
                    <a:pt x="305" y="333"/>
                  </a:lnTo>
                  <a:lnTo>
                    <a:pt x="311" y="325"/>
                  </a:lnTo>
                  <a:lnTo>
                    <a:pt x="317" y="318"/>
                  </a:lnTo>
                  <a:lnTo>
                    <a:pt x="324" y="315"/>
                  </a:lnTo>
                  <a:lnTo>
                    <a:pt x="331" y="315"/>
                  </a:lnTo>
                  <a:lnTo>
                    <a:pt x="335" y="318"/>
                  </a:lnTo>
                  <a:lnTo>
                    <a:pt x="336" y="321"/>
                  </a:lnTo>
                  <a:lnTo>
                    <a:pt x="335" y="326"/>
                  </a:lnTo>
                  <a:lnTo>
                    <a:pt x="334" y="327"/>
                  </a:lnTo>
                  <a:lnTo>
                    <a:pt x="336" y="327"/>
                  </a:lnTo>
                  <a:lnTo>
                    <a:pt x="341" y="328"/>
                  </a:lnTo>
                  <a:lnTo>
                    <a:pt x="349" y="327"/>
                  </a:lnTo>
                  <a:lnTo>
                    <a:pt x="358" y="323"/>
                  </a:lnTo>
                  <a:lnTo>
                    <a:pt x="366" y="321"/>
                  </a:lnTo>
                  <a:lnTo>
                    <a:pt x="370" y="325"/>
                  </a:lnTo>
                  <a:lnTo>
                    <a:pt x="373" y="331"/>
                  </a:lnTo>
                  <a:lnTo>
                    <a:pt x="378" y="336"/>
                  </a:lnTo>
                  <a:lnTo>
                    <a:pt x="384" y="339"/>
                  </a:lnTo>
                  <a:lnTo>
                    <a:pt x="387" y="339"/>
                  </a:lnTo>
                  <a:lnTo>
                    <a:pt x="392" y="338"/>
                  </a:lnTo>
                  <a:lnTo>
                    <a:pt x="399" y="335"/>
                  </a:lnTo>
                  <a:lnTo>
                    <a:pt x="405" y="335"/>
                  </a:lnTo>
                  <a:lnTo>
                    <a:pt x="410" y="336"/>
                  </a:lnTo>
                  <a:lnTo>
                    <a:pt x="413" y="334"/>
                  </a:lnTo>
                  <a:lnTo>
                    <a:pt x="420" y="327"/>
                  </a:lnTo>
                  <a:lnTo>
                    <a:pt x="426" y="317"/>
                  </a:lnTo>
                  <a:lnTo>
                    <a:pt x="427" y="309"/>
                  </a:lnTo>
                  <a:lnTo>
                    <a:pt x="431" y="302"/>
                  </a:lnTo>
                  <a:lnTo>
                    <a:pt x="440" y="298"/>
                  </a:lnTo>
                  <a:lnTo>
                    <a:pt x="447" y="298"/>
                  </a:lnTo>
                  <a:lnTo>
                    <a:pt x="453" y="297"/>
                  </a:lnTo>
                  <a:lnTo>
                    <a:pt x="458" y="297"/>
                  </a:lnTo>
                  <a:lnTo>
                    <a:pt x="464" y="295"/>
                  </a:lnTo>
                  <a:lnTo>
                    <a:pt x="469" y="294"/>
                  </a:lnTo>
                  <a:lnTo>
                    <a:pt x="474" y="290"/>
                  </a:lnTo>
                  <a:lnTo>
                    <a:pt x="478" y="287"/>
                  </a:lnTo>
                  <a:lnTo>
                    <a:pt x="482" y="281"/>
                  </a:lnTo>
                  <a:lnTo>
                    <a:pt x="489" y="274"/>
                  </a:lnTo>
                  <a:lnTo>
                    <a:pt x="494" y="272"/>
                  </a:lnTo>
                  <a:lnTo>
                    <a:pt x="499" y="274"/>
                  </a:lnTo>
                  <a:lnTo>
                    <a:pt x="505" y="274"/>
                  </a:lnTo>
                  <a:lnTo>
                    <a:pt x="510" y="274"/>
                  </a:lnTo>
                  <a:lnTo>
                    <a:pt x="516" y="273"/>
                  </a:lnTo>
                  <a:lnTo>
                    <a:pt x="522" y="271"/>
                  </a:lnTo>
                  <a:lnTo>
                    <a:pt x="527" y="268"/>
                  </a:lnTo>
                  <a:lnTo>
                    <a:pt x="533" y="267"/>
                  </a:lnTo>
                  <a:lnTo>
                    <a:pt x="536" y="265"/>
                  </a:lnTo>
                  <a:lnTo>
                    <a:pt x="540" y="264"/>
                  </a:lnTo>
                  <a:lnTo>
                    <a:pt x="541" y="264"/>
                  </a:lnTo>
                  <a:lnTo>
                    <a:pt x="542" y="264"/>
                  </a:lnTo>
                  <a:lnTo>
                    <a:pt x="546" y="265"/>
                  </a:lnTo>
                  <a:lnTo>
                    <a:pt x="553" y="267"/>
                  </a:lnTo>
                  <a:lnTo>
                    <a:pt x="562" y="268"/>
                  </a:lnTo>
                  <a:lnTo>
                    <a:pt x="567" y="268"/>
                  </a:lnTo>
                  <a:lnTo>
                    <a:pt x="573" y="265"/>
                  </a:lnTo>
                  <a:lnTo>
                    <a:pt x="580" y="262"/>
                  </a:lnTo>
                  <a:lnTo>
                    <a:pt x="586" y="257"/>
                  </a:lnTo>
                  <a:lnTo>
                    <a:pt x="593" y="252"/>
                  </a:lnTo>
                  <a:lnTo>
                    <a:pt x="600" y="248"/>
                  </a:lnTo>
                  <a:lnTo>
                    <a:pt x="605" y="245"/>
                  </a:lnTo>
                  <a:lnTo>
                    <a:pt x="612" y="244"/>
                  </a:lnTo>
                  <a:lnTo>
                    <a:pt x="622" y="248"/>
                  </a:lnTo>
                  <a:lnTo>
                    <a:pt x="625" y="256"/>
                  </a:lnTo>
                  <a:lnTo>
                    <a:pt x="627" y="265"/>
                  </a:lnTo>
                  <a:lnTo>
                    <a:pt x="627" y="273"/>
                  </a:lnTo>
                  <a:lnTo>
                    <a:pt x="626" y="282"/>
                  </a:lnTo>
                  <a:lnTo>
                    <a:pt x="626" y="293"/>
                  </a:lnTo>
                  <a:lnTo>
                    <a:pt x="625" y="302"/>
                  </a:lnTo>
                  <a:lnTo>
                    <a:pt x="627" y="310"/>
                  </a:lnTo>
                  <a:lnTo>
                    <a:pt x="630" y="316"/>
                  </a:lnTo>
                  <a:lnTo>
                    <a:pt x="628" y="320"/>
                  </a:lnTo>
                  <a:lnTo>
                    <a:pt x="627" y="328"/>
                  </a:lnTo>
                  <a:lnTo>
                    <a:pt x="625" y="340"/>
                  </a:lnTo>
                  <a:lnTo>
                    <a:pt x="623" y="355"/>
                  </a:lnTo>
                  <a:lnTo>
                    <a:pt x="620" y="372"/>
                  </a:lnTo>
                  <a:lnTo>
                    <a:pt x="616" y="388"/>
                  </a:lnTo>
                  <a:lnTo>
                    <a:pt x="607" y="404"/>
                  </a:lnTo>
                  <a:lnTo>
                    <a:pt x="602" y="411"/>
                  </a:lnTo>
                  <a:lnTo>
                    <a:pt x="597" y="418"/>
                  </a:lnTo>
                  <a:lnTo>
                    <a:pt x="594" y="425"/>
                  </a:lnTo>
                  <a:lnTo>
                    <a:pt x="590" y="432"/>
                  </a:lnTo>
                  <a:lnTo>
                    <a:pt x="586" y="439"/>
                  </a:lnTo>
                  <a:lnTo>
                    <a:pt x="582" y="446"/>
                  </a:lnTo>
                  <a:lnTo>
                    <a:pt x="577" y="455"/>
                  </a:lnTo>
                  <a:lnTo>
                    <a:pt x="571" y="464"/>
                  </a:lnTo>
                  <a:lnTo>
                    <a:pt x="561" y="481"/>
                  </a:lnTo>
                  <a:lnTo>
                    <a:pt x="555" y="493"/>
                  </a:lnTo>
                  <a:lnTo>
                    <a:pt x="549" y="501"/>
                  </a:lnTo>
                  <a:lnTo>
                    <a:pt x="541" y="509"/>
                  </a:lnTo>
                  <a:lnTo>
                    <a:pt x="534" y="517"/>
                  </a:lnTo>
                  <a:lnTo>
                    <a:pt x="532" y="523"/>
                  </a:lnTo>
                  <a:lnTo>
                    <a:pt x="528" y="529"/>
                  </a:lnTo>
                  <a:lnTo>
                    <a:pt x="523" y="534"/>
                  </a:lnTo>
                  <a:lnTo>
                    <a:pt x="515" y="540"/>
                  </a:lnTo>
                  <a:lnTo>
                    <a:pt x="508" y="547"/>
                  </a:lnTo>
                  <a:lnTo>
                    <a:pt x="503" y="551"/>
                  </a:lnTo>
                  <a:lnTo>
                    <a:pt x="501" y="553"/>
                  </a:lnTo>
                  <a:lnTo>
                    <a:pt x="503" y="533"/>
                  </a:lnTo>
                  <a:lnTo>
                    <a:pt x="505" y="517"/>
                  </a:lnTo>
                  <a:lnTo>
                    <a:pt x="508" y="502"/>
                  </a:lnTo>
                  <a:lnTo>
                    <a:pt x="509" y="486"/>
                  </a:lnTo>
                  <a:lnTo>
                    <a:pt x="511" y="471"/>
                  </a:lnTo>
                  <a:lnTo>
                    <a:pt x="512" y="458"/>
                  </a:lnTo>
                  <a:lnTo>
                    <a:pt x="510" y="450"/>
                  </a:lnTo>
                  <a:lnTo>
                    <a:pt x="499" y="446"/>
                  </a:lnTo>
                  <a:lnTo>
                    <a:pt x="490" y="445"/>
                  </a:lnTo>
                  <a:lnTo>
                    <a:pt x="484" y="445"/>
                  </a:lnTo>
                  <a:lnTo>
                    <a:pt x="477" y="445"/>
                  </a:lnTo>
                  <a:lnTo>
                    <a:pt x="471" y="443"/>
                  </a:lnTo>
                  <a:lnTo>
                    <a:pt x="465" y="443"/>
                  </a:lnTo>
                  <a:lnTo>
                    <a:pt x="458" y="442"/>
                  </a:lnTo>
                  <a:lnTo>
                    <a:pt x="451" y="440"/>
                  </a:lnTo>
                  <a:lnTo>
                    <a:pt x="445" y="438"/>
                  </a:lnTo>
                  <a:lnTo>
                    <a:pt x="433" y="433"/>
                  </a:lnTo>
                  <a:lnTo>
                    <a:pt x="430" y="432"/>
                  </a:lnTo>
                  <a:lnTo>
                    <a:pt x="428" y="426"/>
                  </a:lnTo>
                  <a:lnTo>
                    <a:pt x="427" y="410"/>
                  </a:lnTo>
                  <a:lnTo>
                    <a:pt x="427" y="389"/>
                  </a:lnTo>
                  <a:lnTo>
                    <a:pt x="428" y="376"/>
                  </a:lnTo>
                  <a:lnTo>
                    <a:pt x="427" y="365"/>
                  </a:lnTo>
                  <a:lnTo>
                    <a:pt x="419" y="359"/>
                  </a:lnTo>
                  <a:lnTo>
                    <a:pt x="410" y="357"/>
                  </a:lnTo>
                  <a:lnTo>
                    <a:pt x="405" y="359"/>
                  </a:lnTo>
                  <a:lnTo>
                    <a:pt x="399" y="362"/>
                  </a:lnTo>
                  <a:lnTo>
                    <a:pt x="387" y="363"/>
                  </a:lnTo>
                  <a:lnTo>
                    <a:pt x="380" y="363"/>
                  </a:lnTo>
                  <a:lnTo>
                    <a:pt x="373" y="364"/>
                  </a:lnTo>
                  <a:lnTo>
                    <a:pt x="369" y="364"/>
                  </a:lnTo>
                  <a:lnTo>
                    <a:pt x="364" y="365"/>
                  </a:lnTo>
                  <a:lnTo>
                    <a:pt x="359" y="365"/>
                  </a:lnTo>
                  <a:lnTo>
                    <a:pt x="355" y="365"/>
                  </a:lnTo>
                  <a:lnTo>
                    <a:pt x="348" y="364"/>
                  </a:lnTo>
                  <a:lnTo>
                    <a:pt x="341" y="361"/>
                  </a:lnTo>
                  <a:lnTo>
                    <a:pt x="334" y="357"/>
                  </a:lnTo>
                  <a:lnTo>
                    <a:pt x="330" y="354"/>
                  </a:lnTo>
                  <a:lnTo>
                    <a:pt x="326" y="353"/>
                  </a:lnTo>
                  <a:lnTo>
                    <a:pt x="323" y="351"/>
                  </a:lnTo>
                  <a:lnTo>
                    <a:pt x="319" y="351"/>
                  </a:lnTo>
                  <a:lnTo>
                    <a:pt x="316" y="353"/>
                  </a:lnTo>
                  <a:lnTo>
                    <a:pt x="312" y="355"/>
                  </a:lnTo>
                  <a:lnTo>
                    <a:pt x="307" y="358"/>
                  </a:lnTo>
                  <a:lnTo>
                    <a:pt x="297" y="366"/>
                  </a:lnTo>
                  <a:lnTo>
                    <a:pt x="292" y="373"/>
                  </a:lnTo>
                  <a:lnTo>
                    <a:pt x="286" y="377"/>
                  </a:lnTo>
                  <a:lnTo>
                    <a:pt x="274" y="376"/>
                  </a:lnTo>
                  <a:lnTo>
                    <a:pt x="268" y="374"/>
                  </a:lnTo>
                  <a:lnTo>
                    <a:pt x="262" y="374"/>
                  </a:lnTo>
                  <a:lnTo>
                    <a:pt x="257" y="374"/>
                  </a:lnTo>
                  <a:lnTo>
                    <a:pt x="251" y="376"/>
                  </a:lnTo>
                  <a:lnTo>
                    <a:pt x="247" y="376"/>
                  </a:lnTo>
                  <a:lnTo>
                    <a:pt x="242" y="373"/>
                  </a:lnTo>
                  <a:lnTo>
                    <a:pt x="239" y="370"/>
                  </a:lnTo>
                  <a:lnTo>
                    <a:pt x="234" y="363"/>
                  </a:lnTo>
                  <a:lnTo>
                    <a:pt x="227" y="350"/>
                  </a:lnTo>
                  <a:lnTo>
                    <a:pt x="223" y="342"/>
                  </a:lnTo>
                  <a:lnTo>
                    <a:pt x="218" y="338"/>
                  </a:lnTo>
                  <a:lnTo>
                    <a:pt x="210" y="332"/>
                  </a:lnTo>
                  <a:lnTo>
                    <a:pt x="202" y="325"/>
                  </a:lnTo>
                  <a:lnTo>
                    <a:pt x="196" y="323"/>
                  </a:lnTo>
                  <a:lnTo>
                    <a:pt x="192" y="321"/>
                  </a:lnTo>
                  <a:lnTo>
                    <a:pt x="182" y="319"/>
                  </a:lnTo>
                  <a:lnTo>
                    <a:pt x="173" y="318"/>
                  </a:lnTo>
                  <a:lnTo>
                    <a:pt x="166" y="318"/>
                  </a:lnTo>
                  <a:lnTo>
                    <a:pt x="163" y="320"/>
                  </a:lnTo>
                  <a:lnTo>
                    <a:pt x="164" y="324"/>
                  </a:lnTo>
                  <a:lnTo>
                    <a:pt x="170" y="329"/>
                  </a:lnTo>
                  <a:lnTo>
                    <a:pt x="174" y="335"/>
                  </a:lnTo>
                  <a:lnTo>
                    <a:pt x="179" y="340"/>
                  </a:lnTo>
                  <a:lnTo>
                    <a:pt x="184" y="342"/>
                  </a:lnTo>
                  <a:lnTo>
                    <a:pt x="187" y="346"/>
                  </a:lnTo>
                  <a:lnTo>
                    <a:pt x="192" y="347"/>
                  </a:lnTo>
                  <a:lnTo>
                    <a:pt x="195" y="349"/>
                  </a:lnTo>
                  <a:lnTo>
                    <a:pt x="199" y="350"/>
                  </a:lnTo>
                  <a:lnTo>
                    <a:pt x="202" y="353"/>
                  </a:lnTo>
                  <a:lnTo>
                    <a:pt x="201" y="356"/>
                  </a:lnTo>
                  <a:lnTo>
                    <a:pt x="199" y="358"/>
                  </a:lnTo>
                  <a:lnTo>
                    <a:pt x="196" y="359"/>
                  </a:lnTo>
                  <a:lnTo>
                    <a:pt x="187" y="357"/>
                  </a:lnTo>
                  <a:lnTo>
                    <a:pt x="180" y="354"/>
                  </a:lnTo>
                  <a:lnTo>
                    <a:pt x="174" y="351"/>
                  </a:lnTo>
                  <a:lnTo>
                    <a:pt x="170" y="349"/>
                  </a:lnTo>
                  <a:lnTo>
                    <a:pt x="165" y="348"/>
                  </a:lnTo>
                  <a:lnTo>
                    <a:pt x="162" y="346"/>
                  </a:lnTo>
                  <a:lnTo>
                    <a:pt x="158" y="342"/>
                  </a:lnTo>
                  <a:lnTo>
                    <a:pt x="155" y="340"/>
                  </a:lnTo>
                  <a:lnTo>
                    <a:pt x="149" y="334"/>
                  </a:lnTo>
                  <a:lnTo>
                    <a:pt x="146" y="328"/>
                  </a:lnTo>
                  <a:lnTo>
                    <a:pt x="145" y="320"/>
                  </a:lnTo>
                  <a:lnTo>
                    <a:pt x="145" y="311"/>
                  </a:lnTo>
                  <a:lnTo>
                    <a:pt x="145" y="303"/>
                  </a:lnTo>
                  <a:lnTo>
                    <a:pt x="143" y="298"/>
                  </a:lnTo>
                  <a:lnTo>
                    <a:pt x="139" y="295"/>
                  </a:lnTo>
                  <a:lnTo>
                    <a:pt x="131" y="289"/>
                  </a:lnTo>
                  <a:lnTo>
                    <a:pt x="122" y="282"/>
                  </a:lnTo>
                  <a:lnTo>
                    <a:pt x="116" y="278"/>
                  </a:lnTo>
                  <a:lnTo>
                    <a:pt x="112" y="274"/>
                  </a:lnTo>
                  <a:lnTo>
                    <a:pt x="110" y="270"/>
                  </a:lnTo>
                  <a:lnTo>
                    <a:pt x="110" y="263"/>
                  </a:lnTo>
                  <a:lnTo>
                    <a:pt x="111" y="256"/>
                  </a:lnTo>
                  <a:lnTo>
                    <a:pt x="111" y="247"/>
                  </a:lnTo>
                  <a:lnTo>
                    <a:pt x="110" y="235"/>
                  </a:lnTo>
                  <a:lnTo>
                    <a:pt x="107" y="225"/>
                  </a:lnTo>
                  <a:lnTo>
                    <a:pt x="101" y="218"/>
                  </a:lnTo>
                  <a:lnTo>
                    <a:pt x="95" y="211"/>
                  </a:lnTo>
                  <a:lnTo>
                    <a:pt x="91" y="203"/>
                  </a:lnTo>
                  <a:lnTo>
                    <a:pt x="86" y="195"/>
                  </a:lnTo>
                  <a:lnTo>
                    <a:pt x="80" y="189"/>
                  </a:lnTo>
                  <a:lnTo>
                    <a:pt x="78" y="186"/>
                  </a:lnTo>
                  <a:lnTo>
                    <a:pt x="81" y="184"/>
                  </a:lnTo>
                  <a:lnTo>
                    <a:pt x="88" y="186"/>
                  </a:lnTo>
                  <a:lnTo>
                    <a:pt x="93" y="189"/>
                  </a:lnTo>
                  <a:lnTo>
                    <a:pt x="96" y="190"/>
                  </a:lnTo>
                  <a:lnTo>
                    <a:pt x="100" y="186"/>
                  </a:lnTo>
                  <a:lnTo>
                    <a:pt x="103" y="177"/>
                  </a:lnTo>
                  <a:lnTo>
                    <a:pt x="104" y="171"/>
                  </a:lnTo>
                  <a:lnTo>
                    <a:pt x="103" y="165"/>
                  </a:lnTo>
                  <a:lnTo>
                    <a:pt x="99" y="162"/>
                  </a:lnTo>
                  <a:lnTo>
                    <a:pt x="94" y="162"/>
                  </a:lnTo>
                  <a:lnTo>
                    <a:pt x="91" y="162"/>
                  </a:lnTo>
                  <a:lnTo>
                    <a:pt x="86" y="164"/>
                  </a:lnTo>
                  <a:lnTo>
                    <a:pt x="81" y="164"/>
                  </a:lnTo>
                  <a:lnTo>
                    <a:pt x="77" y="164"/>
                  </a:lnTo>
                  <a:lnTo>
                    <a:pt x="74" y="165"/>
                  </a:lnTo>
                  <a:lnTo>
                    <a:pt x="73" y="164"/>
                  </a:lnTo>
                  <a:lnTo>
                    <a:pt x="68" y="158"/>
                  </a:lnTo>
                  <a:lnTo>
                    <a:pt x="63" y="154"/>
                  </a:lnTo>
                  <a:lnTo>
                    <a:pt x="58" y="153"/>
                  </a:lnTo>
                  <a:lnTo>
                    <a:pt x="54" y="152"/>
                  </a:lnTo>
                  <a:lnTo>
                    <a:pt x="48" y="152"/>
                  </a:lnTo>
                  <a:lnTo>
                    <a:pt x="42" y="153"/>
                  </a:lnTo>
                  <a:lnTo>
                    <a:pt x="38" y="153"/>
                  </a:lnTo>
                  <a:lnTo>
                    <a:pt x="33" y="154"/>
                  </a:lnTo>
                  <a:lnTo>
                    <a:pt x="28" y="154"/>
                  </a:lnTo>
                  <a:lnTo>
                    <a:pt x="22" y="156"/>
                  </a:lnTo>
                  <a:lnTo>
                    <a:pt x="18" y="154"/>
                  </a:lnTo>
                  <a:lnTo>
                    <a:pt x="17" y="152"/>
                  </a:lnTo>
                  <a:lnTo>
                    <a:pt x="20" y="144"/>
                  </a:lnTo>
                  <a:lnTo>
                    <a:pt x="26" y="136"/>
                  </a:lnTo>
                  <a:lnTo>
                    <a:pt x="32" y="130"/>
                  </a:lnTo>
                  <a:lnTo>
                    <a:pt x="36" y="126"/>
                  </a:lnTo>
                  <a:lnTo>
                    <a:pt x="39" y="119"/>
                  </a:lnTo>
                  <a:lnTo>
                    <a:pt x="40" y="111"/>
                  </a:lnTo>
                  <a:lnTo>
                    <a:pt x="41" y="105"/>
                  </a:lnTo>
                  <a:lnTo>
                    <a:pt x="39" y="103"/>
                  </a:lnTo>
                  <a:lnTo>
                    <a:pt x="32" y="101"/>
                  </a:lnTo>
                  <a:lnTo>
                    <a:pt x="24" y="103"/>
                  </a:lnTo>
                  <a:lnTo>
                    <a:pt x="18" y="105"/>
                  </a:lnTo>
                  <a:lnTo>
                    <a:pt x="14" y="107"/>
                  </a:lnTo>
                  <a:lnTo>
                    <a:pt x="7" y="107"/>
                  </a:lnTo>
                  <a:lnTo>
                    <a:pt x="3" y="106"/>
                  </a:lnTo>
                  <a:lnTo>
                    <a:pt x="1" y="105"/>
                  </a:lnTo>
                  <a:lnTo>
                    <a:pt x="0" y="106"/>
                  </a:lnTo>
                  <a:lnTo>
                    <a:pt x="4" y="95"/>
                  </a:lnTo>
                  <a:lnTo>
                    <a:pt x="11" y="81"/>
                  </a:lnTo>
                  <a:lnTo>
                    <a:pt x="22" y="65"/>
                  </a:lnTo>
                  <a:lnTo>
                    <a:pt x="34" y="47"/>
                  </a:lnTo>
                  <a:lnTo>
                    <a:pt x="47" y="32"/>
                  </a:lnTo>
                  <a:lnTo>
                    <a:pt x="59" y="17"/>
                  </a:lnTo>
                  <a:lnTo>
                    <a:pt x="71" y="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7485063" y="2424113"/>
            <a:ext cx="217487" cy="2225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7594600" y="2470150"/>
            <a:ext cx="0" cy="7937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0" name="Group 20"/>
          <p:cNvGrpSpPr>
            <a:grpSpLocks/>
          </p:cNvGrpSpPr>
          <p:nvPr/>
        </p:nvGrpSpPr>
        <p:grpSpPr bwMode="auto">
          <a:xfrm>
            <a:off x="7446963" y="1825625"/>
            <a:ext cx="271462" cy="519113"/>
            <a:chOff x="4691" y="1150"/>
            <a:chExt cx="171" cy="327"/>
          </a:xfrm>
        </p:grpSpPr>
        <p:sp>
          <p:nvSpPr>
            <p:cNvPr id="38921" name="AutoShape 11"/>
            <p:cNvSpPr>
              <a:spLocks noChangeArrowheads="1"/>
            </p:cNvSpPr>
            <p:nvPr/>
          </p:nvSpPr>
          <p:spPr bwMode="auto">
            <a:xfrm>
              <a:off x="4691" y="1150"/>
              <a:ext cx="171" cy="151"/>
            </a:xfrm>
            <a:prstGeom prst="smileyFace">
              <a:avLst>
                <a:gd name="adj" fmla="val 465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8922" name="Group 12"/>
            <p:cNvGrpSpPr>
              <a:grpSpLocks/>
            </p:cNvGrpSpPr>
            <p:nvPr/>
          </p:nvGrpSpPr>
          <p:grpSpPr bwMode="auto">
            <a:xfrm>
              <a:off x="4710" y="1308"/>
              <a:ext cx="133" cy="169"/>
              <a:chOff x="4349" y="1419"/>
              <a:chExt cx="114" cy="231"/>
            </a:xfrm>
          </p:grpSpPr>
          <p:sp>
            <p:nvSpPr>
              <p:cNvPr id="38923" name="Line 13"/>
              <p:cNvSpPr>
                <a:spLocks noChangeShapeType="1"/>
              </p:cNvSpPr>
              <p:nvPr/>
            </p:nvSpPr>
            <p:spPr bwMode="auto">
              <a:xfrm>
                <a:off x="4406" y="1419"/>
                <a:ext cx="0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38924" name="Group 14"/>
              <p:cNvGrpSpPr>
                <a:grpSpLocks/>
              </p:cNvGrpSpPr>
              <p:nvPr/>
            </p:nvGrpSpPr>
            <p:grpSpPr bwMode="auto">
              <a:xfrm>
                <a:off x="4349" y="1593"/>
                <a:ext cx="114" cy="57"/>
                <a:chOff x="4350" y="1560"/>
                <a:chExt cx="114" cy="57"/>
              </a:xfrm>
            </p:grpSpPr>
            <p:sp>
              <p:nvSpPr>
                <p:cNvPr id="38928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350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29" name="Line 1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4407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925" name="Group 17"/>
              <p:cNvGrpSpPr>
                <a:grpSpLocks/>
              </p:cNvGrpSpPr>
              <p:nvPr/>
            </p:nvGrpSpPr>
            <p:grpSpPr bwMode="auto">
              <a:xfrm flipV="1">
                <a:off x="4349" y="1443"/>
                <a:ext cx="114" cy="57"/>
                <a:chOff x="4350" y="1560"/>
                <a:chExt cx="114" cy="57"/>
              </a:xfrm>
            </p:grpSpPr>
            <p:sp>
              <p:nvSpPr>
                <p:cNvPr id="38926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350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927" name="Line 19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4407" y="1560"/>
                  <a:ext cx="57" cy="5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42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Kinetic Energy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Kinetic energy can be written as</a:t>
            </a:r>
          </a:p>
          <a:p>
            <a:endParaRPr lang="en-US"/>
          </a:p>
          <a:p>
            <a:r>
              <a:rPr lang="en-US"/>
              <a:t>For SHM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3090863" y="2347913"/>
          <a:ext cx="13096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685800" imgH="393700" progId="Equation.3">
                  <p:embed/>
                </p:oleObj>
              </mc:Choice>
              <mc:Fallback>
                <p:oleObj name="Equation" r:id="rId3" imgW="685800" imgH="393700" progId="Equation.3">
                  <p:embed/>
                  <p:pic>
                    <p:nvPicPr>
                      <p:cNvPr id="203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2347913"/>
                        <a:ext cx="1309687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0" y="2614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3783" name="Object 7"/>
          <p:cNvGraphicFramePr>
            <a:graphicFrameLocks noChangeAspect="1"/>
          </p:cNvGraphicFramePr>
          <p:nvPr/>
        </p:nvGraphicFramePr>
        <p:xfrm>
          <a:off x="3248025" y="3384550"/>
          <a:ext cx="287972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816100" imgH="1625600" progId="Equation.3">
                  <p:embed/>
                </p:oleObj>
              </mc:Choice>
              <mc:Fallback>
                <p:oleObj name="Equation" r:id="rId5" imgW="1816100" imgH="1625600" progId="Equation.3">
                  <p:embed/>
                  <p:pic>
                    <p:nvPicPr>
                      <p:cNvPr id="203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3384550"/>
                        <a:ext cx="2879725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Energy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potential energy of a spring is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Then for SHM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4048125" y="2263775"/>
          <a:ext cx="12731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22080" imgH="393480" progId="Equation.3">
                  <p:embed/>
                </p:oleObj>
              </mc:Choice>
              <mc:Fallback>
                <p:oleObj name="Equation" r:id="rId3" imgW="622080" imgH="393480" progId="Equation.3">
                  <p:embed/>
                  <p:pic>
                    <p:nvPicPr>
                      <p:cNvPr id="204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2263775"/>
                        <a:ext cx="127317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/>
        </p:nvGraphicFramePr>
        <p:xfrm>
          <a:off x="2649538" y="3994150"/>
          <a:ext cx="39258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485720" imgH="393480" progId="Equation.3">
                  <p:embed/>
                </p:oleObj>
              </mc:Choice>
              <mc:Fallback>
                <p:oleObj name="Equation" r:id="rId5" imgW="1485720" imgH="393480" progId="Equation.3">
                  <p:embed/>
                  <p:pic>
                    <p:nvPicPr>
                      <p:cNvPr id="2048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3994150"/>
                        <a:ext cx="3925887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>
            <a:off x="960582" y="3768435"/>
            <a:ext cx="3158836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565275" y="3325813"/>
            <a:ext cx="1925638" cy="1057275"/>
            <a:chOff x="176" y="1300"/>
            <a:chExt cx="1213" cy="666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1013" y="15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982" y="1329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88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rot="5400000" flipV="1">
              <a:off x="684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901" y="1506"/>
              <a:ext cx="101" cy="95"/>
              <a:chOff x="704" y="1880"/>
              <a:chExt cx="136" cy="128"/>
            </a:xfrm>
          </p:grpSpPr>
          <p:sp>
            <p:nvSpPr>
              <p:cNvPr id="39" name="Line 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0"/>
            <p:cNvGrpSpPr>
              <a:grpSpLocks/>
            </p:cNvGrpSpPr>
            <p:nvPr/>
          </p:nvGrpSpPr>
          <p:grpSpPr bwMode="auto">
            <a:xfrm>
              <a:off x="794" y="1506"/>
              <a:ext cx="101" cy="95"/>
              <a:chOff x="704" y="1880"/>
              <a:chExt cx="136" cy="128"/>
            </a:xfrm>
          </p:grpSpPr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699" y="1506"/>
              <a:ext cx="101" cy="95"/>
              <a:chOff x="704" y="1880"/>
              <a:chExt cx="136" cy="128"/>
            </a:xfrm>
          </p:grpSpPr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6"/>
            <p:cNvGrpSpPr>
              <a:grpSpLocks/>
            </p:cNvGrpSpPr>
            <p:nvPr/>
          </p:nvGrpSpPr>
          <p:grpSpPr bwMode="auto">
            <a:xfrm>
              <a:off x="598" y="1506"/>
              <a:ext cx="101" cy="95"/>
              <a:chOff x="704" y="1880"/>
              <a:chExt cx="136" cy="128"/>
            </a:xfrm>
          </p:grpSpPr>
          <p:sp>
            <p:nvSpPr>
              <p:cNvPr id="33" name="Line 1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503" y="1506"/>
              <a:ext cx="101" cy="95"/>
              <a:chOff x="704" y="1880"/>
              <a:chExt cx="136" cy="128"/>
            </a:xfrm>
          </p:grpSpPr>
          <p:sp>
            <p:nvSpPr>
              <p:cNvPr id="31" name="Line 2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402" y="1506"/>
              <a:ext cx="101" cy="95"/>
              <a:chOff x="704" y="1880"/>
              <a:chExt cx="136" cy="128"/>
            </a:xfrm>
          </p:grpSpPr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307" y="1506"/>
              <a:ext cx="101" cy="95"/>
              <a:chOff x="704" y="1880"/>
              <a:chExt cx="136" cy="128"/>
            </a:xfrm>
          </p:grpSpPr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28"/>
            <p:cNvGrpSpPr>
              <a:grpSpLocks/>
            </p:cNvGrpSpPr>
            <p:nvPr/>
          </p:nvGrpSpPr>
          <p:grpSpPr bwMode="auto">
            <a:xfrm>
              <a:off x="206" y="1506"/>
              <a:ext cx="101" cy="95"/>
              <a:chOff x="704" y="1880"/>
              <a:chExt cx="136" cy="128"/>
            </a:xfrm>
          </p:grpSpPr>
          <p:sp>
            <p:nvSpPr>
              <p:cNvPr id="25" name="Line 2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3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758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650" y="1774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x=0</a:t>
              </a: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1091" y="172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34"/>
            <p:cNvSpPr txBox="1">
              <a:spLocks noChangeArrowheads="1"/>
            </p:cNvSpPr>
            <p:nvPr/>
          </p:nvSpPr>
          <p:spPr bwMode="auto">
            <a:xfrm>
              <a:off x="1000" y="1768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24" name="Text Box 35"/>
            <p:cNvSpPr txBox="1">
              <a:spLocks noChangeArrowheads="1"/>
            </p:cNvSpPr>
            <p:nvPr/>
          </p:nvSpPr>
          <p:spPr bwMode="auto">
            <a:xfrm>
              <a:off x="489" y="131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</p:grpSp>
      <p:sp>
        <p:nvSpPr>
          <p:cNvPr id="41" name="Text Box 141"/>
          <p:cNvSpPr txBox="1">
            <a:spLocks noChangeArrowheads="1"/>
          </p:cNvSpPr>
          <p:nvPr/>
        </p:nvSpPr>
        <p:spPr bwMode="auto">
          <a:xfrm>
            <a:off x="2844800" y="2878138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42" name="Line 142"/>
          <p:cNvSpPr>
            <a:spLocks noChangeShapeType="1"/>
          </p:cNvSpPr>
          <p:nvPr/>
        </p:nvSpPr>
        <p:spPr bwMode="auto">
          <a:xfrm flipH="1">
            <a:off x="2908300" y="3249613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4160405" y="3584142"/>
            <a:ext cx="5774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y = 0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490428" y="2724727"/>
            <a:ext cx="3390" cy="1261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92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3" name="Group 71"/>
          <p:cNvGrpSpPr>
            <a:grpSpLocks/>
          </p:cNvGrpSpPr>
          <p:nvPr/>
        </p:nvGrpSpPr>
        <p:grpSpPr bwMode="auto">
          <a:xfrm>
            <a:off x="3293486" y="3008457"/>
            <a:ext cx="1612900" cy="1082675"/>
            <a:chOff x="2112" y="1300"/>
            <a:chExt cx="1016" cy="682"/>
          </a:xfrm>
        </p:grpSpPr>
        <p:sp>
          <p:nvSpPr>
            <p:cNvPr id="54" name="AutoShape 72"/>
            <p:cNvSpPr>
              <a:spLocks noChangeArrowheads="1"/>
            </p:cNvSpPr>
            <p:nvPr/>
          </p:nvSpPr>
          <p:spPr bwMode="auto">
            <a:xfrm>
              <a:off x="2385" y="1495"/>
              <a:ext cx="167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>
              <a:off x="2124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74"/>
            <p:cNvSpPr>
              <a:spLocks noChangeShapeType="1"/>
            </p:cNvSpPr>
            <p:nvPr/>
          </p:nvSpPr>
          <p:spPr bwMode="auto">
            <a:xfrm rot="5400000" flipV="1">
              <a:off x="2620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7" name="Group 75"/>
            <p:cNvGrpSpPr>
              <a:grpSpLocks/>
            </p:cNvGrpSpPr>
            <p:nvPr/>
          </p:nvGrpSpPr>
          <p:grpSpPr bwMode="auto">
            <a:xfrm>
              <a:off x="2148" y="1512"/>
              <a:ext cx="225" cy="95"/>
              <a:chOff x="2248" y="1248"/>
              <a:chExt cx="648" cy="128"/>
            </a:xfrm>
          </p:grpSpPr>
          <p:grpSp>
            <p:nvGrpSpPr>
              <p:cNvPr id="63" name="Group 76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85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7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4" name="Group 79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83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82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8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6" name="Group 85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79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88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7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8" name="Group 91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75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94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7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97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71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Line 100"/>
            <p:cNvSpPr>
              <a:spLocks noChangeShapeType="1"/>
            </p:cNvSpPr>
            <p:nvPr/>
          </p:nvSpPr>
          <p:spPr bwMode="auto">
            <a:xfrm>
              <a:off x="269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01"/>
            <p:cNvSpPr txBox="1">
              <a:spLocks noChangeArrowheads="1"/>
            </p:cNvSpPr>
            <p:nvPr/>
          </p:nvSpPr>
          <p:spPr bwMode="auto">
            <a:xfrm>
              <a:off x="2586" y="179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60" name="Line 102"/>
            <p:cNvSpPr>
              <a:spLocks noChangeShapeType="1"/>
            </p:cNvSpPr>
            <p:nvPr/>
          </p:nvSpPr>
          <p:spPr bwMode="auto">
            <a:xfrm>
              <a:off x="247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103"/>
            <p:cNvSpPr txBox="1">
              <a:spLocks noChangeArrowheads="1"/>
            </p:cNvSpPr>
            <p:nvPr/>
          </p:nvSpPr>
          <p:spPr bwMode="auto">
            <a:xfrm>
              <a:off x="2342" y="177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-x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62" name="Text Box 104"/>
            <p:cNvSpPr txBox="1">
              <a:spLocks noChangeArrowheads="1"/>
            </p:cNvSpPr>
            <p:nvPr/>
          </p:nvSpPr>
          <p:spPr bwMode="auto">
            <a:xfrm>
              <a:off x="2342" y="1311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</p:grpSp>
      <p:sp>
        <p:nvSpPr>
          <p:cNvPr id="87" name="Text Box 143"/>
          <p:cNvSpPr txBox="1">
            <a:spLocks noChangeArrowheads="1"/>
          </p:cNvSpPr>
          <p:nvPr/>
        </p:nvSpPr>
        <p:spPr bwMode="auto">
          <a:xfrm>
            <a:off x="3625273" y="2621107"/>
            <a:ext cx="598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88" name="Line 144"/>
          <p:cNvSpPr>
            <a:spLocks noChangeShapeType="1"/>
          </p:cNvSpPr>
          <p:nvPr/>
        </p:nvSpPr>
        <p:spPr bwMode="auto">
          <a:xfrm>
            <a:off x="3688773" y="2992582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2692401" y="3440544"/>
            <a:ext cx="3158836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5892224" y="3256251"/>
            <a:ext cx="5774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/>
              <a:t>y = 0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4222247" y="2396836"/>
            <a:ext cx="3390" cy="1261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27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Total Mechanical Energy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4024313"/>
            <a:ext cx="8229600" cy="1027112"/>
          </a:xfrm>
        </p:spPr>
        <p:txBody>
          <a:bodyPr/>
          <a:lstStyle/>
          <a:p>
            <a:r>
              <a:rPr lang="en-US"/>
              <a:t>This is an astounding result!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1981200" y="1639888"/>
          <a:ext cx="46291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781000" imgH="1422360" progId="Equation.3">
                  <p:embed/>
                </p:oleObj>
              </mc:Choice>
              <mc:Fallback>
                <p:oleObj name="Equation" r:id="rId3" imgW="2781000" imgH="1422360" progId="Equation.3">
                  <p:embed/>
                  <p:pic>
                    <p:nvPicPr>
                      <p:cNvPr id="205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39888"/>
                        <a:ext cx="462915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0" name="AutoShape 6"/>
          <p:cNvSpPr>
            <a:spLocks noChangeArrowheads="1"/>
          </p:cNvSpPr>
          <p:nvPr/>
        </p:nvSpPr>
        <p:spPr bwMode="auto">
          <a:xfrm>
            <a:off x="739775" y="5153025"/>
            <a:ext cx="8143875" cy="798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i="1"/>
              <a:t>The total mechanical energy of a SHO is a constant of motion</a:t>
            </a:r>
            <a:r>
              <a:rPr lang="en-US" b="1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32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BA616-9211-4540-BD71-256B3E87DABC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68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68" y="744"/>
              <a:ext cx="568" cy="271"/>
              <a:chOff x="1400" y="3840"/>
              <a:chExt cx="568" cy="271"/>
            </a:xfrm>
          </p:grpSpPr>
          <p:sp>
            <p:nvSpPr>
              <p:cNvPr id="206853" name="Line 5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54" name="Rectangle 6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55" name="Text Box 7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56" name="Text Box 8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  <p:sp>
            <p:nvSpPr>
              <p:cNvPr id="206857" name="Rectangle 9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740" y="192"/>
              <a:ext cx="568" cy="375"/>
              <a:chOff x="2104" y="3808"/>
              <a:chExt cx="568" cy="375"/>
            </a:xfrm>
          </p:grpSpPr>
          <p:sp>
            <p:nvSpPr>
              <p:cNvPr id="206859" name="Line 11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0" name="Rectangle 12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61" name="Text Box 13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62" name="Text Box 14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780" y="744"/>
              <a:ext cx="568" cy="271"/>
              <a:chOff x="1400" y="3840"/>
              <a:chExt cx="568" cy="271"/>
            </a:xfrm>
          </p:grpSpPr>
          <p:sp>
            <p:nvSpPr>
              <p:cNvPr id="206864" name="Line 16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65" name="Rectangle 17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66" name="Text Box 18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67" name="Text Box 19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  <p:sp>
            <p:nvSpPr>
              <p:cNvPr id="206868" name="Rectangle 20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16" y="2032"/>
              <a:ext cx="568" cy="375"/>
              <a:chOff x="696" y="3696"/>
              <a:chExt cx="568" cy="375"/>
            </a:xfrm>
          </p:grpSpPr>
          <p:sp>
            <p:nvSpPr>
              <p:cNvPr id="206870" name="Line 22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1" name="Rectangle 23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72" name="Text Box 24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73" name="Text Box 25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5120" y="1896"/>
              <a:ext cx="568" cy="375"/>
              <a:chOff x="696" y="3696"/>
              <a:chExt cx="568" cy="375"/>
            </a:xfrm>
          </p:grpSpPr>
          <p:sp>
            <p:nvSpPr>
              <p:cNvPr id="206875" name="Line 27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76" name="Rectangle 28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77" name="Text Box 29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78" name="Text Box 30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780" y="3160"/>
              <a:ext cx="568" cy="271"/>
              <a:chOff x="1400" y="3840"/>
              <a:chExt cx="568" cy="271"/>
            </a:xfrm>
          </p:grpSpPr>
          <p:sp>
            <p:nvSpPr>
              <p:cNvPr id="206880" name="Line 32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1" name="Rectangle 33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82" name="Text Box 34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83" name="Text Box 35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  <p:sp>
            <p:nvSpPr>
              <p:cNvPr id="206884" name="Rectangle 36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68" y="3240"/>
              <a:ext cx="568" cy="271"/>
              <a:chOff x="1400" y="3840"/>
              <a:chExt cx="568" cy="271"/>
            </a:xfrm>
          </p:grpSpPr>
          <p:sp>
            <p:nvSpPr>
              <p:cNvPr id="206886" name="Line 38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87" name="Rectangle 39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88" name="Text Box 40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89" name="Text Box 41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  <p:sp>
            <p:nvSpPr>
              <p:cNvPr id="206890" name="Rectangle 42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2740" y="3880"/>
              <a:ext cx="568" cy="375"/>
              <a:chOff x="2104" y="3808"/>
              <a:chExt cx="568" cy="375"/>
            </a:xfrm>
          </p:grpSpPr>
          <p:sp>
            <p:nvSpPr>
              <p:cNvPr id="206892" name="Line 44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893" name="Rectangle 45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94" name="Text Box 46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K</a:t>
                </a:r>
                <a:endParaRPr lang="en-US" sz="1000" u="sng"/>
              </a:p>
            </p:txBody>
          </p:sp>
          <p:sp>
            <p:nvSpPr>
              <p:cNvPr id="206895" name="Text Box 47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endParaRPr lang="en-US" sz="1000" u="sng"/>
              </a:p>
            </p:txBody>
          </p:sp>
        </p:grpSp>
        <p:sp>
          <p:nvSpPr>
            <p:cNvPr id="206896" name="Arc 48"/>
            <p:cNvSpPr>
              <a:spLocks/>
            </p:cNvSpPr>
            <p:nvPr/>
          </p:nvSpPr>
          <p:spPr bwMode="auto">
            <a:xfrm>
              <a:off x="2576" y="1569"/>
              <a:ext cx="864" cy="11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3 w 43200"/>
                <a:gd name="T1" fmla="*/ 24077 h 43200"/>
                <a:gd name="T2" fmla="*/ 4287 w 43200"/>
                <a:gd name="T3" fmla="*/ 345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97" name="Text Box 49"/>
            <p:cNvSpPr txBox="1">
              <a:spLocks noChangeArrowheads="1"/>
            </p:cNvSpPr>
            <p:nvPr/>
          </p:nvSpPr>
          <p:spPr bwMode="auto">
            <a:xfrm>
              <a:off x="4149" y="4166"/>
              <a:ext cx="14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After Halliday and Resnick Figure 35-1</a:t>
              </a:r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950" y="1817"/>
              <a:ext cx="1189" cy="708"/>
              <a:chOff x="1037" y="605"/>
              <a:chExt cx="1189" cy="708"/>
            </a:xfrm>
          </p:grpSpPr>
          <p:sp>
            <p:nvSpPr>
              <p:cNvPr id="206899" name="AutoShape 51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6900" name="Text Box 52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6901" name="Line 53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02" name="Line 54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" name="Group 55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3" name="Group 56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05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06" name="Line 5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59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08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09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62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206911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12" name="Line 6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65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14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15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68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17" name="Line 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18" name="Line 7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71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20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21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74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23" name="Line 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24" name="Line 7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77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26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27" name="Line 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6928" name="Line 80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29" name="Text Box 81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6930" name="Line 82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1" name="Text Box 83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6932" name="Line 84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85"/>
            <p:cNvGrpSpPr>
              <a:grpSpLocks/>
            </p:cNvGrpSpPr>
            <p:nvPr/>
          </p:nvGrpSpPr>
          <p:grpSpPr bwMode="auto">
            <a:xfrm>
              <a:off x="4066" y="1804"/>
              <a:ext cx="1133" cy="732"/>
              <a:chOff x="1029" y="1941"/>
              <a:chExt cx="1133" cy="732"/>
            </a:xfrm>
          </p:grpSpPr>
          <p:sp>
            <p:nvSpPr>
              <p:cNvPr id="206934" name="AutoShape 86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6935" name="Text Box 87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6936" name="Line 88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37" name="Line 89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" name="Group 90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23" name="Group 91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40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41" name="Line 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4" name="Group 94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43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44" name="Line 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97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206946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47" name="Line 9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100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49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50" name="Line 1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103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52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53" name="Line 10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106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55" name="Line 1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56" name="Line 10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109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58" name="Line 1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59" name="Line 11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112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61" name="Line 1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62" name="Line 11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6963" name="Line 115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4" name="Text Box 116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6965" name="Line 117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66" name="Text Box 118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6967" name="Line 119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120"/>
            <p:cNvGrpSpPr>
              <a:grpSpLocks/>
            </p:cNvGrpSpPr>
            <p:nvPr/>
          </p:nvGrpSpPr>
          <p:grpSpPr bwMode="auto">
            <a:xfrm>
              <a:off x="2589" y="643"/>
              <a:ext cx="1016" cy="682"/>
              <a:chOff x="2112" y="1300"/>
              <a:chExt cx="1016" cy="682"/>
            </a:xfrm>
          </p:grpSpPr>
          <p:sp>
            <p:nvSpPr>
              <p:cNvPr id="206969" name="AutoShape 121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6970" name="Line 122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71" name="Line 123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848" name="Group 124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06849" name="Group 125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74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75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50" name="Group 128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77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78" name="Line 1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52" name="Group 131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206980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81" name="Line 1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58" name="Group 134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83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84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63" name="Group 137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86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87" name="Line 13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69" name="Group 140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89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90" name="Line 1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74" name="Group 143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92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93" name="Line 14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879" name="Group 146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206995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6996" name="Line 14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6997" name="Line 149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998" name="Text Box 150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6999" name="Line 151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00" name="Text Box 152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7001" name="Text Box 153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</p:grpSp>
        <p:grpSp>
          <p:nvGrpSpPr>
            <p:cNvPr id="206885" name="Group 154"/>
            <p:cNvGrpSpPr>
              <a:grpSpLocks/>
            </p:cNvGrpSpPr>
            <p:nvPr/>
          </p:nvGrpSpPr>
          <p:grpSpPr bwMode="auto">
            <a:xfrm>
              <a:off x="2490" y="3129"/>
              <a:ext cx="1213" cy="666"/>
              <a:chOff x="176" y="1300"/>
              <a:chExt cx="1213" cy="666"/>
            </a:xfrm>
          </p:grpSpPr>
          <p:sp>
            <p:nvSpPr>
              <p:cNvPr id="207003" name="AutoShape 155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7004" name="Text Box 156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  <p:sp>
            <p:nvSpPr>
              <p:cNvPr id="207005" name="Line 157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06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891" name="Group 159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207008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09" name="Line 16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898" name="Group 162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207011" name="Line 16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2" name="Line 16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03" name="Group 165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207014" name="Line 16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5" name="Line 16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04" name="Group 168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207017" name="Line 16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18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07" name="Group 171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207020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1" name="Line 17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10" name="Group 174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207023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4" name="Line 17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13" name="Group 177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207026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27" name="Line 17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916" name="Group 180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207029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30" name="Line 18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031" name="Line 183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32" name="Text Box 184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7033" name="Line 185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34" name="Text Box 186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207035" name="Text Box 187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sp>
          <p:nvSpPr>
            <p:cNvPr id="207036" name="Text Box 188"/>
            <p:cNvSpPr txBox="1">
              <a:spLocks noChangeArrowheads="1"/>
            </p:cNvSpPr>
            <p:nvPr/>
          </p:nvSpPr>
          <p:spPr bwMode="auto">
            <a:xfrm>
              <a:off x="2031" y="3273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grpSp>
          <p:nvGrpSpPr>
            <p:cNvPr id="206919" name="Group 189"/>
            <p:cNvGrpSpPr>
              <a:grpSpLocks/>
            </p:cNvGrpSpPr>
            <p:nvPr/>
          </p:nvGrpSpPr>
          <p:grpSpPr bwMode="auto">
            <a:xfrm>
              <a:off x="1295" y="2749"/>
              <a:ext cx="1016" cy="720"/>
              <a:chOff x="1207" y="2751"/>
              <a:chExt cx="1016" cy="720"/>
            </a:xfrm>
          </p:grpSpPr>
          <p:sp>
            <p:nvSpPr>
              <p:cNvPr id="207038" name="AutoShape 190"/>
              <p:cNvSpPr>
                <a:spLocks noChangeArrowheads="1"/>
              </p:cNvSpPr>
              <p:nvPr/>
            </p:nvSpPr>
            <p:spPr bwMode="auto">
              <a:xfrm>
                <a:off x="1872" y="3016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7039" name="Text Box 191"/>
              <p:cNvSpPr txBox="1">
                <a:spLocks noChangeArrowheads="1"/>
              </p:cNvSpPr>
              <p:nvPr/>
            </p:nvSpPr>
            <p:spPr bwMode="auto">
              <a:xfrm>
                <a:off x="1849" y="2751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207040" name="Line 192"/>
              <p:cNvSpPr>
                <a:spLocks noChangeShapeType="1"/>
              </p:cNvSpPr>
              <p:nvPr/>
            </p:nvSpPr>
            <p:spPr bwMode="auto">
              <a:xfrm>
                <a:off x="1219" y="2805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41" name="Line 193"/>
              <p:cNvSpPr>
                <a:spLocks noChangeShapeType="1"/>
              </p:cNvSpPr>
              <p:nvPr/>
            </p:nvSpPr>
            <p:spPr bwMode="auto">
              <a:xfrm rot="5400000" flipV="1">
                <a:off x="1715" y="2674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22" name="Group 194"/>
              <p:cNvGrpSpPr>
                <a:grpSpLocks/>
              </p:cNvGrpSpPr>
              <p:nvPr/>
            </p:nvGrpSpPr>
            <p:grpSpPr bwMode="auto">
              <a:xfrm>
                <a:off x="1237" y="3011"/>
                <a:ext cx="631" cy="68"/>
                <a:chOff x="1237" y="3011"/>
                <a:chExt cx="796" cy="95"/>
              </a:xfrm>
            </p:grpSpPr>
            <p:grpSp>
              <p:nvGrpSpPr>
                <p:cNvPr id="206925" name="Group 195"/>
                <p:cNvGrpSpPr>
                  <a:grpSpLocks/>
                </p:cNvGrpSpPr>
                <p:nvPr/>
              </p:nvGrpSpPr>
              <p:grpSpPr bwMode="auto">
                <a:xfrm>
                  <a:off x="1932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44" name="Line 1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45" name="Line 19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33" name="Group 198"/>
                <p:cNvGrpSpPr>
                  <a:grpSpLocks/>
                </p:cNvGrpSpPr>
                <p:nvPr/>
              </p:nvGrpSpPr>
              <p:grpSpPr bwMode="auto">
                <a:xfrm>
                  <a:off x="1825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47" name="Line 1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48" name="Line 20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38" name="Group 201"/>
                <p:cNvGrpSpPr>
                  <a:grpSpLocks/>
                </p:cNvGrpSpPr>
                <p:nvPr/>
              </p:nvGrpSpPr>
              <p:grpSpPr bwMode="auto">
                <a:xfrm>
                  <a:off x="1730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50" name="Line 2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51" name="Line 20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39" name="Group 204"/>
                <p:cNvGrpSpPr>
                  <a:grpSpLocks/>
                </p:cNvGrpSpPr>
                <p:nvPr/>
              </p:nvGrpSpPr>
              <p:grpSpPr bwMode="auto">
                <a:xfrm>
                  <a:off x="1629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53" name="Line 2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54" name="Line 20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42" name="Group 207"/>
                <p:cNvGrpSpPr>
                  <a:grpSpLocks/>
                </p:cNvGrpSpPr>
                <p:nvPr/>
              </p:nvGrpSpPr>
              <p:grpSpPr bwMode="auto">
                <a:xfrm>
                  <a:off x="1534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56" name="Line 2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57" name="Line 20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45" name="Group 210"/>
                <p:cNvGrpSpPr>
                  <a:grpSpLocks/>
                </p:cNvGrpSpPr>
                <p:nvPr/>
              </p:nvGrpSpPr>
              <p:grpSpPr bwMode="auto">
                <a:xfrm>
                  <a:off x="1433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59" name="Line 2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60" name="Line 2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48" name="Group 213"/>
                <p:cNvGrpSpPr>
                  <a:grpSpLocks/>
                </p:cNvGrpSpPr>
                <p:nvPr/>
              </p:nvGrpSpPr>
              <p:grpSpPr bwMode="auto">
                <a:xfrm>
                  <a:off x="1338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62" name="Line 2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63" name="Line 2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51" name="Group 216"/>
                <p:cNvGrpSpPr>
                  <a:grpSpLocks/>
                </p:cNvGrpSpPr>
                <p:nvPr/>
              </p:nvGrpSpPr>
              <p:grpSpPr bwMode="auto">
                <a:xfrm>
                  <a:off x="1237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65" name="Line 2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66" name="Line 2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7067" name="Line 219"/>
              <p:cNvSpPr>
                <a:spLocks noChangeShapeType="1"/>
              </p:cNvSpPr>
              <p:nvPr/>
            </p:nvSpPr>
            <p:spPr bwMode="auto">
              <a:xfrm>
                <a:off x="1789" y="322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68" name="Text Box 220"/>
              <p:cNvSpPr txBox="1">
                <a:spLocks noChangeArrowheads="1"/>
              </p:cNvSpPr>
              <p:nvPr/>
            </p:nvSpPr>
            <p:spPr bwMode="auto">
              <a:xfrm>
                <a:off x="1681" y="3279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7069" name="Line 221"/>
              <p:cNvSpPr>
                <a:spLocks noChangeShapeType="1"/>
              </p:cNvSpPr>
              <p:nvPr/>
            </p:nvSpPr>
            <p:spPr bwMode="auto">
              <a:xfrm>
                <a:off x="2122" y="323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70" name="Text Box 222"/>
              <p:cNvSpPr txBox="1">
                <a:spLocks noChangeArrowheads="1"/>
              </p:cNvSpPr>
              <p:nvPr/>
            </p:nvSpPr>
            <p:spPr bwMode="auto">
              <a:xfrm>
                <a:off x="1520" y="2822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  <p:sp>
            <p:nvSpPr>
              <p:cNvPr id="207071" name="Line 223"/>
              <p:cNvSpPr>
                <a:spLocks noChangeShapeType="1"/>
              </p:cNvSpPr>
              <p:nvPr/>
            </p:nvSpPr>
            <p:spPr bwMode="auto">
              <a:xfrm flipH="1">
                <a:off x="1871" y="2938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54" name="Group 224"/>
            <p:cNvGrpSpPr>
              <a:grpSpLocks/>
            </p:cNvGrpSpPr>
            <p:nvPr/>
          </p:nvGrpSpPr>
          <p:grpSpPr bwMode="auto">
            <a:xfrm>
              <a:off x="1295" y="1095"/>
              <a:ext cx="1016" cy="720"/>
              <a:chOff x="1299" y="1073"/>
              <a:chExt cx="1016" cy="720"/>
            </a:xfrm>
          </p:grpSpPr>
          <p:sp>
            <p:nvSpPr>
              <p:cNvPr id="207073" name="AutoShape 225"/>
              <p:cNvSpPr>
                <a:spLocks noChangeArrowheads="1"/>
              </p:cNvSpPr>
              <p:nvPr/>
            </p:nvSpPr>
            <p:spPr bwMode="auto">
              <a:xfrm>
                <a:off x="1721" y="1338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7074" name="Text Box 226"/>
              <p:cNvSpPr txBox="1">
                <a:spLocks noChangeArrowheads="1"/>
              </p:cNvSpPr>
              <p:nvPr/>
            </p:nvSpPr>
            <p:spPr bwMode="auto">
              <a:xfrm>
                <a:off x="1698" y="1073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207075" name="Line 227"/>
              <p:cNvSpPr>
                <a:spLocks noChangeShapeType="1"/>
              </p:cNvSpPr>
              <p:nvPr/>
            </p:nvSpPr>
            <p:spPr bwMode="auto">
              <a:xfrm>
                <a:off x="1311" y="1127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076" name="Line 228"/>
              <p:cNvSpPr>
                <a:spLocks noChangeShapeType="1"/>
              </p:cNvSpPr>
              <p:nvPr/>
            </p:nvSpPr>
            <p:spPr bwMode="auto">
              <a:xfrm rot="5400000" flipV="1">
                <a:off x="1807" y="996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57" name="Group 229"/>
              <p:cNvGrpSpPr>
                <a:grpSpLocks/>
              </p:cNvGrpSpPr>
              <p:nvPr/>
            </p:nvGrpSpPr>
            <p:grpSpPr bwMode="auto">
              <a:xfrm>
                <a:off x="1329" y="1333"/>
                <a:ext cx="383" cy="77"/>
                <a:chOff x="1237" y="3011"/>
                <a:chExt cx="796" cy="95"/>
              </a:xfrm>
            </p:grpSpPr>
            <p:grpSp>
              <p:nvGrpSpPr>
                <p:cNvPr id="206960" name="Group 230"/>
                <p:cNvGrpSpPr>
                  <a:grpSpLocks/>
                </p:cNvGrpSpPr>
                <p:nvPr/>
              </p:nvGrpSpPr>
              <p:grpSpPr bwMode="auto">
                <a:xfrm>
                  <a:off x="1932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79" name="Line 2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80" name="Line 2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68" name="Group 233"/>
                <p:cNvGrpSpPr>
                  <a:grpSpLocks/>
                </p:cNvGrpSpPr>
                <p:nvPr/>
              </p:nvGrpSpPr>
              <p:grpSpPr bwMode="auto">
                <a:xfrm>
                  <a:off x="1825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82" name="Line 2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83" name="Line 2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72" name="Group 236"/>
                <p:cNvGrpSpPr>
                  <a:grpSpLocks/>
                </p:cNvGrpSpPr>
                <p:nvPr/>
              </p:nvGrpSpPr>
              <p:grpSpPr bwMode="auto">
                <a:xfrm>
                  <a:off x="1730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85" name="Line 2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86" name="Line 2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73" name="Group 239"/>
                <p:cNvGrpSpPr>
                  <a:grpSpLocks/>
                </p:cNvGrpSpPr>
                <p:nvPr/>
              </p:nvGrpSpPr>
              <p:grpSpPr bwMode="auto">
                <a:xfrm>
                  <a:off x="1629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88" name="Line 2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89" name="Line 24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76" name="Group 242"/>
                <p:cNvGrpSpPr>
                  <a:grpSpLocks/>
                </p:cNvGrpSpPr>
                <p:nvPr/>
              </p:nvGrpSpPr>
              <p:grpSpPr bwMode="auto">
                <a:xfrm>
                  <a:off x="1534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91" name="Line 2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92" name="Line 2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79" name="Group 245"/>
                <p:cNvGrpSpPr>
                  <a:grpSpLocks/>
                </p:cNvGrpSpPr>
                <p:nvPr/>
              </p:nvGrpSpPr>
              <p:grpSpPr bwMode="auto">
                <a:xfrm>
                  <a:off x="1433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94" name="Line 2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95" name="Line 2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82" name="Group 248"/>
                <p:cNvGrpSpPr>
                  <a:grpSpLocks/>
                </p:cNvGrpSpPr>
                <p:nvPr/>
              </p:nvGrpSpPr>
              <p:grpSpPr bwMode="auto">
                <a:xfrm>
                  <a:off x="1338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097" name="Line 2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098" name="Line 2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6985" name="Group 251"/>
                <p:cNvGrpSpPr>
                  <a:grpSpLocks/>
                </p:cNvGrpSpPr>
                <p:nvPr/>
              </p:nvGrpSpPr>
              <p:grpSpPr bwMode="auto">
                <a:xfrm>
                  <a:off x="1237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00" name="Line 2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01" name="Line 2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7102" name="Line 254"/>
              <p:cNvSpPr>
                <a:spLocks noChangeShapeType="1"/>
              </p:cNvSpPr>
              <p:nvPr/>
            </p:nvSpPr>
            <p:spPr bwMode="auto">
              <a:xfrm>
                <a:off x="1881" y="154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3" name="Text Box 255"/>
              <p:cNvSpPr txBox="1">
                <a:spLocks noChangeArrowheads="1"/>
              </p:cNvSpPr>
              <p:nvPr/>
            </p:nvSpPr>
            <p:spPr bwMode="auto">
              <a:xfrm>
                <a:off x="1773" y="160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7104" name="Line 256"/>
              <p:cNvSpPr>
                <a:spLocks noChangeShapeType="1"/>
              </p:cNvSpPr>
              <p:nvPr/>
            </p:nvSpPr>
            <p:spPr bwMode="auto">
              <a:xfrm>
                <a:off x="2214" y="155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05" name="Line 257"/>
              <p:cNvSpPr>
                <a:spLocks noChangeShapeType="1"/>
              </p:cNvSpPr>
              <p:nvPr/>
            </p:nvSpPr>
            <p:spPr bwMode="auto">
              <a:xfrm flipH="1">
                <a:off x="1720" y="1260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988" name="Group 258"/>
            <p:cNvGrpSpPr>
              <a:grpSpLocks/>
            </p:cNvGrpSpPr>
            <p:nvPr/>
          </p:nvGrpSpPr>
          <p:grpSpPr bwMode="auto">
            <a:xfrm>
              <a:off x="3799" y="2749"/>
              <a:ext cx="1016" cy="720"/>
              <a:chOff x="3680" y="2747"/>
              <a:chExt cx="1016" cy="720"/>
            </a:xfrm>
          </p:grpSpPr>
          <p:sp>
            <p:nvSpPr>
              <p:cNvPr id="207107" name="AutoShape 259"/>
              <p:cNvSpPr>
                <a:spLocks noChangeArrowheads="1"/>
              </p:cNvSpPr>
              <p:nvPr/>
            </p:nvSpPr>
            <p:spPr bwMode="auto">
              <a:xfrm>
                <a:off x="4345" y="30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7108" name="Text Box 260"/>
              <p:cNvSpPr txBox="1">
                <a:spLocks noChangeArrowheads="1"/>
              </p:cNvSpPr>
              <p:nvPr/>
            </p:nvSpPr>
            <p:spPr bwMode="auto">
              <a:xfrm>
                <a:off x="4322" y="2747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207109" name="Line 261"/>
              <p:cNvSpPr>
                <a:spLocks noChangeShapeType="1"/>
              </p:cNvSpPr>
              <p:nvPr/>
            </p:nvSpPr>
            <p:spPr bwMode="auto">
              <a:xfrm>
                <a:off x="3692" y="2801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10" name="Line 262"/>
              <p:cNvSpPr>
                <a:spLocks noChangeShapeType="1"/>
              </p:cNvSpPr>
              <p:nvPr/>
            </p:nvSpPr>
            <p:spPr bwMode="auto">
              <a:xfrm rot="5400000" flipV="1">
                <a:off x="4188" y="2670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6991" name="Group 263"/>
              <p:cNvGrpSpPr>
                <a:grpSpLocks/>
              </p:cNvGrpSpPr>
              <p:nvPr/>
            </p:nvGrpSpPr>
            <p:grpSpPr bwMode="auto">
              <a:xfrm>
                <a:off x="3710" y="3007"/>
                <a:ext cx="631" cy="68"/>
                <a:chOff x="1237" y="3011"/>
                <a:chExt cx="796" cy="95"/>
              </a:xfrm>
            </p:grpSpPr>
            <p:grpSp>
              <p:nvGrpSpPr>
                <p:cNvPr id="206994" name="Group 264"/>
                <p:cNvGrpSpPr>
                  <a:grpSpLocks/>
                </p:cNvGrpSpPr>
                <p:nvPr/>
              </p:nvGrpSpPr>
              <p:grpSpPr bwMode="auto">
                <a:xfrm>
                  <a:off x="1932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13" name="Line 2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14" name="Line 26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02" name="Group 267"/>
                <p:cNvGrpSpPr>
                  <a:grpSpLocks/>
                </p:cNvGrpSpPr>
                <p:nvPr/>
              </p:nvGrpSpPr>
              <p:grpSpPr bwMode="auto">
                <a:xfrm>
                  <a:off x="1825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16" name="Line 2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17" name="Line 26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07" name="Group 270"/>
                <p:cNvGrpSpPr>
                  <a:grpSpLocks/>
                </p:cNvGrpSpPr>
                <p:nvPr/>
              </p:nvGrpSpPr>
              <p:grpSpPr bwMode="auto">
                <a:xfrm>
                  <a:off x="1730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19" name="Line 2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20" name="Line 27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10" name="Group 273"/>
                <p:cNvGrpSpPr>
                  <a:grpSpLocks/>
                </p:cNvGrpSpPr>
                <p:nvPr/>
              </p:nvGrpSpPr>
              <p:grpSpPr bwMode="auto">
                <a:xfrm>
                  <a:off x="1629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22" name="Line 2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23" name="Line 2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13" name="Group 276"/>
                <p:cNvGrpSpPr>
                  <a:grpSpLocks/>
                </p:cNvGrpSpPr>
                <p:nvPr/>
              </p:nvGrpSpPr>
              <p:grpSpPr bwMode="auto">
                <a:xfrm>
                  <a:off x="1534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25" name="Line 2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26" name="Line 27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16" name="Group 279"/>
                <p:cNvGrpSpPr>
                  <a:grpSpLocks/>
                </p:cNvGrpSpPr>
                <p:nvPr/>
              </p:nvGrpSpPr>
              <p:grpSpPr bwMode="auto">
                <a:xfrm>
                  <a:off x="1433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28" name="Line 2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29" name="Line 2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19" name="Group 282"/>
                <p:cNvGrpSpPr>
                  <a:grpSpLocks/>
                </p:cNvGrpSpPr>
                <p:nvPr/>
              </p:nvGrpSpPr>
              <p:grpSpPr bwMode="auto">
                <a:xfrm>
                  <a:off x="1338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31" name="Line 2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32" name="Line 2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22" name="Group 285"/>
                <p:cNvGrpSpPr>
                  <a:grpSpLocks/>
                </p:cNvGrpSpPr>
                <p:nvPr/>
              </p:nvGrpSpPr>
              <p:grpSpPr bwMode="auto">
                <a:xfrm>
                  <a:off x="1237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34" name="Line 2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35" name="Line 2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7136" name="Line 288"/>
              <p:cNvSpPr>
                <a:spLocks noChangeShapeType="1"/>
              </p:cNvSpPr>
              <p:nvPr/>
            </p:nvSpPr>
            <p:spPr bwMode="auto">
              <a:xfrm>
                <a:off x="4262" y="322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7" name="Text Box 289"/>
              <p:cNvSpPr txBox="1">
                <a:spLocks noChangeArrowheads="1"/>
              </p:cNvSpPr>
              <p:nvPr/>
            </p:nvSpPr>
            <p:spPr bwMode="auto">
              <a:xfrm>
                <a:off x="4154" y="3275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7138" name="Line 290"/>
              <p:cNvSpPr>
                <a:spLocks noChangeShapeType="1"/>
              </p:cNvSpPr>
              <p:nvPr/>
            </p:nvSpPr>
            <p:spPr bwMode="auto">
              <a:xfrm>
                <a:off x="4595" y="32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39" name="Text Box 291"/>
              <p:cNvSpPr txBox="1">
                <a:spLocks noChangeArrowheads="1"/>
              </p:cNvSpPr>
              <p:nvPr/>
            </p:nvSpPr>
            <p:spPr bwMode="auto">
              <a:xfrm>
                <a:off x="3993" y="2818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  <p:sp>
            <p:nvSpPr>
              <p:cNvPr id="207140" name="Line 292"/>
              <p:cNvSpPr>
                <a:spLocks noChangeShapeType="1"/>
              </p:cNvSpPr>
              <p:nvPr/>
            </p:nvSpPr>
            <p:spPr bwMode="auto">
              <a:xfrm>
                <a:off x="4344" y="2934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7025" name="Group 293"/>
            <p:cNvGrpSpPr>
              <a:grpSpLocks/>
            </p:cNvGrpSpPr>
            <p:nvPr/>
          </p:nvGrpSpPr>
          <p:grpSpPr bwMode="auto">
            <a:xfrm>
              <a:off x="3800" y="1095"/>
              <a:ext cx="1016" cy="720"/>
              <a:chOff x="3855" y="913"/>
              <a:chExt cx="1016" cy="720"/>
            </a:xfrm>
          </p:grpSpPr>
          <p:sp>
            <p:nvSpPr>
              <p:cNvPr id="207142" name="AutoShape 294"/>
              <p:cNvSpPr>
                <a:spLocks noChangeArrowheads="1"/>
              </p:cNvSpPr>
              <p:nvPr/>
            </p:nvSpPr>
            <p:spPr bwMode="auto">
              <a:xfrm>
                <a:off x="4277" y="1178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207143" name="Text Box 295"/>
              <p:cNvSpPr txBox="1">
                <a:spLocks noChangeArrowheads="1"/>
              </p:cNvSpPr>
              <p:nvPr/>
            </p:nvSpPr>
            <p:spPr bwMode="auto">
              <a:xfrm>
                <a:off x="4254" y="913"/>
                <a:ext cx="19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</a:p>
            </p:txBody>
          </p:sp>
          <p:sp>
            <p:nvSpPr>
              <p:cNvPr id="207144" name="Line 296"/>
              <p:cNvSpPr>
                <a:spLocks noChangeShapeType="1"/>
              </p:cNvSpPr>
              <p:nvPr/>
            </p:nvSpPr>
            <p:spPr bwMode="auto">
              <a:xfrm>
                <a:off x="3867" y="967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45" name="Line 297"/>
              <p:cNvSpPr>
                <a:spLocks noChangeShapeType="1"/>
              </p:cNvSpPr>
              <p:nvPr/>
            </p:nvSpPr>
            <p:spPr bwMode="auto">
              <a:xfrm rot="5400000" flipV="1">
                <a:off x="4363" y="836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7028" name="Group 298"/>
              <p:cNvGrpSpPr>
                <a:grpSpLocks/>
              </p:cNvGrpSpPr>
              <p:nvPr/>
            </p:nvGrpSpPr>
            <p:grpSpPr bwMode="auto">
              <a:xfrm>
                <a:off x="3885" y="1173"/>
                <a:ext cx="383" cy="77"/>
                <a:chOff x="1237" y="3011"/>
                <a:chExt cx="796" cy="95"/>
              </a:xfrm>
            </p:grpSpPr>
            <p:grpSp>
              <p:nvGrpSpPr>
                <p:cNvPr id="207037" name="Group 299"/>
                <p:cNvGrpSpPr>
                  <a:grpSpLocks/>
                </p:cNvGrpSpPr>
                <p:nvPr/>
              </p:nvGrpSpPr>
              <p:grpSpPr bwMode="auto">
                <a:xfrm>
                  <a:off x="1932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48" name="Line 3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49" name="Line 3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42" name="Group 302"/>
                <p:cNvGrpSpPr>
                  <a:grpSpLocks/>
                </p:cNvGrpSpPr>
                <p:nvPr/>
              </p:nvGrpSpPr>
              <p:grpSpPr bwMode="auto">
                <a:xfrm>
                  <a:off x="1825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51" name="Line 3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52" name="Line 30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43" name="Group 305"/>
                <p:cNvGrpSpPr>
                  <a:grpSpLocks/>
                </p:cNvGrpSpPr>
                <p:nvPr/>
              </p:nvGrpSpPr>
              <p:grpSpPr bwMode="auto">
                <a:xfrm>
                  <a:off x="1730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54" name="Line 3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55" name="Line 30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46" name="Group 308"/>
                <p:cNvGrpSpPr>
                  <a:grpSpLocks/>
                </p:cNvGrpSpPr>
                <p:nvPr/>
              </p:nvGrpSpPr>
              <p:grpSpPr bwMode="auto">
                <a:xfrm>
                  <a:off x="1629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57" name="Line 30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58" name="Line 31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49" name="Group 311"/>
                <p:cNvGrpSpPr>
                  <a:grpSpLocks/>
                </p:cNvGrpSpPr>
                <p:nvPr/>
              </p:nvGrpSpPr>
              <p:grpSpPr bwMode="auto">
                <a:xfrm>
                  <a:off x="1534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60" name="Line 3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61" name="Line 31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52" name="Group 314"/>
                <p:cNvGrpSpPr>
                  <a:grpSpLocks/>
                </p:cNvGrpSpPr>
                <p:nvPr/>
              </p:nvGrpSpPr>
              <p:grpSpPr bwMode="auto">
                <a:xfrm>
                  <a:off x="1433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63" name="Line 3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64" name="Line 3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55" name="Group 317"/>
                <p:cNvGrpSpPr>
                  <a:grpSpLocks/>
                </p:cNvGrpSpPr>
                <p:nvPr/>
              </p:nvGrpSpPr>
              <p:grpSpPr bwMode="auto">
                <a:xfrm>
                  <a:off x="1338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66" name="Line 3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67" name="Line 31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7058" name="Group 320"/>
                <p:cNvGrpSpPr>
                  <a:grpSpLocks/>
                </p:cNvGrpSpPr>
                <p:nvPr/>
              </p:nvGrpSpPr>
              <p:grpSpPr bwMode="auto">
                <a:xfrm>
                  <a:off x="1237" y="3011"/>
                  <a:ext cx="101" cy="95"/>
                  <a:chOff x="704" y="1880"/>
                  <a:chExt cx="136" cy="128"/>
                </a:xfrm>
              </p:grpSpPr>
              <p:sp>
                <p:nvSpPr>
                  <p:cNvPr id="207169" name="Line 3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7170" name="Line 3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7171" name="Line 323"/>
              <p:cNvSpPr>
                <a:spLocks noChangeShapeType="1"/>
              </p:cNvSpPr>
              <p:nvPr/>
            </p:nvSpPr>
            <p:spPr bwMode="auto">
              <a:xfrm>
                <a:off x="4437" y="138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2" name="Text Box 324"/>
              <p:cNvSpPr txBox="1">
                <a:spLocks noChangeArrowheads="1"/>
              </p:cNvSpPr>
              <p:nvPr/>
            </p:nvSpPr>
            <p:spPr bwMode="auto">
              <a:xfrm>
                <a:off x="4329" y="144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207173" name="Line 325"/>
              <p:cNvSpPr>
                <a:spLocks noChangeShapeType="1"/>
              </p:cNvSpPr>
              <p:nvPr/>
            </p:nvSpPr>
            <p:spPr bwMode="auto">
              <a:xfrm>
                <a:off x="4770" y="139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174" name="Line 326"/>
              <p:cNvSpPr>
                <a:spLocks noChangeShapeType="1"/>
              </p:cNvSpPr>
              <p:nvPr/>
            </p:nvSpPr>
            <p:spPr bwMode="auto">
              <a:xfrm>
                <a:off x="4276" y="1100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as a function of time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7348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Note that the kinetic and potential energy are out of phase with each other. </a:t>
            </a:r>
          </a:p>
          <a:p>
            <a:pPr>
              <a:lnSpc>
                <a:spcPct val="90000"/>
              </a:lnSpc>
            </a:pPr>
            <a:r>
              <a:rPr lang="en-US"/>
              <a:t>If we plot them on the same scale ( for the case </a:t>
            </a:r>
            <a:r>
              <a:rPr lang="en-US">
                <a:sym typeface="Symbol" pitchFamily="18" charset="2"/>
              </a:rPr>
              <a:t>=0</a:t>
            </a:r>
            <a:r>
              <a:rPr lang="en-US"/>
              <a:t>) we have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06900" y="2017713"/>
            <a:ext cx="4151313" cy="3533775"/>
            <a:chOff x="3544" y="1271"/>
            <a:chExt cx="1847" cy="1257"/>
          </a:xfrm>
        </p:grpSpPr>
        <p:pic>
          <p:nvPicPr>
            <p:cNvPr id="20787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5" y="1448"/>
              <a:ext cx="1626" cy="1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 flipH="1">
              <a:off x="3941" y="1445"/>
              <a:ext cx="73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3983" y="1285"/>
              <a:ext cx="156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207880" name="Text Box 8"/>
            <p:cNvSpPr txBox="1">
              <a:spLocks noChangeArrowheads="1"/>
            </p:cNvSpPr>
            <p:nvPr/>
          </p:nvSpPr>
          <p:spPr bwMode="auto">
            <a:xfrm>
              <a:off x="4326" y="1271"/>
              <a:ext cx="150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K</a:t>
              </a:r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 flipH="1">
              <a:off x="4297" y="1463"/>
              <a:ext cx="55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882" name="Text Box 10"/>
            <p:cNvSpPr txBox="1">
              <a:spLocks noChangeArrowheads="1"/>
            </p:cNvSpPr>
            <p:nvPr/>
          </p:nvSpPr>
          <p:spPr bwMode="auto">
            <a:xfrm>
              <a:off x="3544" y="1429"/>
              <a:ext cx="176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U,K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408720-99A4-4D96-9EDD-AA1DAC48E82E}" type="slidenum">
              <a:rPr lang="en-US"/>
              <a:pPr/>
              <a:t>2</a:t>
            </a:fld>
            <a:endParaRPr lang="en-US"/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Lecture 2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Restoring Force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320800"/>
            <a:ext cx="4229100" cy="4525963"/>
          </a:xfrm>
        </p:spPr>
        <p:txBody>
          <a:bodyPr/>
          <a:lstStyle/>
          <a:p>
            <a:r>
              <a:rPr lang="en-US" sz="2000"/>
              <a:t>Hook’s Law</a:t>
            </a:r>
          </a:p>
          <a:p>
            <a:pPr lvl="1"/>
            <a:r>
              <a:rPr lang="en-US" sz="1800"/>
              <a:t>Not a law really</a:t>
            </a:r>
          </a:p>
          <a:p>
            <a:r>
              <a:rPr lang="en-US" sz="2000"/>
              <a:t>Force is directed toward equilibrium point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Then the acceleration is given by</a:t>
            </a:r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6327775" y="1293813"/>
            <a:ext cx="2190750" cy="4802187"/>
            <a:chOff x="3986" y="815"/>
            <a:chExt cx="1380" cy="3025"/>
          </a:xfrm>
        </p:grpSpPr>
        <p:grpSp>
          <p:nvGrpSpPr>
            <p:cNvPr id="3" name="Group 248"/>
            <p:cNvGrpSpPr>
              <a:grpSpLocks/>
            </p:cNvGrpSpPr>
            <p:nvPr/>
          </p:nvGrpSpPr>
          <p:grpSpPr bwMode="auto">
            <a:xfrm>
              <a:off x="4113" y="2151"/>
              <a:ext cx="1189" cy="657"/>
              <a:chOff x="3801" y="2151"/>
              <a:chExt cx="1189" cy="657"/>
            </a:xfrm>
          </p:grpSpPr>
          <p:sp>
            <p:nvSpPr>
              <p:cNvPr id="157701" name="AutoShape 5"/>
              <p:cNvSpPr>
                <a:spLocks noChangeArrowheads="1"/>
              </p:cNvSpPr>
              <p:nvPr/>
            </p:nvSpPr>
            <p:spPr bwMode="auto">
              <a:xfrm>
                <a:off x="4318" y="2363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7703" name="Line 7"/>
              <p:cNvSpPr>
                <a:spLocks noChangeShapeType="1"/>
              </p:cNvSpPr>
              <p:nvPr/>
            </p:nvSpPr>
            <p:spPr bwMode="auto">
              <a:xfrm>
                <a:off x="3813" y="2151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4" name="Line 8"/>
              <p:cNvSpPr>
                <a:spLocks noChangeShapeType="1"/>
              </p:cNvSpPr>
              <p:nvPr/>
            </p:nvSpPr>
            <p:spPr bwMode="auto">
              <a:xfrm rot="5400000" flipV="1">
                <a:off x="4309" y="2020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831" y="2363"/>
                <a:ext cx="481" cy="94"/>
                <a:chOff x="2248" y="1248"/>
                <a:chExt cx="648" cy="128"/>
              </a:xfrm>
            </p:grpSpPr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0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08" name="Line 1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13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10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11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16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771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14" name="Line 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" name="Group 19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1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17" name="Line 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22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19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0" name="Line 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25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22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3" name="Line 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28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25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6" name="Line 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31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728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729" name="Line 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730" name="Line 34"/>
              <p:cNvSpPr>
                <a:spLocks noChangeShapeType="1"/>
              </p:cNvSpPr>
              <p:nvPr/>
            </p:nvSpPr>
            <p:spPr bwMode="auto">
              <a:xfrm>
                <a:off x="4383" y="256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1" name="Text Box 35"/>
              <p:cNvSpPr txBox="1">
                <a:spLocks noChangeArrowheads="1"/>
              </p:cNvSpPr>
              <p:nvPr/>
            </p:nvSpPr>
            <p:spPr bwMode="auto">
              <a:xfrm>
                <a:off x="4275" y="2616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7732" name="Line 36"/>
              <p:cNvSpPr>
                <a:spLocks noChangeShapeType="1"/>
              </p:cNvSpPr>
              <p:nvPr/>
            </p:nvSpPr>
            <p:spPr bwMode="auto">
              <a:xfrm>
                <a:off x="4716" y="257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3" name="Text Box 37"/>
              <p:cNvSpPr txBox="1">
                <a:spLocks noChangeArrowheads="1"/>
              </p:cNvSpPr>
              <p:nvPr/>
            </p:nvSpPr>
            <p:spPr bwMode="auto">
              <a:xfrm>
                <a:off x="4625" y="2611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13" name="Group 249"/>
            <p:cNvGrpSpPr>
              <a:grpSpLocks/>
            </p:cNvGrpSpPr>
            <p:nvPr/>
          </p:nvGrpSpPr>
          <p:grpSpPr bwMode="auto">
            <a:xfrm>
              <a:off x="4116" y="1271"/>
              <a:ext cx="1213" cy="666"/>
              <a:chOff x="3756" y="1427"/>
              <a:chExt cx="1213" cy="666"/>
            </a:xfrm>
          </p:grpSpPr>
          <p:sp>
            <p:nvSpPr>
              <p:cNvPr id="157876" name="AutoShape 180"/>
              <p:cNvSpPr>
                <a:spLocks noChangeArrowheads="1"/>
              </p:cNvSpPr>
              <p:nvPr/>
            </p:nvSpPr>
            <p:spPr bwMode="auto">
              <a:xfrm>
                <a:off x="4593" y="1639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7878" name="Line 182"/>
              <p:cNvSpPr>
                <a:spLocks noChangeShapeType="1"/>
              </p:cNvSpPr>
              <p:nvPr/>
            </p:nvSpPr>
            <p:spPr bwMode="auto">
              <a:xfrm>
                <a:off x="3768" y="1427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879" name="Line 183"/>
              <p:cNvSpPr>
                <a:spLocks noChangeShapeType="1"/>
              </p:cNvSpPr>
              <p:nvPr/>
            </p:nvSpPr>
            <p:spPr bwMode="auto">
              <a:xfrm rot="5400000" flipV="1">
                <a:off x="4264" y="1296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" name="Group 184"/>
              <p:cNvGrpSpPr>
                <a:grpSpLocks/>
              </p:cNvGrpSpPr>
              <p:nvPr/>
            </p:nvGrpSpPr>
            <p:grpSpPr bwMode="auto">
              <a:xfrm>
                <a:off x="4481" y="1633"/>
                <a:ext cx="101" cy="95"/>
                <a:chOff x="704" y="1880"/>
                <a:chExt cx="136" cy="128"/>
              </a:xfrm>
            </p:grpSpPr>
            <p:sp>
              <p:nvSpPr>
                <p:cNvPr id="157881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82" name="Line 18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87"/>
              <p:cNvGrpSpPr>
                <a:grpSpLocks/>
              </p:cNvGrpSpPr>
              <p:nvPr/>
            </p:nvGrpSpPr>
            <p:grpSpPr bwMode="auto">
              <a:xfrm>
                <a:off x="4374" y="1633"/>
                <a:ext cx="101" cy="95"/>
                <a:chOff x="704" y="1880"/>
                <a:chExt cx="136" cy="128"/>
              </a:xfrm>
            </p:grpSpPr>
            <p:sp>
              <p:nvSpPr>
                <p:cNvPr id="157884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85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90"/>
              <p:cNvGrpSpPr>
                <a:grpSpLocks/>
              </p:cNvGrpSpPr>
              <p:nvPr/>
            </p:nvGrpSpPr>
            <p:grpSpPr bwMode="auto">
              <a:xfrm>
                <a:off x="4279" y="1633"/>
                <a:ext cx="101" cy="95"/>
                <a:chOff x="704" y="1880"/>
                <a:chExt cx="136" cy="128"/>
              </a:xfrm>
            </p:grpSpPr>
            <p:sp>
              <p:nvSpPr>
                <p:cNvPr id="157887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88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193"/>
              <p:cNvGrpSpPr>
                <a:grpSpLocks/>
              </p:cNvGrpSpPr>
              <p:nvPr/>
            </p:nvGrpSpPr>
            <p:grpSpPr bwMode="auto">
              <a:xfrm>
                <a:off x="4178" y="1633"/>
                <a:ext cx="101" cy="95"/>
                <a:chOff x="704" y="1880"/>
                <a:chExt cx="136" cy="128"/>
              </a:xfrm>
            </p:grpSpPr>
            <p:sp>
              <p:nvSpPr>
                <p:cNvPr id="157890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91" name="Line 19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196"/>
              <p:cNvGrpSpPr>
                <a:grpSpLocks/>
              </p:cNvGrpSpPr>
              <p:nvPr/>
            </p:nvGrpSpPr>
            <p:grpSpPr bwMode="auto">
              <a:xfrm>
                <a:off x="4083" y="1633"/>
                <a:ext cx="101" cy="95"/>
                <a:chOff x="704" y="1880"/>
                <a:chExt cx="136" cy="128"/>
              </a:xfrm>
            </p:grpSpPr>
            <p:sp>
              <p:nvSpPr>
                <p:cNvPr id="157893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94" name="Line 19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199"/>
              <p:cNvGrpSpPr>
                <a:grpSpLocks/>
              </p:cNvGrpSpPr>
              <p:nvPr/>
            </p:nvGrpSpPr>
            <p:grpSpPr bwMode="auto">
              <a:xfrm>
                <a:off x="3982" y="1633"/>
                <a:ext cx="101" cy="95"/>
                <a:chOff x="704" y="1880"/>
                <a:chExt cx="136" cy="128"/>
              </a:xfrm>
            </p:grpSpPr>
            <p:sp>
              <p:nvSpPr>
                <p:cNvPr id="157896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897" name="Line 20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202"/>
              <p:cNvGrpSpPr>
                <a:grpSpLocks/>
              </p:cNvGrpSpPr>
              <p:nvPr/>
            </p:nvGrpSpPr>
            <p:grpSpPr bwMode="auto">
              <a:xfrm>
                <a:off x="3887" y="1633"/>
                <a:ext cx="101" cy="95"/>
                <a:chOff x="704" y="1880"/>
                <a:chExt cx="136" cy="128"/>
              </a:xfrm>
            </p:grpSpPr>
            <p:sp>
              <p:nvSpPr>
                <p:cNvPr id="157899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900" name="Line 20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05"/>
              <p:cNvGrpSpPr>
                <a:grpSpLocks/>
              </p:cNvGrpSpPr>
              <p:nvPr/>
            </p:nvGrpSpPr>
            <p:grpSpPr bwMode="auto">
              <a:xfrm>
                <a:off x="3786" y="1633"/>
                <a:ext cx="101" cy="95"/>
                <a:chOff x="704" y="1880"/>
                <a:chExt cx="136" cy="128"/>
              </a:xfrm>
            </p:grpSpPr>
            <p:sp>
              <p:nvSpPr>
                <p:cNvPr id="157902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903" name="Line 20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7904" name="Line 208"/>
              <p:cNvSpPr>
                <a:spLocks noChangeShapeType="1"/>
              </p:cNvSpPr>
              <p:nvPr/>
            </p:nvSpPr>
            <p:spPr bwMode="auto">
              <a:xfrm>
                <a:off x="4338" y="184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05" name="Text Box 209"/>
              <p:cNvSpPr txBox="1">
                <a:spLocks noChangeArrowheads="1"/>
              </p:cNvSpPr>
              <p:nvPr/>
            </p:nvSpPr>
            <p:spPr bwMode="auto">
              <a:xfrm>
                <a:off x="4230" y="190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7906" name="Line 210"/>
              <p:cNvSpPr>
                <a:spLocks noChangeShapeType="1"/>
              </p:cNvSpPr>
              <p:nvPr/>
            </p:nvSpPr>
            <p:spPr bwMode="auto">
              <a:xfrm>
                <a:off x="4671" y="185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07" name="Text Box 211"/>
              <p:cNvSpPr txBox="1">
                <a:spLocks noChangeArrowheads="1"/>
              </p:cNvSpPr>
              <p:nvPr/>
            </p:nvSpPr>
            <p:spPr bwMode="auto">
              <a:xfrm>
                <a:off x="4580" y="1895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22" name="Group 247"/>
            <p:cNvGrpSpPr>
              <a:grpSpLocks/>
            </p:cNvGrpSpPr>
            <p:nvPr/>
          </p:nvGrpSpPr>
          <p:grpSpPr bwMode="auto">
            <a:xfrm>
              <a:off x="4120" y="3059"/>
              <a:ext cx="1016" cy="682"/>
              <a:chOff x="3844" y="2843"/>
              <a:chExt cx="1016" cy="682"/>
            </a:xfrm>
          </p:grpSpPr>
          <p:sp>
            <p:nvSpPr>
              <p:cNvPr id="157910" name="AutoShape 214"/>
              <p:cNvSpPr>
                <a:spLocks noChangeArrowheads="1"/>
              </p:cNvSpPr>
              <p:nvPr/>
            </p:nvSpPr>
            <p:spPr bwMode="auto">
              <a:xfrm>
                <a:off x="4117" y="3038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7911" name="Line 215"/>
              <p:cNvSpPr>
                <a:spLocks noChangeShapeType="1"/>
              </p:cNvSpPr>
              <p:nvPr/>
            </p:nvSpPr>
            <p:spPr bwMode="auto">
              <a:xfrm>
                <a:off x="3856" y="2843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12" name="Line 216"/>
              <p:cNvSpPr>
                <a:spLocks noChangeShapeType="1"/>
              </p:cNvSpPr>
              <p:nvPr/>
            </p:nvSpPr>
            <p:spPr bwMode="auto">
              <a:xfrm rot="5400000" flipV="1">
                <a:off x="4352" y="2712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217"/>
              <p:cNvGrpSpPr>
                <a:grpSpLocks/>
              </p:cNvGrpSpPr>
              <p:nvPr/>
            </p:nvGrpSpPr>
            <p:grpSpPr bwMode="auto">
              <a:xfrm>
                <a:off x="3880" y="3055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218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15" name="Line 2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16" name="Line 22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221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18" name="Line 2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19" name="Line 2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224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7921" name="Line 2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22" name="Line 2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227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24" name="Line 2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25" name="Line 22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230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27" name="Line 2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28" name="Line 2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233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30" name="Line 2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31" name="Line 23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236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33" name="Line 2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34" name="Line 23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239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7936" name="Line 2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7937" name="Line 24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7938" name="Line 242"/>
              <p:cNvSpPr>
                <a:spLocks noChangeShapeType="1"/>
              </p:cNvSpPr>
              <p:nvPr/>
            </p:nvSpPr>
            <p:spPr bwMode="auto">
              <a:xfrm>
                <a:off x="4426" y="326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39" name="Text Box 243"/>
              <p:cNvSpPr txBox="1">
                <a:spLocks noChangeArrowheads="1"/>
              </p:cNvSpPr>
              <p:nvPr/>
            </p:nvSpPr>
            <p:spPr bwMode="auto">
              <a:xfrm>
                <a:off x="4318" y="3333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7940" name="Line 244"/>
              <p:cNvSpPr>
                <a:spLocks noChangeShapeType="1"/>
              </p:cNvSpPr>
              <p:nvPr/>
            </p:nvSpPr>
            <p:spPr bwMode="auto">
              <a:xfrm>
                <a:off x="4206" y="326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941" name="Text Box 245"/>
              <p:cNvSpPr txBox="1">
                <a:spLocks noChangeArrowheads="1"/>
              </p:cNvSpPr>
              <p:nvPr/>
            </p:nvSpPr>
            <p:spPr bwMode="auto">
              <a:xfrm>
                <a:off x="4074" y="3315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</p:grpSp>
        <p:sp>
          <p:nvSpPr>
            <p:cNvPr id="157946" name="Line 250"/>
            <p:cNvSpPr>
              <a:spLocks noChangeShapeType="1"/>
            </p:cNvSpPr>
            <p:nvPr/>
          </p:nvSpPr>
          <p:spPr bwMode="auto">
            <a:xfrm>
              <a:off x="4692" y="972"/>
              <a:ext cx="0" cy="28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947" name="Line 251"/>
            <p:cNvSpPr>
              <a:spLocks noChangeShapeType="1"/>
            </p:cNvSpPr>
            <p:nvPr/>
          </p:nvSpPr>
          <p:spPr bwMode="auto">
            <a:xfrm>
              <a:off x="4272" y="3144"/>
              <a:ext cx="264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948" name="Text Box 252"/>
            <p:cNvSpPr txBox="1">
              <a:spLocks noChangeArrowheads="1"/>
            </p:cNvSpPr>
            <p:nvPr/>
          </p:nvSpPr>
          <p:spPr bwMode="auto">
            <a:xfrm>
              <a:off x="4286" y="2879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FF"/>
                  </a:solidFill>
                </a:rPr>
                <a:t>F</a:t>
              </a:r>
              <a:r>
                <a:rPr lang="en-US" baseline="-25000">
                  <a:solidFill>
                    <a:srgbClr val="3366FF"/>
                  </a:solidFill>
                </a:rPr>
                <a:t>s</a:t>
              </a:r>
            </a:p>
          </p:txBody>
        </p:sp>
        <p:sp>
          <p:nvSpPr>
            <p:cNvPr id="157949" name="Text Box 253"/>
            <p:cNvSpPr txBox="1">
              <a:spLocks noChangeArrowheads="1"/>
            </p:cNvSpPr>
            <p:nvPr/>
          </p:nvSpPr>
          <p:spPr bwMode="auto">
            <a:xfrm>
              <a:off x="4826" y="1127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FF"/>
                  </a:solidFill>
                </a:rPr>
                <a:t>F</a:t>
              </a:r>
              <a:r>
                <a:rPr lang="en-US" baseline="-25000">
                  <a:solidFill>
                    <a:srgbClr val="3366FF"/>
                  </a:solidFill>
                </a:rPr>
                <a:t>s</a:t>
              </a:r>
            </a:p>
          </p:txBody>
        </p:sp>
        <p:sp>
          <p:nvSpPr>
            <p:cNvPr id="157950" name="Line 254"/>
            <p:cNvSpPr>
              <a:spLocks noChangeShapeType="1"/>
            </p:cNvSpPr>
            <p:nvPr/>
          </p:nvSpPr>
          <p:spPr bwMode="auto">
            <a:xfrm flipH="1">
              <a:off x="4824" y="1392"/>
              <a:ext cx="264" cy="0"/>
            </a:xfrm>
            <a:prstGeom prst="line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952" name="Text Box 256"/>
            <p:cNvSpPr txBox="1">
              <a:spLocks noChangeArrowheads="1"/>
            </p:cNvSpPr>
            <p:nvPr/>
          </p:nvSpPr>
          <p:spPr bwMode="auto">
            <a:xfrm>
              <a:off x="3986" y="815"/>
              <a:ext cx="1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Equilibrium Position</a:t>
              </a:r>
            </a:p>
          </p:txBody>
        </p:sp>
      </p:grpSp>
      <p:sp>
        <p:nvSpPr>
          <p:cNvPr id="157955" name="Rectangle 25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7954" name="Object 258"/>
          <p:cNvGraphicFramePr>
            <a:graphicFrameLocks noChangeAspect="1"/>
          </p:cNvGraphicFramePr>
          <p:nvPr/>
        </p:nvGraphicFramePr>
        <p:xfrm>
          <a:off x="1676400" y="2768600"/>
          <a:ext cx="1352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672808" imgH="228501" progId="Equation.3">
                  <p:embed/>
                </p:oleObj>
              </mc:Choice>
              <mc:Fallback>
                <p:oleObj name="Equation" r:id="rId3" imgW="672808" imgH="228501" progId="Equation.3">
                  <p:embed/>
                  <p:pic>
                    <p:nvPicPr>
                      <p:cNvPr id="157954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68600"/>
                        <a:ext cx="13525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56" name="Object 260"/>
          <p:cNvGraphicFramePr>
            <a:graphicFrameLocks noChangeAspect="1"/>
          </p:cNvGraphicFramePr>
          <p:nvPr/>
        </p:nvGraphicFramePr>
        <p:xfrm>
          <a:off x="1590675" y="3195638"/>
          <a:ext cx="14335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157956" name="Object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195638"/>
                        <a:ext cx="143351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58" name="Object 262"/>
          <p:cNvGraphicFramePr>
            <a:graphicFrameLocks noChangeAspect="1"/>
          </p:cNvGraphicFramePr>
          <p:nvPr/>
        </p:nvGraphicFramePr>
        <p:xfrm>
          <a:off x="1857375" y="4325938"/>
          <a:ext cx="141763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685800" imgH="393480" progId="Equation.3">
                  <p:embed/>
                </p:oleObj>
              </mc:Choice>
              <mc:Fallback>
                <p:oleObj name="Equation" r:id="rId7" imgW="685800" imgH="393480" progId="Equation.3">
                  <p:embed/>
                  <p:pic>
                    <p:nvPicPr>
                      <p:cNvPr id="157958" name="Object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325938"/>
                        <a:ext cx="1417638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960" name="AutoShape 264"/>
          <p:cNvSpPr>
            <a:spLocks noChangeArrowheads="1"/>
          </p:cNvSpPr>
          <p:nvPr/>
        </p:nvSpPr>
        <p:spPr bwMode="auto">
          <a:xfrm>
            <a:off x="355600" y="5308600"/>
            <a:ext cx="5448300" cy="876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/>
              <a:t>For SHM the acceleration is proportional to the position and is oppositely directed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Acceleration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968500"/>
            <a:ext cx="3683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acceleration of the mass experiencing SHM is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zero at equilibrium,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maximum at the extreme displacement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4381500" y="2057400"/>
            <a:ext cx="4686300" cy="3282950"/>
            <a:chOff x="2496" y="1296"/>
            <a:chExt cx="2952" cy="20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96" y="1991"/>
              <a:ext cx="1213" cy="666"/>
              <a:chOff x="176" y="1300"/>
              <a:chExt cx="1213" cy="666"/>
            </a:xfrm>
          </p:grpSpPr>
          <p:sp>
            <p:nvSpPr>
              <p:cNvPr id="159749" name="AutoShape 5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750" name="Text Box 6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5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-a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751" name="Line 7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52" name="Line 8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15975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5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15975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58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15976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1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15976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4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15976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67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15976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0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15977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3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15977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77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9777" name="Line 33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78" name="Text Box 34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779" name="Line 35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0" name="Text Box 36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781" name="Text Box 37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357" y="1296"/>
              <a:ext cx="1189" cy="708"/>
              <a:chOff x="1037" y="605"/>
              <a:chExt cx="1189" cy="708"/>
            </a:xfrm>
          </p:grpSpPr>
          <p:sp>
            <p:nvSpPr>
              <p:cNvPr id="159783" name="AutoShape 39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784" name="Text Box 40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59785" name="Line 41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786" name="Line 42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789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0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7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792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3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50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9795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6" name="Line 5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3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798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799" name="Line 5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6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01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02" name="Line 5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59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04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05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07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08" name="Line 6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5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10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11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812" name="Line 68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3" name="Text Box 69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814" name="Line 70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5" name="Text Box 71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816" name="Line 72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4432" y="1991"/>
              <a:ext cx="1016" cy="682"/>
              <a:chOff x="2112" y="1300"/>
              <a:chExt cx="1016" cy="682"/>
            </a:xfrm>
          </p:grpSpPr>
          <p:sp>
            <p:nvSpPr>
              <p:cNvPr id="159818" name="AutoShape 74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819" name="Line 75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0" name="Line 76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77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78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23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24" name="Line 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81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26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27" name="Line 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84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9829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0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87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32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3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90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35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6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93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38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39" name="Line 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96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41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42" name="Line 9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99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44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45" name="Line 1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846" name="Line 102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7" name="Text Box 103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848" name="Line 104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9" name="Text Box 105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850" name="Text Box 106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159744" name="Group 107"/>
            <p:cNvGrpSpPr>
              <a:grpSpLocks/>
            </p:cNvGrpSpPr>
            <p:nvPr/>
          </p:nvGrpSpPr>
          <p:grpSpPr bwMode="auto">
            <a:xfrm>
              <a:off x="3349" y="2632"/>
              <a:ext cx="1133" cy="732"/>
              <a:chOff x="1029" y="1941"/>
              <a:chExt cx="1133" cy="732"/>
            </a:xfrm>
          </p:grpSpPr>
          <p:sp>
            <p:nvSpPr>
              <p:cNvPr id="159852" name="AutoShape 108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59853" name="Text Box 109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59854" name="Line 110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5" name="Line 111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9745" name="Group 112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159748" name="Group 113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58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59" name="Line 1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53" name="Group 116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61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62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56" name="Group 119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59864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65" name="Line 1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59" name="Group 122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67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68" name="Line 1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62" name="Group 125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0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71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65" name="Group 128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3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74" name="Line 1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68" name="Group 131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6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77" name="Line 1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9771" name="Group 134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59879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880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9881" name="Line 137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2" name="Text Box 138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59883" name="Line 139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4" name="Text Box 140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59885" name="Line 141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86" name="Arc 142"/>
            <p:cNvSpPr>
              <a:spLocks/>
            </p:cNvSpPr>
            <p:nvPr/>
          </p:nvSpPr>
          <p:spPr bwMode="auto">
            <a:xfrm>
              <a:off x="3631" y="2030"/>
              <a:ext cx="505" cy="5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3 w 43200"/>
                <a:gd name="T1" fmla="*/ 24077 h 43200"/>
                <a:gd name="T2" fmla="*/ 4287 w 43200"/>
                <a:gd name="T3" fmla="*/ 345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59887" name="Object 143"/>
          <p:cNvGraphicFramePr>
            <a:graphicFrameLocks noGrp="1" noChangeAspect="1"/>
          </p:cNvGraphicFramePr>
          <p:nvPr>
            <p:ph sz="half" idx="2"/>
          </p:nvPr>
        </p:nvGraphicFramePr>
        <p:xfrm>
          <a:off x="1663700" y="1301750"/>
          <a:ext cx="11144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159887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301750"/>
                        <a:ext cx="111442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Start with a horizontal block-spring System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Recall the relationships between position, velocity, and acceleration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Then in the x-direction</a:t>
            </a:r>
          </a:p>
          <a:p>
            <a:endParaRPr lang="en-US" sz="2000"/>
          </a:p>
          <a:p>
            <a:r>
              <a:rPr lang="en-US" sz="2000"/>
              <a:t>Ignore all but the x direction</a:t>
            </a:r>
          </a:p>
        </p:txBody>
      </p:sp>
      <p:sp>
        <p:nvSpPr>
          <p:cNvPr id="178217" name="Rectangle 41"/>
          <p:cNvSpPr>
            <a:spLocks noGrp="1" noChangeArrowheads="1"/>
          </p:cNvSpPr>
          <p:nvPr>
            <p:ph type="body" sz="half" idx="2"/>
          </p:nvPr>
        </p:nvSpPr>
        <p:spPr>
          <a:xfrm>
            <a:off x="4584700" y="2616200"/>
            <a:ext cx="4038600" cy="3560763"/>
          </a:xfrm>
        </p:spPr>
        <p:txBody>
          <a:bodyPr/>
          <a:lstStyle/>
          <a:p>
            <a:r>
              <a:rPr lang="en-US" sz="1800"/>
              <a:t>We define a convenient quantity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And we have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Which is a lovely differential equation!</a:t>
            </a:r>
          </a:p>
          <a:p>
            <a:endParaRPr lang="en-US" sz="1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34188" y="1331913"/>
            <a:ext cx="1887537" cy="1042987"/>
            <a:chOff x="3801" y="2151"/>
            <a:chExt cx="1189" cy="657"/>
          </a:xfrm>
        </p:grpSpPr>
        <p:sp>
          <p:nvSpPr>
            <p:cNvPr id="178181" name="AutoShape 5"/>
            <p:cNvSpPr>
              <a:spLocks noChangeArrowheads="1"/>
            </p:cNvSpPr>
            <p:nvPr/>
          </p:nvSpPr>
          <p:spPr bwMode="auto">
            <a:xfrm>
              <a:off x="4318" y="2363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78182" name="Line 6"/>
            <p:cNvSpPr>
              <a:spLocks noChangeShapeType="1"/>
            </p:cNvSpPr>
            <p:nvPr/>
          </p:nvSpPr>
          <p:spPr bwMode="auto">
            <a:xfrm>
              <a:off x="3813" y="2151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183" name="Line 7"/>
            <p:cNvSpPr>
              <a:spLocks noChangeShapeType="1"/>
            </p:cNvSpPr>
            <p:nvPr/>
          </p:nvSpPr>
          <p:spPr bwMode="auto">
            <a:xfrm rot="5400000" flipV="1">
              <a:off x="4309" y="2020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831" y="2363"/>
              <a:ext cx="481" cy="94"/>
              <a:chOff x="2248" y="1248"/>
              <a:chExt cx="648" cy="128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7818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8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7818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0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7819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3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7819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6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7819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199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7820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02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7820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05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78207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208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78209" name="Line 33"/>
            <p:cNvSpPr>
              <a:spLocks noChangeShapeType="1"/>
            </p:cNvSpPr>
            <p:nvPr/>
          </p:nvSpPr>
          <p:spPr bwMode="auto">
            <a:xfrm>
              <a:off x="4383" y="256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210" name="Text Box 34"/>
            <p:cNvSpPr txBox="1">
              <a:spLocks noChangeArrowheads="1"/>
            </p:cNvSpPr>
            <p:nvPr/>
          </p:nvSpPr>
          <p:spPr bwMode="auto">
            <a:xfrm>
              <a:off x="4275" y="2616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78211" name="Line 35"/>
            <p:cNvSpPr>
              <a:spLocks noChangeShapeType="1"/>
            </p:cNvSpPr>
            <p:nvPr/>
          </p:nvSpPr>
          <p:spPr bwMode="auto">
            <a:xfrm>
              <a:off x="4716" y="257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212" name="Text Box 36"/>
            <p:cNvSpPr txBox="1">
              <a:spLocks noChangeArrowheads="1"/>
            </p:cNvSpPr>
            <p:nvPr/>
          </p:nvSpPr>
          <p:spPr bwMode="auto">
            <a:xfrm>
              <a:off x="4625" y="2611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</p:grpSp>
      <p:graphicFrame>
        <p:nvGraphicFramePr>
          <p:cNvPr id="178214" name="Object 38"/>
          <p:cNvGraphicFramePr>
            <a:graphicFrameLocks noChangeAspect="1"/>
          </p:cNvGraphicFramePr>
          <p:nvPr/>
        </p:nvGraphicFramePr>
        <p:xfrm>
          <a:off x="1752600" y="2609850"/>
          <a:ext cx="1412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63280" imgH="419040" progId="Equation.3">
                  <p:embed/>
                </p:oleObj>
              </mc:Choice>
              <mc:Fallback>
                <p:oleObj name="Equation" r:id="rId3" imgW="863280" imgH="419040" progId="Equation.3">
                  <p:embed/>
                  <p:pic>
                    <p:nvPicPr>
                      <p:cNvPr id="17821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09850"/>
                        <a:ext cx="14128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15" name="Object 39"/>
          <p:cNvGraphicFramePr>
            <a:graphicFrameLocks noChangeAspect="1"/>
          </p:cNvGraphicFramePr>
          <p:nvPr/>
        </p:nvGraphicFramePr>
        <p:xfrm>
          <a:off x="1612900" y="3670300"/>
          <a:ext cx="1608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965160" imgH="228600" progId="Equation.3">
                  <p:embed/>
                </p:oleObj>
              </mc:Choice>
              <mc:Fallback>
                <p:oleObj name="Equation" r:id="rId5" imgW="965160" imgH="228600" progId="Equation.3">
                  <p:embed/>
                  <p:pic>
                    <p:nvPicPr>
                      <p:cNvPr id="17821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670300"/>
                        <a:ext cx="16081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16" name="Object 40"/>
          <p:cNvGraphicFramePr>
            <a:graphicFrameLocks noChangeAspect="1"/>
          </p:cNvGraphicFramePr>
          <p:nvPr/>
        </p:nvGraphicFramePr>
        <p:xfrm>
          <a:off x="1295400" y="5302250"/>
          <a:ext cx="13541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812520" imgH="419040" progId="Equation.3">
                  <p:embed/>
                </p:oleObj>
              </mc:Choice>
              <mc:Fallback>
                <p:oleObj name="Equation" r:id="rId7" imgW="812520" imgH="419040" progId="Equation.3">
                  <p:embed/>
                  <p:pic>
                    <p:nvPicPr>
                      <p:cNvPr id="17821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02250"/>
                        <a:ext cx="1354138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19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8218" name="Object 42"/>
          <p:cNvGraphicFramePr>
            <a:graphicFrameLocks noChangeAspect="1"/>
          </p:cNvGraphicFramePr>
          <p:nvPr/>
        </p:nvGraphicFramePr>
        <p:xfrm>
          <a:off x="6273800" y="2935288"/>
          <a:ext cx="7889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507960" imgH="393480" progId="Equation.3">
                  <p:embed/>
                </p:oleObj>
              </mc:Choice>
              <mc:Fallback>
                <p:oleObj name="Equation" r:id="rId9" imgW="507960" imgH="393480" progId="Equation.3">
                  <p:embed/>
                  <p:pic>
                    <p:nvPicPr>
                      <p:cNvPr id="17821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2935288"/>
                        <a:ext cx="788988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20" name="Object 44"/>
          <p:cNvGraphicFramePr>
            <a:graphicFrameLocks noChangeAspect="1"/>
          </p:cNvGraphicFramePr>
          <p:nvPr/>
        </p:nvGraphicFramePr>
        <p:xfrm>
          <a:off x="5811838" y="4108450"/>
          <a:ext cx="1311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787320" imgH="419040" progId="Equation.3">
                  <p:embed/>
                </p:oleObj>
              </mc:Choice>
              <mc:Fallback>
                <p:oleObj name="Equation" r:id="rId11" imgW="787320" imgH="419040" progId="Equation.3">
                  <p:embed/>
                  <p:pic>
                    <p:nvPicPr>
                      <p:cNvPr id="17822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4108450"/>
                        <a:ext cx="13112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168900" y="4445000"/>
            <a:ext cx="272415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 to the DEQ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61300" cy="4525963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differential equation needs a solution that is the negative of its own second derivative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From calculus we know a few of these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Take the cosine function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These might be solutions, but we need to find A, </a:t>
            </a:r>
            <a:r>
              <a:rPr lang="en-US" sz="2000">
                <a:sym typeface="Symbol" pitchFamily="18" charset="2"/>
              </a:rPr>
              <a:t>, </a:t>
            </a:r>
            <a:endParaRPr lang="en-US" sz="2000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3686175" y="3629025"/>
          <a:ext cx="15414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18960" imgH="431640" progId="Equation.3">
                  <p:embed/>
                </p:oleObj>
              </mc:Choice>
              <mc:Fallback>
                <p:oleObj name="Equation" r:id="rId3" imgW="1218960" imgH="431640" progId="Equation.3">
                  <p:embed/>
                  <p:pic>
                    <p:nvPicPr>
                      <p:cNvPr id="183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629025"/>
                        <a:ext cx="154146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3810000" y="2133600"/>
          <a:ext cx="13112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787320" imgH="419040" progId="Equation.3">
                  <p:embed/>
                </p:oleObj>
              </mc:Choice>
              <mc:Fallback>
                <p:oleObj name="Equation" r:id="rId5" imgW="787320" imgH="419040" progId="Equation.3">
                  <p:embed/>
                  <p:pic>
                    <p:nvPicPr>
                      <p:cNvPr id="183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133600"/>
                        <a:ext cx="131127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3862388" y="4567238"/>
          <a:ext cx="15890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587240" imgH="1028520" progId="Equation.3">
                  <p:embed/>
                </p:oleObj>
              </mc:Choice>
              <mc:Fallback>
                <p:oleObj name="Equation" r:id="rId7" imgW="1587240" imgH="1028520" progId="Equation.3">
                  <p:embed/>
                  <p:pic>
                    <p:nvPicPr>
                      <p:cNvPr id="183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567238"/>
                        <a:ext cx="1589087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Solution!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Let's substitute these expressions into our differential equation for the motion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So as long as the quantity </a:t>
            </a:r>
            <a:r>
              <a:rPr lang="en-US" sz="2400">
                <a:sym typeface="Symbol" pitchFamily="18" charset="2"/>
              </a:rPr>
              <a:t> in the cosine function is the same as our convenient quantity</a:t>
            </a:r>
          </a:p>
          <a:p>
            <a:endParaRPr lang="en-US" sz="2400">
              <a:sym typeface="Symbol" pitchFamily="18" charset="2"/>
            </a:endParaRPr>
          </a:p>
          <a:p>
            <a:endParaRPr lang="en-US" sz="2400">
              <a:sym typeface="Symbol" pitchFamily="18" charset="2"/>
            </a:endParaRPr>
          </a:p>
          <a:p>
            <a:r>
              <a:rPr lang="en-US" sz="2400">
                <a:sym typeface="Symbol" pitchFamily="18" charset="2"/>
              </a:rPr>
              <a:t>We have a solution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3070225" y="2452688"/>
          <a:ext cx="32353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273040" imgH="660240" progId="Equation.3">
                  <p:embed/>
                </p:oleObj>
              </mc:Choice>
              <mc:Fallback>
                <p:oleObj name="Equation" r:id="rId3" imgW="2273040" imgH="660240" progId="Equation.3">
                  <p:embed/>
                  <p:pic>
                    <p:nvPicPr>
                      <p:cNvPr id="184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2452688"/>
                        <a:ext cx="3235325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6"/>
          <p:cNvGraphicFramePr>
            <a:graphicFrameLocks noChangeAspect="1"/>
          </p:cNvGraphicFramePr>
          <p:nvPr/>
        </p:nvGraphicFramePr>
        <p:xfrm>
          <a:off x="4102100" y="4662488"/>
          <a:ext cx="7889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507960" imgH="393480" progId="Equation.3">
                  <p:embed/>
                </p:oleObj>
              </mc:Choice>
              <mc:Fallback>
                <p:oleObj name="Equation" r:id="rId5" imgW="507960" imgH="393480" progId="Equation.3">
                  <p:embed/>
                  <p:pic>
                    <p:nvPicPr>
                      <p:cNvPr id="1843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662488"/>
                        <a:ext cx="788988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7" name="Object 7"/>
          <p:cNvGraphicFramePr>
            <a:graphicFrameLocks noChangeAspect="1"/>
          </p:cNvGraphicFramePr>
          <p:nvPr/>
        </p:nvGraphicFramePr>
        <p:xfrm>
          <a:off x="3630613" y="5403850"/>
          <a:ext cx="2555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206360" imgH="215640" progId="Equation.3">
                  <p:embed/>
                </p:oleObj>
              </mc:Choice>
              <mc:Fallback>
                <p:oleObj name="Equation" r:id="rId7" imgW="1206360" imgH="215640" progId="Equation.3">
                  <p:embed/>
                  <p:pic>
                    <p:nvPicPr>
                      <p:cNvPr id="184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5403850"/>
                        <a:ext cx="2555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Properties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From Trigonometry we can identify </a:t>
            </a:r>
            <a:r>
              <a:rPr lang="en-US" sz="2400">
                <a:sym typeface="Symbol" pitchFamily="18" charset="2"/>
              </a:rPr>
              <a:t> as the angular frequency</a:t>
            </a:r>
          </a:p>
          <a:p>
            <a:endParaRPr lang="en-US" sz="240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2400">
                <a:sym typeface="Symbol" pitchFamily="18" charset="2"/>
              </a:rPr>
              <a:t> and  as the phase angle</a:t>
            </a:r>
          </a:p>
          <a:p>
            <a:r>
              <a:rPr lang="en-US" sz="2400">
                <a:sym typeface="Symbol" pitchFamily="18" charset="2"/>
              </a:rPr>
              <a:t>We also recognize A as the amplitude</a:t>
            </a:r>
          </a:p>
          <a:p>
            <a:r>
              <a:rPr lang="en-US" sz="2400">
                <a:sym typeface="Symbol" pitchFamily="18" charset="2"/>
              </a:rPr>
              <a:t>We need values for these last two quantities to complete our solution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2794000" y="2054225"/>
          <a:ext cx="13493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939600" imgH="444240" progId="Equation.3">
                  <p:embed/>
                </p:oleObj>
              </mc:Choice>
              <mc:Fallback>
                <p:oleObj name="Equation" r:id="rId3" imgW="939600" imgH="444240" progId="Equation.3">
                  <p:embed/>
                  <p:pic>
                    <p:nvPicPr>
                      <p:cNvPr id="185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054225"/>
                        <a:ext cx="134937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4391025" y="4945063"/>
          <a:ext cx="3810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380880" imgH="672840" progId="Equation.3">
                  <p:embed/>
                </p:oleObj>
              </mc:Choice>
              <mc:Fallback>
                <p:oleObj name="Equation" r:id="rId5" imgW="380880" imgH="672840" progId="Equation.3">
                  <p:embed/>
                  <p:pic>
                    <p:nvPicPr>
                      <p:cNvPr id="185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945063"/>
                        <a:ext cx="381000" cy="674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53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68900" y="4445000"/>
            <a:ext cx="272415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Period and Frequency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775200" cy="4525963"/>
          </a:xfrm>
        </p:spPr>
        <p:txBody>
          <a:bodyPr/>
          <a:lstStyle/>
          <a:p>
            <a:r>
              <a:rPr lang="en-US" sz="2000"/>
              <a:t>The period is the time it takes for the mass to travel through one complete cycle</a:t>
            </a:r>
          </a:p>
          <a:p>
            <a:r>
              <a:rPr lang="en-US" sz="2000"/>
              <a:t>We know from trig that the period and frequency are related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We can write both in terms of the SHO constants</a:t>
            </a: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657350"/>
            <a:ext cx="31877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2032000" y="3441700"/>
          <a:ext cx="790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787320" imgH="419040" progId="Equation.3">
                  <p:embed/>
                </p:oleObj>
              </mc:Choice>
              <mc:Fallback>
                <p:oleObj name="Equation" r:id="rId4" imgW="787320" imgH="419040" progId="Equation.3">
                  <p:embed/>
                  <p:pic>
                    <p:nvPicPr>
                      <p:cNvPr id="186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441700"/>
                        <a:ext cx="7905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0" y="3417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6375" name="Object 7"/>
          <p:cNvGraphicFramePr>
            <a:graphicFrameLocks noChangeAspect="1"/>
          </p:cNvGraphicFramePr>
          <p:nvPr/>
        </p:nvGraphicFramePr>
        <p:xfrm>
          <a:off x="2108200" y="4878388"/>
          <a:ext cx="800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800100" imgH="889000" progId="Equation.3">
                  <p:embed/>
                </p:oleObj>
              </mc:Choice>
              <mc:Fallback>
                <p:oleObj name="Equation" r:id="rId6" imgW="800100" imgH="889000" progId="Equation.3">
                  <p:embed/>
                  <p:pic>
                    <p:nvPicPr>
                      <p:cNvPr id="1863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878388"/>
                        <a:ext cx="8001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Velocity and Acceleration</a:t>
            </a:r>
          </a:p>
        </p:txBody>
      </p:sp>
      <p:sp>
        <p:nvSpPr>
          <p:cNvPr id="187404" name="Rectangle 1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We find the velocity as a function of time by taking the derivative of our solution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amplitude is found by recalling that the maximum value of a sine function is 1</a:t>
            </a:r>
          </a:p>
        </p:txBody>
      </p:sp>
      <p:sp>
        <p:nvSpPr>
          <p:cNvPr id="187405" name="Rectangle 1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/>
              <a:t>We continue taking derivatives 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Again, cosine has a maximum of 1 so</a:t>
            </a: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1674813" y="2749550"/>
          <a:ext cx="11953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193760" imgH="215640" progId="Equation.3">
                  <p:embed/>
                </p:oleObj>
              </mc:Choice>
              <mc:Fallback>
                <p:oleObj name="Equation" r:id="rId3" imgW="1193760" imgH="215640" progId="Equation.3">
                  <p:embed/>
                  <p:pic>
                    <p:nvPicPr>
                      <p:cNvPr id="187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749550"/>
                        <a:ext cx="119538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1019175" y="3271838"/>
          <a:ext cx="27416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955520" imgH="393480" progId="Equation.3">
                  <p:embed/>
                </p:oleObj>
              </mc:Choice>
              <mc:Fallback>
                <p:oleObj name="Equation" r:id="rId5" imgW="1955520" imgH="393480" progId="Equation.3">
                  <p:embed/>
                  <p:pic>
                    <p:nvPicPr>
                      <p:cNvPr id="1874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271838"/>
                        <a:ext cx="274161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3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2" name="Object 10"/>
          <p:cNvGraphicFramePr>
            <a:graphicFrameLocks noChangeAspect="1"/>
          </p:cNvGraphicFramePr>
          <p:nvPr/>
        </p:nvGraphicFramePr>
        <p:xfrm>
          <a:off x="1143000" y="5237163"/>
          <a:ext cx="23669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459866" imgH="444307" progId="Equation.3">
                  <p:embed/>
                </p:oleObj>
              </mc:Choice>
              <mc:Fallback>
                <p:oleObj name="Equation" r:id="rId7" imgW="1459866" imgH="444307" progId="Equation.3">
                  <p:embed/>
                  <p:pic>
                    <p:nvPicPr>
                      <p:cNvPr id="1874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37163"/>
                        <a:ext cx="2366963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7" name="Rectangle 15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6" name="Object 14"/>
          <p:cNvGraphicFramePr>
            <a:graphicFrameLocks noChangeAspect="1"/>
          </p:cNvGraphicFramePr>
          <p:nvPr/>
        </p:nvGraphicFramePr>
        <p:xfrm>
          <a:off x="5133975" y="2411413"/>
          <a:ext cx="312102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930320" imgH="660240" progId="Equation.3">
                  <p:embed/>
                </p:oleObj>
              </mc:Choice>
              <mc:Fallback>
                <p:oleObj name="Equation" r:id="rId9" imgW="1930320" imgH="660240" progId="Equation.3">
                  <p:embed/>
                  <p:pic>
                    <p:nvPicPr>
                      <p:cNvPr id="1874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975" y="2411413"/>
                        <a:ext cx="3121025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9" name="Rectangle 17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7408" name="Object 16"/>
          <p:cNvGraphicFramePr>
            <a:graphicFrameLocks noChangeAspect="1"/>
          </p:cNvGraphicFramePr>
          <p:nvPr/>
        </p:nvGraphicFramePr>
        <p:xfrm>
          <a:off x="5345113" y="5251450"/>
          <a:ext cx="24892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409400" imgH="393480" progId="Equation.3">
                  <p:embed/>
                </p:oleObj>
              </mc:Choice>
              <mc:Fallback>
                <p:oleObj name="Equation" r:id="rId11" imgW="1409400" imgH="393480" progId="Equation.3">
                  <p:embed/>
                  <p:pic>
                    <p:nvPicPr>
                      <p:cNvPr id="1874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5251450"/>
                        <a:ext cx="248920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Acceleration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2900" y="1968500"/>
            <a:ext cx="3683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acceleration of the mass experiencing SHM is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zero at equilibrium,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maximum at the extreme displacement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81500" y="2057400"/>
            <a:ext cx="4686300" cy="3282950"/>
            <a:chOff x="2496" y="1296"/>
            <a:chExt cx="2952" cy="206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96" y="1991"/>
              <a:ext cx="1213" cy="666"/>
              <a:chOff x="176" y="1300"/>
              <a:chExt cx="1213" cy="666"/>
            </a:xfrm>
          </p:grpSpPr>
          <p:sp>
            <p:nvSpPr>
              <p:cNvPr id="189446" name="AutoShape 6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447" name="Text Box 7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5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-a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448" name="Line 8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18945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52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1894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55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18945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58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18946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61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189463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64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189466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67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189469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70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18947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473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9474" name="Line 34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5" name="Text Box 35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476" name="Line 36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77" name="Text Box 37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478" name="Text Box 38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grpSp>
          <p:nvGrpSpPr>
            <p:cNvPr id="12" name="Group 39"/>
            <p:cNvGrpSpPr>
              <a:grpSpLocks/>
            </p:cNvGrpSpPr>
            <p:nvPr/>
          </p:nvGrpSpPr>
          <p:grpSpPr bwMode="auto">
            <a:xfrm>
              <a:off x="3357" y="1296"/>
              <a:ext cx="1189" cy="708"/>
              <a:chOff x="1037" y="605"/>
              <a:chExt cx="1189" cy="708"/>
            </a:xfrm>
          </p:grpSpPr>
          <p:sp>
            <p:nvSpPr>
              <p:cNvPr id="189480" name="AutoShape 40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481" name="Text Box 41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89482" name="Line 42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83" name="Line 43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4" name="Group 45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86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87" name="Line 4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8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8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0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51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89492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3" name="Line 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4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95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6" name="Line 5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7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498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499" name="Line 5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60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01" name="Line 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02" name="Line 6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63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04" name="Line 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05" name="Line 6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6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07" name="Line 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08" name="Line 6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9509" name="Line 69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0" name="Text Box 70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511" name="Line 71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2" name="Text Box 72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513" name="Line 73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4"/>
            <p:cNvGrpSpPr>
              <a:grpSpLocks/>
            </p:cNvGrpSpPr>
            <p:nvPr/>
          </p:nvGrpSpPr>
          <p:grpSpPr bwMode="auto">
            <a:xfrm>
              <a:off x="4432" y="1991"/>
              <a:ext cx="1016" cy="682"/>
              <a:chOff x="2112" y="1300"/>
              <a:chExt cx="1016" cy="682"/>
            </a:xfrm>
          </p:grpSpPr>
          <p:sp>
            <p:nvSpPr>
              <p:cNvPr id="189515" name="AutoShape 75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516" name="Line 76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17" name="Line 77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78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79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20" name="Line 8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21" name="Line 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82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23" name="Line 8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24" name="Line 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85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89526" name="Line 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27" name="Line 8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88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29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0" name="Line 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91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32" name="Line 9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3" name="Line 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94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35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6" name="Line 9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97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38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39" name="Line 9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100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41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42" name="Line 10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9543" name="Line 103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44" name="Text Box 104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545" name="Line 105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46" name="Text Box 106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547" name="Text Box 107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</a:t>
                </a:r>
                <a:r>
                  <a:rPr lang="en-US" sz="1400" baseline="-25000"/>
                  <a:t>max</a:t>
                </a:r>
              </a:p>
            </p:txBody>
          </p:sp>
        </p:grpSp>
        <p:grpSp>
          <p:nvGrpSpPr>
            <p:cNvPr id="189506" name="Group 108"/>
            <p:cNvGrpSpPr>
              <a:grpSpLocks/>
            </p:cNvGrpSpPr>
            <p:nvPr/>
          </p:nvGrpSpPr>
          <p:grpSpPr bwMode="auto">
            <a:xfrm>
              <a:off x="3349" y="2632"/>
              <a:ext cx="1133" cy="732"/>
              <a:chOff x="1029" y="1941"/>
              <a:chExt cx="1133" cy="732"/>
            </a:xfrm>
          </p:grpSpPr>
          <p:sp>
            <p:nvSpPr>
              <p:cNvPr id="189549" name="AutoShape 109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89550" name="Text Box 110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0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a=0</a:t>
                </a:r>
                <a:endParaRPr lang="en-US" sz="1400" baseline="-25000"/>
              </a:p>
            </p:txBody>
          </p:sp>
          <p:sp>
            <p:nvSpPr>
              <p:cNvPr id="189551" name="Line 111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52" name="Line 112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9514" name="Group 113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189518" name="Group 114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55" name="Line 1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56" name="Line 1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19" name="Group 117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58" name="Line 1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59" name="Line 11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22" name="Group 120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89561" name="Line 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62" name="Line 1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25" name="Group 123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64" name="Line 1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65" name="Line 12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28" name="Group 126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67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68" name="Line 12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31" name="Group 129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70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71" name="Line 1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34" name="Group 132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73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74" name="Line 13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9537" name="Group 135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89576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577" name="Line 13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9578" name="Line 138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79" name="Text Box 139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89580" name="Line 140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581" name="Text Box 141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89582" name="Line 142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583" name="Arc 143"/>
            <p:cNvSpPr>
              <a:spLocks/>
            </p:cNvSpPr>
            <p:nvPr/>
          </p:nvSpPr>
          <p:spPr bwMode="auto">
            <a:xfrm>
              <a:off x="3631" y="2030"/>
              <a:ext cx="505" cy="5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43 w 43200"/>
                <a:gd name="T1" fmla="*/ 24077 h 43200"/>
                <a:gd name="T2" fmla="*/ 4287 w 43200"/>
                <a:gd name="T3" fmla="*/ 34515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89584" name="Object 14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63700" y="1301750"/>
          <a:ext cx="11144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189584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301750"/>
                        <a:ext cx="111442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SHM Velocity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62300" cy="4525963"/>
          </a:xfrm>
        </p:spPr>
        <p:txBody>
          <a:bodyPr/>
          <a:lstStyle/>
          <a:p>
            <a:r>
              <a:rPr lang="en-US"/>
              <a:t>The velocity of the mass experiencing SHM is </a:t>
            </a:r>
          </a:p>
          <a:p>
            <a:pPr lvl="1"/>
            <a:r>
              <a:rPr lang="en-US"/>
              <a:t>maximum at equilibrium, </a:t>
            </a:r>
          </a:p>
          <a:p>
            <a:pPr lvl="1"/>
            <a:r>
              <a:rPr lang="en-US"/>
              <a:t>Zero at the extreme displacement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57650" y="3122613"/>
            <a:ext cx="1925638" cy="1057275"/>
            <a:chOff x="176" y="1300"/>
            <a:chExt cx="1213" cy="666"/>
          </a:xfrm>
        </p:grpSpPr>
        <p:sp>
          <p:nvSpPr>
            <p:cNvPr id="158725" name="AutoShape 5"/>
            <p:cNvSpPr>
              <a:spLocks noChangeArrowheads="1"/>
            </p:cNvSpPr>
            <p:nvPr/>
          </p:nvSpPr>
          <p:spPr bwMode="auto">
            <a:xfrm>
              <a:off x="1013" y="15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982" y="1329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  <p:sp>
          <p:nvSpPr>
            <p:cNvPr id="158727" name="Line 7"/>
            <p:cNvSpPr>
              <a:spLocks noChangeShapeType="1"/>
            </p:cNvSpPr>
            <p:nvPr/>
          </p:nvSpPr>
          <p:spPr bwMode="auto">
            <a:xfrm>
              <a:off x="188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28" name="Line 8"/>
            <p:cNvSpPr>
              <a:spLocks noChangeShapeType="1"/>
            </p:cNvSpPr>
            <p:nvPr/>
          </p:nvSpPr>
          <p:spPr bwMode="auto">
            <a:xfrm rot="5400000" flipV="1">
              <a:off x="684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01" y="1506"/>
              <a:ext cx="101" cy="95"/>
              <a:chOff x="704" y="1880"/>
              <a:chExt cx="136" cy="128"/>
            </a:xfrm>
          </p:grpSpPr>
          <p:sp>
            <p:nvSpPr>
              <p:cNvPr id="158730" name="Line 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1" name="Line 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794" y="1506"/>
              <a:ext cx="101" cy="95"/>
              <a:chOff x="704" y="1880"/>
              <a:chExt cx="136" cy="128"/>
            </a:xfrm>
          </p:grpSpPr>
          <p:sp>
            <p:nvSpPr>
              <p:cNvPr id="158733" name="Line 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4" name="Line 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699" y="1506"/>
              <a:ext cx="101" cy="95"/>
              <a:chOff x="704" y="1880"/>
              <a:chExt cx="136" cy="128"/>
            </a:xfrm>
          </p:grpSpPr>
          <p:sp>
            <p:nvSpPr>
              <p:cNvPr id="158736" name="Line 1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37" name="Line 1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598" y="1506"/>
              <a:ext cx="101" cy="95"/>
              <a:chOff x="704" y="1880"/>
              <a:chExt cx="136" cy="128"/>
            </a:xfrm>
          </p:grpSpPr>
          <p:sp>
            <p:nvSpPr>
              <p:cNvPr id="158739" name="Line 1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0" name="Line 2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03" y="1506"/>
              <a:ext cx="101" cy="95"/>
              <a:chOff x="704" y="1880"/>
              <a:chExt cx="136" cy="128"/>
            </a:xfrm>
          </p:grpSpPr>
          <p:sp>
            <p:nvSpPr>
              <p:cNvPr id="158742" name="Line 2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3" name="Line 2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02" y="1506"/>
              <a:ext cx="101" cy="95"/>
              <a:chOff x="704" y="1880"/>
              <a:chExt cx="136" cy="128"/>
            </a:xfrm>
          </p:grpSpPr>
          <p:sp>
            <p:nvSpPr>
              <p:cNvPr id="158745" name="Line 2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6" name="Line 2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307" y="1506"/>
              <a:ext cx="101" cy="95"/>
              <a:chOff x="704" y="1880"/>
              <a:chExt cx="136" cy="128"/>
            </a:xfrm>
          </p:grpSpPr>
          <p:sp>
            <p:nvSpPr>
              <p:cNvPr id="158748" name="Line 2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49" name="Line 2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06" y="1506"/>
              <a:ext cx="101" cy="95"/>
              <a:chOff x="704" y="1880"/>
              <a:chExt cx="136" cy="128"/>
            </a:xfrm>
          </p:grpSpPr>
          <p:sp>
            <p:nvSpPr>
              <p:cNvPr id="158751" name="Line 3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752" name="Line 3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8753" name="Line 33"/>
            <p:cNvSpPr>
              <a:spLocks noChangeShapeType="1"/>
            </p:cNvSpPr>
            <p:nvPr/>
          </p:nvSpPr>
          <p:spPr bwMode="auto">
            <a:xfrm>
              <a:off x="758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4" name="Text Box 34"/>
            <p:cNvSpPr txBox="1">
              <a:spLocks noChangeArrowheads="1"/>
            </p:cNvSpPr>
            <p:nvPr/>
          </p:nvSpPr>
          <p:spPr bwMode="auto">
            <a:xfrm>
              <a:off x="650" y="1774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755" name="Line 35"/>
            <p:cNvSpPr>
              <a:spLocks noChangeShapeType="1"/>
            </p:cNvSpPr>
            <p:nvPr/>
          </p:nvSpPr>
          <p:spPr bwMode="auto">
            <a:xfrm>
              <a:off x="1091" y="172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6" name="Text Box 36"/>
            <p:cNvSpPr txBox="1">
              <a:spLocks noChangeArrowheads="1"/>
            </p:cNvSpPr>
            <p:nvPr/>
          </p:nvSpPr>
          <p:spPr bwMode="auto">
            <a:xfrm>
              <a:off x="1000" y="1768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757" name="Text Box 37"/>
            <p:cNvSpPr txBox="1">
              <a:spLocks noChangeArrowheads="1"/>
            </p:cNvSpPr>
            <p:nvPr/>
          </p:nvSpPr>
          <p:spPr bwMode="auto">
            <a:xfrm>
              <a:off x="489" y="131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</p:grp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5424488" y="2019300"/>
            <a:ext cx="1887537" cy="1123950"/>
            <a:chOff x="1037" y="605"/>
            <a:chExt cx="1189" cy="708"/>
          </a:xfrm>
        </p:grpSpPr>
        <p:sp>
          <p:nvSpPr>
            <p:cNvPr id="158759" name="AutoShape 39"/>
            <p:cNvSpPr>
              <a:spLocks noChangeArrowheads="1"/>
            </p:cNvSpPr>
            <p:nvPr/>
          </p:nvSpPr>
          <p:spPr bwMode="auto">
            <a:xfrm>
              <a:off x="1554" y="868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760" name="Text Box 40"/>
            <p:cNvSpPr txBox="1">
              <a:spLocks noChangeArrowheads="1"/>
            </p:cNvSpPr>
            <p:nvPr/>
          </p:nvSpPr>
          <p:spPr bwMode="auto">
            <a:xfrm>
              <a:off x="1540" y="605"/>
              <a:ext cx="19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A</a:t>
              </a:r>
              <a:endParaRPr lang="en-US" sz="1400" baseline="-25000"/>
            </a:p>
          </p:txBody>
        </p:sp>
        <p:sp>
          <p:nvSpPr>
            <p:cNvPr id="158761" name="Line 41"/>
            <p:cNvSpPr>
              <a:spLocks noChangeShapeType="1"/>
            </p:cNvSpPr>
            <p:nvPr/>
          </p:nvSpPr>
          <p:spPr bwMode="auto">
            <a:xfrm>
              <a:off x="1049" y="656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62" name="Line 42"/>
            <p:cNvSpPr>
              <a:spLocks noChangeShapeType="1"/>
            </p:cNvSpPr>
            <p:nvPr/>
          </p:nvSpPr>
          <p:spPr bwMode="auto">
            <a:xfrm rot="5400000" flipV="1">
              <a:off x="1545" y="525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067" y="868"/>
              <a:ext cx="481" cy="94"/>
              <a:chOff x="2248" y="1248"/>
              <a:chExt cx="648" cy="128"/>
            </a:xfrm>
          </p:grpSpPr>
          <p:grpSp>
            <p:nvGrpSpPr>
              <p:cNvPr id="13" name="Group 44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876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66" name="Line 4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7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8768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69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0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8771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72" name="Line 5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8774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6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87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78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9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878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8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2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8783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84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5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878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787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8788" name="Line 68"/>
            <p:cNvSpPr>
              <a:spLocks noChangeShapeType="1"/>
            </p:cNvSpPr>
            <p:nvPr/>
          </p:nvSpPr>
          <p:spPr bwMode="auto">
            <a:xfrm>
              <a:off x="1619" y="1074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89" name="Text Box 69"/>
            <p:cNvSpPr txBox="1">
              <a:spLocks noChangeArrowheads="1"/>
            </p:cNvSpPr>
            <p:nvPr/>
          </p:nvSpPr>
          <p:spPr bwMode="auto">
            <a:xfrm>
              <a:off x="1511" y="112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790" name="Line 70"/>
            <p:cNvSpPr>
              <a:spLocks noChangeShapeType="1"/>
            </p:cNvSpPr>
            <p:nvPr/>
          </p:nvSpPr>
          <p:spPr bwMode="auto">
            <a:xfrm>
              <a:off x="1952" y="1080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91" name="Text Box 71"/>
            <p:cNvSpPr txBox="1">
              <a:spLocks noChangeArrowheads="1"/>
            </p:cNvSpPr>
            <p:nvPr/>
          </p:nvSpPr>
          <p:spPr bwMode="auto">
            <a:xfrm>
              <a:off x="1861" y="1116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792" name="Line 72"/>
            <p:cNvSpPr>
              <a:spLocks noChangeShapeType="1"/>
            </p:cNvSpPr>
            <p:nvPr/>
          </p:nvSpPr>
          <p:spPr bwMode="auto">
            <a:xfrm flipH="1">
              <a:off x="1500" y="809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73"/>
          <p:cNvGrpSpPr>
            <a:grpSpLocks/>
          </p:cNvGrpSpPr>
          <p:nvPr/>
        </p:nvGrpSpPr>
        <p:grpSpPr bwMode="auto">
          <a:xfrm>
            <a:off x="7131050" y="3122613"/>
            <a:ext cx="1612900" cy="1082675"/>
            <a:chOff x="2112" y="1300"/>
            <a:chExt cx="1016" cy="682"/>
          </a:xfrm>
        </p:grpSpPr>
        <p:sp>
          <p:nvSpPr>
            <p:cNvPr id="158794" name="AutoShape 74"/>
            <p:cNvSpPr>
              <a:spLocks noChangeArrowheads="1"/>
            </p:cNvSpPr>
            <p:nvPr/>
          </p:nvSpPr>
          <p:spPr bwMode="auto">
            <a:xfrm>
              <a:off x="2385" y="1495"/>
              <a:ext cx="167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795" name="Line 75"/>
            <p:cNvSpPr>
              <a:spLocks noChangeShapeType="1"/>
            </p:cNvSpPr>
            <p:nvPr/>
          </p:nvSpPr>
          <p:spPr bwMode="auto">
            <a:xfrm>
              <a:off x="2124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96" name="Line 76"/>
            <p:cNvSpPr>
              <a:spLocks noChangeShapeType="1"/>
            </p:cNvSpPr>
            <p:nvPr/>
          </p:nvSpPr>
          <p:spPr bwMode="auto">
            <a:xfrm rot="5400000" flipV="1">
              <a:off x="2620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77"/>
            <p:cNvGrpSpPr>
              <a:grpSpLocks/>
            </p:cNvGrpSpPr>
            <p:nvPr/>
          </p:nvGrpSpPr>
          <p:grpSpPr bwMode="auto">
            <a:xfrm>
              <a:off x="2148" y="1512"/>
              <a:ext cx="225" cy="95"/>
              <a:chOff x="2248" y="1248"/>
              <a:chExt cx="648" cy="128"/>
            </a:xfrm>
          </p:grpSpPr>
          <p:grpSp>
            <p:nvGrpSpPr>
              <p:cNvPr id="23" name="Group 78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8799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0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81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880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3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84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880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6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87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880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09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90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881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12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93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8814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15" name="Line 9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96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8817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18" name="Line 9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99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8820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21" name="Line 10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8822" name="Line 102"/>
            <p:cNvSpPr>
              <a:spLocks noChangeShapeType="1"/>
            </p:cNvSpPr>
            <p:nvPr/>
          </p:nvSpPr>
          <p:spPr bwMode="auto">
            <a:xfrm>
              <a:off x="269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23" name="Text Box 103"/>
            <p:cNvSpPr txBox="1">
              <a:spLocks noChangeArrowheads="1"/>
            </p:cNvSpPr>
            <p:nvPr/>
          </p:nvSpPr>
          <p:spPr bwMode="auto">
            <a:xfrm>
              <a:off x="2586" y="179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824" name="Line 104"/>
            <p:cNvSpPr>
              <a:spLocks noChangeShapeType="1"/>
            </p:cNvSpPr>
            <p:nvPr/>
          </p:nvSpPr>
          <p:spPr bwMode="auto">
            <a:xfrm>
              <a:off x="247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25" name="Text Box 105"/>
            <p:cNvSpPr txBox="1">
              <a:spLocks noChangeArrowheads="1"/>
            </p:cNvSpPr>
            <p:nvPr/>
          </p:nvSpPr>
          <p:spPr bwMode="auto">
            <a:xfrm>
              <a:off x="2342" y="177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-x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826" name="Text Box 106"/>
            <p:cNvSpPr txBox="1">
              <a:spLocks noChangeArrowheads="1"/>
            </p:cNvSpPr>
            <p:nvPr/>
          </p:nvSpPr>
          <p:spPr bwMode="auto">
            <a:xfrm>
              <a:off x="2342" y="1311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</p:grpSp>
      <p:grpSp>
        <p:nvGrpSpPr>
          <p:cNvPr id="31" name="Group 107"/>
          <p:cNvGrpSpPr>
            <a:grpSpLocks/>
          </p:cNvGrpSpPr>
          <p:nvPr/>
        </p:nvGrpSpPr>
        <p:grpSpPr bwMode="auto">
          <a:xfrm>
            <a:off x="5411788" y="4140200"/>
            <a:ext cx="1798637" cy="1162050"/>
            <a:chOff x="1029" y="1941"/>
            <a:chExt cx="1133" cy="732"/>
          </a:xfrm>
        </p:grpSpPr>
        <p:sp>
          <p:nvSpPr>
            <p:cNvPr id="158828" name="AutoShape 108"/>
            <p:cNvSpPr>
              <a:spLocks noChangeArrowheads="1"/>
            </p:cNvSpPr>
            <p:nvPr/>
          </p:nvSpPr>
          <p:spPr bwMode="auto">
            <a:xfrm>
              <a:off x="1546" y="2220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8829" name="Text Box 109"/>
            <p:cNvSpPr txBox="1">
              <a:spLocks noChangeArrowheads="1"/>
            </p:cNvSpPr>
            <p:nvPr/>
          </p:nvSpPr>
          <p:spPr bwMode="auto">
            <a:xfrm>
              <a:off x="1532" y="194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830" name="Line 110"/>
            <p:cNvSpPr>
              <a:spLocks noChangeShapeType="1"/>
            </p:cNvSpPr>
            <p:nvPr/>
          </p:nvSpPr>
          <p:spPr bwMode="auto">
            <a:xfrm>
              <a:off x="1041" y="2008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31" name="Line 111"/>
            <p:cNvSpPr>
              <a:spLocks noChangeShapeType="1"/>
            </p:cNvSpPr>
            <p:nvPr/>
          </p:nvSpPr>
          <p:spPr bwMode="auto">
            <a:xfrm rot="5400000" flipV="1">
              <a:off x="1537" y="1877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8816" name="Group 112"/>
            <p:cNvGrpSpPr>
              <a:grpSpLocks/>
            </p:cNvGrpSpPr>
            <p:nvPr/>
          </p:nvGrpSpPr>
          <p:grpSpPr bwMode="auto">
            <a:xfrm>
              <a:off x="1059" y="2220"/>
              <a:ext cx="481" cy="94"/>
              <a:chOff x="2248" y="1248"/>
              <a:chExt cx="648" cy="128"/>
            </a:xfrm>
          </p:grpSpPr>
          <p:grpSp>
            <p:nvGrpSpPr>
              <p:cNvPr id="158819" name="Group 113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8834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35" name="Line 1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27" name="Group 116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883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38" name="Line 1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2" name="Group 119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884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41" name="Line 12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3" name="Group 122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8843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44" name="Line 12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6" name="Group 125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8846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47" name="Line 12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39" name="Group 128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8849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50" name="Line 1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42" name="Group 131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8852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53" name="Line 13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8845" name="Group 134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8855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856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8857" name="Line 137"/>
            <p:cNvSpPr>
              <a:spLocks noChangeShapeType="1"/>
            </p:cNvSpPr>
            <p:nvPr/>
          </p:nvSpPr>
          <p:spPr bwMode="auto">
            <a:xfrm>
              <a:off x="1611" y="24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58" name="Text Box 138"/>
            <p:cNvSpPr txBox="1">
              <a:spLocks noChangeArrowheads="1"/>
            </p:cNvSpPr>
            <p:nvPr/>
          </p:nvSpPr>
          <p:spPr bwMode="auto">
            <a:xfrm>
              <a:off x="1503" y="248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8859" name="Line 139"/>
            <p:cNvSpPr>
              <a:spLocks noChangeShapeType="1"/>
            </p:cNvSpPr>
            <p:nvPr/>
          </p:nvSpPr>
          <p:spPr bwMode="auto">
            <a:xfrm>
              <a:off x="1944" y="243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860" name="Text Box 140"/>
            <p:cNvSpPr txBox="1">
              <a:spLocks noChangeArrowheads="1"/>
            </p:cNvSpPr>
            <p:nvPr/>
          </p:nvSpPr>
          <p:spPr bwMode="auto">
            <a:xfrm>
              <a:off x="1853" y="24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8861" name="Line 141"/>
            <p:cNvSpPr>
              <a:spLocks noChangeShapeType="1"/>
            </p:cNvSpPr>
            <p:nvPr/>
          </p:nvSpPr>
          <p:spPr bwMode="auto">
            <a:xfrm>
              <a:off x="1492" y="216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862" name="Arc 142"/>
          <p:cNvSpPr>
            <a:spLocks/>
          </p:cNvSpPr>
          <p:nvPr/>
        </p:nvSpPr>
        <p:spPr bwMode="auto">
          <a:xfrm>
            <a:off x="5859463" y="3184525"/>
            <a:ext cx="801687" cy="9445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3 w 43200"/>
              <a:gd name="T1" fmla="*/ 24077 h 43200"/>
              <a:gd name="T2" fmla="*/ 4287 w 43200"/>
              <a:gd name="T3" fmla="*/ 3451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</a:path>
              <a:path w="43200" h="43200" stroke="0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5D573-8311-4FC4-906B-D6CB51AAA9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123.2.1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A mass-spring system is experiencing SHM. At a time, t, it has its maximum value of kinetic energy. At t, its potential energy due to the spring is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Positive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Zero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Negative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Positive but decreasing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Negative but increasing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grpSp>
        <p:nvGrpSpPr>
          <p:cNvPr id="29701" name="Group 4"/>
          <p:cNvGrpSpPr>
            <a:grpSpLocks/>
          </p:cNvGrpSpPr>
          <p:nvPr/>
        </p:nvGrpSpPr>
        <p:grpSpPr bwMode="auto">
          <a:xfrm>
            <a:off x="6399213" y="4192588"/>
            <a:ext cx="1887537" cy="1042987"/>
            <a:chOff x="3801" y="2151"/>
            <a:chExt cx="1189" cy="657"/>
          </a:xfrm>
        </p:grpSpPr>
        <p:sp>
          <p:nvSpPr>
            <p:cNvPr id="29702" name="AutoShape 5"/>
            <p:cNvSpPr>
              <a:spLocks noChangeArrowheads="1"/>
            </p:cNvSpPr>
            <p:nvPr/>
          </p:nvSpPr>
          <p:spPr bwMode="auto">
            <a:xfrm>
              <a:off x="4318" y="2363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>
              <a:off x="3813" y="2151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 rot="5400000" flipV="1">
              <a:off x="4309" y="2020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05" name="Group 8"/>
            <p:cNvGrpSpPr>
              <a:grpSpLocks/>
            </p:cNvGrpSpPr>
            <p:nvPr/>
          </p:nvGrpSpPr>
          <p:grpSpPr bwMode="auto">
            <a:xfrm>
              <a:off x="3831" y="2363"/>
              <a:ext cx="481" cy="94"/>
              <a:chOff x="2248" y="1248"/>
              <a:chExt cx="648" cy="128"/>
            </a:xfrm>
          </p:grpSpPr>
          <p:grpSp>
            <p:nvGrpSpPr>
              <p:cNvPr id="29710" name="Group 9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2973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3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1" name="Group 12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29730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2" name="Group 15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2972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9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3" name="Group 18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29726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4" name="Group 21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2972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5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5" name="Group 24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29722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3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6" name="Group 27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2972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17" name="Group 30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29718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9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9706" name="Line 33"/>
            <p:cNvSpPr>
              <a:spLocks noChangeShapeType="1"/>
            </p:cNvSpPr>
            <p:nvPr/>
          </p:nvSpPr>
          <p:spPr bwMode="auto">
            <a:xfrm>
              <a:off x="4383" y="256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Text Box 34"/>
            <p:cNvSpPr txBox="1">
              <a:spLocks noChangeArrowheads="1"/>
            </p:cNvSpPr>
            <p:nvPr/>
          </p:nvSpPr>
          <p:spPr bwMode="auto">
            <a:xfrm>
              <a:off x="4275" y="2616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29708" name="Line 35"/>
            <p:cNvSpPr>
              <a:spLocks noChangeShapeType="1"/>
            </p:cNvSpPr>
            <p:nvPr/>
          </p:nvSpPr>
          <p:spPr bwMode="auto">
            <a:xfrm>
              <a:off x="4716" y="257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Text Box 36"/>
            <p:cNvSpPr txBox="1">
              <a:spLocks noChangeArrowheads="1"/>
            </p:cNvSpPr>
            <p:nvPr/>
          </p:nvSpPr>
          <p:spPr bwMode="auto">
            <a:xfrm>
              <a:off x="4625" y="2611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842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65275" y="2811463"/>
            <a:ext cx="1925638" cy="1057275"/>
            <a:chOff x="176" y="1300"/>
            <a:chExt cx="1213" cy="666"/>
          </a:xfrm>
        </p:grpSpPr>
        <p:sp>
          <p:nvSpPr>
            <p:cNvPr id="155654" name="AutoShape 6"/>
            <p:cNvSpPr>
              <a:spLocks noChangeArrowheads="1"/>
            </p:cNvSpPr>
            <p:nvPr/>
          </p:nvSpPr>
          <p:spPr bwMode="auto">
            <a:xfrm>
              <a:off x="1013" y="1512"/>
              <a:ext cx="167" cy="15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655" name="Text Box 7"/>
            <p:cNvSpPr txBox="1">
              <a:spLocks noChangeArrowheads="1"/>
            </p:cNvSpPr>
            <p:nvPr/>
          </p:nvSpPr>
          <p:spPr bwMode="auto">
            <a:xfrm>
              <a:off x="982" y="1329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  <p:sp>
          <p:nvSpPr>
            <p:cNvPr id="155656" name="Line 8"/>
            <p:cNvSpPr>
              <a:spLocks noChangeShapeType="1"/>
            </p:cNvSpPr>
            <p:nvPr/>
          </p:nvSpPr>
          <p:spPr bwMode="auto">
            <a:xfrm>
              <a:off x="188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57" name="Line 9"/>
            <p:cNvSpPr>
              <a:spLocks noChangeShapeType="1"/>
            </p:cNvSpPr>
            <p:nvPr/>
          </p:nvSpPr>
          <p:spPr bwMode="auto">
            <a:xfrm rot="5400000" flipV="1">
              <a:off x="684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901" y="1506"/>
              <a:ext cx="101" cy="95"/>
              <a:chOff x="704" y="1880"/>
              <a:chExt cx="136" cy="128"/>
            </a:xfrm>
          </p:grpSpPr>
          <p:sp>
            <p:nvSpPr>
              <p:cNvPr id="155659" name="Line 1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0" name="Line 1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794" y="1506"/>
              <a:ext cx="101" cy="95"/>
              <a:chOff x="704" y="1880"/>
              <a:chExt cx="136" cy="128"/>
            </a:xfrm>
          </p:grpSpPr>
          <p:sp>
            <p:nvSpPr>
              <p:cNvPr id="155662" name="Line 1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3" name="Line 1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699" y="1506"/>
              <a:ext cx="101" cy="95"/>
              <a:chOff x="704" y="1880"/>
              <a:chExt cx="136" cy="128"/>
            </a:xfrm>
          </p:grpSpPr>
          <p:sp>
            <p:nvSpPr>
              <p:cNvPr id="155665" name="Line 1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6" name="Line 1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598" y="1506"/>
              <a:ext cx="101" cy="95"/>
              <a:chOff x="704" y="1880"/>
              <a:chExt cx="136" cy="128"/>
            </a:xfrm>
          </p:grpSpPr>
          <p:sp>
            <p:nvSpPr>
              <p:cNvPr id="155668" name="Line 2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69" name="Line 2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503" y="1506"/>
              <a:ext cx="101" cy="95"/>
              <a:chOff x="704" y="1880"/>
              <a:chExt cx="136" cy="128"/>
            </a:xfrm>
          </p:grpSpPr>
          <p:sp>
            <p:nvSpPr>
              <p:cNvPr id="155671" name="Line 2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2" name="Line 2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402" y="1506"/>
              <a:ext cx="101" cy="95"/>
              <a:chOff x="704" y="1880"/>
              <a:chExt cx="136" cy="128"/>
            </a:xfrm>
          </p:grpSpPr>
          <p:sp>
            <p:nvSpPr>
              <p:cNvPr id="155674" name="Line 26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5" name="Line 27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307" y="1506"/>
              <a:ext cx="101" cy="95"/>
              <a:chOff x="704" y="1880"/>
              <a:chExt cx="136" cy="128"/>
            </a:xfrm>
          </p:grpSpPr>
          <p:sp>
            <p:nvSpPr>
              <p:cNvPr id="155677" name="Line 29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78" name="Line 30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206" y="1506"/>
              <a:ext cx="101" cy="95"/>
              <a:chOff x="704" y="1880"/>
              <a:chExt cx="136" cy="128"/>
            </a:xfrm>
          </p:grpSpPr>
          <p:sp>
            <p:nvSpPr>
              <p:cNvPr id="155680" name="Line 3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681" name="Line 3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682" name="Line 34"/>
            <p:cNvSpPr>
              <a:spLocks noChangeShapeType="1"/>
            </p:cNvSpPr>
            <p:nvPr/>
          </p:nvSpPr>
          <p:spPr bwMode="auto">
            <a:xfrm>
              <a:off x="758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3" name="Text Box 35"/>
            <p:cNvSpPr txBox="1">
              <a:spLocks noChangeArrowheads="1"/>
            </p:cNvSpPr>
            <p:nvPr/>
          </p:nvSpPr>
          <p:spPr bwMode="auto">
            <a:xfrm>
              <a:off x="650" y="1774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684" name="Line 36"/>
            <p:cNvSpPr>
              <a:spLocks noChangeShapeType="1"/>
            </p:cNvSpPr>
            <p:nvPr/>
          </p:nvSpPr>
          <p:spPr bwMode="auto">
            <a:xfrm>
              <a:off x="1091" y="1725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85" name="Text Box 37"/>
            <p:cNvSpPr txBox="1">
              <a:spLocks noChangeArrowheads="1"/>
            </p:cNvSpPr>
            <p:nvPr/>
          </p:nvSpPr>
          <p:spPr bwMode="auto">
            <a:xfrm>
              <a:off x="1000" y="1768"/>
              <a:ext cx="3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686" name="Text Box 38"/>
            <p:cNvSpPr txBox="1">
              <a:spLocks noChangeArrowheads="1"/>
            </p:cNvSpPr>
            <p:nvPr/>
          </p:nvSpPr>
          <p:spPr bwMode="auto">
            <a:xfrm>
              <a:off x="489" y="1317"/>
              <a:ext cx="17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k</a:t>
              </a:r>
            </a:p>
          </p:txBody>
        </p:sp>
      </p:grp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3716338" y="1193800"/>
            <a:ext cx="1887537" cy="1123950"/>
            <a:chOff x="1037" y="605"/>
            <a:chExt cx="1189" cy="708"/>
          </a:xfrm>
        </p:grpSpPr>
        <p:sp>
          <p:nvSpPr>
            <p:cNvPr id="155688" name="AutoShape 40"/>
            <p:cNvSpPr>
              <a:spLocks noChangeArrowheads="1"/>
            </p:cNvSpPr>
            <p:nvPr/>
          </p:nvSpPr>
          <p:spPr bwMode="auto">
            <a:xfrm>
              <a:off x="1554" y="868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689" name="Text Box 41"/>
            <p:cNvSpPr txBox="1">
              <a:spLocks noChangeArrowheads="1"/>
            </p:cNvSpPr>
            <p:nvPr/>
          </p:nvSpPr>
          <p:spPr bwMode="auto">
            <a:xfrm>
              <a:off x="1540" y="605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690" name="Line 42"/>
            <p:cNvSpPr>
              <a:spLocks noChangeShapeType="1"/>
            </p:cNvSpPr>
            <p:nvPr/>
          </p:nvSpPr>
          <p:spPr bwMode="auto">
            <a:xfrm>
              <a:off x="1049" y="656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691" name="Line 43"/>
            <p:cNvSpPr>
              <a:spLocks noChangeShapeType="1"/>
            </p:cNvSpPr>
            <p:nvPr/>
          </p:nvSpPr>
          <p:spPr bwMode="auto">
            <a:xfrm rot="5400000" flipV="1">
              <a:off x="1545" y="525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067" y="868"/>
              <a:ext cx="481" cy="94"/>
              <a:chOff x="2248" y="1248"/>
              <a:chExt cx="648" cy="128"/>
            </a:xfrm>
          </p:grpSpPr>
          <p:grpSp>
            <p:nvGrpSpPr>
              <p:cNvPr id="13" name="Group 45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569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9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8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569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698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1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570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01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4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570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04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7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570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07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60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570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10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3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57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1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6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571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16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717" name="Line 69"/>
            <p:cNvSpPr>
              <a:spLocks noChangeShapeType="1"/>
            </p:cNvSpPr>
            <p:nvPr/>
          </p:nvSpPr>
          <p:spPr bwMode="auto">
            <a:xfrm>
              <a:off x="1619" y="1074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18" name="Text Box 70"/>
            <p:cNvSpPr txBox="1">
              <a:spLocks noChangeArrowheads="1"/>
            </p:cNvSpPr>
            <p:nvPr/>
          </p:nvSpPr>
          <p:spPr bwMode="auto">
            <a:xfrm>
              <a:off x="1511" y="112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719" name="Line 71"/>
            <p:cNvSpPr>
              <a:spLocks noChangeShapeType="1"/>
            </p:cNvSpPr>
            <p:nvPr/>
          </p:nvSpPr>
          <p:spPr bwMode="auto">
            <a:xfrm>
              <a:off x="1952" y="1080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20" name="Text Box 72"/>
            <p:cNvSpPr txBox="1">
              <a:spLocks noChangeArrowheads="1"/>
            </p:cNvSpPr>
            <p:nvPr/>
          </p:nvSpPr>
          <p:spPr bwMode="auto">
            <a:xfrm>
              <a:off x="1861" y="1116"/>
              <a:ext cx="3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21" name="Line 73"/>
            <p:cNvSpPr>
              <a:spLocks noChangeShapeType="1"/>
            </p:cNvSpPr>
            <p:nvPr/>
          </p:nvSpPr>
          <p:spPr bwMode="auto">
            <a:xfrm flipH="1">
              <a:off x="1500" y="809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74"/>
          <p:cNvGrpSpPr>
            <a:grpSpLocks/>
          </p:cNvGrpSpPr>
          <p:nvPr/>
        </p:nvGrpSpPr>
        <p:grpSpPr bwMode="auto">
          <a:xfrm>
            <a:off x="6323013" y="2752725"/>
            <a:ext cx="1612900" cy="1082675"/>
            <a:chOff x="2112" y="1300"/>
            <a:chExt cx="1016" cy="682"/>
          </a:xfrm>
        </p:grpSpPr>
        <p:sp>
          <p:nvSpPr>
            <p:cNvPr id="155723" name="AutoShape 75"/>
            <p:cNvSpPr>
              <a:spLocks noChangeArrowheads="1"/>
            </p:cNvSpPr>
            <p:nvPr/>
          </p:nvSpPr>
          <p:spPr bwMode="auto">
            <a:xfrm>
              <a:off x="2385" y="1495"/>
              <a:ext cx="167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724" name="Line 76"/>
            <p:cNvSpPr>
              <a:spLocks noChangeShapeType="1"/>
            </p:cNvSpPr>
            <p:nvPr/>
          </p:nvSpPr>
          <p:spPr bwMode="auto">
            <a:xfrm>
              <a:off x="2124" y="130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25" name="Line 77"/>
            <p:cNvSpPr>
              <a:spLocks noChangeShapeType="1"/>
            </p:cNvSpPr>
            <p:nvPr/>
          </p:nvSpPr>
          <p:spPr bwMode="auto">
            <a:xfrm rot="5400000" flipV="1">
              <a:off x="2620" y="1169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78"/>
            <p:cNvGrpSpPr>
              <a:grpSpLocks/>
            </p:cNvGrpSpPr>
            <p:nvPr/>
          </p:nvGrpSpPr>
          <p:grpSpPr bwMode="auto">
            <a:xfrm>
              <a:off x="2148" y="1512"/>
              <a:ext cx="225" cy="95"/>
              <a:chOff x="2248" y="1248"/>
              <a:chExt cx="648" cy="128"/>
            </a:xfrm>
          </p:grpSpPr>
          <p:grpSp>
            <p:nvGrpSpPr>
              <p:cNvPr id="23" name="Group 79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572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29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82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573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32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85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573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35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88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573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38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91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5740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41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94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574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44" name="Line 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97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5746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47" name="Line 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00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5749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50" name="Line 10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751" name="Line 103"/>
            <p:cNvSpPr>
              <a:spLocks noChangeShapeType="1"/>
            </p:cNvSpPr>
            <p:nvPr/>
          </p:nvSpPr>
          <p:spPr bwMode="auto">
            <a:xfrm>
              <a:off x="269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52" name="Text Box 104"/>
            <p:cNvSpPr txBox="1">
              <a:spLocks noChangeArrowheads="1"/>
            </p:cNvSpPr>
            <p:nvPr/>
          </p:nvSpPr>
          <p:spPr bwMode="auto">
            <a:xfrm>
              <a:off x="2586" y="1790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753" name="Line 105"/>
            <p:cNvSpPr>
              <a:spLocks noChangeShapeType="1"/>
            </p:cNvSpPr>
            <p:nvPr/>
          </p:nvSpPr>
          <p:spPr bwMode="auto">
            <a:xfrm>
              <a:off x="2474" y="1719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54" name="Text Box 106"/>
            <p:cNvSpPr txBox="1">
              <a:spLocks noChangeArrowheads="1"/>
            </p:cNvSpPr>
            <p:nvPr/>
          </p:nvSpPr>
          <p:spPr bwMode="auto">
            <a:xfrm>
              <a:off x="2342" y="1772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-x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55" name="Text Box 107"/>
            <p:cNvSpPr txBox="1">
              <a:spLocks noChangeArrowheads="1"/>
            </p:cNvSpPr>
            <p:nvPr/>
          </p:nvSpPr>
          <p:spPr bwMode="auto">
            <a:xfrm>
              <a:off x="2342" y="1311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V=0</a:t>
              </a:r>
            </a:p>
          </p:txBody>
        </p:sp>
      </p:grpSp>
      <p:grpSp>
        <p:nvGrpSpPr>
          <p:cNvPr id="31" name="Group 108"/>
          <p:cNvGrpSpPr>
            <a:grpSpLocks/>
          </p:cNvGrpSpPr>
          <p:nvPr/>
        </p:nvGrpSpPr>
        <p:grpSpPr bwMode="auto">
          <a:xfrm>
            <a:off x="3703638" y="4400550"/>
            <a:ext cx="1798637" cy="1162050"/>
            <a:chOff x="1029" y="1941"/>
            <a:chExt cx="1133" cy="732"/>
          </a:xfrm>
        </p:grpSpPr>
        <p:sp>
          <p:nvSpPr>
            <p:cNvPr id="155757" name="AutoShape 109"/>
            <p:cNvSpPr>
              <a:spLocks noChangeArrowheads="1"/>
            </p:cNvSpPr>
            <p:nvPr/>
          </p:nvSpPr>
          <p:spPr bwMode="auto">
            <a:xfrm>
              <a:off x="1546" y="2220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55758" name="Text Box 110"/>
            <p:cNvSpPr txBox="1">
              <a:spLocks noChangeArrowheads="1"/>
            </p:cNvSpPr>
            <p:nvPr/>
          </p:nvSpPr>
          <p:spPr bwMode="auto">
            <a:xfrm>
              <a:off x="1532" y="194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59" name="Line 111"/>
            <p:cNvSpPr>
              <a:spLocks noChangeShapeType="1"/>
            </p:cNvSpPr>
            <p:nvPr/>
          </p:nvSpPr>
          <p:spPr bwMode="auto">
            <a:xfrm>
              <a:off x="1041" y="2008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60" name="Line 112"/>
            <p:cNvSpPr>
              <a:spLocks noChangeShapeType="1"/>
            </p:cNvSpPr>
            <p:nvPr/>
          </p:nvSpPr>
          <p:spPr bwMode="auto">
            <a:xfrm rot="5400000" flipV="1">
              <a:off x="1537" y="1877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687" name="Group 113"/>
            <p:cNvGrpSpPr>
              <a:grpSpLocks/>
            </p:cNvGrpSpPr>
            <p:nvPr/>
          </p:nvGrpSpPr>
          <p:grpSpPr bwMode="auto">
            <a:xfrm>
              <a:off x="1059" y="2220"/>
              <a:ext cx="481" cy="94"/>
              <a:chOff x="2248" y="1248"/>
              <a:chExt cx="648" cy="128"/>
            </a:xfrm>
          </p:grpSpPr>
          <p:grpSp>
            <p:nvGrpSpPr>
              <p:cNvPr id="155692" name="Group 114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55763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64" name="Line 11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93" name="Group 117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55766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67" name="Line 11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96" name="Group 120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55769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0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699" name="Group 123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55772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3" name="Line 12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02" name="Group 126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55775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6" name="Line 12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05" name="Group 129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55778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79" name="Line 13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08" name="Group 132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55781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82" name="Line 13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5711" name="Group 135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55784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785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5786" name="Line 138"/>
            <p:cNvSpPr>
              <a:spLocks noChangeShapeType="1"/>
            </p:cNvSpPr>
            <p:nvPr/>
          </p:nvSpPr>
          <p:spPr bwMode="auto">
            <a:xfrm>
              <a:off x="1611" y="24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87" name="Text Box 139"/>
            <p:cNvSpPr txBox="1">
              <a:spLocks noChangeArrowheads="1"/>
            </p:cNvSpPr>
            <p:nvPr/>
          </p:nvSpPr>
          <p:spPr bwMode="auto">
            <a:xfrm>
              <a:off x="1503" y="248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55788" name="Line 140"/>
            <p:cNvSpPr>
              <a:spLocks noChangeShapeType="1"/>
            </p:cNvSpPr>
            <p:nvPr/>
          </p:nvSpPr>
          <p:spPr bwMode="auto">
            <a:xfrm>
              <a:off x="1944" y="243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789" name="Text Box 141"/>
            <p:cNvSpPr txBox="1">
              <a:spLocks noChangeArrowheads="1"/>
            </p:cNvSpPr>
            <p:nvPr/>
          </p:nvSpPr>
          <p:spPr bwMode="auto">
            <a:xfrm>
              <a:off x="1853" y="24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55790" name="Line 142"/>
            <p:cNvSpPr>
              <a:spLocks noChangeShapeType="1"/>
            </p:cNvSpPr>
            <p:nvPr/>
          </p:nvSpPr>
          <p:spPr bwMode="auto">
            <a:xfrm>
              <a:off x="1492" y="216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91" name="Arc 143"/>
          <p:cNvSpPr>
            <a:spLocks/>
          </p:cNvSpPr>
          <p:nvPr/>
        </p:nvSpPr>
        <p:spPr bwMode="auto">
          <a:xfrm>
            <a:off x="4151313" y="2873375"/>
            <a:ext cx="801687" cy="9445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43 w 43200"/>
              <a:gd name="T1" fmla="*/ 24077 h 43200"/>
              <a:gd name="T2" fmla="*/ 4287 w 43200"/>
              <a:gd name="T3" fmla="*/ 34515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</a:path>
              <a:path w="43200" h="43200" stroke="0" extrusionOk="0">
                <a:moveTo>
                  <a:pt x="142" y="24077"/>
                </a:moveTo>
                <a:cubicBezTo>
                  <a:pt x="47" y="23254"/>
                  <a:pt x="0" y="2242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14781" y="43200"/>
                  <a:pt x="8363" y="39980"/>
                  <a:pt x="4286" y="3451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792" name="Text Box 144"/>
          <p:cNvSpPr txBox="1">
            <a:spLocks noChangeArrowheads="1"/>
          </p:cNvSpPr>
          <p:nvPr/>
        </p:nvSpPr>
        <p:spPr bwMode="auto">
          <a:xfrm>
            <a:off x="2844800" y="2363788"/>
            <a:ext cx="598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155794" name="Line 146"/>
          <p:cNvSpPr>
            <a:spLocks noChangeShapeType="1"/>
          </p:cNvSpPr>
          <p:nvPr/>
        </p:nvSpPr>
        <p:spPr bwMode="auto">
          <a:xfrm flipH="1">
            <a:off x="2908300" y="2735263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795" name="Text Box 147"/>
          <p:cNvSpPr txBox="1">
            <a:spLocks noChangeArrowheads="1"/>
          </p:cNvSpPr>
          <p:nvPr/>
        </p:nvSpPr>
        <p:spPr bwMode="auto">
          <a:xfrm>
            <a:off x="6654800" y="2365375"/>
            <a:ext cx="598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</a:t>
            </a:r>
            <a:r>
              <a:rPr lang="en-US" baseline="-25000">
                <a:solidFill>
                  <a:schemeClr val="bg2"/>
                </a:solidFill>
              </a:rPr>
              <a:t>max</a:t>
            </a:r>
          </a:p>
        </p:txBody>
      </p:sp>
      <p:sp>
        <p:nvSpPr>
          <p:cNvPr id="155796" name="Line 148"/>
          <p:cNvSpPr>
            <a:spLocks noChangeShapeType="1"/>
          </p:cNvSpPr>
          <p:nvPr/>
        </p:nvSpPr>
        <p:spPr bwMode="auto">
          <a:xfrm>
            <a:off x="6718300" y="2736850"/>
            <a:ext cx="42068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5797" name="Text Box 149"/>
          <p:cNvSpPr txBox="1">
            <a:spLocks noChangeArrowheads="1"/>
          </p:cNvSpPr>
          <p:nvPr/>
        </p:nvSpPr>
        <p:spPr bwMode="auto">
          <a:xfrm>
            <a:off x="4441825" y="920750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a=0</a:t>
            </a:r>
          </a:p>
        </p:txBody>
      </p:sp>
      <p:sp>
        <p:nvSpPr>
          <p:cNvPr id="155798" name="Text Box 150"/>
          <p:cNvSpPr txBox="1">
            <a:spLocks noChangeArrowheads="1"/>
          </p:cNvSpPr>
          <p:nvPr/>
        </p:nvSpPr>
        <p:spPr bwMode="auto">
          <a:xfrm>
            <a:off x="4492625" y="4149725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a=0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38" name="Rectangle 70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Hanging Springs</a:t>
            </a:r>
          </a:p>
        </p:txBody>
      </p:sp>
      <p:sp>
        <p:nvSpPr>
          <p:cNvPr id="160948" name="Rectangle 180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038600" cy="4525963"/>
          </a:xfrm>
        </p:spPr>
        <p:txBody>
          <a:bodyPr>
            <a:noAutofit/>
          </a:bodyPr>
          <a:lstStyle/>
          <a:p>
            <a:r>
              <a:rPr lang="en-US" sz="2000" dirty="0"/>
              <a:t>We want to use the same formulas whether the spring is horizontal or hanging</a:t>
            </a:r>
          </a:p>
          <a:p>
            <a:r>
              <a:rPr lang="en-US" sz="2000" dirty="0"/>
              <a:t>Start with a spring hanging with no weight</a:t>
            </a:r>
          </a:p>
          <a:p>
            <a:pPr lvl="1"/>
            <a:r>
              <a:rPr lang="en-US" sz="1800" dirty="0"/>
              <a:t>Call its end position </a:t>
            </a:r>
            <a:r>
              <a:rPr lang="en-US" sz="1800" i="1" dirty="0" err="1"/>
              <a:t>x</a:t>
            </a:r>
            <a:r>
              <a:rPr lang="en-US" sz="1800" i="1" baseline="-25000" dirty="0" err="1"/>
              <a:t>se</a:t>
            </a:r>
            <a:r>
              <a:rPr lang="en-US" sz="1800" dirty="0"/>
              <a:t> (for spring equilibrium)</a:t>
            </a:r>
          </a:p>
          <a:p>
            <a:r>
              <a:rPr lang="en-US" sz="2000" dirty="0"/>
              <a:t>Add a weight, the spring stretches from this first equilibrium position (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se</a:t>
            </a:r>
            <a:r>
              <a:rPr lang="en-US" sz="2000" dirty="0"/>
              <a:t>) by an amount </a:t>
            </a:r>
            <a:r>
              <a:rPr lang="en-US" sz="2000" dirty="0">
                <a:sym typeface="Symbol" pitchFamily="18" charset="2"/>
              </a:rPr>
              <a:t>x to a new equilibrium point,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me</a:t>
            </a:r>
            <a:r>
              <a:rPr lang="en-US" sz="2000" dirty="0"/>
              <a:t> </a:t>
            </a:r>
            <a:endParaRPr lang="en-US" sz="2000" dirty="0">
              <a:sym typeface="Symbol" pitchFamily="18" charset="2"/>
            </a:endParaRPr>
          </a:p>
          <a:p>
            <a:r>
              <a:rPr lang="en-US" sz="2000" dirty="0">
                <a:sym typeface="Symbol" pitchFamily="18" charset="2"/>
              </a:rPr>
              <a:t>How big is x? </a:t>
            </a:r>
          </a:p>
          <a:p>
            <a:endParaRPr lang="en-US" sz="2000" dirty="0">
              <a:sym typeface="Symbol" pitchFamily="18" charset="2"/>
            </a:endParaRPr>
          </a:p>
          <a:p>
            <a:endParaRPr lang="en-US" sz="2000" dirty="0">
              <a:sym typeface="Symbol" pitchFamily="18" charset="2"/>
            </a:endParaRPr>
          </a:p>
          <a:p>
            <a:r>
              <a:rPr lang="en-US" sz="1800" dirty="0"/>
              <a:t>We then allow the system to oscillate about the new equilibrium</a:t>
            </a:r>
          </a:p>
          <a:p>
            <a:endParaRPr lang="en-US" sz="2000" dirty="0">
              <a:sym typeface="Symbol" pitchFamily="18" charset="2"/>
            </a:endParaRPr>
          </a:p>
        </p:txBody>
      </p:sp>
      <p:sp>
        <p:nvSpPr>
          <p:cNvPr id="160954" name="Rectangle 186"/>
          <p:cNvSpPr>
            <a:spLocks noGrp="1" noChangeArrowheads="1"/>
          </p:cNvSpPr>
          <p:nvPr>
            <p:ph type="body" sz="half" idx="2"/>
          </p:nvPr>
        </p:nvSpPr>
        <p:spPr>
          <a:xfrm>
            <a:off x="4686300" y="3302000"/>
            <a:ext cx="4038600" cy="2633663"/>
          </a:xfrm>
        </p:spPr>
        <p:txBody>
          <a:bodyPr/>
          <a:lstStyle/>
          <a:p>
            <a:r>
              <a:rPr lang="en-US" sz="1600"/>
              <a:t>The forces are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Where the spring force is reduced because the weight is doing some of the stretching (not part of SHM)</a:t>
            </a:r>
          </a:p>
        </p:txBody>
      </p:sp>
      <p:graphicFrame>
        <p:nvGraphicFramePr>
          <p:cNvPr id="160951" name="Object 183"/>
          <p:cNvGraphicFramePr>
            <a:graphicFrameLocks noChangeAspect="1"/>
          </p:cNvGraphicFramePr>
          <p:nvPr/>
        </p:nvGraphicFramePr>
        <p:xfrm>
          <a:off x="2514600" y="4876800"/>
          <a:ext cx="16764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041120" imgH="634680" progId="Equation.3">
                  <p:embed/>
                </p:oleObj>
              </mc:Choice>
              <mc:Fallback>
                <p:oleObj name="Equation" r:id="rId3" imgW="1041120" imgH="634680" progId="Equation.3">
                  <p:embed/>
                  <p:pic>
                    <p:nvPicPr>
                      <p:cNvPr id="160951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167640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952" name="Line 184"/>
          <p:cNvSpPr>
            <a:spLocks noChangeShapeType="1"/>
          </p:cNvSpPr>
          <p:nvPr/>
        </p:nvSpPr>
        <p:spPr bwMode="auto">
          <a:xfrm>
            <a:off x="4940300" y="1193800"/>
            <a:ext cx="0" cy="209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953" name="Line 185"/>
          <p:cNvSpPr>
            <a:spLocks noChangeShapeType="1"/>
          </p:cNvSpPr>
          <p:nvPr/>
        </p:nvSpPr>
        <p:spPr bwMode="auto">
          <a:xfrm rot="-5400000">
            <a:off x="7045325" y="1196975"/>
            <a:ext cx="0" cy="419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60955" name="Object 187"/>
          <p:cNvGraphicFramePr>
            <a:graphicFrameLocks noChangeAspect="1"/>
          </p:cNvGraphicFramePr>
          <p:nvPr/>
        </p:nvGraphicFramePr>
        <p:xfrm>
          <a:off x="5597525" y="3811588"/>
          <a:ext cx="18002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117440" imgH="253800" progId="Equation.3">
                  <p:embed/>
                </p:oleObj>
              </mc:Choice>
              <mc:Fallback>
                <p:oleObj name="Equation" r:id="rId5" imgW="1117440" imgH="253800" progId="Equation.3">
                  <p:embed/>
                  <p:pic>
                    <p:nvPicPr>
                      <p:cNvPr id="160955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3811588"/>
                        <a:ext cx="18002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956" name="Object 188"/>
          <p:cNvGraphicFramePr>
            <a:graphicFrameLocks noChangeAspect="1"/>
          </p:cNvGraphicFramePr>
          <p:nvPr/>
        </p:nvGraphicFramePr>
        <p:xfrm>
          <a:off x="5383213" y="5129213"/>
          <a:ext cx="317023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968480" imgH="838080" progId="Equation.3">
                  <p:embed/>
                </p:oleObj>
              </mc:Choice>
              <mc:Fallback>
                <p:oleObj name="Equation" r:id="rId7" imgW="1968480" imgH="838080" progId="Equation.3">
                  <p:embed/>
                  <p:pic>
                    <p:nvPicPr>
                      <p:cNvPr id="160956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5129213"/>
                        <a:ext cx="3170237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8"/>
          <p:cNvGrpSpPr>
            <a:grpSpLocks/>
          </p:cNvGrpSpPr>
          <p:nvPr/>
        </p:nvGrpSpPr>
        <p:grpSpPr bwMode="auto">
          <a:xfrm>
            <a:off x="5761038" y="1412875"/>
            <a:ext cx="3097212" cy="1722438"/>
            <a:chOff x="3629" y="890"/>
            <a:chExt cx="1951" cy="1085"/>
          </a:xfrm>
        </p:grpSpPr>
        <p:sp>
          <p:nvSpPr>
            <p:cNvPr id="160773" name="AutoShape 5"/>
            <p:cNvSpPr>
              <a:spLocks noChangeArrowheads="1"/>
            </p:cNvSpPr>
            <p:nvPr/>
          </p:nvSpPr>
          <p:spPr bwMode="auto">
            <a:xfrm>
              <a:off x="4300" y="1593"/>
              <a:ext cx="166" cy="182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60775" name="Line 7"/>
            <p:cNvSpPr>
              <a:spLocks noChangeShapeType="1"/>
            </p:cNvSpPr>
            <p:nvPr/>
          </p:nvSpPr>
          <p:spPr bwMode="auto">
            <a:xfrm rot="5400000">
              <a:off x="4384" y="794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 rot="5400000">
              <a:off x="4096" y="1245"/>
              <a:ext cx="573" cy="94"/>
              <a:chOff x="2248" y="1248"/>
              <a:chExt cx="648" cy="128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6077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0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6078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3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60785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6" name="Line 1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6078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89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60791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92" name="Line 2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5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60794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95" name="Line 2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60797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79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6080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01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0808" name="Line 40"/>
            <p:cNvSpPr>
              <a:spLocks noChangeShapeType="1"/>
            </p:cNvSpPr>
            <p:nvPr/>
          </p:nvSpPr>
          <p:spPr bwMode="auto">
            <a:xfrm rot="5400000">
              <a:off x="3941" y="793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41"/>
            <p:cNvGrpSpPr>
              <a:grpSpLocks/>
            </p:cNvGrpSpPr>
            <p:nvPr/>
          </p:nvGrpSpPr>
          <p:grpSpPr bwMode="auto">
            <a:xfrm rot="5400000">
              <a:off x="3735" y="1161"/>
              <a:ext cx="418" cy="102"/>
              <a:chOff x="2248" y="1248"/>
              <a:chExt cx="648" cy="128"/>
            </a:xfrm>
          </p:grpSpPr>
          <p:grpSp>
            <p:nvGrpSpPr>
              <p:cNvPr id="13" name="Group 42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6081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12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45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60814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15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8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6081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18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1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6082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21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60823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24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7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60826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27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60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60829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30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63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6083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833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aphicFrame>
          <p:nvGraphicFramePr>
            <p:cNvPr id="160843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2480220"/>
                </p:ext>
              </p:extLst>
            </p:nvPr>
          </p:nvGraphicFramePr>
          <p:xfrm>
            <a:off x="4901" y="1294"/>
            <a:ext cx="29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Equation" r:id="rId9" imgW="317160" imgH="228600" progId="Equation.3">
                    <p:embed/>
                  </p:oleObj>
                </mc:Choice>
                <mc:Fallback>
                  <p:oleObj name="Equation" r:id="rId9" imgW="317160" imgH="228600" progId="Equation.3">
                    <p:embed/>
                    <p:pic>
                      <p:nvPicPr>
                        <p:cNvPr id="160843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1" y="1294"/>
                          <a:ext cx="29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936" name="Object 168"/>
            <p:cNvGraphicFramePr>
              <a:graphicFrameLocks noChangeAspect="1"/>
            </p:cNvGraphicFramePr>
            <p:nvPr/>
          </p:nvGraphicFramePr>
          <p:xfrm>
            <a:off x="4923" y="890"/>
            <a:ext cx="29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Equation" r:id="rId11" imgW="355320" imgH="177480" progId="Equation.3">
                    <p:embed/>
                  </p:oleObj>
                </mc:Choice>
                <mc:Fallback>
                  <p:oleObj name="Equation" r:id="rId11" imgW="355320" imgH="177480" progId="Equation.3">
                    <p:embed/>
                    <p:pic>
                      <p:nvPicPr>
                        <p:cNvPr id="160936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" y="890"/>
                          <a:ext cx="291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937" name="Line 169"/>
            <p:cNvSpPr>
              <a:spLocks noChangeShapeType="1"/>
            </p:cNvSpPr>
            <p:nvPr/>
          </p:nvSpPr>
          <p:spPr bwMode="auto">
            <a:xfrm rot="5400000">
              <a:off x="4262" y="372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0940" name="Object 1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84024"/>
                </p:ext>
              </p:extLst>
            </p:nvPr>
          </p:nvGraphicFramePr>
          <p:xfrm>
            <a:off x="4858" y="1550"/>
            <a:ext cx="361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13" imgW="355320" imgH="228600" progId="Equation.3">
                    <p:embed/>
                  </p:oleObj>
                </mc:Choice>
                <mc:Fallback>
                  <p:oleObj name="Equation" r:id="rId13" imgW="355320" imgH="228600" progId="Equation.3">
                    <p:embed/>
                    <p:pic>
                      <p:nvPicPr>
                        <p:cNvPr id="16094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1550"/>
                          <a:ext cx="361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942" name="Line 174"/>
            <p:cNvSpPr>
              <a:spLocks noChangeShapeType="1"/>
            </p:cNvSpPr>
            <p:nvPr/>
          </p:nvSpPr>
          <p:spPr bwMode="auto">
            <a:xfrm rot="5400000">
              <a:off x="4262" y="804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3" name="Line 175"/>
            <p:cNvSpPr>
              <a:spLocks noChangeShapeType="1"/>
            </p:cNvSpPr>
            <p:nvPr/>
          </p:nvSpPr>
          <p:spPr bwMode="auto">
            <a:xfrm rot="5400000">
              <a:off x="4262" y="1068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5" name="Line 177"/>
            <p:cNvSpPr>
              <a:spLocks noChangeShapeType="1"/>
            </p:cNvSpPr>
            <p:nvPr/>
          </p:nvSpPr>
          <p:spPr bwMode="auto">
            <a:xfrm>
              <a:off x="4160" y="1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946" name="Line 178"/>
            <p:cNvSpPr>
              <a:spLocks noChangeShapeType="1"/>
            </p:cNvSpPr>
            <p:nvPr/>
          </p:nvSpPr>
          <p:spPr bwMode="auto">
            <a:xfrm flipH="1">
              <a:off x="4632" y="976"/>
              <a:ext cx="8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0949" name="Object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6811721"/>
                </p:ext>
              </p:extLst>
            </p:nvPr>
          </p:nvGraphicFramePr>
          <p:xfrm>
            <a:off x="3936" y="1427"/>
            <a:ext cx="21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Equation" r:id="rId15" imgW="215640" imgH="203040" progId="Equation.3">
                    <p:embed/>
                  </p:oleObj>
                </mc:Choice>
                <mc:Fallback>
                  <p:oleObj name="Equation" r:id="rId15" imgW="215640" imgH="203040" progId="Equation.3">
                    <p:embed/>
                    <p:pic>
                      <p:nvPicPr>
                        <p:cNvPr id="160949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427"/>
                          <a:ext cx="219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0957" name="AutoShape 189"/>
            <p:cNvSpPr>
              <a:spLocks noChangeArrowheads="1"/>
            </p:cNvSpPr>
            <p:nvPr/>
          </p:nvSpPr>
          <p:spPr bwMode="auto">
            <a:xfrm>
              <a:off x="5308" y="1793"/>
              <a:ext cx="166" cy="182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60958" name="Line 190"/>
            <p:cNvSpPr>
              <a:spLocks noChangeShapeType="1"/>
            </p:cNvSpPr>
            <p:nvPr/>
          </p:nvSpPr>
          <p:spPr bwMode="auto">
            <a:xfrm rot="5400000">
              <a:off x="5392" y="770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191"/>
            <p:cNvGrpSpPr>
              <a:grpSpLocks/>
            </p:cNvGrpSpPr>
            <p:nvPr/>
          </p:nvGrpSpPr>
          <p:grpSpPr bwMode="auto">
            <a:xfrm rot="5400000">
              <a:off x="4988" y="1337"/>
              <a:ext cx="805" cy="94"/>
              <a:chOff x="2248" y="1248"/>
              <a:chExt cx="648" cy="128"/>
            </a:xfrm>
          </p:grpSpPr>
          <p:grpSp>
            <p:nvGrpSpPr>
              <p:cNvPr id="22" name="Group 192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6096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6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95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60964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65" name="Line 19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98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60967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68" name="Line 20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201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60970" name="Line 20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71" name="Line 20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04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60973" name="Line 20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74" name="Line 20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07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60976" name="Line 20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77" name="Line 20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10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60979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80" name="Line 21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213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60982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983" name="Line 21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0984" name="Line 216"/>
            <p:cNvSpPr>
              <a:spLocks noChangeShapeType="1"/>
            </p:cNvSpPr>
            <p:nvPr/>
          </p:nvSpPr>
          <p:spPr bwMode="auto">
            <a:xfrm rot="5400000">
              <a:off x="4230" y="1316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0985" name="Object 2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4160493"/>
                </p:ext>
              </p:extLst>
            </p:nvPr>
          </p:nvGraphicFramePr>
          <p:xfrm>
            <a:off x="4931" y="1798"/>
            <a:ext cx="245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Equation" r:id="rId17" imgW="241200" imgH="164880" progId="Equation.3">
                    <p:embed/>
                  </p:oleObj>
                </mc:Choice>
                <mc:Fallback>
                  <p:oleObj name="Equation" r:id="rId17" imgW="241200" imgH="164880" progId="Equation.3">
                    <p:embed/>
                    <p:pic>
                      <p:nvPicPr>
                        <p:cNvPr id="160985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1" y="1798"/>
                          <a:ext cx="245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Comparison of position, velocity, acceleration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11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Red is the displacement, green is the velocity, and blue is the acceleration</a:t>
            </a:r>
          </a:p>
          <a:p>
            <a:pPr>
              <a:lnSpc>
                <a:spcPct val="90000"/>
              </a:lnSpc>
            </a:pPr>
            <a:r>
              <a:rPr lang="en-US" sz="2400"/>
              <a:t>Acceleration and position are out of phase by </a:t>
            </a:r>
            <a:r>
              <a:rPr lang="en-US" sz="2400">
                <a:latin typeface="Sylfaen" pitchFamily="18" charset="0"/>
                <a:sym typeface="Symbol" pitchFamily="18" charset="2"/>
              </a:rPr>
              <a:t></a:t>
            </a:r>
          </a:p>
          <a:p>
            <a:pPr>
              <a:lnSpc>
                <a:spcPct val="90000"/>
              </a:lnSpc>
            </a:pPr>
            <a:r>
              <a:rPr lang="en-US" sz="2400"/>
              <a:t>Velocity and position are out of phase by </a:t>
            </a:r>
            <a:r>
              <a:rPr lang="en-US" sz="2400">
                <a:latin typeface="Sylfaen" pitchFamily="18" charset="0"/>
                <a:sym typeface="Symbol" pitchFamily="18" charset="2"/>
              </a:rPr>
              <a:t>/2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83100" y="1762125"/>
            <a:ext cx="4278313" cy="372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086600" cy="1143000"/>
          </a:xfrm>
        </p:spPr>
        <p:txBody>
          <a:bodyPr/>
          <a:lstStyle/>
          <a:p>
            <a:r>
              <a:rPr lang="en-US" sz="2800"/>
              <a:t>Comparison: SHM Position and Velocity</a:t>
            </a:r>
          </a:p>
        </p:txBody>
      </p:sp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581025" y="2049463"/>
          <a:ext cx="35575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346040" imgH="228600" progId="Equation.3">
                  <p:embed/>
                </p:oleObj>
              </mc:Choice>
              <mc:Fallback>
                <p:oleObj name="Equation" r:id="rId3" imgW="1346040" imgH="228600" progId="Equation.3">
                  <p:embed/>
                  <p:pic>
                    <p:nvPicPr>
                      <p:cNvPr id="166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049463"/>
                        <a:ext cx="3557588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484188" y="2947988"/>
          <a:ext cx="391001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396800" imgH="228600" progId="Equation.3">
                  <p:embed/>
                </p:oleObj>
              </mc:Choice>
              <mc:Fallback>
                <p:oleObj name="Equation" r:id="rId5" imgW="1396800" imgH="228600" progId="Equation.3">
                  <p:embed/>
                  <p:pic>
                    <p:nvPicPr>
                      <p:cNvPr id="166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2947988"/>
                        <a:ext cx="3910012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873375" y="1174750"/>
            <a:ext cx="5989638" cy="5692775"/>
            <a:chOff x="1810" y="740"/>
            <a:chExt cx="3773" cy="3586"/>
          </a:xfrm>
        </p:grpSpPr>
        <p:pic>
          <p:nvPicPr>
            <p:cNvPr id="166916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424" y="3020"/>
              <a:ext cx="152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0" name="Text Box 8"/>
            <p:cNvSpPr txBox="1">
              <a:spLocks noChangeArrowheads="1"/>
            </p:cNvSpPr>
            <p:nvPr/>
          </p:nvSpPr>
          <p:spPr bwMode="auto">
            <a:xfrm>
              <a:off x="4856" y="4148"/>
              <a:ext cx="16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T</a:t>
              </a:r>
            </a:p>
          </p:txBody>
        </p:sp>
        <p:sp>
          <p:nvSpPr>
            <p:cNvPr id="166921" name="Text Box 9"/>
            <p:cNvSpPr txBox="1">
              <a:spLocks noChangeArrowheads="1"/>
            </p:cNvSpPr>
            <p:nvPr/>
          </p:nvSpPr>
          <p:spPr bwMode="auto">
            <a:xfrm>
              <a:off x="4076" y="4172"/>
              <a:ext cx="23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T/2</a:t>
              </a:r>
            </a:p>
          </p:txBody>
        </p:sp>
        <p:pic>
          <p:nvPicPr>
            <p:cNvPr id="166922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424" y="740"/>
              <a:ext cx="152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6923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432" y="1796"/>
              <a:ext cx="1525" cy="1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6924" name="Line 12"/>
            <p:cNvSpPr>
              <a:spLocks noChangeShapeType="1"/>
            </p:cNvSpPr>
            <p:nvPr/>
          </p:nvSpPr>
          <p:spPr bwMode="auto">
            <a:xfrm>
              <a:off x="4169" y="1135"/>
              <a:ext cx="15" cy="3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25" name="Line 13"/>
            <p:cNvSpPr>
              <a:spLocks noChangeShapeType="1"/>
            </p:cNvSpPr>
            <p:nvPr/>
          </p:nvSpPr>
          <p:spPr bwMode="auto">
            <a:xfrm>
              <a:off x="4889" y="1087"/>
              <a:ext cx="15" cy="30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26" name="Line 14"/>
            <p:cNvSpPr>
              <a:spLocks noChangeShapeType="1"/>
            </p:cNvSpPr>
            <p:nvPr/>
          </p:nvSpPr>
          <p:spPr bwMode="auto">
            <a:xfrm>
              <a:off x="3416" y="2517"/>
              <a:ext cx="36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66927" name="Object 15"/>
            <p:cNvGraphicFramePr>
              <a:graphicFrameLocks noChangeAspect="1"/>
            </p:cNvGraphicFramePr>
            <p:nvPr/>
          </p:nvGraphicFramePr>
          <p:xfrm>
            <a:off x="3019" y="2401"/>
            <a:ext cx="3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10" imgW="380880" imgH="228600" progId="Equation.3">
                    <p:embed/>
                  </p:oleObj>
                </mc:Choice>
                <mc:Fallback>
                  <p:oleObj name="Equation" r:id="rId10" imgW="380880" imgH="228600" progId="Equation.3">
                    <p:embed/>
                    <p:pic>
                      <p:nvPicPr>
                        <p:cNvPr id="1669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401"/>
                          <a:ext cx="365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>
              <a:off x="2961" y="3422"/>
              <a:ext cx="375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29" name="Text Box 17"/>
            <p:cNvSpPr txBox="1">
              <a:spLocks noChangeArrowheads="1"/>
            </p:cNvSpPr>
            <p:nvPr/>
          </p:nvSpPr>
          <p:spPr bwMode="auto">
            <a:xfrm>
              <a:off x="3593" y="3076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x</a:t>
              </a:r>
            </a:p>
          </p:txBody>
        </p:sp>
        <p:sp>
          <p:nvSpPr>
            <p:cNvPr id="166930" name="Text Box 18"/>
            <p:cNvSpPr txBox="1">
              <a:spLocks noChangeArrowheads="1"/>
            </p:cNvSpPr>
            <p:nvPr/>
          </p:nvSpPr>
          <p:spPr bwMode="auto">
            <a:xfrm>
              <a:off x="3663" y="3748"/>
              <a:ext cx="15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v</a:t>
              </a:r>
            </a:p>
          </p:txBody>
        </p:sp>
        <p:sp>
          <p:nvSpPr>
            <p:cNvPr id="166931" name="Line 19"/>
            <p:cNvSpPr>
              <a:spLocks noChangeShapeType="1"/>
            </p:cNvSpPr>
            <p:nvPr/>
          </p:nvSpPr>
          <p:spPr bwMode="auto">
            <a:xfrm flipV="1">
              <a:off x="2954" y="3054"/>
              <a:ext cx="390" cy="3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2" name="Text Box 20"/>
            <p:cNvSpPr txBox="1">
              <a:spLocks noChangeArrowheads="1"/>
            </p:cNvSpPr>
            <p:nvPr/>
          </p:nvSpPr>
          <p:spPr bwMode="auto">
            <a:xfrm>
              <a:off x="1810" y="3305"/>
              <a:ext cx="1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When </a:t>
              </a:r>
              <a:r>
                <a:rPr lang="en-US" sz="1600" i="1"/>
                <a:t>x =x</a:t>
              </a:r>
              <a:r>
                <a:rPr lang="en-US" sz="1600" i="1" baseline="-25000"/>
                <a:t>max</a:t>
              </a:r>
              <a:r>
                <a:rPr lang="en-US" sz="1600"/>
                <a:t>, </a:t>
              </a:r>
              <a:r>
                <a:rPr lang="en-US" sz="1600" i="1"/>
                <a:t>v=0</a:t>
              </a:r>
            </a:p>
          </p:txBody>
        </p:sp>
        <p:sp>
          <p:nvSpPr>
            <p:cNvPr id="166933" name="Text Box 21"/>
            <p:cNvSpPr txBox="1">
              <a:spLocks noChangeArrowheads="1"/>
            </p:cNvSpPr>
            <p:nvPr/>
          </p:nvSpPr>
          <p:spPr bwMode="auto">
            <a:xfrm>
              <a:off x="1819" y="3721"/>
              <a:ext cx="11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When </a:t>
              </a:r>
              <a:r>
                <a:rPr lang="en-US" sz="1600" i="1"/>
                <a:t>v=v</a:t>
              </a:r>
              <a:r>
                <a:rPr lang="en-US" sz="1600" i="1" baseline="-25000"/>
                <a:t>max</a:t>
              </a:r>
              <a:r>
                <a:rPr lang="en-US" sz="1600" i="1"/>
                <a:t>, x=0</a:t>
              </a:r>
            </a:p>
          </p:txBody>
        </p:sp>
        <p:sp>
          <p:nvSpPr>
            <p:cNvPr id="166934" name="Line 22"/>
            <p:cNvSpPr>
              <a:spLocks noChangeShapeType="1"/>
            </p:cNvSpPr>
            <p:nvPr/>
          </p:nvSpPr>
          <p:spPr bwMode="auto">
            <a:xfrm flipV="1">
              <a:off x="2901" y="3759"/>
              <a:ext cx="795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5" name="Line 23"/>
            <p:cNvSpPr>
              <a:spLocks noChangeShapeType="1"/>
            </p:cNvSpPr>
            <p:nvPr/>
          </p:nvSpPr>
          <p:spPr bwMode="auto">
            <a:xfrm flipV="1">
              <a:off x="2904" y="3551"/>
              <a:ext cx="84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6" name="Line 24"/>
            <p:cNvSpPr>
              <a:spLocks noChangeShapeType="1"/>
            </p:cNvSpPr>
            <p:nvPr/>
          </p:nvSpPr>
          <p:spPr bwMode="auto">
            <a:xfrm flipV="1">
              <a:off x="4544" y="2927"/>
              <a:ext cx="1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4533" y="2646"/>
              <a:ext cx="1050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600"/>
                <a:t>90</a:t>
              </a:r>
              <a:r>
                <a:rPr lang="en-US" sz="1600">
                  <a:sym typeface="Symbol" pitchFamily="18" charset="2"/>
                </a:rPr>
                <a:t> out of phase</a:t>
              </a:r>
            </a:p>
          </p:txBody>
        </p:sp>
        <p:sp>
          <p:nvSpPr>
            <p:cNvPr id="166938" name="Line 26"/>
            <p:cNvSpPr>
              <a:spLocks noChangeShapeType="1"/>
            </p:cNvSpPr>
            <p:nvPr/>
          </p:nvSpPr>
          <p:spPr bwMode="auto">
            <a:xfrm>
              <a:off x="4565" y="2949"/>
              <a:ext cx="32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117600"/>
            <a:ext cx="6578600" cy="4525963"/>
          </a:xfrm>
        </p:spPr>
        <p:txBody>
          <a:bodyPr/>
          <a:lstStyle/>
          <a:p>
            <a:r>
              <a:rPr lang="en-US" sz="2000"/>
              <a:t>We start the mass at equilibrium moving to the right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first equation gets us close to knowing </a:t>
            </a:r>
            <a:r>
              <a:rPr lang="en-US" sz="2000">
                <a:sym typeface="Symbol" pitchFamily="18" charset="2"/>
              </a:rPr>
              <a:t></a:t>
            </a:r>
          </a:p>
          <a:p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Use the velocity equation</a:t>
            </a:r>
          </a:p>
          <a:p>
            <a:endParaRPr lang="en-US" sz="2000">
              <a:sym typeface="Symbol" pitchFamily="18" charset="2"/>
            </a:endParaRP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We require amplitudes to be positive</a:t>
            </a:r>
          </a:p>
          <a:p>
            <a:endParaRPr lang="en-US" sz="2000">
              <a:sym typeface="Symbol" pitchFamily="18" charset="2"/>
            </a:endParaRPr>
          </a:p>
          <a:p>
            <a:r>
              <a:rPr lang="en-US" sz="2000">
                <a:sym typeface="Symbol" pitchFamily="18" charset="2"/>
              </a:rPr>
              <a:t>Solution:</a:t>
            </a: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463550" y="2654300"/>
          <a:ext cx="698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545760" imgH="457200" progId="Equation.3">
                  <p:embed/>
                </p:oleObj>
              </mc:Choice>
              <mc:Fallback>
                <p:oleObj name="Equation" r:id="rId3" imgW="545760" imgH="457200" progId="Equation.3">
                  <p:embed/>
                  <p:pic>
                    <p:nvPicPr>
                      <p:cNvPr id="190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654300"/>
                        <a:ext cx="6985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71" name="Object 7"/>
          <p:cNvGraphicFramePr>
            <a:graphicFrameLocks noChangeAspect="1"/>
          </p:cNvGraphicFramePr>
          <p:nvPr/>
        </p:nvGraphicFramePr>
        <p:xfrm>
          <a:off x="4494213" y="1579563"/>
          <a:ext cx="2036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1625400" imgH="457200" progId="Equation.3">
                  <p:embed/>
                </p:oleObj>
              </mc:Choice>
              <mc:Fallback>
                <p:oleObj name="Equation" r:id="rId5" imgW="1625400" imgH="457200" progId="Equation.3">
                  <p:embed/>
                  <p:pic>
                    <p:nvPicPr>
                      <p:cNvPr id="1904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1579563"/>
                        <a:ext cx="203676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73" name="Object 9"/>
          <p:cNvGraphicFramePr>
            <a:graphicFrameLocks noChangeAspect="1"/>
          </p:cNvGraphicFramePr>
          <p:nvPr/>
        </p:nvGraphicFramePr>
        <p:xfrm>
          <a:off x="3711575" y="2717800"/>
          <a:ext cx="14747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914400" imgH="228600" progId="Equation.3">
                  <p:embed/>
                </p:oleObj>
              </mc:Choice>
              <mc:Fallback>
                <p:oleObj name="Equation" r:id="rId7" imgW="914400" imgH="228600" progId="Equation.3">
                  <p:embed/>
                  <p:pic>
                    <p:nvPicPr>
                      <p:cNvPr id="1904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2717800"/>
                        <a:ext cx="147478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6" name="AutoShape 12"/>
          <p:cNvSpPr>
            <a:spLocks noChangeArrowheads="1"/>
          </p:cNvSpPr>
          <p:nvPr/>
        </p:nvSpPr>
        <p:spPr bwMode="auto">
          <a:xfrm>
            <a:off x="5359400" y="27686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904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77" name="Object 13"/>
          <p:cNvGraphicFramePr>
            <a:graphicFrameLocks noChangeAspect="1"/>
          </p:cNvGraphicFramePr>
          <p:nvPr/>
        </p:nvGraphicFramePr>
        <p:xfrm>
          <a:off x="5783263" y="2608263"/>
          <a:ext cx="7175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507960" imgH="393480" progId="Equation.3">
                  <p:embed/>
                </p:oleObj>
              </mc:Choice>
              <mc:Fallback>
                <p:oleObj name="Equation" r:id="rId9" imgW="507960" imgH="393480" progId="Equation.3">
                  <p:embed/>
                  <p:pic>
                    <p:nvPicPr>
                      <p:cNvPr id="190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3" y="2608263"/>
                        <a:ext cx="71755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6265863" y="3181350"/>
          <a:ext cx="18367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231560" imgH="660240" progId="Equation.3">
                  <p:embed/>
                </p:oleObj>
              </mc:Choice>
              <mc:Fallback>
                <p:oleObj name="Equation" r:id="rId11" imgW="1231560" imgH="660240" progId="Equation.3">
                  <p:embed/>
                  <p:pic>
                    <p:nvPicPr>
                      <p:cNvPr id="190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3181350"/>
                        <a:ext cx="1836737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2" name="Rectangle 1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81" name="Object 17"/>
          <p:cNvGraphicFramePr>
            <a:graphicFrameLocks noChangeAspect="1"/>
          </p:cNvGraphicFramePr>
          <p:nvPr/>
        </p:nvGraphicFramePr>
        <p:xfrm>
          <a:off x="5989638" y="4703763"/>
          <a:ext cx="812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507960" imgH="393480" progId="Equation.3">
                  <p:embed/>
                </p:oleObj>
              </mc:Choice>
              <mc:Fallback>
                <p:oleObj name="Equation" r:id="rId13" imgW="507960" imgH="393480" progId="Equation.3">
                  <p:embed/>
                  <p:pic>
                    <p:nvPicPr>
                      <p:cNvPr id="1904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638" y="4703763"/>
                        <a:ext cx="8128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4" name="Rectangle 2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0483" name="Object 19"/>
          <p:cNvGraphicFramePr>
            <a:graphicFrameLocks noChangeAspect="1"/>
          </p:cNvGraphicFramePr>
          <p:nvPr/>
        </p:nvGraphicFramePr>
        <p:xfrm>
          <a:off x="4470400" y="4745038"/>
          <a:ext cx="762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5" imgW="583920" imgH="393480" progId="Equation.3">
                  <p:embed/>
                </p:oleObj>
              </mc:Choice>
              <mc:Fallback>
                <p:oleObj name="Equation" r:id="rId15" imgW="583920" imgH="393480" progId="Equation.3">
                  <p:embed/>
                  <p:pic>
                    <p:nvPicPr>
                      <p:cNvPr id="1904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4745038"/>
                        <a:ext cx="7620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5" name="Object 21"/>
          <p:cNvGraphicFramePr>
            <a:graphicFrameLocks noChangeAspect="1"/>
          </p:cNvGraphicFramePr>
          <p:nvPr/>
        </p:nvGraphicFramePr>
        <p:xfrm>
          <a:off x="3581400" y="5664200"/>
          <a:ext cx="1704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7" imgW="1333440" imgH="431640" progId="Equation.3">
                  <p:embed/>
                </p:oleObj>
              </mc:Choice>
              <mc:Fallback>
                <p:oleObj name="Equation" r:id="rId17" imgW="1333440" imgH="431640" progId="Equation.3">
                  <p:embed/>
                  <p:pic>
                    <p:nvPicPr>
                      <p:cNvPr id="1904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664200"/>
                        <a:ext cx="1704975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7" name="Object 23"/>
          <p:cNvGraphicFramePr>
            <a:graphicFrameLocks noChangeAspect="1"/>
          </p:cNvGraphicFramePr>
          <p:nvPr/>
        </p:nvGraphicFramePr>
        <p:xfrm>
          <a:off x="5854700" y="5676900"/>
          <a:ext cx="17033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19" imgW="1282680" imgH="431640" progId="Equation.3">
                  <p:embed/>
                </p:oleObj>
              </mc:Choice>
              <mc:Fallback>
                <p:oleObj name="Equation" r:id="rId19" imgW="1282680" imgH="431640" progId="Equation.3">
                  <p:embed/>
                  <p:pic>
                    <p:nvPicPr>
                      <p:cNvPr id="1904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5676900"/>
                        <a:ext cx="170338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93688" y="1276350"/>
            <a:ext cx="1798637" cy="1162050"/>
            <a:chOff x="1029" y="1941"/>
            <a:chExt cx="1133" cy="732"/>
          </a:xfrm>
        </p:grpSpPr>
        <p:sp>
          <p:nvSpPr>
            <p:cNvPr id="190489" name="AutoShape 25"/>
            <p:cNvSpPr>
              <a:spLocks noChangeArrowheads="1"/>
            </p:cNvSpPr>
            <p:nvPr/>
          </p:nvSpPr>
          <p:spPr bwMode="auto">
            <a:xfrm>
              <a:off x="1546" y="2220"/>
              <a:ext cx="166" cy="153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90490" name="Text Box 26"/>
            <p:cNvSpPr txBox="1">
              <a:spLocks noChangeArrowheads="1"/>
            </p:cNvSpPr>
            <p:nvPr/>
          </p:nvSpPr>
          <p:spPr bwMode="auto">
            <a:xfrm>
              <a:off x="1532" y="1941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90491" name="Line 27"/>
            <p:cNvSpPr>
              <a:spLocks noChangeShapeType="1"/>
            </p:cNvSpPr>
            <p:nvPr/>
          </p:nvSpPr>
          <p:spPr bwMode="auto">
            <a:xfrm>
              <a:off x="1041" y="2008"/>
              <a:ext cx="0" cy="3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492" name="Line 28"/>
            <p:cNvSpPr>
              <a:spLocks noChangeShapeType="1"/>
            </p:cNvSpPr>
            <p:nvPr/>
          </p:nvSpPr>
          <p:spPr bwMode="auto">
            <a:xfrm rot="5400000" flipV="1">
              <a:off x="1537" y="1877"/>
              <a:ext cx="0" cy="10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059" y="2220"/>
              <a:ext cx="481" cy="94"/>
              <a:chOff x="2248" y="1248"/>
              <a:chExt cx="648" cy="128"/>
            </a:xfrm>
          </p:grpSpPr>
          <p:grpSp>
            <p:nvGrpSpPr>
              <p:cNvPr id="4" name="Group 30"/>
              <p:cNvGrpSpPr>
                <a:grpSpLocks/>
              </p:cNvGrpSpPr>
              <p:nvPr/>
            </p:nvGrpSpPr>
            <p:grpSpPr bwMode="auto">
              <a:xfrm>
                <a:off x="2814" y="1248"/>
                <a:ext cx="82" cy="128"/>
                <a:chOff x="704" y="1880"/>
                <a:chExt cx="136" cy="128"/>
              </a:xfrm>
            </p:grpSpPr>
            <p:sp>
              <p:nvSpPr>
                <p:cNvPr id="19049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496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33"/>
              <p:cNvGrpSpPr>
                <a:grpSpLocks/>
              </p:cNvGrpSpPr>
              <p:nvPr/>
            </p:nvGrpSpPr>
            <p:grpSpPr bwMode="auto">
              <a:xfrm>
                <a:off x="2727" y="1248"/>
                <a:ext cx="82" cy="128"/>
                <a:chOff x="704" y="1880"/>
                <a:chExt cx="136" cy="128"/>
              </a:xfrm>
            </p:grpSpPr>
            <p:sp>
              <p:nvSpPr>
                <p:cNvPr id="19049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499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6"/>
              <p:cNvGrpSpPr>
                <a:grpSpLocks/>
              </p:cNvGrpSpPr>
              <p:nvPr/>
            </p:nvGrpSpPr>
            <p:grpSpPr bwMode="auto">
              <a:xfrm>
                <a:off x="2649" y="1248"/>
                <a:ext cx="83" cy="128"/>
                <a:chOff x="704" y="1880"/>
                <a:chExt cx="136" cy="128"/>
              </a:xfrm>
            </p:grpSpPr>
            <p:sp>
              <p:nvSpPr>
                <p:cNvPr id="19050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02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39"/>
              <p:cNvGrpSpPr>
                <a:grpSpLocks/>
              </p:cNvGrpSpPr>
              <p:nvPr/>
            </p:nvGrpSpPr>
            <p:grpSpPr bwMode="auto">
              <a:xfrm>
                <a:off x="2567" y="1248"/>
                <a:ext cx="82" cy="128"/>
                <a:chOff x="704" y="1880"/>
                <a:chExt cx="136" cy="128"/>
              </a:xfrm>
            </p:grpSpPr>
            <p:sp>
              <p:nvSpPr>
                <p:cNvPr id="19050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05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>
                <a:off x="2490" y="1248"/>
                <a:ext cx="82" cy="128"/>
                <a:chOff x="704" y="1880"/>
                <a:chExt cx="136" cy="128"/>
              </a:xfrm>
            </p:grpSpPr>
            <p:sp>
              <p:nvSpPr>
                <p:cNvPr id="190507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08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2408" y="1248"/>
                <a:ext cx="82" cy="128"/>
                <a:chOff x="704" y="1880"/>
                <a:chExt cx="136" cy="128"/>
              </a:xfrm>
            </p:grpSpPr>
            <p:sp>
              <p:nvSpPr>
                <p:cNvPr id="19051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11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48"/>
              <p:cNvGrpSpPr>
                <a:grpSpLocks/>
              </p:cNvGrpSpPr>
              <p:nvPr/>
            </p:nvGrpSpPr>
            <p:grpSpPr bwMode="auto">
              <a:xfrm>
                <a:off x="2330" y="1248"/>
                <a:ext cx="82" cy="128"/>
                <a:chOff x="704" y="1880"/>
                <a:chExt cx="136" cy="128"/>
              </a:xfrm>
            </p:grpSpPr>
            <p:sp>
              <p:nvSpPr>
                <p:cNvPr id="19051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14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2248" y="1248"/>
                <a:ext cx="82" cy="128"/>
                <a:chOff x="704" y="1880"/>
                <a:chExt cx="136" cy="128"/>
              </a:xfrm>
            </p:grpSpPr>
            <p:sp>
              <p:nvSpPr>
                <p:cNvPr id="19051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517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0518" name="Line 54"/>
            <p:cNvSpPr>
              <a:spLocks noChangeShapeType="1"/>
            </p:cNvSpPr>
            <p:nvPr/>
          </p:nvSpPr>
          <p:spPr bwMode="auto">
            <a:xfrm>
              <a:off x="1611" y="2426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19" name="Text Box 55"/>
            <p:cNvSpPr txBox="1">
              <a:spLocks noChangeArrowheads="1"/>
            </p:cNvSpPr>
            <p:nvPr/>
          </p:nvSpPr>
          <p:spPr bwMode="auto">
            <a:xfrm>
              <a:off x="1503" y="2481"/>
              <a:ext cx="2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/>
                <a:t>x=0</a:t>
              </a:r>
            </a:p>
          </p:txBody>
        </p:sp>
        <p:sp>
          <p:nvSpPr>
            <p:cNvPr id="190520" name="Line 56"/>
            <p:cNvSpPr>
              <a:spLocks noChangeShapeType="1"/>
            </p:cNvSpPr>
            <p:nvPr/>
          </p:nvSpPr>
          <p:spPr bwMode="auto">
            <a:xfrm>
              <a:off x="1944" y="2432"/>
              <a:ext cx="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521" name="Text Box 57"/>
            <p:cNvSpPr txBox="1">
              <a:spLocks noChangeArrowheads="1"/>
            </p:cNvSpPr>
            <p:nvPr/>
          </p:nvSpPr>
          <p:spPr bwMode="auto">
            <a:xfrm>
              <a:off x="1853" y="2468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x</a:t>
              </a:r>
              <a:r>
                <a:rPr lang="en-US" sz="1400" baseline="-25000"/>
                <a:t>max</a:t>
              </a:r>
            </a:p>
          </p:txBody>
        </p:sp>
        <p:sp>
          <p:nvSpPr>
            <p:cNvPr id="190522" name="Line 58"/>
            <p:cNvSpPr>
              <a:spLocks noChangeShapeType="1"/>
            </p:cNvSpPr>
            <p:nvPr/>
          </p:nvSpPr>
          <p:spPr bwMode="auto">
            <a:xfrm>
              <a:off x="1492" y="2161"/>
              <a:ext cx="2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 2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Winter 2007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FE37BE-2BA8-4184-B16F-FB7D47E262F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586B88-186B-4634-8419-2BBCE8D413F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123.2.2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375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The amplitude of a SHO doubles, its total mechanical energy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Quadruples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Decreases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Doubles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Varies as a function of time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Insufficient information to tell</a:t>
            </a:r>
          </a:p>
        </p:txBody>
      </p:sp>
    </p:spTree>
    <p:extLst>
      <p:ext uri="{BB962C8B-B14F-4D97-AF65-F5344CB8AC3E}">
        <p14:creationId xmlns:p14="http://schemas.microsoft.com/office/powerpoint/2010/main" val="242882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F902C7-A832-4827-AADD-22A049FE1F8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0"/>
            <a:ext cx="6477000" cy="1143000"/>
          </a:xfrm>
        </p:spPr>
        <p:txBody>
          <a:bodyPr/>
          <a:lstStyle/>
          <a:p>
            <a:pPr eaLnBrk="1" hangingPunct="1"/>
            <a:r>
              <a:rPr lang="en-US"/>
              <a:t>Question 123.2.3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375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The spring of a spring-mass SHM system has a spring constant of k. If I replace the spring with a new one that has a spring constant of k/2 but leave everything else the same,  the total mechanical energy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Quadruples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Doubles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Is half the original value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Insufficient information to tell</a:t>
            </a:r>
          </a:p>
        </p:txBody>
      </p:sp>
    </p:spTree>
    <p:extLst>
      <p:ext uri="{BB962C8B-B14F-4D97-AF65-F5344CB8AC3E}">
        <p14:creationId xmlns:p14="http://schemas.microsoft.com/office/powerpoint/2010/main" val="40738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123.2.4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 have an ideal SHO oscillating with a maximum Kinetic energy of 5J. If there is no damping (no frictional forces), then how much total mechanical energy will I have five minutes from now?</a:t>
            </a:r>
          </a:p>
          <a:p>
            <a:pPr>
              <a:buFontTx/>
              <a:buAutoNum type="alphaLcParenR"/>
            </a:pPr>
            <a:r>
              <a:rPr lang="en-US" dirty="0"/>
              <a:t> 5J</a:t>
            </a:r>
          </a:p>
          <a:p>
            <a:pPr>
              <a:buFontTx/>
              <a:buAutoNum type="alphaLcParenR"/>
            </a:pPr>
            <a:r>
              <a:rPr lang="en-US" dirty="0"/>
              <a:t> 4J</a:t>
            </a:r>
          </a:p>
          <a:p>
            <a:pPr>
              <a:buFontTx/>
              <a:buAutoNum type="alphaLcParenR"/>
            </a:pPr>
            <a:r>
              <a:rPr lang="en-US" dirty="0"/>
              <a:t> 2.567J</a:t>
            </a:r>
          </a:p>
          <a:p>
            <a:pPr>
              <a:buFontTx/>
              <a:buAutoNum type="alphaLcParenR"/>
            </a:pPr>
            <a:r>
              <a:rPr lang="en-US" dirty="0"/>
              <a:t> 0J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AD2CC5-754C-4DDE-BFA8-FD39BACEF6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ECFF4-6547-4415-942E-8F51E943D1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123.2.5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375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What is the restoring force in a mass-spring system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F=ma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F=-k(x-x</a:t>
            </a:r>
            <a:r>
              <a:rPr lang="en-US" baseline="-25000" dirty="0"/>
              <a:t>o</a:t>
            </a:r>
            <a:r>
              <a:rPr lang="en-US" dirty="0"/>
              <a:t>)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F=</a:t>
            </a:r>
            <a:r>
              <a:rPr lang="en-US" dirty="0">
                <a:sym typeface="Symbol" pitchFamily="18" charset="2"/>
              </a:rPr>
              <a:t>F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F=-mg</a:t>
            </a:r>
          </a:p>
        </p:txBody>
      </p:sp>
    </p:spTree>
    <p:extLst>
      <p:ext uri="{BB962C8B-B14F-4D97-AF65-F5344CB8AC3E}">
        <p14:creationId xmlns:p14="http://schemas.microsoft.com/office/powerpoint/2010/main" val="380029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8B167-D7D1-409F-AFAE-4E00E7D5A84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123.2.6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375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The spring of a spring-mass SHM system has a spring constant of k. If I replace the spring with a new one that has a spring constant of k/4 the frequency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Quadruples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Doubles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Is half the original value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Insufficient information to tell</a:t>
            </a:r>
          </a:p>
        </p:txBody>
      </p:sp>
    </p:spTree>
    <p:extLst>
      <p:ext uri="{BB962C8B-B14F-4D97-AF65-F5344CB8AC3E}">
        <p14:creationId xmlns:p14="http://schemas.microsoft.com/office/powerpoint/2010/main" val="1298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1B504B-BF09-4930-87B6-CAC71AA782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123.2.7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A mass on a spring in SHM has amplitude A and period T.   At what point in the motion is v = 0 and a = 0 simultaneously?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  <a:defRPr/>
            </a:pPr>
            <a:r>
              <a:rPr lang="en-US" sz="2800" b="1" i="1" dirty="0">
                <a:solidFill>
                  <a:schemeClr val="tx2"/>
                </a:solidFill>
              </a:rPr>
              <a:t>x</a:t>
            </a:r>
            <a:r>
              <a:rPr lang="en-US" sz="2800" b="1" dirty="0">
                <a:solidFill>
                  <a:schemeClr val="tx2"/>
                </a:solidFill>
              </a:rPr>
              <a:t> = </a:t>
            </a:r>
            <a:r>
              <a:rPr lang="en-US" sz="2800" b="1" i="1" dirty="0">
                <a:solidFill>
                  <a:schemeClr val="tx2"/>
                </a:solidFill>
              </a:rPr>
              <a:t>A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  <a:defRPr/>
            </a:pPr>
            <a:r>
              <a:rPr lang="en-US" sz="2800" b="1" i="1" dirty="0">
                <a:solidFill>
                  <a:schemeClr val="tx2"/>
                </a:solidFill>
              </a:rPr>
              <a:t>x</a:t>
            </a:r>
            <a:r>
              <a:rPr lang="en-US" sz="2800" b="1" dirty="0">
                <a:solidFill>
                  <a:schemeClr val="tx2"/>
                </a:solidFill>
              </a:rPr>
              <a:t> &gt; 0 but </a:t>
            </a:r>
            <a:r>
              <a:rPr lang="en-US" sz="2800" b="1" i="1" dirty="0">
                <a:solidFill>
                  <a:schemeClr val="tx2"/>
                </a:solidFill>
              </a:rPr>
              <a:t>x</a:t>
            </a:r>
            <a:r>
              <a:rPr lang="en-US" sz="2800" b="1" dirty="0">
                <a:solidFill>
                  <a:schemeClr val="tx2"/>
                </a:solidFill>
              </a:rPr>
              <a:t> &lt; </a:t>
            </a:r>
            <a:r>
              <a:rPr lang="en-US" sz="2800" b="1" i="1" dirty="0">
                <a:solidFill>
                  <a:schemeClr val="tx2"/>
                </a:solidFill>
              </a:rPr>
              <a:t>A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800" b="1" dirty="0">
              <a:solidFill>
                <a:schemeClr val="tx2"/>
              </a:solidFill>
            </a:endParaRP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  <a:defRPr/>
            </a:pPr>
            <a:r>
              <a:rPr lang="en-US" sz="2800" b="1" i="1" dirty="0">
                <a:solidFill>
                  <a:schemeClr val="tx2"/>
                </a:solidFill>
              </a:rPr>
              <a:t>x</a:t>
            </a:r>
            <a:r>
              <a:rPr lang="en-US" sz="2800" b="1" dirty="0">
                <a:solidFill>
                  <a:schemeClr val="tx2"/>
                </a:solidFill>
              </a:rPr>
              <a:t> = 0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  <a:defRPr/>
            </a:pPr>
            <a:r>
              <a:rPr lang="en-US" sz="2800" b="1" i="1" dirty="0">
                <a:solidFill>
                  <a:schemeClr val="tx2"/>
                </a:solidFill>
              </a:rPr>
              <a:t>x</a:t>
            </a:r>
            <a:r>
              <a:rPr lang="en-US" sz="2800" b="1" dirty="0">
                <a:solidFill>
                  <a:schemeClr val="tx2"/>
                </a:solidFill>
              </a:rPr>
              <a:t> &lt; 0 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lphaLcParenR"/>
              <a:defRPr/>
            </a:pPr>
            <a:r>
              <a:rPr lang="en-US" sz="2800" b="1" dirty="0">
                <a:solidFill>
                  <a:schemeClr val="tx2"/>
                </a:solidFill>
              </a:rPr>
              <a:t>none of the above</a:t>
            </a:r>
            <a:r>
              <a:rPr lang="en-US" sz="3100" b="1" dirty="0">
                <a:solidFill>
                  <a:schemeClr val="tx2"/>
                </a:solidFill>
              </a:rPr>
              <a:t> </a:t>
            </a:r>
            <a:endParaRPr lang="en-US" sz="31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  <a:defRPr/>
            </a:pPr>
            <a:endParaRPr lang="en-US" sz="2800" dirty="0"/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84898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1493</Words>
  <Application>Microsoft Office PowerPoint</Application>
  <PresentationFormat>On-screen Show (4:3)</PresentationFormat>
  <Paragraphs>386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Black</vt:lpstr>
      <vt:lpstr>Sylfaen</vt:lpstr>
      <vt:lpstr>Symbol</vt:lpstr>
      <vt:lpstr>Wingdings</vt:lpstr>
      <vt:lpstr>Default Design</vt:lpstr>
      <vt:lpstr>Equation</vt:lpstr>
      <vt:lpstr>Physics 123</vt:lpstr>
      <vt:lpstr>Lecture 2</vt:lpstr>
      <vt:lpstr>Question 123.2.1</vt:lpstr>
      <vt:lpstr>Question 123.2.2</vt:lpstr>
      <vt:lpstr>Question 123.2.3</vt:lpstr>
      <vt:lpstr>Question 123.2.4</vt:lpstr>
      <vt:lpstr>Question 123.2.5</vt:lpstr>
      <vt:lpstr>Question 123.2.6</vt:lpstr>
      <vt:lpstr>Question 123.2.7</vt:lpstr>
      <vt:lpstr>Question 123.2.8</vt:lpstr>
      <vt:lpstr>Question 123.2.9</vt:lpstr>
      <vt:lpstr>Question 123.2.9 (revised)</vt:lpstr>
      <vt:lpstr>Kinetic Energy</vt:lpstr>
      <vt:lpstr>Potential Energy</vt:lpstr>
      <vt:lpstr>PowerPoint Presentation</vt:lpstr>
      <vt:lpstr>PowerPoint Presentation</vt:lpstr>
      <vt:lpstr>Total Mechanical Energy</vt:lpstr>
      <vt:lpstr>PowerPoint Presentation</vt:lpstr>
      <vt:lpstr>Energy as a function of time</vt:lpstr>
      <vt:lpstr>SHM Restoring Force</vt:lpstr>
      <vt:lpstr>SHM Acceleration</vt:lpstr>
      <vt:lpstr>Start with a horizontal block-spring System</vt:lpstr>
      <vt:lpstr>Solutions to the DEQ</vt:lpstr>
      <vt:lpstr>The Solution!</vt:lpstr>
      <vt:lpstr>Solution Properties</vt:lpstr>
      <vt:lpstr>Period and Frequency</vt:lpstr>
      <vt:lpstr>Velocity and Acceleration</vt:lpstr>
      <vt:lpstr>SHM Acceleration</vt:lpstr>
      <vt:lpstr>SHM Velocity</vt:lpstr>
      <vt:lpstr>PowerPoint Presentation</vt:lpstr>
      <vt:lpstr>Hanging Springs</vt:lpstr>
      <vt:lpstr>Comparison of position, velocity, acceleration</vt:lpstr>
      <vt:lpstr>Comparison: SHM Position and Velocity</vt:lpstr>
      <vt:lpstr>Example 1</vt:lpstr>
      <vt:lpstr>End of Lecture 2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123</dc:title>
  <dc:creator>BYUI</dc:creator>
  <cp:lastModifiedBy>Lines, Todd</cp:lastModifiedBy>
  <cp:revision>50</cp:revision>
  <dcterms:created xsi:type="dcterms:W3CDTF">2006-08-18T17:46:48Z</dcterms:created>
  <dcterms:modified xsi:type="dcterms:W3CDTF">2019-04-22T22:36:01Z</dcterms:modified>
</cp:coreProperties>
</file>