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92" r:id="rId3"/>
    <p:sldId id="364" r:id="rId4"/>
    <p:sldId id="365" r:id="rId5"/>
    <p:sldId id="396" r:id="rId6"/>
    <p:sldId id="366" r:id="rId7"/>
    <p:sldId id="367" r:id="rId8"/>
    <p:sldId id="368" r:id="rId9"/>
    <p:sldId id="369" r:id="rId10"/>
    <p:sldId id="370" r:id="rId11"/>
    <p:sldId id="371" r:id="rId12"/>
    <p:sldId id="395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94" r:id="rId21"/>
    <p:sldId id="393" r:id="rId22"/>
    <p:sldId id="385" r:id="rId23"/>
    <p:sldId id="386" r:id="rId24"/>
    <p:sldId id="387" r:id="rId25"/>
    <p:sldId id="388" r:id="rId26"/>
    <p:sldId id="389" r:id="rId27"/>
    <p:sldId id="390" r:id="rId28"/>
    <p:sldId id="39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99FF"/>
    <a:srgbClr val="CC6600"/>
    <a:srgbClr val="FF9933"/>
    <a:srgbClr val="FF0000"/>
    <a:srgbClr val="7DC4C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74" autoAdjust="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6.wmf"/><Relationship Id="rId18" Type="http://schemas.openxmlformats.org/officeDocument/2006/relationships/image" Target="../media/image62.wmf"/><Relationship Id="rId3" Type="http://schemas.openxmlformats.org/officeDocument/2006/relationships/image" Target="../media/image6.wmf"/><Relationship Id="rId7" Type="http://schemas.openxmlformats.org/officeDocument/2006/relationships/image" Target="../media/image15.wmf"/><Relationship Id="rId12" Type="http://schemas.openxmlformats.org/officeDocument/2006/relationships/image" Target="../media/image24.wmf"/><Relationship Id="rId17" Type="http://schemas.openxmlformats.org/officeDocument/2006/relationships/image" Target="../media/image61.wmf"/><Relationship Id="rId2" Type="http://schemas.openxmlformats.org/officeDocument/2006/relationships/image" Target="../media/image5.wmf"/><Relationship Id="rId16" Type="http://schemas.openxmlformats.org/officeDocument/2006/relationships/image" Target="../media/image60.wmf"/><Relationship Id="rId20" Type="http://schemas.openxmlformats.org/officeDocument/2006/relationships/image" Target="../media/image64.wmf"/><Relationship Id="rId1" Type="http://schemas.openxmlformats.org/officeDocument/2006/relationships/image" Target="../media/image1.wmf"/><Relationship Id="rId6" Type="http://schemas.openxmlformats.org/officeDocument/2006/relationships/image" Target="../media/image14.wmf"/><Relationship Id="rId11" Type="http://schemas.openxmlformats.org/officeDocument/2006/relationships/image" Target="../media/image22.wmf"/><Relationship Id="rId5" Type="http://schemas.openxmlformats.org/officeDocument/2006/relationships/image" Target="../media/image8.wmf"/><Relationship Id="rId15" Type="http://schemas.openxmlformats.org/officeDocument/2006/relationships/image" Target="../media/image59.wmf"/><Relationship Id="rId10" Type="http://schemas.openxmlformats.org/officeDocument/2006/relationships/image" Target="../media/image21.wmf"/><Relationship Id="rId19" Type="http://schemas.openxmlformats.org/officeDocument/2006/relationships/image" Target="../media/image63.wmf"/><Relationship Id="rId4" Type="http://schemas.openxmlformats.org/officeDocument/2006/relationships/image" Target="../media/image7.wmf"/><Relationship Id="rId9" Type="http://schemas.openxmlformats.org/officeDocument/2006/relationships/image" Target="../media/image20.wmf"/><Relationship Id="rId1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6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6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3160A1-0C42-4A33-BDD3-B16FEAA61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7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6F67AA-613C-4E29-BB86-AA0276F38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0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8C56E-9A80-490D-835F-56345E9BD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08730-0BF0-4104-BEDD-F40B5720B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DAF7E-6B51-4186-BB30-CE5220C7C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4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0CEE2-CBF2-405A-9BD3-BABD2C363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C9894-F54A-44E7-B567-E0C925F88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27BF7-7461-4994-888A-217FD11D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59EA5-88DA-4B47-9D78-4A0659274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084CB-6AA1-4282-904B-52674BF57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9BFB6-F4AB-4FC2-BB6B-CAF7FFDED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EC434-0297-499D-8C48-0CC5490F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4658C-A538-4ECA-AE3D-294733FB2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5994C-897B-47E3-9D87-CE104CFA6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C6848A-3A10-429B-A016-EAF87CAA0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152400" y="762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Arial Black" pitchFamily="34" charset="0"/>
              </a:rPr>
              <a:t>PH123</a:t>
            </a:r>
          </a:p>
          <a:p>
            <a:pPr eaLnBrk="1" hangingPunct="1">
              <a:defRPr/>
            </a:pPr>
            <a:r>
              <a:rPr lang="en-US" sz="1400">
                <a:latin typeface="Arial Black" pitchFamily="34" charset="0"/>
              </a:rPr>
              <a:t>Sec 1,2</a:t>
            </a:r>
          </a:p>
        </p:txBody>
      </p:sp>
      <p:sp>
        <p:nvSpPr>
          <p:cNvPr id="2056" name="Rectangle 9"/>
          <p:cNvSpPr>
            <a:spLocks noChangeArrowheads="1"/>
          </p:cNvSpPr>
          <p:nvPr userDrawn="1"/>
        </p:nvSpPr>
        <p:spPr bwMode="auto">
          <a:xfrm>
            <a:off x="0" y="838200"/>
            <a:ext cx="92202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emf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Fzu6CNtqec" TargetMode="External"/><Relationship Id="rId4" Type="http://schemas.openxmlformats.org/officeDocument/2006/relationships/image" Target="../media/image58.jpe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2.bin"/><Relationship Id="rId26" Type="http://schemas.openxmlformats.org/officeDocument/2006/relationships/image" Target="../media/image22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59.wmf"/><Relationship Id="rId42" Type="http://schemas.openxmlformats.org/officeDocument/2006/relationships/image" Target="../media/image63.wmf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oleObject" Target="../embeddings/oleObject68.bin"/><Relationship Id="rId41" Type="http://schemas.openxmlformats.org/officeDocument/2006/relationships/oleObject" Target="../embeddings/oleObject7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21.wmf"/><Relationship Id="rId32" Type="http://schemas.openxmlformats.org/officeDocument/2006/relationships/image" Target="../media/image27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24.wmf"/><Relationship Id="rId36" Type="http://schemas.openxmlformats.org/officeDocument/2006/relationships/image" Target="../media/image60.wmf"/><Relationship Id="rId10" Type="http://schemas.openxmlformats.org/officeDocument/2006/relationships/image" Target="../media/image7.wmf"/><Relationship Id="rId19" Type="http://schemas.openxmlformats.org/officeDocument/2006/relationships/image" Target="../media/image16.wmf"/><Relationship Id="rId31" Type="http://schemas.openxmlformats.org/officeDocument/2006/relationships/oleObject" Target="../embeddings/oleObject69.bin"/><Relationship Id="rId44" Type="http://schemas.openxmlformats.org/officeDocument/2006/relationships/image" Target="../media/image6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26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8" Type="http://schemas.openxmlformats.org/officeDocument/2006/relationships/image" Target="../media/image6.wmf"/><Relationship Id="rId3" Type="http://schemas.openxmlformats.org/officeDocument/2006/relationships/oleObject" Target="../embeddings/oleObject54.bin"/><Relationship Id="rId12" Type="http://schemas.openxmlformats.org/officeDocument/2006/relationships/image" Target="../media/image8.wmf"/><Relationship Id="rId17" Type="http://schemas.openxmlformats.org/officeDocument/2006/relationships/image" Target="../media/image15.wmf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Z96pdkLdfd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9D39D9-A61B-486D-BA29-334904826EF0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Lecture 3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A07B31-FD5A-463A-B01C-F30679955A66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Torsional Pendulum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0375"/>
            <a:ext cx="4038600" cy="4395788"/>
          </a:xfrm>
        </p:spPr>
        <p:txBody>
          <a:bodyPr/>
          <a:lstStyle/>
          <a:p>
            <a:pPr eaLnBrk="1" hangingPunct="1"/>
            <a:r>
              <a:rPr lang="en-US"/>
              <a:t>SHM Problem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243388"/>
            <a:ext cx="4038600" cy="1882775"/>
          </a:xfrm>
        </p:spPr>
        <p:txBody>
          <a:bodyPr/>
          <a:lstStyle/>
          <a:p>
            <a:pPr eaLnBrk="1" hangingPunct="1"/>
            <a:r>
              <a:rPr lang="en-US"/>
              <a:t>Solution</a:t>
            </a: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5100638" y="5037138"/>
          <a:ext cx="21097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5037138"/>
                        <a:ext cx="21097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48" name="Group 7"/>
          <p:cNvGrpSpPr>
            <a:grpSpLocks/>
          </p:cNvGrpSpPr>
          <p:nvPr/>
        </p:nvGrpSpPr>
        <p:grpSpPr bwMode="auto">
          <a:xfrm>
            <a:off x="6719888" y="1597025"/>
            <a:ext cx="1814512" cy="2770188"/>
            <a:chOff x="1892" y="1398"/>
            <a:chExt cx="1143" cy="1745"/>
          </a:xfrm>
        </p:grpSpPr>
        <p:sp>
          <p:nvSpPr>
            <p:cNvPr id="10255" name="Oval 8"/>
            <p:cNvSpPr>
              <a:spLocks noChangeArrowheads="1"/>
            </p:cNvSpPr>
            <p:nvPr/>
          </p:nvSpPr>
          <p:spPr bwMode="auto">
            <a:xfrm>
              <a:off x="1944" y="2556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Oval 9"/>
            <p:cNvSpPr>
              <a:spLocks noChangeArrowheads="1"/>
            </p:cNvSpPr>
            <p:nvPr/>
          </p:nvSpPr>
          <p:spPr bwMode="auto">
            <a:xfrm>
              <a:off x="1944" y="2535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0"/>
            <p:cNvSpPr>
              <a:spLocks noChangeShapeType="1"/>
            </p:cNvSpPr>
            <p:nvPr/>
          </p:nvSpPr>
          <p:spPr bwMode="auto">
            <a:xfrm flipV="1">
              <a:off x="2448" y="1431"/>
              <a:ext cx="0" cy="1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1"/>
            <p:cNvSpPr>
              <a:spLocks noChangeShapeType="1"/>
            </p:cNvSpPr>
            <p:nvPr/>
          </p:nvSpPr>
          <p:spPr bwMode="auto">
            <a:xfrm>
              <a:off x="2448" y="2664"/>
              <a:ext cx="3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Text Box 12"/>
            <p:cNvSpPr txBox="1">
              <a:spLocks noChangeArrowheads="1"/>
            </p:cNvSpPr>
            <p:nvPr/>
          </p:nvSpPr>
          <p:spPr bwMode="auto">
            <a:xfrm>
              <a:off x="2354" y="291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  <p:sp>
          <p:nvSpPr>
            <p:cNvPr id="10260" name="Oval 13"/>
            <p:cNvSpPr>
              <a:spLocks noChangeArrowheads="1"/>
            </p:cNvSpPr>
            <p:nvPr/>
          </p:nvSpPr>
          <p:spPr bwMode="auto">
            <a:xfrm>
              <a:off x="2436" y="2832"/>
              <a:ext cx="27" cy="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4"/>
            <p:cNvSpPr>
              <a:spLocks noChangeShapeType="1"/>
            </p:cNvSpPr>
            <p:nvPr/>
          </p:nvSpPr>
          <p:spPr bwMode="auto">
            <a:xfrm>
              <a:off x="2448" y="2664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5"/>
            <p:cNvSpPr>
              <a:spLocks noChangeShapeType="1"/>
            </p:cNvSpPr>
            <p:nvPr/>
          </p:nvSpPr>
          <p:spPr bwMode="auto">
            <a:xfrm flipH="1">
              <a:off x="2214" y="2667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6"/>
            <p:cNvSpPr>
              <a:spLocks noChangeArrowheads="1"/>
            </p:cNvSpPr>
            <p:nvPr/>
          </p:nvSpPr>
          <p:spPr bwMode="auto">
            <a:xfrm>
              <a:off x="1892" y="1398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0" name="Object 18"/>
          <p:cNvGraphicFramePr>
            <a:graphicFrameLocks noChangeAspect="1"/>
          </p:cNvGraphicFramePr>
          <p:nvPr/>
        </p:nvGraphicFramePr>
        <p:xfrm>
          <a:off x="1254125" y="2403475"/>
          <a:ext cx="15589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5" imgW="800100" imgH="419100" progId="Equation.3">
                  <p:embed/>
                </p:oleObj>
              </mc:Choice>
              <mc:Fallback>
                <p:oleObj name="Equation" r:id="rId5" imgW="8001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403475"/>
                        <a:ext cx="15589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9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2" name="Object 20"/>
          <p:cNvGraphicFramePr>
            <a:graphicFrameLocks noChangeAspect="1"/>
          </p:cNvGraphicFramePr>
          <p:nvPr/>
        </p:nvGraphicFramePr>
        <p:xfrm>
          <a:off x="1550988" y="3665538"/>
          <a:ext cx="11604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7" imgW="495085" imgH="393529" progId="Equation.3">
                  <p:embed/>
                </p:oleObj>
              </mc:Choice>
              <mc:Fallback>
                <p:oleObj name="Equation" r:id="rId7" imgW="495085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665538"/>
                        <a:ext cx="11604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21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4" name="Object 22"/>
          <p:cNvGraphicFramePr>
            <a:graphicFrameLocks noChangeAspect="1"/>
          </p:cNvGraphicFramePr>
          <p:nvPr/>
        </p:nvGraphicFramePr>
        <p:xfrm>
          <a:off x="1511300" y="4930775"/>
          <a:ext cx="10461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9" imgW="710891" imgH="444307" progId="Equation.3">
                  <p:embed/>
                </p:oleObj>
              </mc:Choice>
              <mc:Fallback>
                <p:oleObj name="Equation" r:id="rId9" imgW="710891" imgH="44430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930775"/>
                        <a:ext cx="104616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6F04C5-04D0-4DA7-BF6F-E57D56AE5620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Damped Oscillations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6.14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3886200" cy="47545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000" dirty="0"/>
              <a:t>I have placed a red pen in my SHM gizmo and started the chart moving. I get a strip chart that looks like the page shown to the right. What can you conclude about my oscillator system</a:t>
            </a:r>
          </a:p>
          <a:p>
            <a:pPr marL="457200" indent="-457200">
              <a:buFontTx/>
              <a:buAutoNum type="alphaLcParenR"/>
              <a:defRPr/>
            </a:pPr>
            <a:r>
              <a:rPr lang="en-US" sz="2000" dirty="0"/>
              <a:t>The machine is broken</a:t>
            </a:r>
          </a:p>
          <a:p>
            <a:pPr marL="457200" indent="-457200">
              <a:buFontTx/>
              <a:buAutoNum type="alphaLcParenR"/>
              <a:defRPr/>
            </a:pPr>
            <a:r>
              <a:rPr lang="en-US" sz="2000" dirty="0"/>
              <a:t>The oscillator experiences friction of some sort</a:t>
            </a:r>
          </a:p>
          <a:p>
            <a:pPr marL="457200" indent="-457200">
              <a:buFontTx/>
              <a:buAutoNum type="alphaLcParenR"/>
              <a:defRPr/>
            </a:pPr>
            <a:r>
              <a:rPr lang="en-US" sz="2000" dirty="0"/>
              <a:t>The oscillator is loosing mass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502275" y="3429000"/>
            <a:ext cx="2879725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49542" name="Group 5"/>
          <p:cNvGrpSpPr>
            <a:grpSpLocks noChangeAspect="1"/>
          </p:cNvGrpSpPr>
          <p:nvPr/>
        </p:nvGrpSpPr>
        <p:grpSpPr bwMode="auto">
          <a:xfrm>
            <a:off x="5654619" y="3581160"/>
            <a:ext cx="2413001" cy="1051132"/>
            <a:chOff x="3264" y="2880"/>
            <a:chExt cx="1520" cy="662"/>
          </a:xfrm>
        </p:grpSpPr>
        <p:sp>
          <p:nvSpPr>
            <p:cNvPr id="449543" name="AutoShape 4"/>
            <p:cNvSpPr>
              <a:spLocks noChangeAspect="1" noChangeArrowheads="1" noTextEdit="1"/>
            </p:cNvSpPr>
            <p:nvPr/>
          </p:nvSpPr>
          <p:spPr bwMode="auto">
            <a:xfrm>
              <a:off x="3264" y="2880"/>
              <a:ext cx="1520" cy="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44" name="Rectangle 6"/>
            <p:cNvSpPr>
              <a:spLocks noChangeArrowheads="1"/>
            </p:cNvSpPr>
            <p:nvPr/>
          </p:nvSpPr>
          <p:spPr bwMode="auto">
            <a:xfrm>
              <a:off x="3264" y="2815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449545" name="Rectangle 7"/>
            <p:cNvSpPr>
              <a:spLocks noChangeArrowheads="1"/>
            </p:cNvSpPr>
            <p:nvPr/>
          </p:nvSpPr>
          <p:spPr bwMode="auto">
            <a:xfrm>
              <a:off x="3264" y="2815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449546" name="Rectangle 8"/>
            <p:cNvSpPr>
              <a:spLocks noChangeArrowheads="1"/>
            </p:cNvSpPr>
            <p:nvPr/>
          </p:nvSpPr>
          <p:spPr bwMode="auto">
            <a:xfrm>
              <a:off x="3264" y="2815"/>
              <a:ext cx="32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449547" name="Line 9"/>
            <p:cNvSpPr>
              <a:spLocks noChangeShapeType="1"/>
            </p:cNvSpPr>
            <p:nvPr/>
          </p:nvSpPr>
          <p:spPr bwMode="auto">
            <a:xfrm>
              <a:off x="3298" y="2914"/>
              <a:ext cx="14" cy="9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48" name="Line 10"/>
            <p:cNvSpPr>
              <a:spLocks noChangeShapeType="1"/>
            </p:cNvSpPr>
            <p:nvPr/>
          </p:nvSpPr>
          <p:spPr bwMode="auto">
            <a:xfrm>
              <a:off x="3312" y="3005"/>
              <a:ext cx="15" cy="19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49" name="Line 11"/>
            <p:cNvSpPr>
              <a:spLocks noChangeShapeType="1"/>
            </p:cNvSpPr>
            <p:nvPr/>
          </p:nvSpPr>
          <p:spPr bwMode="auto">
            <a:xfrm>
              <a:off x="3327" y="3204"/>
              <a:ext cx="15" cy="18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0" name="Line 12"/>
            <p:cNvSpPr>
              <a:spLocks noChangeShapeType="1"/>
            </p:cNvSpPr>
            <p:nvPr/>
          </p:nvSpPr>
          <p:spPr bwMode="auto">
            <a:xfrm>
              <a:off x="3342" y="3391"/>
              <a:ext cx="14" cy="7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1" name="Line 13"/>
            <p:cNvSpPr>
              <a:spLocks noChangeShapeType="1"/>
            </p:cNvSpPr>
            <p:nvPr/>
          </p:nvSpPr>
          <p:spPr bwMode="auto">
            <a:xfrm flipV="1">
              <a:off x="3356" y="3388"/>
              <a:ext cx="15" cy="7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2" name="Line 14"/>
            <p:cNvSpPr>
              <a:spLocks noChangeShapeType="1"/>
            </p:cNvSpPr>
            <p:nvPr/>
          </p:nvSpPr>
          <p:spPr bwMode="auto">
            <a:xfrm flipV="1">
              <a:off x="3371" y="3217"/>
              <a:ext cx="15" cy="17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3" name="Line 15"/>
            <p:cNvSpPr>
              <a:spLocks noChangeShapeType="1"/>
            </p:cNvSpPr>
            <p:nvPr/>
          </p:nvSpPr>
          <p:spPr bwMode="auto">
            <a:xfrm flipV="1">
              <a:off x="3386" y="3053"/>
              <a:ext cx="14" cy="16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4" name="Line 16"/>
            <p:cNvSpPr>
              <a:spLocks noChangeShapeType="1"/>
            </p:cNvSpPr>
            <p:nvPr/>
          </p:nvSpPr>
          <p:spPr bwMode="auto">
            <a:xfrm flipV="1">
              <a:off x="3400" y="2986"/>
              <a:ext cx="15" cy="6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5" name="Line 17"/>
            <p:cNvSpPr>
              <a:spLocks noChangeShapeType="1"/>
            </p:cNvSpPr>
            <p:nvPr/>
          </p:nvSpPr>
          <p:spPr bwMode="auto">
            <a:xfrm>
              <a:off x="3415" y="2986"/>
              <a:ext cx="14" cy="6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6" name="Line 18"/>
            <p:cNvSpPr>
              <a:spLocks noChangeShapeType="1"/>
            </p:cNvSpPr>
            <p:nvPr/>
          </p:nvSpPr>
          <p:spPr bwMode="auto">
            <a:xfrm>
              <a:off x="3429" y="3047"/>
              <a:ext cx="15" cy="1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7" name="Line 19"/>
            <p:cNvSpPr>
              <a:spLocks noChangeShapeType="1"/>
            </p:cNvSpPr>
            <p:nvPr/>
          </p:nvSpPr>
          <p:spPr bwMode="auto">
            <a:xfrm>
              <a:off x="3444" y="3194"/>
              <a:ext cx="15" cy="14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8" name="Line 20"/>
            <p:cNvSpPr>
              <a:spLocks noChangeShapeType="1"/>
            </p:cNvSpPr>
            <p:nvPr/>
          </p:nvSpPr>
          <p:spPr bwMode="auto">
            <a:xfrm>
              <a:off x="3459" y="3338"/>
              <a:ext cx="14" cy="6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59" name="Line 21"/>
            <p:cNvSpPr>
              <a:spLocks noChangeShapeType="1"/>
            </p:cNvSpPr>
            <p:nvPr/>
          </p:nvSpPr>
          <p:spPr bwMode="auto">
            <a:xfrm flipV="1">
              <a:off x="3473" y="3350"/>
              <a:ext cx="15" cy="4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0" name="Line 22"/>
            <p:cNvSpPr>
              <a:spLocks noChangeShapeType="1"/>
            </p:cNvSpPr>
            <p:nvPr/>
          </p:nvSpPr>
          <p:spPr bwMode="auto">
            <a:xfrm flipV="1">
              <a:off x="3488" y="3224"/>
              <a:ext cx="15" cy="12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1" name="Line 23"/>
            <p:cNvSpPr>
              <a:spLocks noChangeShapeType="1"/>
            </p:cNvSpPr>
            <p:nvPr/>
          </p:nvSpPr>
          <p:spPr bwMode="auto">
            <a:xfrm flipV="1">
              <a:off x="3503" y="3098"/>
              <a:ext cx="14" cy="12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2" name="Line 24"/>
            <p:cNvSpPr>
              <a:spLocks noChangeShapeType="1"/>
            </p:cNvSpPr>
            <p:nvPr/>
          </p:nvSpPr>
          <p:spPr bwMode="auto">
            <a:xfrm flipV="1">
              <a:off x="3517" y="3041"/>
              <a:ext cx="15" cy="5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3" name="Line 25"/>
            <p:cNvSpPr>
              <a:spLocks noChangeShapeType="1"/>
            </p:cNvSpPr>
            <p:nvPr/>
          </p:nvSpPr>
          <p:spPr bwMode="auto">
            <a:xfrm>
              <a:off x="3532" y="3041"/>
              <a:ext cx="15" cy="4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4" name="Line 26"/>
            <p:cNvSpPr>
              <a:spLocks noChangeShapeType="1"/>
            </p:cNvSpPr>
            <p:nvPr/>
          </p:nvSpPr>
          <p:spPr bwMode="auto">
            <a:xfrm>
              <a:off x="3547" y="3081"/>
              <a:ext cx="14" cy="1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5" name="Line 27"/>
            <p:cNvSpPr>
              <a:spLocks noChangeShapeType="1"/>
            </p:cNvSpPr>
            <p:nvPr/>
          </p:nvSpPr>
          <p:spPr bwMode="auto">
            <a:xfrm>
              <a:off x="3561" y="3189"/>
              <a:ext cx="15" cy="11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6" name="Line 28"/>
            <p:cNvSpPr>
              <a:spLocks noChangeShapeType="1"/>
            </p:cNvSpPr>
            <p:nvPr/>
          </p:nvSpPr>
          <p:spPr bwMode="auto">
            <a:xfrm>
              <a:off x="3576" y="3300"/>
              <a:ext cx="15" cy="5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7" name="Line 29"/>
            <p:cNvSpPr>
              <a:spLocks noChangeShapeType="1"/>
            </p:cNvSpPr>
            <p:nvPr/>
          </p:nvSpPr>
          <p:spPr bwMode="auto">
            <a:xfrm flipV="1">
              <a:off x="3591" y="3320"/>
              <a:ext cx="14" cy="3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8" name="Line 30"/>
            <p:cNvSpPr>
              <a:spLocks noChangeShapeType="1"/>
            </p:cNvSpPr>
            <p:nvPr/>
          </p:nvSpPr>
          <p:spPr bwMode="auto">
            <a:xfrm flipV="1">
              <a:off x="3605" y="3227"/>
              <a:ext cx="15" cy="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69" name="Line 31"/>
            <p:cNvSpPr>
              <a:spLocks noChangeShapeType="1"/>
            </p:cNvSpPr>
            <p:nvPr/>
          </p:nvSpPr>
          <p:spPr bwMode="auto">
            <a:xfrm flipV="1">
              <a:off x="3620" y="3131"/>
              <a:ext cx="15" cy="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0" name="Line 32"/>
            <p:cNvSpPr>
              <a:spLocks noChangeShapeType="1"/>
            </p:cNvSpPr>
            <p:nvPr/>
          </p:nvSpPr>
          <p:spPr bwMode="auto">
            <a:xfrm flipV="1">
              <a:off x="3635" y="3083"/>
              <a:ext cx="14" cy="4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1" name="Line 33"/>
            <p:cNvSpPr>
              <a:spLocks noChangeShapeType="1"/>
            </p:cNvSpPr>
            <p:nvPr/>
          </p:nvSpPr>
          <p:spPr bwMode="auto">
            <a:xfrm>
              <a:off x="3649" y="3083"/>
              <a:ext cx="15" cy="2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2" name="Line 34"/>
            <p:cNvSpPr>
              <a:spLocks noChangeShapeType="1"/>
            </p:cNvSpPr>
            <p:nvPr/>
          </p:nvSpPr>
          <p:spPr bwMode="auto">
            <a:xfrm>
              <a:off x="3664" y="3108"/>
              <a:ext cx="15" cy="7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3" name="Line 35"/>
            <p:cNvSpPr>
              <a:spLocks noChangeShapeType="1"/>
            </p:cNvSpPr>
            <p:nvPr/>
          </p:nvSpPr>
          <p:spPr bwMode="auto">
            <a:xfrm>
              <a:off x="3679" y="3187"/>
              <a:ext cx="14" cy="8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4" name="Line 36"/>
            <p:cNvSpPr>
              <a:spLocks noChangeShapeType="1"/>
            </p:cNvSpPr>
            <p:nvPr/>
          </p:nvSpPr>
          <p:spPr bwMode="auto">
            <a:xfrm>
              <a:off x="3693" y="3272"/>
              <a:ext cx="15" cy="4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5" name="Line 37"/>
            <p:cNvSpPr>
              <a:spLocks noChangeShapeType="1"/>
            </p:cNvSpPr>
            <p:nvPr/>
          </p:nvSpPr>
          <p:spPr bwMode="auto">
            <a:xfrm flipV="1">
              <a:off x="3708" y="3295"/>
              <a:ext cx="15" cy="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6" name="Line 38"/>
            <p:cNvSpPr>
              <a:spLocks noChangeShapeType="1"/>
            </p:cNvSpPr>
            <p:nvPr/>
          </p:nvSpPr>
          <p:spPr bwMode="auto">
            <a:xfrm flipV="1">
              <a:off x="3723" y="3228"/>
              <a:ext cx="14" cy="6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7" name="Line 39"/>
            <p:cNvSpPr>
              <a:spLocks noChangeShapeType="1"/>
            </p:cNvSpPr>
            <p:nvPr/>
          </p:nvSpPr>
          <p:spPr bwMode="auto">
            <a:xfrm flipV="1">
              <a:off x="3737" y="3154"/>
              <a:ext cx="15" cy="7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8" name="Line 40"/>
            <p:cNvSpPr>
              <a:spLocks noChangeShapeType="1"/>
            </p:cNvSpPr>
            <p:nvPr/>
          </p:nvSpPr>
          <p:spPr bwMode="auto">
            <a:xfrm flipV="1">
              <a:off x="3752" y="3115"/>
              <a:ext cx="15" cy="3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79" name="Line 41"/>
            <p:cNvSpPr>
              <a:spLocks noChangeShapeType="1"/>
            </p:cNvSpPr>
            <p:nvPr/>
          </p:nvSpPr>
          <p:spPr bwMode="auto">
            <a:xfrm>
              <a:off x="3767" y="3115"/>
              <a:ext cx="14" cy="1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0" name="Line 42"/>
            <p:cNvSpPr>
              <a:spLocks noChangeShapeType="1"/>
            </p:cNvSpPr>
            <p:nvPr/>
          </p:nvSpPr>
          <p:spPr bwMode="auto">
            <a:xfrm>
              <a:off x="3781" y="3130"/>
              <a:ext cx="15" cy="5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1" name="Line 43"/>
            <p:cNvSpPr>
              <a:spLocks noChangeShapeType="1"/>
            </p:cNvSpPr>
            <p:nvPr/>
          </p:nvSpPr>
          <p:spPr bwMode="auto">
            <a:xfrm>
              <a:off x="3796" y="3188"/>
              <a:ext cx="15" cy="6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2" name="Line 44"/>
            <p:cNvSpPr>
              <a:spLocks noChangeShapeType="1"/>
            </p:cNvSpPr>
            <p:nvPr/>
          </p:nvSpPr>
          <p:spPr bwMode="auto">
            <a:xfrm>
              <a:off x="3811" y="3252"/>
              <a:ext cx="14" cy="3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3" name="Line 45"/>
            <p:cNvSpPr>
              <a:spLocks noChangeShapeType="1"/>
            </p:cNvSpPr>
            <p:nvPr/>
          </p:nvSpPr>
          <p:spPr bwMode="auto">
            <a:xfrm flipV="1">
              <a:off x="3825" y="3276"/>
              <a:ext cx="15" cy="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4" name="Line 46"/>
            <p:cNvSpPr>
              <a:spLocks noChangeShapeType="1"/>
            </p:cNvSpPr>
            <p:nvPr/>
          </p:nvSpPr>
          <p:spPr bwMode="auto">
            <a:xfrm flipV="1">
              <a:off x="3840" y="3227"/>
              <a:ext cx="15" cy="4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5" name="Line 47"/>
            <p:cNvSpPr>
              <a:spLocks noChangeShapeType="1"/>
            </p:cNvSpPr>
            <p:nvPr/>
          </p:nvSpPr>
          <p:spPr bwMode="auto">
            <a:xfrm flipV="1">
              <a:off x="3855" y="3170"/>
              <a:ext cx="14" cy="5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6" name="Line 48"/>
            <p:cNvSpPr>
              <a:spLocks noChangeShapeType="1"/>
            </p:cNvSpPr>
            <p:nvPr/>
          </p:nvSpPr>
          <p:spPr bwMode="auto">
            <a:xfrm flipV="1">
              <a:off x="3869" y="3139"/>
              <a:ext cx="15" cy="3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7" name="Line 49"/>
            <p:cNvSpPr>
              <a:spLocks noChangeShapeType="1"/>
            </p:cNvSpPr>
            <p:nvPr/>
          </p:nvSpPr>
          <p:spPr bwMode="auto">
            <a:xfrm>
              <a:off x="3884" y="3139"/>
              <a:ext cx="15" cy="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8" name="Line 50"/>
            <p:cNvSpPr>
              <a:spLocks noChangeShapeType="1"/>
            </p:cNvSpPr>
            <p:nvPr/>
          </p:nvSpPr>
          <p:spPr bwMode="auto">
            <a:xfrm>
              <a:off x="3899" y="3147"/>
              <a:ext cx="14" cy="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89" name="Line 51"/>
            <p:cNvSpPr>
              <a:spLocks noChangeShapeType="1"/>
            </p:cNvSpPr>
            <p:nvPr/>
          </p:nvSpPr>
          <p:spPr bwMode="auto">
            <a:xfrm>
              <a:off x="3913" y="3189"/>
              <a:ext cx="15" cy="4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0" name="Line 52"/>
            <p:cNvSpPr>
              <a:spLocks noChangeShapeType="1"/>
            </p:cNvSpPr>
            <p:nvPr/>
          </p:nvSpPr>
          <p:spPr bwMode="auto">
            <a:xfrm>
              <a:off x="3928" y="3238"/>
              <a:ext cx="14" cy="2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1" name="Line 53"/>
            <p:cNvSpPr>
              <a:spLocks noChangeShapeType="1"/>
            </p:cNvSpPr>
            <p:nvPr/>
          </p:nvSpPr>
          <p:spPr bwMode="auto">
            <a:xfrm flipV="1">
              <a:off x="3942" y="3261"/>
              <a:ext cx="15" cy="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2" name="Line 54"/>
            <p:cNvSpPr>
              <a:spLocks noChangeShapeType="1"/>
            </p:cNvSpPr>
            <p:nvPr/>
          </p:nvSpPr>
          <p:spPr bwMode="auto">
            <a:xfrm flipV="1">
              <a:off x="3957" y="3225"/>
              <a:ext cx="15" cy="3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3" name="Line 55"/>
            <p:cNvSpPr>
              <a:spLocks noChangeShapeType="1"/>
            </p:cNvSpPr>
            <p:nvPr/>
          </p:nvSpPr>
          <p:spPr bwMode="auto">
            <a:xfrm flipV="1">
              <a:off x="3972" y="3182"/>
              <a:ext cx="14" cy="4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4" name="Line 56"/>
            <p:cNvSpPr>
              <a:spLocks noChangeShapeType="1"/>
            </p:cNvSpPr>
            <p:nvPr/>
          </p:nvSpPr>
          <p:spPr bwMode="auto">
            <a:xfrm flipV="1">
              <a:off x="3986" y="3156"/>
              <a:ext cx="15" cy="2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5" name="Line 57"/>
            <p:cNvSpPr>
              <a:spLocks noChangeShapeType="1"/>
            </p:cNvSpPr>
            <p:nvPr/>
          </p:nvSpPr>
          <p:spPr bwMode="auto">
            <a:xfrm>
              <a:off x="4001" y="3156"/>
              <a:ext cx="15" cy="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6" name="Line 58"/>
            <p:cNvSpPr>
              <a:spLocks noChangeShapeType="1"/>
            </p:cNvSpPr>
            <p:nvPr/>
          </p:nvSpPr>
          <p:spPr bwMode="auto">
            <a:xfrm>
              <a:off x="4016" y="3161"/>
              <a:ext cx="14" cy="3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7" name="Line 59"/>
            <p:cNvSpPr>
              <a:spLocks noChangeShapeType="1"/>
            </p:cNvSpPr>
            <p:nvPr/>
          </p:nvSpPr>
          <p:spPr bwMode="auto">
            <a:xfrm>
              <a:off x="4030" y="3191"/>
              <a:ext cx="15" cy="3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8" name="Line 60"/>
            <p:cNvSpPr>
              <a:spLocks noChangeShapeType="1"/>
            </p:cNvSpPr>
            <p:nvPr/>
          </p:nvSpPr>
          <p:spPr bwMode="auto">
            <a:xfrm>
              <a:off x="4045" y="3228"/>
              <a:ext cx="15" cy="2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599" name="Line 61"/>
            <p:cNvSpPr>
              <a:spLocks noChangeShapeType="1"/>
            </p:cNvSpPr>
            <p:nvPr/>
          </p:nvSpPr>
          <p:spPr bwMode="auto">
            <a:xfrm flipV="1">
              <a:off x="4060" y="3249"/>
              <a:ext cx="14" cy="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0" name="Line 62"/>
            <p:cNvSpPr>
              <a:spLocks noChangeShapeType="1"/>
            </p:cNvSpPr>
            <p:nvPr/>
          </p:nvSpPr>
          <p:spPr bwMode="auto">
            <a:xfrm flipV="1">
              <a:off x="4074" y="3223"/>
              <a:ext cx="15" cy="2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1" name="Line 63"/>
            <p:cNvSpPr>
              <a:spLocks noChangeShapeType="1"/>
            </p:cNvSpPr>
            <p:nvPr/>
          </p:nvSpPr>
          <p:spPr bwMode="auto">
            <a:xfrm flipV="1">
              <a:off x="4089" y="3191"/>
              <a:ext cx="15" cy="3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2" name="Line 64"/>
            <p:cNvSpPr>
              <a:spLocks noChangeShapeType="1"/>
            </p:cNvSpPr>
            <p:nvPr/>
          </p:nvSpPr>
          <p:spPr bwMode="auto">
            <a:xfrm flipV="1">
              <a:off x="4104" y="3170"/>
              <a:ext cx="14" cy="2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3" name="Line 65"/>
            <p:cNvSpPr>
              <a:spLocks noChangeShapeType="1"/>
            </p:cNvSpPr>
            <p:nvPr/>
          </p:nvSpPr>
          <p:spPr bwMode="auto">
            <a:xfrm>
              <a:off x="4118" y="3170"/>
              <a:ext cx="15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4" name="Line 66"/>
            <p:cNvSpPr>
              <a:spLocks noChangeShapeType="1"/>
            </p:cNvSpPr>
            <p:nvPr/>
          </p:nvSpPr>
          <p:spPr bwMode="auto">
            <a:xfrm>
              <a:off x="4133" y="3171"/>
              <a:ext cx="15" cy="2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5" name="Line 67"/>
            <p:cNvSpPr>
              <a:spLocks noChangeShapeType="1"/>
            </p:cNvSpPr>
            <p:nvPr/>
          </p:nvSpPr>
          <p:spPr bwMode="auto">
            <a:xfrm>
              <a:off x="4148" y="3193"/>
              <a:ext cx="14" cy="2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6" name="Line 68"/>
            <p:cNvSpPr>
              <a:spLocks noChangeShapeType="1"/>
            </p:cNvSpPr>
            <p:nvPr/>
          </p:nvSpPr>
          <p:spPr bwMode="auto">
            <a:xfrm>
              <a:off x="4162" y="3221"/>
              <a:ext cx="15" cy="1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7" name="Line 69"/>
            <p:cNvSpPr>
              <a:spLocks noChangeShapeType="1"/>
            </p:cNvSpPr>
            <p:nvPr/>
          </p:nvSpPr>
          <p:spPr bwMode="auto">
            <a:xfrm flipV="1">
              <a:off x="4177" y="3239"/>
              <a:ext cx="15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8" name="Line 70"/>
            <p:cNvSpPr>
              <a:spLocks noChangeShapeType="1"/>
            </p:cNvSpPr>
            <p:nvPr/>
          </p:nvSpPr>
          <p:spPr bwMode="auto">
            <a:xfrm flipV="1">
              <a:off x="4192" y="3221"/>
              <a:ext cx="14" cy="1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09" name="Line 71"/>
            <p:cNvSpPr>
              <a:spLocks noChangeShapeType="1"/>
            </p:cNvSpPr>
            <p:nvPr/>
          </p:nvSpPr>
          <p:spPr bwMode="auto">
            <a:xfrm flipV="1">
              <a:off x="4206" y="3196"/>
              <a:ext cx="15" cy="2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0" name="Line 72"/>
            <p:cNvSpPr>
              <a:spLocks noChangeShapeType="1"/>
            </p:cNvSpPr>
            <p:nvPr/>
          </p:nvSpPr>
          <p:spPr bwMode="auto">
            <a:xfrm flipV="1">
              <a:off x="4221" y="3180"/>
              <a:ext cx="15" cy="1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1" name="Line 73"/>
            <p:cNvSpPr>
              <a:spLocks noChangeShapeType="1"/>
            </p:cNvSpPr>
            <p:nvPr/>
          </p:nvSpPr>
          <p:spPr bwMode="auto">
            <a:xfrm>
              <a:off x="4236" y="3180"/>
              <a:ext cx="14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2" name="Line 74"/>
            <p:cNvSpPr>
              <a:spLocks noChangeShapeType="1"/>
            </p:cNvSpPr>
            <p:nvPr/>
          </p:nvSpPr>
          <p:spPr bwMode="auto">
            <a:xfrm>
              <a:off x="4250" y="3180"/>
              <a:ext cx="15" cy="1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3" name="Line 75"/>
            <p:cNvSpPr>
              <a:spLocks noChangeShapeType="1"/>
            </p:cNvSpPr>
            <p:nvPr/>
          </p:nvSpPr>
          <p:spPr bwMode="auto">
            <a:xfrm>
              <a:off x="4265" y="3195"/>
              <a:ext cx="15" cy="2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4" name="Line 76"/>
            <p:cNvSpPr>
              <a:spLocks noChangeShapeType="1"/>
            </p:cNvSpPr>
            <p:nvPr/>
          </p:nvSpPr>
          <p:spPr bwMode="auto">
            <a:xfrm>
              <a:off x="4280" y="3217"/>
              <a:ext cx="14" cy="1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5" name="Line 77"/>
            <p:cNvSpPr>
              <a:spLocks noChangeShapeType="1"/>
            </p:cNvSpPr>
            <p:nvPr/>
          </p:nvSpPr>
          <p:spPr bwMode="auto">
            <a:xfrm>
              <a:off x="4294" y="3232"/>
              <a:ext cx="15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6" name="Line 78"/>
            <p:cNvSpPr>
              <a:spLocks noChangeShapeType="1"/>
            </p:cNvSpPr>
            <p:nvPr/>
          </p:nvSpPr>
          <p:spPr bwMode="auto">
            <a:xfrm flipV="1">
              <a:off x="4309" y="3219"/>
              <a:ext cx="15" cy="1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7" name="Line 79"/>
            <p:cNvSpPr>
              <a:spLocks noChangeShapeType="1"/>
            </p:cNvSpPr>
            <p:nvPr/>
          </p:nvSpPr>
          <p:spPr bwMode="auto">
            <a:xfrm flipV="1">
              <a:off x="4324" y="3200"/>
              <a:ext cx="14" cy="1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8" name="Line 80"/>
            <p:cNvSpPr>
              <a:spLocks noChangeShapeType="1"/>
            </p:cNvSpPr>
            <p:nvPr/>
          </p:nvSpPr>
          <p:spPr bwMode="auto">
            <a:xfrm flipV="1">
              <a:off x="4338" y="3187"/>
              <a:ext cx="15" cy="1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19" name="Line 81"/>
            <p:cNvSpPr>
              <a:spLocks noChangeShapeType="1"/>
            </p:cNvSpPr>
            <p:nvPr/>
          </p:nvSpPr>
          <p:spPr bwMode="auto">
            <a:xfrm flipV="1">
              <a:off x="4353" y="3186"/>
              <a:ext cx="15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0" name="Line 82"/>
            <p:cNvSpPr>
              <a:spLocks noChangeShapeType="1"/>
            </p:cNvSpPr>
            <p:nvPr/>
          </p:nvSpPr>
          <p:spPr bwMode="auto">
            <a:xfrm>
              <a:off x="4368" y="3186"/>
              <a:ext cx="14" cy="1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1" name="Line 83"/>
            <p:cNvSpPr>
              <a:spLocks noChangeShapeType="1"/>
            </p:cNvSpPr>
            <p:nvPr/>
          </p:nvSpPr>
          <p:spPr bwMode="auto">
            <a:xfrm>
              <a:off x="4382" y="3197"/>
              <a:ext cx="15" cy="1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2" name="Line 84"/>
            <p:cNvSpPr>
              <a:spLocks noChangeShapeType="1"/>
            </p:cNvSpPr>
            <p:nvPr/>
          </p:nvSpPr>
          <p:spPr bwMode="auto">
            <a:xfrm>
              <a:off x="4397" y="3213"/>
              <a:ext cx="14" cy="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3" name="Line 85"/>
            <p:cNvSpPr>
              <a:spLocks noChangeShapeType="1"/>
            </p:cNvSpPr>
            <p:nvPr/>
          </p:nvSpPr>
          <p:spPr bwMode="auto">
            <a:xfrm>
              <a:off x="4411" y="3225"/>
              <a:ext cx="15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4" name="Line 86"/>
            <p:cNvSpPr>
              <a:spLocks noChangeShapeType="1"/>
            </p:cNvSpPr>
            <p:nvPr/>
          </p:nvSpPr>
          <p:spPr bwMode="auto">
            <a:xfrm flipV="1">
              <a:off x="4426" y="3217"/>
              <a:ext cx="15" cy="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5" name="Line 87"/>
            <p:cNvSpPr>
              <a:spLocks noChangeShapeType="1"/>
            </p:cNvSpPr>
            <p:nvPr/>
          </p:nvSpPr>
          <p:spPr bwMode="auto">
            <a:xfrm flipV="1">
              <a:off x="4441" y="3203"/>
              <a:ext cx="14" cy="1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6" name="Line 88"/>
            <p:cNvSpPr>
              <a:spLocks noChangeShapeType="1"/>
            </p:cNvSpPr>
            <p:nvPr/>
          </p:nvSpPr>
          <p:spPr bwMode="auto">
            <a:xfrm flipV="1">
              <a:off x="4455" y="3193"/>
              <a:ext cx="15" cy="1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7" name="Line 89"/>
            <p:cNvSpPr>
              <a:spLocks noChangeShapeType="1"/>
            </p:cNvSpPr>
            <p:nvPr/>
          </p:nvSpPr>
          <p:spPr bwMode="auto">
            <a:xfrm flipV="1">
              <a:off x="4470" y="3191"/>
              <a:ext cx="15" cy="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8" name="Line 90"/>
            <p:cNvSpPr>
              <a:spLocks noChangeShapeType="1"/>
            </p:cNvSpPr>
            <p:nvPr/>
          </p:nvSpPr>
          <p:spPr bwMode="auto">
            <a:xfrm>
              <a:off x="4485" y="3191"/>
              <a:ext cx="14" cy="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29" name="Line 91"/>
            <p:cNvSpPr>
              <a:spLocks noChangeShapeType="1"/>
            </p:cNvSpPr>
            <p:nvPr/>
          </p:nvSpPr>
          <p:spPr bwMode="auto">
            <a:xfrm>
              <a:off x="4499" y="3199"/>
              <a:ext cx="15" cy="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0" name="Line 92"/>
            <p:cNvSpPr>
              <a:spLocks noChangeShapeType="1"/>
            </p:cNvSpPr>
            <p:nvPr/>
          </p:nvSpPr>
          <p:spPr bwMode="auto">
            <a:xfrm>
              <a:off x="4514" y="3211"/>
              <a:ext cx="15" cy="1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1" name="Line 93"/>
            <p:cNvSpPr>
              <a:spLocks noChangeShapeType="1"/>
            </p:cNvSpPr>
            <p:nvPr/>
          </p:nvSpPr>
          <p:spPr bwMode="auto">
            <a:xfrm>
              <a:off x="4529" y="3221"/>
              <a:ext cx="14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2" name="Line 94"/>
            <p:cNvSpPr>
              <a:spLocks noChangeShapeType="1"/>
            </p:cNvSpPr>
            <p:nvPr/>
          </p:nvSpPr>
          <p:spPr bwMode="auto">
            <a:xfrm flipV="1">
              <a:off x="4543" y="3215"/>
              <a:ext cx="15" cy="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3" name="Line 95"/>
            <p:cNvSpPr>
              <a:spLocks noChangeShapeType="1"/>
            </p:cNvSpPr>
            <p:nvPr/>
          </p:nvSpPr>
          <p:spPr bwMode="auto">
            <a:xfrm flipV="1">
              <a:off x="4558" y="3205"/>
              <a:ext cx="15" cy="1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4" name="Line 96"/>
            <p:cNvSpPr>
              <a:spLocks noChangeShapeType="1"/>
            </p:cNvSpPr>
            <p:nvPr/>
          </p:nvSpPr>
          <p:spPr bwMode="auto">
            <a:xfrm flipV="1">
              <a:off x="4573" y="3197"/>
              <a:ext cx="15" cy="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5" name="Line 97"/>
            <p:cNvSpPr>
              <a:spLocks noChangeShapeType="1"/>
            </p:cNvSpPr>
            <p:nvPr/>
          </p:nvSpPr>
          <p:spPr bwMode="auto">
            <a:xfrm flipV="1">
              <a:off x="4588" y="3195"/>
              <a:ext cx="14" cy="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6" name="Line 98"/>
            <p:cNvSpPr>
              <a:spLocks noChangeShapeType="1"/>
            </p:cNvSpPr>
            <p:nvPr/>
          </p:nvSpPr>
          <p:spPr bwMode="auto">
            <a:xfrm>
              <a:off x="4602" y="3195"/>
              <a:ext cx="15" cy="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7" name="Line 99"/>
            <p:cNvSpPr>
              <a:spLocks noChangeShapeType="1"/>
            </p:cNvSpPr>
            <p:nvPr/>
          </p:nvSpPr>
          <p:spPr bwMode="auto">
            <a:xfrm>
              <a:off x="4617" y="3201"/>
              <a:ext cx="14" cy="9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8" name="Line 100"/>
            <p:cNvSpPr>
              <a:spLocks noChangeShapeType="1"/>
            </p:cNvSpPr>
            <p:nvPr/>
          </p:nvSpPr>
          <p:spPr bwMode="auto">
            <a:xfrm>
              <a:off x="4631" y="3210"/>
              <a:ext cx="15" cy="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39" name="Line 101"/>
            <p:cNvSpPr>
              <a:spLocks noChangeShapeType="1"/>
            </p:cNvSpPr>
            <p:nvPr/>
          </p:nvSpPr>
          <p:spPr bwMode="auto">
            <a:xfrm>
              <a:off x="4646" y="3217"/>
              <a:ext cx="15" cy="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40" name="Line 102"/>
            <p:cNvSpPr>
              <a:spLocks noChangeShapeType="1"/>
            </p:cNvSpPr>
            <p:nvPr/>
          </p:nvSpPr>
          <p:spPr bwMode="auto">
            <a:xfrm flipV="1">
              <a:off x="4661" y="3214"/>
              <a:ext cx="14" cy="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41" name="Line 103"/>
            <p:cNvSpPr>
              <a:spLocks noChangeShapeType="1"/>
            </p:cNvSpPr>
            <p:nvPr/>
          </p:nvSpPr>
          <p:spPr bwMode="auto">
            <a:xfrm flipV="1">
              <a:off x="4675" y="3206"/>
              <a:ext cx="15" cy="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42" name="Line 104"/>
            <p:cNvSpPr>
              <a:spLocks noChangeShapeType="1"/>
            </p:cNvSpPr>
            <p:nvPr/>
          </p:nvSpPr>
          <p:spPr bwMode="auto">
            <a:xfrm flipV="1">
              <a:off x="4690" y="3200"/>
              <a:ext cx="15" cy="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43" name="Line 105"/>
            <p:cNvSpPr>
              <a:spLocks noChangeShapeType="1"/>
            </p:cNvSpPr>
            <p:nvPr/>
          </p:nvSpPr>
          <p:spPr bwMode="auto">
            <a:xfrm flipV="1">
              <a:off x="4705" y="3198"/>
              <a:ext cx="14" cy="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44" name="Line 106"/>
            <p:cNvSpPr>
              <a:spLocks noChangeShapeType="1"/>
            </p:cNvSpPr>
            <p:nvPr/>
          </p:nvSpPr>
          <p:spPr bwMode="auto">
            <a:xfrm>
              <a:off x="4719" y="3198"/>
              <a:ext cx="15" cy="4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645" name="Line 107"/>
            <p:cNvSpPr>
              <a:spLocks noChangeShapeType="1"/>
            </p:cNvSpPr>
            <p:nvPr/>
          </p:nvSpPr>
          <p:spPr bwMode="auto">
            <a:xfrm>
              <a:off x="4908" y="1075"/>
              <a:ext cx="49" cy="2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17" y="1445352"/>
            <a:ext cx="3873869" cy="155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37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3EA37E-DA09-486C-90EE-A2D9FE45A502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 a frictional force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Suppose we add in a force that is proportional to the velocity </a:t>
            </a:r>
          </a:p>
          <a:p>
            <a:pPr eaLnBrk="1" hangingPunct="1"/>
            <a:endParaRPr lang="en-US" sz="2400" dirty="0"/>
          </a:p>
          <a:p>
            <a:pPr lvl="1" eaLnBrk="1" hangingPunct="1"/>
            <a:r>
              <a:rPr lang="en-US" sz="2000" dirty="0"/>
              <a:t>Viscosity follows this pattern</a:t>
            </a:r>
          </a:p>
          <a:p>
            <a:pPr lvl="1" eaLnBrk="1" hangingPunct="1"/>
            <a:r>
              <a:rPr lang="en-US" sz="2000" dirty="0"/>
              <a:t>b is the damping coefficient</a:t>
            </a:r>
          </a:p>
          <a:p>
            <a:pPr eaLnBrk="1" hangingPunct="1"/>
            <a:r>
              <a:rPr lang="en-US" sz="2400" dirty="0"/>
              <a:t>Newton’s 2</a:t>
            </a:r>
            <a:r>
              <a:rPr lang="en-US" sz="2400" baseline="30000" dirty="0"/>
              <a:t>nd</a:t>
            </a:r>
            <a:r>
              <a:rPr lang="en-US" sz="2400" dirty="0"/>
              <a:t> law gives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000" dirty="0"/>
              <a:t>This is another differential equation. It is harder to guess its solution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3890963" y="2168525"/>
          <a:ext cx="13255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" imgW="596900" imgH="228600" progId="Equation.3">
                  <p:embed/>
                </p:oleObj>
              </mc:Choice>
              <mc:Fallback>
                <p:oleObj name="Equation" r:id="rId3" imgW="596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168525"/>
                        <a:ext cx="13255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3459163" y="4287838"/>
          <a:ext cx="2308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1308100" imgH="228600" progId="Equation.3">
                  <p:embed/>
                </p:oleObj>
              </mc:Choice>
              <mc:Fallback>
                <p:oleObj name="Equation" r:id="rId5" imgW="1308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287838"/>
                        <a:ext cx="2308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3571875" y="4857750"/>
          <a:ext cx="2076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7" imgW="1231366" imgH="418918" progId="Equation.3">
                  <p:embed/>
                </p:oleObj>
              </mc:Choice>
              <mc:Fallback>
                <p:oleObj name="Equation" r:id="rId7" imgW="1231366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857750"/>
                        <a:ext cx="20764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AFF6C0-BFC6-4A3E-9051-5B5198941E76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3888" indent="-319088" eaLnBrk="1" hangingPunct="1">
              <a:lnSpc>
                <a:spcPct val="90000"/>
              </a:lnSpc>
            </a:pPr>
            <a:endParaRPr lang="en-US" sz="1800"/>
          </a:p>
          <a:p>
            <a:pPr marL="623888" indent="-319088" eaLnBrk="1" hangingPunct="1">
              <a:lnSpc>
                <a:spcPct val="90000"/>
              </a:lnSpc>
            </a:pPr>
            <a:endParaRPr lang="en-US" sz="1800"/>
          </a:p>
          <a:p>
            <a:pPr marL="623888" indent="-319088" eaLnBrk="1" hangingPunct="1">
              <a:lnSpc>
                <a:spcPct val="90000"/>
              </a:lnSpc>
            </a:pPr>
            <a:r>
              <a:rPr lang="en-US" sz="1800"/>
              <a:t>Where</a:t>
            </a:r>
          </a:p>
          <a:p>
            <a:pPr marL="623888" indent="-319088" eaLnBrk="1" hangingPunct="1">
              <a:lnSpc>
                <a:spcPct val="90000"/>
              </a:lnSpc>
            </a:pPr>
            <a:endParaRPr lang="en-US" sz="1800"/>
          </a:p>
          <a:p>
            <a:pPr marL="623888" indent="-319088" eaLnBrk="1" hangingPunct="1">
              <a:lnSpc>
                <a:spcPct val="90000"/>
              </a:lnSpc>
            </a:pPr>
            <a:endParaRPr lang="en-US" sz="1800"/>
          </a:p>
          <a:p>
            <a:pPr marL="623888" indent="-319088" eaLnBrk="1" hangingPunct="1">
              <a:lnSpc>
                <a:spcPct val="90000"/>
              </a:lnSpc>
            </a:pPr>
            <a:r>
              <a:rPr lang="en-US" sz="1800"/>
              <a:t>Three Cases</a:t>
            </a:r>
          </a:p>
          <a:p>
            <a:pPr marL="914400" lvl="1" indent="-176213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The retarding force is small: (bv</a:t>
            </a:r>
            <a:r>
              <a:rPr lang="en-US" sz="1800" baseline="-25000"/>
              <a:t>max</a:t>
            </a:r>
            <a:r>
              <a:rPr lang="en-US" sz="1800"/>
              <a:t>&lt; kA), the system oscillates, but the amplitude is smaller as as time goes on. We call this "underdamped"</a:t>
            </a:r>
          </a:p>
          <a:p>
            <a:pPr marL="914400" lvl="1" indent="-176213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 The retarding force is large: (bv</a:t>
            </a:r>
            <a:r>
              <a:rPr lang="en-US" sz="1800" baseline="-25000"/>
              <a:t>max</a:t>
            </a:r>
            <a:r>
              <a:rPr lang="en-US" sz="1800"/>
              <a:t>&gt; kA), The system does not oscillate. we call this "overdamped." We can also say that             (after we define </a:t>
            </a:r>
            <a:r>
              <a:rPr lang="en-US" sz="1800">
                <a:sym typeface="Symbol" pitchFamily="18" charset="2"/>
              </a:rPr>
              <a:t></a:t>
            </a:r>
            <a:r>
              <a:rPr lang="en-US" sz="1800" baseline="-25000">
                <a:sym typeface="Symbol" pitchFamily="18" charset="2"/>
              </a:rPr>
              <a:t>o</a:t>
            </a:r>
            <a:r>
              <a:rPr lang="en-US" sz="1800"/>
              <a:t> below)</a:t>
            </a:r>
          </a:p>
          <a:p>
            <a:pPr marL="914400" lvl="1" indent="-176213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 Case The system is critically damped (see below)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3279775" y="1685925"/>
          <a:ext cx="34163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1511300" imgH="254000" progId="Equation.3">
                  <p:embed/>
                </p:oleObj>
              </mc:Choice>
              <mc:Fallback>
                <p:oleObj name="Equation" r:id="rId3" imgW="15113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1685925"/>
                        <a:ext cx="34163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0" name="Object 7"/>
          <p:cNvGraphicFramePr>
            <a:graphicFrameLocks noChangeAspect="1"/>
          </p:cNvGraphicFramePr>
          <p:nvPr/>
        </p:nvGraphicFramePr>
        <p:xfrm>
          <a:off x="4298950" y="2479675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1117600" imgH="508000" progId="Equation.3">
                  <p:embed/>
                </p:oleObj>
              </mc:Choice>
              <mc:Fallback>
                <p:oleObj name="Equation" r:id="rId5" imgW="11176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479675"/>
                        <a:ext cx="111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3" name="Object 10"/>
          <p:cNvGraphicFramePr>
            <a:graphicFrameLocks noChangeAspect="1"/>
          </p:cNvGraphicFramePr>
          <p:nvPr/>
        </p:nvGraphicFramePr>
        <p:xfrm>
          <a:off x="7445375" y="4281488"/>
          <a:ext cx="7413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7" imgW="495085" imgH="228501" progId="Equation.3">
                  <p:embed/>
                </p:oleObj>
              </mc:Choice>
              <mc:Fallback>
                <p:oleObj name="Equation" r:id="rId7" imgW="495085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4281488"/>
                        <a:ext cx="74136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67DC86-CDBF-48D9-9AD0-548D7DE74646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61000"/>
            <a:ext cx="8229600" cy="665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gray lines are the “envelope”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They describe how the amplitude changes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5049"/>
              </p:ext>
            </p:extLst>
          </p:nvPr>
        </p:nvGraphicFramePr>
        <p:xfrm>
          <a:off x="7460342" y="2695575"/>
          <a:ext cx="12398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3" imgW="749160" imgH="888840" progId="Equation.3">
                  <p:embed/>
                </p:oleObj>
              </mc:Choice>
              <mc:Fallback>
                <p:oleObj name="Equation" r:id="rId3" imgW="7491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342" y="2695575"/>
                        <a:ext cx="12398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6246813" y="5553075"/>
          <a:ext cx="6794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5" imgW="533169" imgH="228501" progId="Equation.3">
                  <p:embed/>
                </p:oleObj>
              </mc:Choice>
              <mc:Fallback>
                <p:oleObj name="Equation" r:id="rId5" imgW="533169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5553075"/>
                        <a:ext cx="67945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34" y="1675605"/>
            <a:ext cx="5069613" cy="33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037BBD-20C6-410B-AF93-FC1C4090023F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Larger b-value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pPr eaLnBrk="1" hangingPunct="1"/>
            <a:endParaRPr 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40804"/>
              </p:ext>
            </p:extLst>
          </p:nvPr>
        </p:nvGraphicFramePr>
        <p:xfrm>
          <a:off x="7126514" y="2235200"/>
          <a:ext cx="1397261" cy="184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672840" imgH="888840" progId="Equation.3">
                  <p:embed/>
                </p:oleObj>
              </mc:Choice>
              <mc:Fallback>
                <p:oleObj name="Equation" r:id="rId3" imgW="67284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514" y="2235200"/>
                        <a:ext cx="1397261" cy="1846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21" y="1675606"/>
            <a:ext cx="5015365" cy="333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91" y="1475807"/>
            <a:ext cx="5087937" cy="338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00A7DE-2A5E-4EEE-98AD-2A705FD0414C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 Larger b-value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82913" y="5127625"/>
            <a:ext cx="5703887" cy="998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Oscillation has stopped,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Only the exponential decay is observed.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we are critically damped</a:t>
            </a:r>
          </a:p>
        </p:txBody>
      </p:sp>
      <p:graphicFrame>
        <p:nvGraphicFramePr>
          <p:cNvPr id="163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902267"/>
              </p:ext>
            </p:extLst>
          </p:nvPr>
        </p:nvGraphicFramePr>
        <p:xfrm>
          <a:off x="7031014" y="2152922"/>
          <a:ext cx="1372757" cy="208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4" imgW="583947" imgH="888614" progId="Equation.3">
                  <p:embed/>
                </p:oleObj>
              </mc:Choice>
              <mc:Fallback>
                <p:oleObj name="Equation" r:id="rId4" imgW="583947" imgH="88861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14" y="2152922"/>
                        <a:ext cx="1372757" cy="208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3254375" y="3521075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Note Scale Change!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98D0C-1F10-4CEE-BDA5-C3B43D6AA92E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Damping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/>
              <a:t>Condition for critical damping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Then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Where                    is the </a:t>
            </a:r>
            <a:r>
              <a:rPr lang="en-US" sz="2400" i="1"/>
              <a:t>natural frequency</a:t>
            </a:r>
            <a:r>
              <a:rPr lang="en-US" sz="2400"/>
              <a:t> of the system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We define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Remark </a:t>
            </a:r>
            <a:r>
              <a:rPr lang="en-US" sz="2400" i="1"/>
              <a:t>When            the solution in equation (damped solution) is not valid! </a:t>
            </a:r>
          </a:p>
          <a:p>
            <a:pPr lvl="1" eaLnBrk="1" hangingPunct="1"/>
            <a:r>
              <a:rPr lang="en-US" sz="2000" i="1"/>
              <a:t>You will find out more about this situation in your advanced mechanics classes.</a:t>
            </a:r>
            <a:endParaRPr lang="en-US" sz="20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5437188" y="1252538"/>
          <a:ext cx="12969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3" imgW="977476" imgH="444307" progId="Equation.3">
                  <p:embed/>
                </p:oleObj>
              </mc:Choice>
              <mc:Fallback>
                <p:oleObj name="Equation" r:id="rId3" imgW="977476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252538"/>
                        <a:ext cx="12969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2393950" y="2038350"/>
          <a:ext cx="1841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5" imgW="1358900" imgH="508000" progId="Equation.3">
                  <p:embed/>
                </p:oleObj>
              </mc:Choice>
              <mc:Fallback>
                <p:oleObj name="Equation" r:id="rId5" imgW="13589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038350"/>
                        <a:ext cx="18415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2230438" y="2943225"/>
          <a:ext cx="844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7" imgW="609336" imgH="444307" progId="Equation.3">
                  <p:embed/>
                </p:oleObj>
              </mc:Choice>
              <mc:Fallback>
                <p:oleObj name="Equation" r:id="rId7" imgW="609336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943225"/>
                        <a:ext cx="844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0" name="Object 11"/>
          <p:cNvGraphicFramePr>
            <a:graphicFrameLocks noChangeAspect="1"/>
          </p:cNvGraphicFramePr>
          <p:nvPr/>
        </p:nvGraphicFramePr>
        <p:xfrm>
          <a:off x="3233738" y="3852863"/>
          <a:ext cx="12430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9" imgW="672808" imgH="228501" progId="Equation.3">
                  <p:embed/>
                </p:oleObj>
              </mc:Choice>
              <mc:Fallback>
                <p:oleObj name="Equation" r:id="rId9" imgW="672808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3852863"/>
                        <a:ext cx="12430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2" name="Object 13"/>
          <p:cNvGraphicFramePr>
            <a:graphicFrameLocks noChangeAspect="1"/>
          </p:cNvGraphicFramePr>
          <p:nvPr/>
        </p:nvGraphicFramePr>
        <p:xfrm>
          <a:off x="3005138" y="4827588"/>
          <a:ext cx="7286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11" imgW="482391" imgH="228501" progId="Equation.3">
                  <p:embed/>
                </p:oleObj>
              </mc:Choice>
              <mc:Fallback>
                <p:oleObj name="Equation" r:id="rId11" imgW="482391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827588"/>
                        <a:ext cx="7286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67C83D-A9CE-4283-925E-F7E2AB27735D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Forced Oscillations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4099" name="Group 5"/>
          <p:cNvGrpSpPr>
            <a:grpSpLocks/>
          </p:cNvGrpSpPr>
          <p:nvPr/>
        </p:nvGrpSpPr>
        <p:grpSpPr bwMode="auto">
          <a:xfrm>
            <a:off x="2828925" y="1885950"/>
            <a:ext cx="3071813" cy="3430588"/>
            <a:chOff x="3766" y="996"/>
            <a:chExt cx="1329" cy="1585"/>
          </a:xfrm>
        </p:grpSpPr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3766" y="996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06" name="Line 7"/>
            <p:cNvSpPr>
              <a:spLocks noChangeShapeType="1"/>
            </p:cNvSpPr>
            <p:nvPr/>
          </p:nvSpPr>
          <p:spPr bwMode="auto">
            <a:xfrm>
              <a:off x="4334" y="1042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Arc 8"/>
            <p:cNvSpPr>
              <a:spLocks/>
            </p:cNvSpPr>
            <p:nvPr/>
          </p:nvSpPr>
          <p:spPr bwMode="auto">
            <a:xfrm>
              <a:off x="3925" y="1482"/>
              <a:ext cx="839" cy="494"/>
            </a:xfrm>
            <a:custGeom>
              <a:avLst/>
              <a:gdLst>
                <a:gd name="T0" fmla="*/ 0 w 23777"/>
                <a:gd name="T1" fmla="*/ 0 h 21600"/>
                <a:gd name="T2" fmla="*/ 0 w 23777"/>
                <a:gd name="T3" fmla="*/ 0 h 21600"/>
                <a:gd name="T4" fmla="*/ 0 w 237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3777"/>
                <a:gd name="T10" fmla="*/ 0 h 21600"/>
                <a:gd name="T11" fmla="*/ 23777 w 237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77" h="21600" fill="none" extrusionOk="0">
                  <a:moveTo>
                    <a:pt x="23776" y="17602"/>
                  </a:moveTo>
                  <a:cubicBezTo>
                    <a:pt x="20120" y="20202"/>
                    <a:pt x="15745" y="21599"/>
                    <a:pt x="11259" y="21600"/>
                  </a:cubicBezTo>
                  <a:cubicBezTo>
                    <a:pt x="7286" y="21600"/>
                    <a:pt x="3390" y="20504"/>
                    <a:pt x="0" y="18433"/>
                  </a:cubicBezTo>
                </a:path>
                <a:path w="23777" h="21600" stroke="0" extrusionOk="0">
                  <a:moveTo>
                    <a:pt x="23776" y="17602"/>
                  </a:moveTo>
                  <a:cubicBezTo>
                    <a:pt x="20120" y="20202"/>
                    <a:pt x="15745" y="21599"/>
                    <a:pt x="11259" y="21600"/>
                  </a:cubicBezTo>
                  <a:cubicBezTo>
                    <a:pt x="7286" y="21600"/>
                    <a:pt x="3390" y="20504"/>
                    <a:pt x="0" y="18433"/>
                  </a:cubicBezTo>
                  <a:lnTo>
                    <a:pt x="11259" y="0"/>
                  </a:lnTo>
                  <a:lnTo>
                    <a:pt x="23776" y="1760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9"/>
            <p:cNvSpPr>
              <a:spLocks noChangeArrowheads="1"/>
            </p:cNvSpPr>
            <p:nvPr/>
          </p:nvSpPr>
          <p:spPr bwMode="auto">
            <a:xfrm>
              <a:off x="4727" y="1764"/>
              <a:ext cx="165" cy="15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09" name="Line 10"/>
            <p:cNvSpPr>
              <a:spLocks noChangeShapeType="1"/>
            </p:cNvSpPr>
            <p:nvPr/>
          </p:nvSpPr>
          <p:spPr bwMode="auto">
            <a:xfrm>
              <a:off x="4334" y="1015"/>
              <a:ext cx="429" cy="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 flipH="1" flipV="1">
              <a:off x="4571" y="1436"/>
              <a:ext cx="192" cy="3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Text Box 12"/>
            <p:cNvSpPr txBox="1">
              <a:spLocks noChangeArrowheads="1"/>
            </p:cNvSpPr>
            <p:nvPr/>
          </p:nvSpPr>
          <p:spPr bwMode="auto">
            <a:xfrm>
              <a:off x="4723" y="1367"/>
              <a:ext cx="1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4879" y="1705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m</a:t>
              </a:r>
            </a:p>
          </p:txBody>
        </p:sp>
        <p:sp>
          <p:nvSpPr>
            <p:cNvPr id="4113" name="Text Box 14"/>
            <p:cNvSpPr txBox="1">
              <a:spLocks noChangeArrowheads="1"/>
            </p:cNvSpPr>
            <p:nvPr/>
          </p:nvSpPr>
          <p:spPr bwMode="auto">
            <a:xfrm>
              <a:off x="4157" y="1414"/>
              <a:ext cx="1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</a:t>
              </a:r>
            </a:p>
          </p:txBody>
        </p:sp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4350" y="1266"/>
              <a:ext cx="12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Symbol" pitchFamily="18" charset="2"/>
                </a:rPr>
                <a:t></a:t>
              </a:r>
            </a:p>
          </p:txBody>
        </p:sp>
        <p:sp>
          <p:nvSpPr>
            <p:cNvPr id="4115" name="Line 17"/>
            <p:cNvSpPr>
              <a:spLocks noChangeShapeType="1"/>
            </p:cNvSpPr>
            <p:nvPr/>
          </p:nvSpPr>
          <p:spPr bwMode="auto">
            <a:xfrm flipH="1">
              <a:off x="4813" y="1925"/>
              <a:ext cx="0" cy="4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4627" y="2368"/>
              <a:ext cx="4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W=mg</a:t>
              </a:r>
            </a:p>
          </p:txBody>
        </p:sp>
        <p:sp>
          <p:nvSpPr>
            <p:cNvPr id="4117" name="Text Box 19"/>
            <p:cNvSpPr txBox="1">
              <a:spLocks noChangeArrowheads="1"/>
            </p:cNvSpPr>
            <p:nvPr/>
          </p:nvSpPr>
          <p:spPr bwMode="auto">
            <a:xfrm>
              <a:off x="4830" y="2055"/>
              <a:ext cx="12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Symbol" pitchFamily="18" charset="2"/>
                </a:rPr>
                <a:t></a:t>
              </a:r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4853" y="1911"/>
              <a:ext cx="220" cy="374"/>
            </a:xfrm>
            <a:prstGeom prst="line">
              <a:avLst/>
            </a:prstGeom>
            <a:noFill/>
            <a:ln w="38100">
              <a:solidFill>
                <a:srgbClr val="FE877E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 flipH="1">
              <a:off x="4511" y="1898"/>
              <a:ext cx="219" cy="92"/>
            </a:xfrm>
            <a:prstGeom prst="line">
              <a:avLst/>
            </a:prstGeom>
            <a:noFill/>
            <a:ln w="38100">
              <a:solidFill>
                <a:srgbClr val="FE877E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Text Box 18"/>
          <p:cNvSpPr txBox="1">
            <a:spLocks noChangeArrowheads="1"/>
          </p:cNvSpPr>
          <p:nvPr/>
        </p:nvSpPr>
        <p:spPr bwMode="auto">
          <a:xfrm>
            <a:off x="4267200" y="4113213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E877E"/>
                </a:solidFill>
              </a:rPr>
              <a:t>W</a:t>
            </a:r>
            <a:r>
              <a:rPr lang="en-US" altLang="en-US" sz="2400" baseline="-25000">
                <a:solidFill>
                  <a:srgbClr val="FE877E"/>
                </a:solidFill>
              </a:rPr>
              <a:t>t</a:t>
            </a:r>
          </a:p>
        </p:txBody>
      </p:sp>
      <p:sp>
        <p:nvSpPr>
          <p:cNvPr id="4101" name="Text Box 18"/>
          <p:cNvSpPr txBox="1">
            <a:spLocks noChangeArrowheads="1"/>
          </p:cNvSpPr>
          <p:nvPr/>
        </p:nvSpPr>
        <p:spPr bwMode="auto">
          <a:xfrm>
            <a:off x="5935663" y="4130675"/>
            <a:ext cx="538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E877E"/>
                </a:solidFill>
              </a:rPr>
              <a:t>W</a:t>
            </a:r>
            <a:r>
              <a:rPr lang="en-US" altLang="en-US" sz="2400" baseline="-25000">
                <a:solidFill>
                  <a:srgbClr val="FE877E"/>
                </a:solidFill>
              </a:rPr>
              <a:t>r</a:t>
            </a:r>
          </a:p>
        </p:txBody>
      </p:sp>
      <p:sp>
        <p:nvSpPr>
          <p:cNvPr id="27" name="Arc 26"/>
          <p:cNvSpPr/>
          <p:nvPr/>
        </p:nvSpPr>
        <p:spPr>
          <a:xfrm rot="5400000">
            <a:off x="5114925" y="3921126"/>
            <a:ext cx="295275" cy="3937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Arc 28"/>
          <p:cNvSpPr/>
          <p:nvPr/>
        </p:nvSpPr>
        <p:spPr>
          <a:xfrm rot="5400000">
            <a:off x="4025106" y="2162969"/>
            <a:ext cx="295275" cy="395288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Arc 29"/>
          <p:cNvSpPr/>
          <p:nvPr/>
        </p:nvSpPr>
        <p:spPr>
          <a:xfrm rot="5400000">
            <a:off x="5267325" y="4073526"/>
            <a:ext cx="295275" cy="3937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5" name="Group 14"/>
          <p:cNvGrpSpPr>
            <a:grpSpLocks/>
          </p:cNvGrpSpPr>
          <p:nvPr/>
        </p:nvGrpSpPr>
        <p:grpSpPr bwMode="auto">
          <a:xfrm>
            <a:off x="4224338" y="1417638"/>
            <a:ext cx="587375" cy="4027487"/>
            <a:chOff x="4109150" y="685800"/>
            <a:chExt cx="587050" cy="4029020"/>
          </a:xfrm>
        </p:grpSpPr>
        <p:sp>
          <p:nvSpPr>
            <p:cNvPr id="451611" name="Oval 24"/>
            <p:cNvSpPr>
              <a:spLocks noChangeArrowheads="1"/>
            </p:cNvSpPr>
            <p:nvPr/>
          </p:nvSpPr>
          <p:spPr bwMode="auto">
            <a:xfrm flipH="1">
              <a:off x="4208163" y="3359248"/>
              <a:ext cx="256738" cy="328698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2" name="Oval 25"/>
            <p:cNvSpPr>
              <a:spLocks noChangeArrowheads="1"/>
            </p:cNvSpPr>
            <p:nvPr/>
          </p:nvSpPr>
          <p:spPr bwMode="auto">
            <a:xfrm rot="20910997" flipH="1">
              <a:off x="4332092" y="3641442"/>
              <a:ext cx="216825" cy="70998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3" name="Rectangle 26"/>
            <p:cNvSpPr>
              <a:spLocks noChangeArrowheads="1"/>
            </p:cNvSpPr>
            <p:nvPr/>
          </p:nvSpPr>
          <p:spPr bwMode="auto">
            <a:xfrm rot="13943080" flipH="1">
              <a:off x="4331051" y="3821497"/>
              <a:ext cx="396048" cy="81321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4" name="Rectangle 27"/>
            <p:cNvSpPr>
              <a:spLocks noChangeArrowheads="1"/>
            </p:cNvSpPr>
            <p:nvPr/>
          </p:nvSpPr>
          <p:spPr bwMode="auto">
            <a:xfrm rot="2837193" flipH="1">
              <a:off x="4500879" y="3906585"/>
              <a:ext cx="78887" cy="311754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5" name="Rectangle 28"/>
            <p:cNvSpPr>
              <a:spLocks noChangeArrowheads="1"/>
            </p:cNvSpPr>
            <p:nvPr/>
          </p:nvSpPr>
          <p:spPr bwMode="auto">
            <a:xfrm rot="5400000" flipH="1">
              <a:off x="4293870" y="4099785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6" name="Rectangle 29"/>
            <p:cNvSpPr>
              <a:spLocks noChangeArrowheads="1"/>
            </p:cNvSpPr>
            <p:nvPr/>
          </p:nvSpPr>
          <p:spPr bwMode="auto">
            <a:xfrm rot="20498368" flipH="1">
              <a:off x="4160704" y="4280920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7" name="Rectangle 30"/>
            <p:cNvSpPr>
              <a:spLocks noChangeArrowheads="1"/>
            </p:cNvSpPr>
            <p:nvPr/>
          </p:nvSpPr>
          <p:spPr bwMode="auto">
            <a:xfrm flipH="1">
              <a:off x="4109150" y="4628761"/>
              <a:ext cx="210353" cy="8605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326517" y="685800"/>
              <a:ext cx="228474" cy="2445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6414" y="4343204"/>
              <a:ext cx="490267" cy="46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" name="Straight Connector 12"/>
            <p:cNvCxnSpPr>
              <a:stCxn id="10" idx="4"/>
              <a:endCxn id="11" idx="0"/>
            </p:cNvCxnSpPr>
            <p:nvPr/>
          </p:nvCxnSpPr>
          <p:spPr>
            <a:xfrm rot="5400000">
              <a:off x="2735129" y="2637580"/>
              <a:ext cx="34128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66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5" name="Group 14"/>
          <p:cNvGrpSpPr>
            <a:grpSpLocks/>
          </p:cNvGrpSpPr>
          <p:nvPr/>
        </p:nvGrpSpPr>
        <p:grpSpPr bwMode="auto">
          <a:xfrm>
            <a:off x="4224338" y="1417638"/>
            <a:ext cx="587375" cy="4027487"/>
            <a:chOff x="4109150" y="685800"/>
            <a:chExt cx="587050" cy="4029020"/>
          </a:xfrm>
        </p:grpSpPr>
        <p:sp>
          <p:nvSpPr>
            <p:cNvPr id="451611" name="Oval 24"/>
            <p:cNvSpPr>
              <a:spLocks noChangeArrowheads="1"/>
            </p:cNvSpPr>
            <p:nvPr/>
          </p:nvSpPr>
          <p:spPr bwMode="auto">
            <a:xfrm flipH="1">
              <a:off x="4208163" y="3359248"/>
              <a:ext cx="256738" cy="328698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2" name="Oval 25"/>
            <p:cNvSpPr>
              <a:spLocks noChangeArrowheads="1"/>
            </p:cNvSpPr>
            <p:nvPr/>
          </p:nvSpPr>
          <p:spPr bwMode="auto">
            <a:xfrm rot="20910997" flipH="1">
              <a:off x="4332092" y="3641442"/>
              <a:ext cx="216825" cy="70998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3" name="Rectangle 26"/>
            <p:cNvSpPr>
              <a:spLocks noChangeArrowheads="1"/>
            </p:cNvSpPr>
            <p:nvPr/>
          </p:nvSpPr>
          <p:spPr bwMode="auto">
            <a:xfrm rot="13943080" flipH="1">
              <a:off x="4331051" y="3821497"/>
              <a:ext cx="396048" cy="81321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4" name="Rectangle 27"/>
            <p:cNvSpPr>
              <a:spLocks noChangeArrowheads="1"/>
            </p:cNvSpPr>
            <p:nvPr/>
          </p:nvSpPr>
          <p:spPr bwMode="auto">
            <a:xfrm rot="2837193" flipH="1">
              <a:off x="4500879" y="3906585"/>
              <a:ext cx="78887" cy="311754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5" name="Rectangle 28"/>
            <p:cNvSpPr>
              <a:spLocks noChangeArrowheads="1"/>
            </p:cNvSpPr>
            <p:nvPr/>
          </p:nvSpPr>
          <p:spPr bwMode="auto">
            <a:xfrm rot="5400000" flipH="1">
              <a:off x="4293870" y="4099785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6" name="Rectangle 29"/>
            <p:cNvSpPr>
              <a:spLocks noChangeArrowheads="1"/>
            </p:cNvSpPr>
            <p:nvPr/>
          </p:nvSpPr>
          <p:spPr bwMode="auto">
            <a:xfrm rot="20498368" flipH="1">
              <a:off x="4160704" y="4280920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17" name="Rectangle 30"/>
            <p:cNvSpPr>
              <a:spLocks noChangeArrowheads="1"/>
            </p:cNvSpPr>
            <p:nvPr/>
          </p:nvSpPr>
          <p:spPr bwMode="auto">
            <a:xfrm flipH="1">
              <a:off x="4109150" y="4628761"/>
              <a:ext cx="210353" cy="8605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326517" y="685800"/>
              <a:ext cx="228474" cy="2445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6414" y="4343204"/>
              <a:ext cx="490267" cy="46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" name="Straight Connector 12"/>
            <p:cNvCxnSpPr>
              <a:stCxn id="10" idx="4"/>
              <a:endCxn id="11" idx="0"/>
            </p:cNvCxnSpPr>
            <p:nvPr/>
          </p:nvCxnSpPr>
          <p:spPr>
            <a:xfrm rot="5400000">
              <a:off x="2735129" y="2637580"/>
              <a:ext cx="34128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586" name="Group 38"/>
          <p:cNvGrpSpPr>
            <a:grpSpLocks/>
          </p:cNvGrpSpPr>
          <p:nvPr/>
        </p:nvGrpSpPr>
        <p:grpSpPr bwMode="auto">
          <a:xfrm>
            <a:off x="1409700" y="1419225"/>
            <a:ext cx="3471863" cy="2752725"/>
            <a:chOff x="1294213" y="687386"/>
            <a:chExt cx="3472125" cy="2754068"/>
          </a:xfrm>
        </p:grpSpPr>
        <p:sp>
          <p:nvSpPr>
            <p:cNvPr id="451601" name="Oval 24"/>
            <p:cNvSpPr>
              <a:spLocks noChangeArrowheads="1"/>
            </p:cNvSpPr>
            <p:nvPr/>
          </p:nvSpPr>
          <p:spPr bwMode="auto">
            <a:xfrm rot="5044366" flipH="1">
              <a:off x="2410832" y="3148736"/>
              <a:ext cx="256738" cy="328698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02" name="Oval 25"/>
            <p:cNvSpPr>
              <a:spLocks noChangeArrowheads="1"/>
            </p:cNvSpPr>
            <p:nvPr/>
          </p:nvSpPr>
          <p:spPr bwMode="auto">
            <a:xfrm rot="7043353" flipH="1">
              <a:off x="1996165" y="2886031"/>
              <a:ext cx="216825" cy="70998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03" name="Rectangle 26"/>
            <p:cNvSpPr>
              <a:spLocks noChangeArrowheads="1"/>
            </p:cNvSpPr>
            <p:nvPr/>
          </p:nvSpPr>
          <p:spPr bwMode="auto">
            <a:xfrm rot="15360949" flipH="1">
              <a:off x="2094487" y="3154625"/>
              <a:ext cx="396048" cy="81321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04" name="Rectangle 27"/>
            <p:cNvSpPr>
              <a:spLocks noChangeArrowheads="1"/>
            </p:cNvSpPr>
            <p:nvPr/>
          </p:nvSpPr>
          <p:spPr bwMode="auto">
            <a:xfrm rot="10800000" flipH="1">
              <a:off x="2207501" y="2722719"/>
              <a:ext cx="78887" cy="311754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05" name="Rectangle 28"/>
            <p:cNvSpPr>
              <a:spLocks noChangeArrowheads="1"/>
            </p:cNvSpPr>
            <p:nvPr/>
          </p:nvSpPr>
          <p:spPr bwMode="auto">
            <a:xfrm rot="8325364" flipH="1">
              <a:off x="1693911" y="2829857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06" name="Rectangle 29"/>
            <p:cNvSpPr>
              <a:spLocks noChangeArrowheads="1"/>
            </p:cNvSpPr>
            <p:nvPr/>
          </p:nvSpPr>
          <p:spPr bwMode="auto">
            <a:xfrm rot="7158656" flipH="1">
              <a:off x="1446110" y="2622926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607" name="Rectangle 30"/>
            <p:cNvSpPr>
              <a:spLocks noChangeArrowheads="1"/>
            </p:cNvSpPr>
            <p:nvPr/>
          </p:nvSpPr>
          <p:spPr bwMode="auto">
            <a:xfrm rot="5692513" flipH="1">
              <a:off x="1244852" y="2632588"/>
              <a:ext cx="210353" cy="8605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 rot="2925364">
              <a:off x="4321757" y="679495"/>
              <a:ext cx="228712" cy="244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 rot="2925364">
              <a:off x="1515586" y="3124603"/>
              <a:ext cx="489189" cy="46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Connector 25"/>
            <p:cNvCxnSpPr>
              <a:stCxn id="24" idx="4"/>
              <a:endCxn id="25" idx="0"/>
            </p:cNvCxnSpPr>
            <p:nvPr/>
          </p:nvCxnSpPr>
          <p:spPr>
            <a:xfrm rot="8325364">
              <a:off x="1352955" y="2007243"/>
              <a:ext cx="3413383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587" name="Group 37"/>
          <p:cNvGrpSpPr>
            <a:grpSpLocks/>
          </p:cNvGrpSpPr>
          <p:nvPr/>
        </p:nvGrpSpPr>
        <p:grpSpPr bwMode="auto">
          <a:xfrm>
            <a:off x="4443413" y="1190625"/>
            <a:ext cx="2754312" cy="3411538"/>
            <a:chOff x="4327945" y="459098"/>
            <a:chExt cx="2754161" cy="3412671"/>
          </a:xfrm>
        </p:grpSpPr>
        <p:sp>
          <p:nvSpPr>
            <p:cNvPr id="451591" name="Oval 24"/>
            <p:cNvSpPr>
              <a:spLocks noChangeArrowheads="1"/>
            </p:cNvSpPr>
            <p:nvPr/>
          </p:nvSpPr>
          <p:spPr bwMode="auto">
            <a:xfrm rot="16859242" flipH="1">
              <a:off x="5997394" y="2895763"/>
              <a:ext cx="256738" cy="328698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592" name="Oval 25"/>
            <p:cNvSpPr>
              <a:spLocks noChangeArrowheads="1"/>
            </p:cNvSpPr>
            <p:nvPr/>
          </p:nvSpPr>
          <p:spPr bwMode="auto">
            <a:xfrm rot="17505451" flipH="1">
              <a:off x="6445854" y="2863372"/>
              <a:ext cx="216825" cy="709987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593" name="Rectangle 26"/>
            <p:cNvSpPr>
              <a:spLocks noChangeArrowheads="1"/>
            </p:cNvSpPr>
            <p:nvPr/>
          </p:nvSpPr>
          <p:spPr bwMode="auto">
            <a:xfrm rot="9331264" flipH="1">
              <a:off x="6257543" y="2985446"/>
              <a:ext cx="396048" cy="81321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594" name="Rectangle 27"/>
            <p:cNvSpPr>
              <a:spLocks noChangeArrowheads="1"/>
            </p:cNvSpPr>
            <p:nvPr/>
          </p:nvSpPr>
          <p:spPr bwMode="auto">
            <a:xfrm rot="298725" flipH="1">
              <a:off x="6571175" y="2917922"/>
              <a:ext cx="78887" cy="311754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595" name="Rectangle 28"/>
            <p:cNvSpPr>
              <a:spLocks noChangeArrowheads="1"/>
            </p:cNvSpPr>
            <p:nvPr/>
          </p:nvSpPr>
          <p:spPr bwMode="auto">
            <a:xfrm rot="2861532" flipH="1">
              <a:off x="6671894" y="3258977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596" name="Rectangle 29"/>
            <p:cNvSpPr>
              <a:spLocks noChangeArrowheads="1"/>
            </p:cNvSpPr>
            <p:nvPr/>
          </p:nvSpPr>
          <p:spPr bwMode="auto">
            <a:xfrm rot="17014843" flipH="1">
              <a:off x="6681049" y="3453995"/>
              <a:ext cx="101401" cy="405195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1597" name="Rectangle 30"/>
            <p:cNvSpPr>
              <a:spLocks noChangeArrowheads="1"/>
            </p:cNvSpPr>
            <p:nvPr/>
          </p:nvSpPr>
          <p:spPr bwMode="auto">
            <a:xfrm rot="19061532" flipH="1">
              <a:off x="6738795" y="3707969"/>
              <a:ext cx="210353" cy="8605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 rot="19061532">
              <a:off x="4327945" y="689362"/>
              <a:ext cx="228587" cy="24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 rot="19061532">
              <a:off x="6591596" y="3420769"/>
              <a:ext cx="490510" cy="46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7" name="Straight Connector 36"/>
            <p:cNvCxnSpPr>
              <a:stCxn id="35" idx="4"/>
              <a:endCxn id="36" idx="0"/>
            </p:cNvCxnSpPr>
            <p:nvPr/>
          </p:nvCxnSpPr>
          <p:spPr>
            <a:xfrm rot="2861532">
              <a:off x="3966942" y="2164640"/>
              <a:ext cx="341267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588" name="TextBox 39"/>
          <p:cNvSpPr txBox="1">
            <a:spLocks noChangeArrowheads="1"/>
          </p:cNvSpPr>
          <p:nvPr/>
        </p:nvSpPr>
        <p:spPr bwMode="auto">
          <a:xfrm>
            <a:off x="677863" y="6184900"/>
            <a:ext cx="772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Leg movements at the same frequency as the swing’s natural frequency make the swing go higher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1925637" y="4816476"/>
            <a:ext cx="1636713" cy="1147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317875" y="4741863"/>
            <a:ext cx="3271838" cy="145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1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E43916-2E53-4087-A7F0-C9C9128B3A17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Driving Force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Last section we added a force              that killed our oscillation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Suppose we want to keep it going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Add a force </a:t>
            </a:r>
          </a:p>
          <a:p>
            <a:pPr eaLnBrk="1" hangingPunct="1"/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     where F</a:t>
            </a:r>
            <a:r>
              <a:rPr lang="en-US" sz="2000" baseline="-25000"/>
              <a:t>o</a:t>
            </a:r>
            <a:r>
              <a:rPr lang="en-US" sz="2000"/>
              <a:t> is a constant and where </a:t>
            </a:r>
            <a:r>
              <a:rPr lang="en-US" sz="2000">
                <a:sym typeface="Symbol" pitchFamily="18" charset="2"/>
              </a:rPr>
              <a:t></a:t>
            </a:r>
            <a:r>
              <a:rPr lang="en-US" sz="2000" baseline="-25000"/>
              <a:t>f</a:t>
            </a:r>
            <a:r>
              <a:rPr lang="en-US" sz="2000"/>
              <a:t> is the angular frequency of the driving force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/>
            <a:r>
              <a:rPr lang="en-US" sz="2000"/>
              <a:t>This one is very hard to solve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4325938" y="1676400"/>
          <a:ext cx="736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" imgW="596900" imgH="228600" progId="Equation.3">
                  <p:embed/>
                </p:oleObj>
              </mc:Choice>
              <mc:Fallback>
                <p:oleObj name="Equation" r:id="rId3" imgW="59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1676400"/>
                        <a:ext cx="7366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3313113" y="3040063"/>
          <a:ext cx="17748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5" imgW="1104900" imgH="241300" progId="Equation.3">
                  <p:embed/>
                </p:oleObj>
              </mc:Choice>
              <mc:Fallback>
                <p:oleObj name="Equation" r:id="rId5" imgW="1104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3040063"/>
                        <a:ext cx="17748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2836863" y="4692650"/>
          <a:ext cx="3757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7" imgW="1993900" imgH="241300" progId="Equation.3">
                  <p:embed/>
                </p:oleObj>
              </mc:Choice>
              <mc:Fallback>
                <p:oleObj name="Equation" r:id="rId7" imgW="1993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4692650"/>
                        <a:ext cx="3757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1CFA41-9573-4969-8994-F21DC7ED42A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Steady State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Let’s assume that we add in enough energy with the driving force that we make up for the energy lost in the damping force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Then the solution is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EXCEPT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We will drop the subscript </a:t>
            </a:r>
            <a:r>
              <a:rPr lang="en-US" sz="2000" i="1"/>
              <a:t>f</a:t>
            </a:r>
            <a:r>
              <a:rPr lang="en-US" sz="2000"/>
              <a:t> for convenience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3300413" y="3124200"/>
          <a:ext cx="1916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3" imgW="1257300" imgH="241300" progId="Equation.3">
                  <p:embed/>
                </p:oleObj>
              </mc:Choice>
              <mc:Fallback>
                <p:oleObj name="Equation" r:id="rId3" imgW="1257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3124200"/>
                        <a:ext cx="1916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/>
        </p:nvGraphicFramePr>
        <p:xfrm>
          <a:off x="3070225" y="3998913"/>
          <a:ext cx="25542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5" imgW="1536700" imgH="571500" progId="Equation.3">
                  <p:embed/>
                </p:oleObj>
              </mc:Choice>
              <mc:Fallback>
                <p:oleObj name="Equation" r:id="rId5" imgW="1536700" imgH="571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998913"/>
                        <a:ext cx="255428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90" name="Object 9"/>
          <p:cNvGraphicFramePr>
            <a:graphicFrameLocks noChangeAspect="1"/>
          </p:cNvGraphicFramePr>
          <p:nvPr/>
        </p:nvGraphicFramePr>
        <p:xfrm>
          <a:off x="6850063" y="4137025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7" imgW="609336" imgH="444307" progId="Equation.3">
                  <p:embed/>
                </p:oleObj>
              </mc:Choice>
              <mc:Fallback>
                <p:oleObj name="Equation" r:id="rId7" imgW="609336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63" y="4137025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0"/>
          <p:cNvGraphicFramePr>
            <a:graphicFrameLocks noChangeAspect="1"/>
          </p:cNvGraphicFramePr>
          <p:nvPr/>
        </p:nvGraphicFramePr>
        <p:xfrm>
          <a:off x="6723063" y="5878513"/>
          <a:ext cx="13128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9" imgW="1497950" imgH="533169" progId="Equation.3">
                  <p:embed/>
                </p:oleObj>
              </mc:Choice>
              <mc:Fallback>
                <p:oleObj name="Equation" r:id="rId9" imgW="1497950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5878513"/>
                        <a:ext cx="13128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1"/>
          <p:cNvGraphicFramePr>
            <a:graphicFrameLocks noChangeAspect="1"/>
          </p:cNvGraphicFramePr>
          <p:nvPr/>
        </p:nvGraphicFramePr>
        <p:xfrm>
          <a:off x="6629400" y="5511800"/>
          <a:ext cx="1195388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11" imgW="1193800" imgH="215900" progId="Equation.3">
                  <p:embed/>
                </p:oleObj>
              </mc:Choice>
              <mc:Fallback>
                <p:oleObj name="Equation" r:id="rId11" imgW="11938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511800"/>
                        <a:ext cx="1195388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B3508C-4AE7-4D7B-82A2-45D2BEED198E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66063" cy="939800"/>
          </a:xfrm>
        </p:spPr>
        <p:txBody>
          <a:bodyPr/>
          <a:lstStyle/>
          <a:p>
            <a:pPr eaLnBrk="1" hangingPunct="1"/>
            <a:r>
              <a:rPr lang="en-US" sz="2400"/>
              <a:t>Notice that right at  </a:t>
            </a:r>
            <a:r>
              <a:rPr lang="en-US" sz="2400">
                <a:sym typeface="Symbol" pitchFamily="18" charset="2"/>
              </a:rPr>
              <a:t></a:t>
            </a:r>
            <a:r>
              <a:rPr lang="en-US" sz="2400" baseline="-25000">
                <a:sym typeface="Symbol" pitchFamily="18" charset="2"/>
              </a:rPr>
              <a:t>o</a:t>
            </a:r>
            <a:r>
              <a:rPr lang="en-US" sz="2400"/>
              <a:t> our solution gets very big 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1250950" y="3028950"/>
          <a:ext cx="15017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" imgW="1497950" imgH="533169" progId="Equation.3">
                  <p:embed/>
                </p:oleObj>
              </mc:Choice>
              <mc:Fallback>
                <p:oleObj name="Equation" r:id="rId3" imgW="1497950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028950"/>
                        <a:ext cx="15017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/>
        </p:nvGraphicFramePr>
        <p:xfrm>
          <a:off x="1633538" y="4275138"/>
          <a:ext cx="6746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5" imgW="672808" imgH="888614" progId="Equation.3">
                  <p:embed/>
                </p:oleObj>
              </mc:Choice>
              <mc:Fallback>
                <p:oleObj name="Equation" r:id="rId5" imgW="672808" imgH="88861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275138"/>
                        <a:ext cx="67468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77" y="2471060"/>
            <a:ext cx="5131480" cy="341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FE0BF1-63F5-452E-A5C8-1445C2C43028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Resonance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To see why resonance happens, think of the velocity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And our driving force is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The rate at which work is done (power) is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 if  F and v are in phase, the power will be at a maximum!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3598863" y="2098675"/>
          <a:ext cx="1997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3" imgW="1447172" imgH="393529" progId="Equation.3">
                  <p:embed/>
                </p:oleObj>
              </mc:Choice>
              <mc:Fallback>
                <p:oleObj name="Equation" r:id="rId3" imgW="144717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098675"/>
                        <a:ext cx="19970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3832225" y="3224213"/>
          <a:ext cx="16271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5" imgW="1040948" imgH="228501" progId="Equation.3">
                  <p:embed/>
                </p:oleObj>
              </mc:Choice>
              <mc:Fallback>
                <p:oleObj name="Equation" r:id="rId5" imgW="104094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224213"/>
                        <a:ext cx="16271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3705225" y="4184650"/>
          <a:ext cx="19573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7" imgW="1066337" imgH="393529" progId="Equation.3">
                  <p:embed/>
                </p:oleObj>
              </mc:Choice>
              <mc:Fallback>
                <p:oleObj name="Equation" r:id="rId7" imgW="106633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184650"/>
                        <a:ext cx="19573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60" y="1666543"/>
            <a:ext cx="5001322" cy="332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66799B-CE14-4B96-A937-46E24F8CE167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47143" cy="4525963"/>
          </a:xfrm>
        </p:spPr>
        <p:txBody>
          <a:bodyPr/>
          <a:lstStyle/>
          <a:p>
            <a:pPr eaLnBrk="1" hangingPunct="1"/>
            <a:r>
              <a:rPr lang="en-US" dirty="0"/>
              <a:t>Resistive force is never really zero in real systems</a:t>
            </a:r>
          </a:p>
          <a:p>
            <a:pPr eaLnBrk="1" hangingPunct="1"/>
            <a:r>
              <a:rPr lang="en-US" dirty="0"/>
              <a:t>It can be small</a:t>
            </a:r>
          </a:p>
          <a:p>
            <a:pPr eaLnBrk="1" hangingPunct="1"/>
            <a:endParaRPr lang="en-US" dirty="0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6182399" y="3585491"/>
            <a:ext cx="682625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6880899" y="3331491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Large b</a:t>
            </a:r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6160174" y="1996404"/>
            <a:ext cx="812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6966624" y="1974179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Small 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E5103E-6A1B-4022-ADD9-EEAD660E979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Remember Tacoma Narrows? 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29" y="1714500"/>
            <a:ext cx="3933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wind gusts formed a periodic driving force that allowed a driving harmonic oscillation to form.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Since the bridge was resonant with the gust frequency, the amplitude grew until the bridge materials broke.</a:t>
            </a:r>
          </a:p>
        </p:txBody>
      </p:sp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652588"/>
            <a:ext cx="41656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37CE5177-B2E3-4149-9F63-13BA980278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05032" y="1582615"/>
            <a:ext cx="503896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51C186-1BB2-4F1F-9C5C-C604BA7AA83F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716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/>
              <a:t>SHM along a straight line can be thought of as a projection of a uniform circular motion along a diameter of a reference circle</a:t>
            </a:r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r>
              <a:rPr lang="en-US" sz="1600"/>
              <a:t>Pendulum</a:t>
            </a:r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r>
              <a:rPr lang="en-US" sz="1600"/>
              <a:t>Physical Pendulum</a:t>
            </a:r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r>
              <a:rPr lang="en-US" sz="1600"/>
              <a:t>Torsoinal Pendulum</a:t>
            </a:r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r>
              <a:rPr lang="en-US" sz="1600"/>
              <a:t>Damped Oscillation</a:t>
            </a:r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r>
              <a:rPr lang="en-US" sz="1600"/>
              <a:t>Forced Oscillation</a:t>
            </a:r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endParaRPr lang="en-US" sz="1600"/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2019300" y="2333625"/>
          <a:ext cx="546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Equation" r:id="rId3" imgW="457002" imgH="177723" progId="Equation.3">
                  <p:embed/>
                </p:oleObj>
              </mc:Choice>
              <mc:Fallback>
                <p:oleObj name="Equation" r:id="rId3" imgW="457002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333625"/>
                        <a:ext cx="546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2816225" y="2193925"/>
          <a:ext cx="946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4" name="Equation" r:id="rId5" imgW="800100" imgH="419100" progId="Equation.3">
                  <p:embed/>
                </p:oleObj>
              </mc:Choice>
              <mc:Fallback>
                <p:oleObj name="Equation" r:id="rId5" imgW="8001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193925"/>
                        <a:ext cx="946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5927725" y="2311400"/>
          <a:ext cx="15144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7" imgW="1346200" imgH="228600" progId="Equation.3">
                  <p:embed/>
                </p:oleObj>
              </mc:Choice>
              <mc:Fallback>
                <p:oleObj name="Equation" r:id="rId7" imgW="1346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2311400"/>
                        <a:ext cx="151447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3917950" y="2205038"/>
          <a:ext cx="58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6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205038"/>
                        <a:ext cx="58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8"/>
          <p:cNvGraphicFramePr>
            <a:graphicFrameLocks noChangeAspect="1"/>
          </p:cNvGraphicFramePr>
          <p:nvPr/>
        </p:nvGraphicFramePr>
        <p:xfrm>
          <a:off x="4787900" y="2244725"/>
          <a:ext cx="908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7" name="Equation" r:id="rId11" imgW="1079500" imgH="469900" progId="Equation.3">
                  <p:embed/>
                </p:oleObj>
              </mc:Choice>
              <mc:Fallback>
                <p:oleObj name="Equation" r:id="rId11" imgW="10795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44725"/>
                        <a:ext cx="9080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9"/>
          <p:cNvGraphicFramePr>
            <a:graphicFrameLocks noChangeAspect="1"/>
          </p:cNvGraphicFramePr>
          <p:nvPr/>
        </p:nvGraphicFramePr>
        <p:xfrm>
          <a:off x="5854700" y="2859088"/>
          <a:ext cx="12382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8" name="Equation" r:id="rId13" imgW="1346200" imgH="228600" progId="Equation.3">
                  <p:embed/>
                </p:oleObj>
              </mc:Choice>
              <mc:Fallback>
                <p:oleObj name="Equation" r:id="rId13" imgW="1346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859088"/>
                        <a:ext cx="1238250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0"/>
          <p:cNvGraphicFramePr>
            <a:graphicFrameLocks noChangeAspect="1"/>
          </p:cNvGraphicFramePr>
          <p:nvPr/>
        </p:nvGraphicFramePr>
        <p:xfrm>
          <a:off x="2843213" y="2840038"/>
          <a:ext cx="8667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14" imgW="977900" imgH="419100" progId="Equation.3">
                  <p:embed/>
                </p:oleObj>
              </mc:Choice>
              <mc:Fallback>
                <p:oleObj name="Equation" r:id="rId14" imgW="9779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40038"/>
                        <a:ext cx="8667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1"/>
          <p:cNvGraphicFramePr>
            <a:graphicFrameLocks noChangeAspect="1"/>
          </p:cNvGraphicFramePr>
          <p:nvPr/>
        </p:nvGraphicFramePr>
        <p:xfrm>
          <a:off x="3821113" y="2855913"/>
          <a:ext cx="6651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0" name="Equation" r:id="rId16" imgW="672808" imgH="393529" progId="Equation.3">
                  <p:embed/>
                </p:oleObj>
              </mc:Choice>
              <mc:Fallback>
                <p:oleObj name="Equation" r:id="rId16" imgW="672808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2855913"/>
                        <a:ext cx="66516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2"/>
          <p:cNvGraphicFramePr>
            <a:graphicFrameLocks noChangeAspect="1"/>
          </p:cNvGraphicFramePr>
          <p:nvPr/>
        </p:nvGraphicFramePr>
        <p:xfrm>
          <a:off x="4659313" y="2773363"/>
          <a:ext cx="971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1" name="Equation" r:id="rId18" imgW="901309" imgH="469696" progId="Equation.3">
                  <p:embed/>
                </p:oleObj>
              </mc:Choice>
              <mc:Fallback>
                <p:oleObj name="Equation" r:id="rId18" imgW="901309" imgH="4696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2773363"/>
                        <a:ext cx="971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3"/>
          <p:cNvGraphicFramePr>
            <a:graphicFrameLocks noChangeAspect="1"/>
          </p:cNvGraphicFramePr>
          <p:nvPr/>
        </p:nvGraphicFramePr>
        <p:xfrm>
          <a:off x="5854700" y="3281363"/>
          <a:ext cx="131127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" name="Equation" r:id="rId20" imgW="1346200" imgH="228600" progId="Equation.3">
                  <p:embed/>
                </p:oleObj>
              </mc:Choice>
              <mc:Fallback>
                <p:oleObj name="Equation" r:id="rId20" imgW="1346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281363"/>
                        <a:ext cx="1311275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4"/>
          <p:cNvGraphicFramePr>
            <a:graphicFrameLocks noChangeAspect="1"/>
          </p:cNvGraphicFramePr>
          <p:nvPr/>
        </p:nvGraphicFramePr>
        <p:xfrm>
          <a:off x="2894013" y="3433763"/>
          <a:ext cx="7032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3" name="Equation" r:id="rId21" imgW="800100" imgH="419100" progId="Equation.3">
                  <p:embed/>
                </p:oleObj>
              </mc:Choice>
              <mc:Fallback>
                <p:oleObj name="Equation" r:id="rId21" imgW="8001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433763"/>
                        <a:ext cx="70326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5"/>
          <p:cNvGraphicFramePr>
            <a:graphicFrameLocks noChangeAspect="1"/>
          </p:cNvGraphicFramePr>
          <p:nvPr/>
        </p:nvGraphicFramePr>
        <p:xfrm>
          <a:off x="3771900" y="3330575"/>
          <a:ext cx="669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4" name="Equation" r:id="rId23" imgW="495085" imgH="393529" progId="Equation.3">
                  <p:embed/>
                </p:oleObj>
              </mc:Choice>
              <mc:Fallback>
                <p:oleObj name="Equation" r:id="rId23" imgW="495085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330575"/>
                        <a:ext cx="669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6"/>
          <p:cNvGraphicFramePr>
            <a:graphicFrameLocks noChangeAspect="1"/>
          </p:cNvGraphicFramePr>
          <p:nvPr/>
        </p:nvGraphicFramePr>
        <p:xfrm>
          <a:off x="4762500" y="3362325"/>
          <a:ext cx="669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5" name="Equation" r:id="rId25" imgW="710891" imgH="444307" progId="Equation.3">
                  <p:embed/>
                </p:oleObj>
              </mc:Choice>
              <mc:Fallback>
                <p:oleObj name="Equation" r:id="rId25" imgW="710891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362325"/>
                        <a:ext cx="669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7"/>
          <p:cNvGraphicFramePr>
            <a:graphicFrameLocks noChangeAspect="1"/>
          </p:cNvGraphicFramePr>
          <p:nvPr/>
        </p:nvGraphicFramePr>
        <p:xfrm>
          <a:off x="2919413" y="4256088"/>
          <a:ext cx="8318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" name="Equation" r:id="rId27" imgW="596900" imgH="228600" progId="Equation.3">
                  <p:embed/>
                </p:oleObj>
              </mc:Choice>
              <mc:Fallback>
                <p:oleObj name="Equation" r:id="rId27" imgW="596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256088"/>
                        <a:ext cx="8318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8"/>
          <p:cNvGraphicFramePr>
            <a:graphicFrameLocks noChangeAspect="1"/>
          </p:cNvGraphicFramePr>
          <p:nvPr/>
        </p:nvGraphicFramePr>
        <p:xfrm>
          <a:off x="3962400" y="4187825"/>
          <a:ext cx="1423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" name="Equation" r:id="rId29" imgW="1231366" imgH="418918" progId="Equation.3">
                  <p:embed/>
                </p:oleObj>
              </mc:Choice>
              <mc:Fallback>
                <p:oleObj name="Equation" r:id="rId29" imgW="1231366" imgH="41891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87825"/>
                        <a:ext cx="1423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19"/>
          <p:cNvGraphicFramePr>
            <a:graphicFrameLocks noChangeAspect="1"/>
          </p:cNvGraphicFramePr>
          <p:nvPr/>
        </p:nvGraphicFramePr>
        <p:xfrm>
          <a:off x="5588000" y="4221163"/>
          <a:ext cx="18351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8" name="Equation" r:id="rId31" imgW="1511300" imgH="254000" progId="Equation.3">
                  <p:embed/>
                </p:oleObj>
              </mc:Choice>
              <mc:Fallback>
                <p:oleObj name="Equation" r:id="rId31" imgW="15113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221163"/>
                        <a:ext cx="18351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0"/>
          <p:cNvGraphicFramePr>
            <a:graphicFrameLocks noChangeAspect="1"/>
          </p:cNvGraphicFramePr>
          <p:nvPr/>
        </p:nvGraphicFramePr>
        <p:xfrm>
          <a:off x="7521575" y="4173538"/>
          <a:ext cx="914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9" name="Equation" r:id="rId33" imgW="1193800" imgH="508000" progId="Equation.3">
                  <p:embed/>
                </p:oleObj>
              </mc:Choice>
              <mc:Fallback>
                <p:oleObj name="Equation" r:id="rId33" imgW="1193800" imgH="508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4173538"/>
                        <a:ext cx="914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1"/>
          <p:cNvGraphicFramePr>
            <a:graphicFrameLocks noChangeAspect="1"/>
          </p:cNvGraphicFramePr>
          <p:nvPr/>
        </p:nvGraphicFramePr>
        <p:xfrm>
          <a:off x="3165475" y="4686300"/>
          <a:ext cx="5572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name="Equation" r:id="rId35" imgW="609336" imgH="444307" progId="Equation.3">
                  <p:embed/>
                </p:oleObj>
              </mc:Choice>
              <mc:Fallback>
                <p:oleObj name="Equation" r:id="rId35" imgW="609336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4686300"/>
                        <a:ext cx="5572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2"/>
          <p:cNvGraphicFramePr>
            <a:graphicFrameLocks noChangeAspect="1"/>
          </p:cNvGraphicFramePr>
          <p:nvPr/>
        </p:nvGraphicFramePr>
        <p:xfrm>
          <a:off x="4149725" y="4818063"/>
          <a:ext cx="75088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name="Equation" r:id="rId37" imgW="672808" imgH="228501" progId="Equation.3">
                  <p:embed/>
                </p:oleObj>
              </mc:Choice>
              <mc:Fallback>
                <p:oleObj name="Equation" r:id="rId37" imgW="672808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818063"/>
                        <a:ext cx="75088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3"/>
          <p:cNvGraphicFramePr>
            <a:graphicFrameLocks noChangeAspect="1"/>
          </p:cNvGraphicFramePr>
          <p:nvPr/>
        </p:nvGraphicFramePr>
        <p:xfrm>
          <a:off x="2903538" y="5092700"/>
          <a:ext cx="14160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39" imgW="1104900" imgH="241300" progId="Equation.3">
                  <p:embed/>
                </p:oleObj>
              </mc:Choice>
              <mc:Fallback>
                <p:oleObj name="Equation" r:id="rId39" imgW="1104900" imgH="241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092700"/>
                        <a:ext cx="14160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4"/>
          <p:cNvGraphicFramePr>
            <a:graphicFrameLocks noChangeAspect="1"/>
          </p:cNvGraphicFramePr>
          <p:nvPr/>
        </p:nvGraphicFramePr>
        <p:xfrm>
          <a:off x="6257925" y="5032375"/>
          <a:ext cx="13128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41" imgW="1497950" imgH="533169" progId="Equation.3">
                  <p:embed/>
                </p:oleObj>
              </mc:Choice>
              <mc:Fallback>
                <p:oleObj name="Equation" r:id="rId41" imgW="1497950" imgH="5331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5032375"/>
                        <a:ext cx="13128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5"/>
          <p:cNvGraphicFramePr>
            <a:graphicFrameLocks noChangeAspect="1"/>
          </p:cNvGraphicFramePr>
          <p:nvPr/>
        </p:nvGraphicFramePr>
        <p:xfrm>
          <a:off x="4611688" y="5132388"/>
          <a:ext cx="11953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Equation" r:id="rId43" imgW="1193800" imgH="215900" progId="Equation.3">
                  <p:embed/>
                </p:oleObj>
              </mc:Choice>
              <mc:Fallback>
                <p:oleObj name="Equation" r:id="rId43" imgW="1193800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5132388"/>
                        <a:ext cx="11953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2F127F-23FE-4B64-AB15-90268C342954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Pendulum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The forces on  M  are F</a:t>
            </a:r>
            <a:r>
              <a:rPr lang="en-US" sz="2000" baseline="-25000"/>
              <a:t>g</a:t>
            </a:r>
            <a:r>
              <a:rPr lang="en-US" sz="2000"/>
              <a:t>, the tension on the string </a:t>
            </a:r>
          </a:p>
          <a:p>
            <a:pPr eaLnBrk="1" hangingPunct="1"/>
            <a:r>
              <a:rPr lang="en-US" sz="2000"/>
              <a:t>The tangential component of F</a:t>
            </a:r>
            <a:r>
              <a:rPr lang="en-US" sz="2000" baseline="-25000"/>
              <a:t>g</a:t>
            </a:r>
            <a:r>
              <a:rPr lang="en-US" sz="2000"/>
              <a:t> is always directed toward </a:t>
            </a:r>
          </a:p>
          <a:p>
            <a:pPr eaLnBrk="1" hangingPunct="1"/>
            <a:r>
              <a:rPr lang="en-US" sz="2000"/>
              <a:t>This is a restoring force! Take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Then the restoring force is</a:t>
            </a:r>
          </a:p>
          <a:p>
            <a:pPr eaLnBrk="1" hangingPunct="1"/>
            <a:endParaRPr lang="en-U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51300"/>
            <a:ext cx="4038600" cy="2074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If we restrict ourselves to small angles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Which looks familiar</a:t>
            </a:r>
          </a:p>
        </p:txBody>
      </p:sp>
      <p:grpSp>
        <p:nvGrpSpPr>
          <p:cNvPr id="4102" name="Group 5"/>
          <p:cNvGrpSpPr>
            <a:grpSpLocks/>
          </p:cNvGrpSpPr>
          <p:nvPr/>
        </p:nvGrpSpPr>
        <p:grpSpPr bwMode="auto">
          <a:xfrm>
            <a:off x="6326188" y="1055688"/>
            <a:ext cx="2141537" cy="2781300"/>
            <a:chOff x="3766" y="847"/>
            <a:chExt cx="1349" cy="1752"/>
          </a:xfrm>
        </p:grpSpPr>
        <p:sp>
          <p:nvSpPr>
            <p:cNvPr id="4114" name="Rectangle 6"/>
            <p:cNvSpPr>
              <a:spLocks noChangeArrowheads="1"/>
            </p:cNvSpPr>
            <p:nvPr/>
          </p:nvSpPr>
          <p:spPr bwMode="auto">
            <a:xfrm>
              <a:off x="3766" y="996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7"/>
            <p:cNvSpPr>
              <a:spLocks noChangeShapeType="1"/>
            </p:cNvSpPr>
            <p:nvPr/>
          </p:nvSpPr>
          <p:spPr bwMode="auto">
            <a:xfrm>
              <a:off x="4334" y="1042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Arc 8"/>
            <p:cNvSpPr>
              <a:spLocks/>
            </p:cNvSpPr>
            <p:nvPr/>
          </p:nvSpPr>
          <p:spPr bwMode="auto">
            <a:xfrm>
              <a:off x="3925" y="1482"/>
              <a:ext cx="839" cy="494"/>
            </a:xfrm>
            <a:custGeom>
              <a:avLst/>
              <a:gdLst>
                <a:gd name="T0" fmla="*/ 0 w 23777"/>
                <a:gd name="T1" fmla="*/ 0 h 21600"/>
                <a:gd name="T2" fmla="*/ 0 w 23777"/>
                <a:gd name="T3" fmla="*/ 0 h 21600"/>
                <a:gd name="T4" fmla="*/ 0 w 237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3777"/>
                <a:gd name="T10" fmla="*/ 0 h 21600"/>
                <a:gd name="T11" fmla="*/ 23777 w 237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77" h="21600" fill="none" extrusionOk="0">
                  <a:moveTo>
                    <a:pt x="23776" y="17602"/>
                  </a:moveTo>
                  <a:cubicBezTo>
                    <a:pt x="20120" y="20202"/>
                    <a:pt x="15745" y="21599"/>
                    <a:pt x="11259" y="21600"/>
                  </a:cubicBezTo>
                  <a:cubicBezTo>
                    <a:pt x="7286" y="21600"/>
                    <a:pt x="3390" y="20504"/>
                    <a:pt x="0" y="18433"/>
                  </a:cubicBezTo>
                </a:path>
                <a:path w="23777" h="21600" stroke="0" extrusionOk="0">
                  <a:moveTo>
                    <a:pt x="23776" y="17602"/>
                  </a:moveTo>
                  <a:cubicBezTo>
                    <a:pt x="20120" y="20202"/>
                    <a:pt x="15745" y="21599"/>
                    <a:pt x="11259" y="21600"/>
                  </a:cubicBezTo>
                  <a:cubicBezTo>
                    <a:pt x="7286" y="21600"/>
                    <a:pt x="3390" y="20504"/>
                    <a:pt x="0" y="18433"/>
                  </a:cubicBezTo>
                  <a:lnTo>
                    <a:pt x="11259" y="0"/>
                  </a:lnTo>
                  <a:lnTo>
                    <a:pt x="23776" y="1760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9"/>
            <p:cNvSpPr>
              <a:spLocks noChangeArrowheads="1"/>
            </p:cNvSpPr>
            <p:nvPr/>
          </p:nvSpPr>
          <p:spPr bwMode="auto">
            <a:xfrm>
              <a:off x="4727" y="1764"/>
              <a:ext cx="165" cy="15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0"/>
            <p:cNvSpPr>
              <a:spLocks noChangeShapeType="1"/>
            </p:cNvSpPr>
            <p:nvPr/>
          </p:nvSpPr>
          <p:spPr bwMode="auto">
            <a:xfrm>
              <a:off x="4334" y="1015"/>
              <a:ext cx="429" cy="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11"/>
            <p:cNvSpPr>
              <a:spLocks noChangeShapeType="1"/>
            </p:cNvSpPr>
            <p:nvPr/>
          </p:nvSpPr>
          <p:spPr bwMode="auto">
            <a:xfrm flipH="1" flipV="1">
              <a:off x="4571" y="1436"/>
              <a:ext cx="192" cy="33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Text Box 12"/>
            <p:cNvSpPr txBox="1">
              <a:spLocks noChangeArrowheads="1"/>
            </p:cNvSpPr>
            <p:nvPr/>
          </p:nvSpPr>
          <p:spPr bwMode="auto">
            <a:xfrm>
              <a:off x="4723" y="136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3366FF"/>
                  </a:solidFill>
                </a:rPr>
                <a:t>T</a:t>
              </a:r>
            </a:p>
          </p:txBody>
        </p:sp>
        <p:sp>
          <p:nvSpPr>
            <p:cNvPr id="4121" name="Text Box 13"/>
            <p:cNvSpPr txBox="1">
              <a:spLocks noChangeArrowheads="1"/>
            </p:cNvSpPr>
            <p:nvPr/>
          </p:nvSpPr>
          <p:spPr bwMode="auto">
            <a:xfrm>
              <a:off x="4879" y="170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/>
                <a:t>m</a:t>
              </a:r>
            </a:p>
          </p:txBody>
        </p:sp>
        <p:sp>
          <p:nvSpPr>
            <p:cNvPr id="4122" name="Text Box 14"/>
            <p:cNvSpPr txBox="1">
              <a:spLocks noChangeArrowheads="1"/>
            </p:cNvSpPr>
            <p:nvPr/>
          </p:nvSpPr>
          <p:spPr bwMode="auto">
            <a:xfrm>
              <a:off x="4157" y="14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  <p:sp>
          <p:nvSpPr>
            <p:cNvPr id="4123" name="Arc 15"/>
            <p:cNvSpPr>
              <a:spLocks/>
            </p:cNvSpPr>
            <p:nvPr/>
          </p:nvSpPr>
          <p:spPr bwMode="auto">
            <a:xfrm>
              <a:off x="4280" y="847"/>
              <a:ext cx="209" cy="493"/>
            </a:xfrm>
            <a:custGeom>
              <a:avLst/>
              <a:gdLst>
                <a:gd name="T0" fmla="*/ 0 w 5931"/>
                <a:gd name="T1" fmla="*/ 0 h 21538"/>
                <a:gd name="T2" fmla="*/ 0 w 5931"/>
                <a:gd name="T3" fmla="*/ 0 h 21538"/>
                <a:gd name="T4" fmla="*/ 0 w 5931"/>
                <a:gd name="T5" fmla="*/ 0 h 21538"/>
                <a:gd name="T6" fmla="*/ 0 60000 65536"/>
                <a:gd name="T7" fmla="*/ 0 60000 65536"/>
                <a:gd name="T8" fmla="*/ 0 60000 65536"/>
                <a:gd name="T9" fmla="*/ 0 w 5931"/>
                <a:gd name="T10" fmla="*/ 0 h 21538"/>
                <a:gd name="T11" fmla="*/ 5931 w 5931"/>
                <a:gd name="T12" fmla="*/ 21538 h 21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1" h="21538" fill="none" extrusionOk="0">
                  <a:moveTo>
                    <a:pt x="5930" y="20769"/>
                  </a:moveTo>
                  <a:cubicBezTo>
                    <a:pt x="4527" y="21170"/>
                    <a:pt x="3087" y="21427"/>
                    <a:pt x="1632" y="21538"/>
                  </a:cubicBezTo>
                </a:path>
                <a:path w="5931" h="21538" stroke="0" extrusionOk="0">
                  <a:moveTo>
                    <a:pt x="5930" y="20769"/>
                  </a:moveTo>
                  <a:cubicBezTo>
                    <a:pt x="4527" y="21170"/>
                    <a:pt x="3087" y="21427"/>
                    <a:pt x="1632" y="21538"/>
                  </a:cubicBezTo>
                  <a:lnTo>
                    <a:pt x="0" y="0"/>
                  </a:lnTo>
                  <a:lnTo>
                    <a:pt x="5930" y="207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Text Box 16"/>
            <p:cNvSpPr txBox="1">
              <a:spLocks noChangeArrowheads="1"/>
            </p:cNvSpPr>
            <p:nvPr/>
          </p:nvSpPr>
          <p:spPr bwMode="auto">
            <a:xfrm>
              <a:off x="4331" y="1301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ym typeface="Symbol" pitchFamily="18" charset="2"/>
                </a:rPr>
                <a:t></a:t>
              </a:r>
            </a:p>
          </p:txBody>
        </p:sp>
        <p:sp>
          <p:nvSpPr>
            <p:cNvPr id="4125" name="Line 17"/>
            <p:cNvSpPr>
              <a:spLocks noChangeShapeType="1"/>
            </p:cNvSpPr>
            <p:nvPr/>
          </p:nvSpPr>
          <p:spPr bwMode="auto">
            <a:xfrm flipH="1">
              <a:off x="4813" y="1925"/>
              <a:ext cx="0" cy="45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Text Box 18"/>
            <p:cNvSpPr txBox="1">
              <a:spLocks noChangeArrowheads="1"/>
            </p:cNvSpPr>
            <p:nvPr/>
          </p:nvSpPr>
          <p:spPr bwMode="auto">
            <a:xfrm>
              <a:off x="4627" y="236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mg</a:t>
              </a:r>
            </a:p>
          </p:txBody>
        </p:sp>
        <p:sp>
          <p:nvSpPr>
            <p:cNvPr id="4127" name="Text Box 19"/>
            <p:cNvSpPr txBox="1">
              <a:spLocks noChangeArrowheads="1"/>
            </p:cNvSpPr>
            <p:nvPr/>
          </p:nvSpPr>
          <p:spPr bwMode="auto">
            <a:xfrm>
              <a:off x="4793" y="2009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ym typeface="Symbol" pitchFamily="18" charset="2"/>
                </a:rPr>
                <a:t></a:t>
              </a:r>
            </a:p>
          </p:txBody>
        </p:sp>
        <p:sp>
          <p:nvSpPr>
            <p:cNvPr id="4128" name="Arc 20"/>
            <p:cNvSpPr>
              <a:spLocks/>
            </p:cNvSpPr>
            <p:nvPr/>
          </p:nvSpPr>
          <p:spPr bwMode="auto">
            <a:xfrm>
              <a:off x="4699" y="1171"/>
              <a:ext cx="209" cy="877"/>
            </a:xfrm>
            <a:custGeom>
              <a:avLst/>
              <a:gdLst>
                <a:gd name="T0" fmla="*/ 0 w 4363"/>
                <a:gd name="T1" fmla="*/ 0 h 21538"/>
                <a:gd name="T2" fmla="*/ 0 w 4363"/>
                <a:gd name="T3" fmla="*/ 0 h 21538"/>
                <a:gd name="T4" fmla="*/ 0 w 4363"/>
                <a:gd name="T5" fmla="*/ 0 h 21538"/>
                <a:gd name="T6" fmla="*/ 0 60000 65536"/>
                <a:gd name="T7" fmla="*/ 0 60000 65536"/>
                <a:gd name="T8" fmla="*/ 0 60000 65536"/>
                <a:gd name="T9" fmla="*/ 0 w 4363"/>
                <a:gd name="T10" fmla="*/ 0 h 21538"/>
                <a:gd name="T11" fmla="*/ 4363 w 4363"/>
                <a:gd name="T12" fmla="*/ 21538 h 21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63" h="21538" fill="none" extrusionOk="0">
                  <a:moveTo>
                    <a:pt x="4362" y="21154"/>
                  </a:moveTo>
                  <a:cubicBezTo>
                    <a:pt x="3461" y="21340"/>
                    <a:pt x="2549" y="21468"/>
                    <a:pt x="1632" y="21538"/>
                  </a:cubicBezTo>
                </a:path>
                <a:path w="4363" h="21538" stroke="0" extrusionOk="0">
                  <a:moveTo>
                    <a:pt x="4362" y="21154"/>
                  </a:moveTo>
                  <a:cubicBezTo>
                    <a:pt x="3461" y="21340"/>
                    <a:pt x="2549" y="21468"/>
                    <a:pt x="1632" y="21538"/>
                  </a:cubicBezTo>
                  <a:lnTo>
                    <a:pt x="0" y="0"/>
                  </a:lnTo>
                  <a:lnTo>
                    <a:pt x="4362" y="211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21"/>
            <p:cNvSpPr>
              <a:spLocks noChangeShapeType="1"/>
            </p:cNvSpPr>
            <p:nvPr/>
          </p:nvSpPr>
          <p:spPr bwMode="auto">
            <a:xfrm>
              <a:off x="4872" y="1902"/>
              <a:ext cx="201" cy="385"/>
            </a:xfrm>
            <a:prstGeom prst="line">
              <a:avLst/>
            </a:prstGeom>
            <a:noFill/>
            <a:ln w="38100">
              <a:solidFill>
                <a:srgbClr val="7DC4C9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22"/>
            <p:cNvSpPr>
              <a:spLocks noChangeShapeType="1"/>
            </p:cNvSpPr>
            <p:nvPr/>
          </p:nvSpPr>
          <p:spPr bwMode="auto">
            <a:xfrm flipH="1">
              <a:off x="4511" y="1898"/>
              <a:ext cx="219" cy="92"/>
            </a:xfrm>
            <a:prstGeom prst="line">
              <a:avLst/>
            </a:prstGeom>
            <a:noFill/>
            <a:ln w="38100">
              <a:solidFill>
                <a:srgbClr val="7DC4C9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03" name="Object 23"/>
          <p:cNvGraphicFramePr>
            <a:graphicFrameLocks noChangeAspect="1"/>
          </p:cNvGraphicFramePr>
          <p:nvPr/>
        </p:nvGraphicFramePr>
        <p:xfrm>
          <a:off x="1944688" y="3382963"/>
          <a:ext cx="747712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3" imgW="457002" imgH="177723" progId="Equation.3">
                  <p:embed/>
                </p:oleObj>
              </mc:Choice>
              <mc:Fallback>
                <p:oleObj name="Equation" r:id="rId3" imgW="457002" imgH="17772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382963"/>
                        <a:ext cx="747712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24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5" name="Object 25"/>
          <p:cNvGraphicFramePr>
            <a:graphicFrameLocks noChangeAspect="1"/>
          </p:cNvGraphicFramePr>
          <p:nvPr/>
        </p:nvGraphicFramePr>
        <p:xfrm>
          <a:off x="1687513" y="4179888"/>
          <a:ext cx="13144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5" imgW="939800" imgH="1079500" progId="Equation.3">
                  <p:embed/>
                </p:oleObj>
              </mc:Choice>
              <mc:Fallback>
                <p:oleObj name="Equation" r:id="rId5" imgW="939800" imgH="1079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179888"/>
                        <a:ext cx="131445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" name="Group 26"/>
          <p:cNvGrpSpPr>
            <a:grpSpLocks/>
          </p:cNvGrpSpPr>
          <p:nvPr/>
        </p:nvGrpSpPr>
        <p:grpSpPr bwMode="auto">
          <a:xfrm>
            <a:off x="0" y="2881313"/>
            <a:ext cx="9144000" cy="366712"/>
            <a:chOff x="0" y="1815"/>
            <a:chExt cx="5760" cy="231"/>
          </a:xfrm>
        </p:grpSpPr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4031" y="18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s</a:t>
              </a:r>
            </a:p>
          </p:txBody>
        </p:sp>
        <p:sp>
          <p:nvSpPr>
            <p:cNvPr id="4113" name="Rectangle 28"/>
            <p:cNvSpPr>
              <a:spLocks noChangeArrowheads="1"/>
            </p:cNvSpPr>
            <p:nvPr/>
          </p:nvSpPr>
          <p:spPr bwMode="auto">
            <a:xfrm>
              <a:off x="0" y="1974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107" name="Object 29"/>
          <p:cNvGraphicFramePr>
            <a:graphicFrameLocks noChangeAspect="1"/>
          </p:cNvGraphicFramePr>
          <p:nvPr/>
        </p:nvGraphicFramePr>
        <p:xfrm>
          <a:off x="5972175" y="3524250"/>
          <a:ext cx="1155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7" imgW="990600" imgH="419100" progId="Equation.3">
                  <p:embed/>
                </p:oleObj>
              </mc:Choice>
              <mc:Fallback>
                <p:oleObj name="Equation" r:id="rId7" imgW="990600" imgH="4191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3524250"/>
                        <a:ext cx="11557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3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9" name="Object 31"/>
          <p:cNvGraphicFramePr>
            <a:graphicFrameLocks noChangeAspect="1"/>
          </p:cNvGraphicFramePr>
          <p:nvPr/>
        </p:nvGraphicFramePr>
        <p:xfrm>
          <a:off x="5935663" y="4321175"/>
          <a:ext cx="10779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9" imgW="647419" imgH="215806" progId="Equation.3">
                  <p:embed/>
                </p:oleObj>
              </mc:Choice>
              <mc:Fallback>
                <p:oleObj name="Equation" r:id="rId9" imgW="647419" imgH="21580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4321175"/>
                        <a:ext cx="10779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3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11" name="Object 33"/>
          <p:cNvGraphicFramePr>
            <a:graphicFrameLocks noChangeAspect="1"/>
          </p:cNvGraphicFramePr>
          <p:nvPr/>
        </p:nvGraphicFramePr>
        <p:xfrm>
          <a:off x="6081713" y="4772025"/>
          <a:ext cx="141128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11" imgW="800100" imgH="419100" progId="Equation.3">
                  <p:embed/>
                </p:oleObj>
              </mc:Choice>
              <mc:Fallback>
                <p:oleObj name="Equation" r:id="rId11" imgW="800100" imgH="419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772025"/>
                        <a:ext cx="1411287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F83098-0F30-400B-B1AC-5557931BEC4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Pendulum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0375"/>
            <a:ext cx="4038600" cy="4395788"/>
          </a:xfrm>
        </p:spPr>
        <p:txBody>
          <a:bodyPr/>
          <a:lstStyle/>
          <a:p>
            <a:pPr eaLnBrk="1" hangingPunct="1"/>
            <a:r>
              <a:rPr lang="en-US"/>
              <a:t>SHM Problem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243388"/>
            <a:ext cx="4038600" cy="1882775"/>
          </a:xfrm>
        </p:spPr>
        <p:txBody>
          <a:bodyPr/>
          <a:lstStyle/>
          <a:p>
            <a:pPr eaLnBrk="1" hangingPunct="1"/>
            <a:r>
              <a:rPr lang="en-US"/>
              <a:t>Solution</a:t>
            </a:r>
          </a:p>
        </p:txBody>
      </p:sp>
      <p:graphicFrame>
        <p:nvGraphicFramePr>
          <p:cNvPr id="5126" name="Object 5"/>
          <p:cNvGraphicFramePr>
            <a:graphicFrameLocks noChangeAspect="1"/>
          </p:cNvGraphicFramePr>
          <p:nvPr/>
        </p:nvGraphicFramePr>
        <p:xfrm>
          <a:off x="5100638" y="5037138"/>
          <a:ext cx="21097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5037138"/>
                        <a:ext cx="21097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6"/>
          <p:cNvGraphicFramePr>
            <a:graphicFrameLocks noChangeAspect="1"/>
          </p:cNvGraphicFramePr>
          <p:nvPr/>
        </p:nvGraphicFramePr>
        <p:xfrm>
          <a:off x="1379538" y="2667000"/>
          <a:ext cx="141128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5" imgW="800100" imgH="419100" progId="Equation.3">
                  <p:embed/>
                </p:oleObj>
              </mc:Choice>
              <mc:Fallback>
                <p:oleObj name="Equation" r:id="rId5" imgW="800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667000"/>
                        <a:ext cx="1411287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9" name="Object 8"/>
          <p:cNvGraphicFramePr>
            <a:graphicFrameLocks noChangeAspect="1"/>
          </p:cNvGraphicFramePr>
          <p:nvPr/>
        </p:nvGraphicFramePr>
        <p:xfrm>
          <a:off x="1668463" y="3884613"/>
          <a:ext cx="9001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7" imgW="495085" imgH="393529" progId="Equation.3">
                  <p:embed/>
                </p:oleObj>
              </mc:Choice>
              <mc:Fallback>
                <p:oleObj name="Equation" r:id="rId7" imgW="495085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884613"/>
                        <a:ext cx="9001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9"/>
          <p:cNvGraphicFramePr>
            <a:graphicFrameLocks noChangeAspect="1"/>
          </p:cNvGraphicFramePr>
          <p:nvPr/>
        </p:nvGraphicFramePr>
        <p:xfrm>
          <a:off x="1463675" y="5111750"/>
          <a:ext cx="1208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9" imgW="1079500" imgH="469900" progId="Equation.3">
                  <p:embed/>
                </p:oleObj>
              </mc:Choice>
              <mc:Fallback>
                <p:oleObj name="Equation" r:id="rId9" imgW="1079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111750"/>
                        <a:ext cx="12080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" name="Group 10"/>
          <p:cNvGrpSpPr>
            <a:grpSpLocks/>
          </p:cNvGrpSpPr>
          <p:nvPr/>
        </p:nvGrpSpPr>
        <p:grpSpPr bwMode="auto">
          <a:xfrm>
            <a:off x="6035675" y="1504950"/>
            <a:ext cx="2141538" cy="2781300"/>
            <a:chOff x="3766" y="847"/>
            <a:chExt cx="1349" cy="1752"/>
          </a:xfrm>
        </p:grpSpPr>
        <p:sp>
          <p:nvSpPr>
            <p:cNvPr id="5132" name="Rectangle 11"/>
            <p:cNvSpPr>
              <a:spLocks noChangeArrowheads="1"/>
            </p:cNvSpPr>
            <p:nvPr/>
          </p:nvSpPr>
          <p:spPr bwMode="auto">
            <a:xfrm>
              <a:off x="3766" y="996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2"/>
            <p:cNvSpPr>
              <a:spLocks noChangeShapeType="1"/>
            </p:cNvSpPr>
            <p:nvPr/>
          </p:nvSpPr>
          <p:spPr bwMode="auto">
            <a:xfrm>
              <a:off x="4334" y="1042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Arc 13"/>
            <p:cNvSpPr>
              <a:spLocks/>
            </p:cNvSpPr>
            <p:nvPr/>
          </p:nvSpPr>
          <p:spPr bwMode="auto">
            <a:xfrm>
              <a:off x="3925" y="1482"/>
              <a:ext cx="839" cy="494"/>
            </a:xfrm>
            <a:custGeom>
              <a:avLst/>
              <a:gdLst>
                <a:gd name="T0" fmla="*/ 0 w 23777"/>
                <a:gd name="T1" fmla="*/ 0 h 21600"/>
                <a:gd name="T2" fmla="*/ 0 w 23777"/>
                <a:gd name="T3" fmla="*/ 0 h 21600"/>
                <a:gd name="T4" fmla="*/ 0 w 237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3777"/>
                <a:gd name="T10" fmla="*/ 0 h 21600"/>
                <a:gd name="T11" fmla="*/ 23777 w 237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77" h="21600" fill="none" extrusionOk="0">
                  <a:moveTo>
                    <a:pt x="23776" y="17602"/>
                  </a:moveTo>
                  <a:cubicBezTo>
                    <a:pt x="20120" y="20202"/>
                    <a:pt x="15745" y="21599"/>
                    <a:pt x="11259" y="21600"/>
                  </a:cubicBezTo>
                  <a:cubicBezTo>
                    <a:pt x="7286" y="21600"/>
                    <a:pt x="3390" y="20504"/>
                    <a:pt x="0" y="18433"/>
                  </a:cubicBezTo>
                </a:path>
                <a:path w="23777" h="21600" stroke="0" extrusionOk="0">
                  <a:moveTo>
                    <a:pt x="23776" y="17602"/>
                  </a:moveTo>
                  <a:cubicBezTo>
                    <a:pt x="20120" y="20202"/>
                    <a:pt x="15745" y="21599"/>
                    <a:pt x="11259" y="21600"/>
                  </a:cubicBezTo>
                  <a:cubicBezTo>
                    <a:pt x="7286" y="21600"/>
                    <a:pt x="3390" y="20504"/>
                    <a:pt x="0" y="18433"/>
                  </a:cubicBezTo>
                  <a:lnTo>
                    <a:pt x="11259" y="0"/>
                  </a:lnTo>
                  <a:lnTo>
                    <a:pt x="23776" y="1760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4"/>
            <p:cNvSpPr>
              <a:spLocks noChangeArrowheads="1"/>
            </p:cNvSpPr>
            <p:nvPr/>
          </p:nvSpPr>
          <p:spPr bwMode="auto">
            <a:xfrm>
              <a:off x="4727" y="1764"/>
              <a:ext cx="165" cy="15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>
              <a:off x="4334" y="1015"/>
              <a:ext cx="429" cy="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 flipH="1" flipV="1">
              <a:off x="4571" y="1436"/>
              <a:ext cx="192" cy="33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Text Box 17"/>
            <p:cNvSpPr txBox="1">
              <a:spLocks noChangeArrowheads="1"/>
            </p:cNvSpPr>
            <p:nvPr/>
          </p:nvSpPr>
          <p:spPr bwMode="auto">
            <a:xfrm>
              <a:off x="4723" y="136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3366FF"/>
                  </a:solidFill>
                </a:rPr>
                <a:t>T</a:t>
              </a:r>
            </a:p>
          </p:txBody>
        </p:sp>
        <p:sp>
          <p:nvSpPr>
            <p:cNvPr id="5139" name="Text Box 18"/>
            <p:cNvSpPr txBox="1">
              <a:spLocks noChangeArrowheads="1"/>
            </p:cNvSpPr>
            <p:nvPr/>
          </p:nvSpPr>
          <p:spPr bwMode="auto">
            <a:xfrm>
              <a:off x="4879" y="170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/>
                <a:t>m</a:t>
              </a:r>
            </a:p>
          </p:txBody>
        </p:sp>
        <p:sp>
          <p:nvSpPr>
            <p:cNvPr id="5140" name="Text Box 19"/>
            <p:cNvSpPr txBox="1">
              <a:spLocks noChangeArrowheads="1"/>
            </p:cNvSpPr>
            <p:nvPr/>
          </p:nvSpPr>
          <p:spPr bwMode="auto">
            <a:xfrm>
              <a:off x="4157" y="14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  <p:sp>
          <p:nvSpPr>
            <p:cNvPr id="5141" name="Arc 20"/>
            <p:cNvSpPr>
              <a:spLocks/>
            </p:cNvSpPr>
            <p:nvPr/>
          </p:nvSpPr>
          <p:spPr bwMode="auto">
            <a:xfrm>
              <a:off x="4280" y="847"/>
              <a:ext cx="209" cy="493"/>
            </a:xfrm>
            <a:custGeom>
              <a:avLst/>
              <a:gdLst>
                <a:gd name="T0" fmla="*/ 0 w 5931"/>
                <a:gd name="T1" fmla="*/ 0 h 21538"/>
                <a:gd name="T2" fmla="*/ 0 w 5931"/>
                <a:gd name="T3" fmla="*/ 0 h 21538"/>
                <a:gd name="T4" fmla="*/ 0 w 5931"/>
                <a:gd name="T5" fmla="*/ 0 h 21538"/>
                <a:gd name="T6" fmla="*/ 0 60000 65536"/>
                <a:gd name="T7" fmla="*/ 0 60000 65536"/>
                <a:gd name="T8" fmla="*/ 0 60000 65536"/>
                <a:gd name="T9" fmla="*/ 0 w 5931"/>
                <a:gd name="T10" fmla="*/ 0 h 21538"/>
                <a:gd name="T11" fmla="*/ 5931 w 5931"/>
                <a:gd name="T12" fmla="*/ 21538 h 21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1" h="21538" fill="none" extrusionOk="0">
                  <a:moveTo>
                    <a:pt x="5930" y="20769"/>
                  </a:moveTo>
                  <a:cubicBezTo>
                    <a:pt x="4527" y="21170"/>
                    <a:pt x="3087" y="21427"/>
                    <a:pt x="1632" y="21538"/>
                  </a:cubicBezTo>
                </a:path>
                <a:path w="5931" h="21538" stroke="0" extrusionOk="0">
                  <a:moveTo>
                    <a:pt x="5930" y="20769"/>
                  </a:moveTo>
                  <a:cubicBezTo>
                    <a:pt x="4527" y="21170"/>
                    <a:pt x="3087" y="21427"/>
                    <a:pt x="1632" y="21538"/>
                  </a:cubicBezTo>
                  <a:lnTo>
                    <a:pt x="0" y="0"/>
                  </a:lnTo>
                  <a:lnTo>
                    <a:pt x="5930" y="207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Text Box 21"/>
            <p:cNvSpPr txBox="1">
              <a:spLocks noChangeArrowheads="1"/>
            </p:cNvSpPr>
            <p:nvPr/>
          </p:nvSpPr>
          <p:spPr bwMode="auto">
            <a:xfrm>
              <a:off x="4331" y="1301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ym typeface="Symbol" pitchFamily="18" charset="2"/>
                </a:rPr>
                <a:t></a:t>
              </a:r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 flipH="1">
              <a:off x="4813" y="1925"/>
              <a:ext cx="0" cy="45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Text Box 23"/>
            <p:cNvSpPr txBox="1">
              <a:spLocks noChangeArrowheads="1"/>
            </p:cNvSpPr>
            <p:nvPr/>
          </p:nvSpPr>
          <p:spPr bwMode="auto">
            <a:xfrm>
              <a:off x="4627" y="236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mg</a:t>
              </a:r>
            </a:p>
          </p:txBody>
        </p:sp>
        <p:sp>
          <p:nvSpPr>
            <p:cNvPr id="5145" name="Text Box 24"/>
            <p:cNvSpPr txBox="1">
              <a:spLocks noChangeArrowheads="1"/>
            </p:cNvSpPr>
            <p:nvPr/>
          </p:nvSpPr>
          <p:spPr bwMode="auto">
            <a:xfrm>
              <a:off x="4793" y="2009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ym typeface="Symbol" pitchFamily="18" charset="2"/>
                </a:rPr>
                <a:t></a:t>
              </a:r>
            </a:p>
          </p:txBody>
        </p:sp>
        <p:sp>
          <p:nvSpPr>
            <p:cNvPr id="5146" name="Arc 25"/>
            <p:cNvSpPr>
              <a:spLocks/>
            </p:cNvSpPr>
            <p:nvPr/>
          </p:nvSpPr>
          <p:spPr bwMode="auto">
            <a:xfrm>
              <a:off x="4699" y="1171"/>
              <a:ext cx="209" cy="877"/>
            </a:xfrm>
            <a:custGeom>
              <a:avLst/>
              <a:gdLst>
                <a:gd name="T0" fmla="*/ 0 w 4363"/>
                <a:gd name="T1" fmla="*/ 0 h 21538"/>
                <a:gd name="T2" fmla="*/ 0 w 4363"/>
                <a:gd name="T3" fmla="*/ 0 h 21538"/>
                <a:gd name="T4" fmla="*/ 0 w 4363"/>
                <a:gd name="T5" fmla="*/ 0 h 21538"/>
                <a:gd name="T6" fmla="*/ 0 60000 65536"/>
                <a:gd name="T7" fmla="*/ 0 60000 65536"/>
                <a:gd name="T8" fmla="*/ 0 60000 65536"/>
                <a:gd name="T9" fmla="*/ 0 w 4363"/>
                <a:gd name="T10" fmla="*/ 0 h 21538"/>
                <a:gd name="T11" fmla="*/ 4363 w 4363"/>
                <a:gd name="T12" fmla="*/ 21538 h 215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63" h="21538" fill="none" extrusionOk="0">
                  <a:moveTo>
                    <a:pt x="4362" y="21154"/>
                  </a:moveTo>
                  <a:cubicBezTo>
                    <a:pt x="3461" y="21340"/>
                    <a:pt x="2549" y="21468"/>
                    <a:pt x="1632" y="21538"/>
                  </a:cubicBezTo>
                </a:path>
                <a:path w="4363" h="21538" stroke="0" extrusionOk="0">
                  <a:moveTo>
                    <a:pt x="4362" y="21154"/>
                  </a:moveTo>
                  <a:cubicBezTo>
                    <a:pt x="3461" y="21340"/>
                    <a:pt x="2549" y="21468"/>
                    <a:pt x="1632" y="21538"/>
                  </a:cubicBezTo>
                  <a:lnTo>
                    <a:pt x="0" y="0"/>
                  </a:lnTo>
                  <a:lnTo>
                    <a:pt x="4362" y="211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26"/>
            <p:cNvSpPr>
              <a:spLocks noChangeShapeType="1"/>
            </p:cNvSpPr>
            <p:nvPr/>
          </p:nvSpPr>
          <p:spPr bwMode="auto">
            <a:xfrm>
              <a:off x="4872" y="1902"/>
              <a:ext cx="201" cy="385"/>
            </a:xfrm>
            <a:prstGeom prst="line">
              <a:avLst/>
            </a:prstGeom>
            <a:noFill/>
            <a:ln w="38100">
              <a:solidFill>
                <a:srgbClr val="7DC4C9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7"/>
            <p:cNvSpPr>
              <a:spLocks noChangeShapeType="1"/>
            </p:cNvSpPr>
            <p:nvPr/>
          </p:nvSpPr>
          <p:spPr bwMode="auto">
            <a:xfrm flipH="1">
              <a:off x="4511" y="1898"/>
              <a:ext cx="219" cy="92"/>
            </a:xfrm>
            <a:prstGeom prst="line">
              <a:avLst/>
            </a:prstGeom>
            <a:noFill/>
            <a:ln w="38100">
              <a:solidFill>
                <a:srgbClr val="7DC4C9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C496-BA7D-4474-B3C8-90F359AE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7E04806C-1FFA-4506-9309-3099A2CCE560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8761" y="1295034"/>
            <a:ext cx="8545470" cy="48068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9B85-1787-4258-A371-EF74A701D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7A75-1999-4370-9664-7D4C486A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D76D9-6D54-465A-8BD8-2122B36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BEC7-2019-4CE5-B8C9-183AF40F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9EA5-88DA-4B47-9D78-4A06592744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DA2EF1-2309-4E8D-B379-D8CA94440DE0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Physical Pendulum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Suppose we build a pendulum by making a large solid object swing from one point.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Restoring force 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Remember that</a:t>
            </a:r>
          </a:p>
          <a:p>
            <a:pPr eaLnBrk="1" hangingPunct="1"/>
            <a:endParaRPr lang="en-US" sz="180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617913"/>
            <a:ext cx="4038600" cy="2508250"/>
          </a:xfrm>
        </p:spPr>
        <p:txBody>
          <a:bodyPr/>
          <a:lstStyle/>
          <a:p>
            <a:pPr eaLnBrk="1" hangingPunct="1"/>
            <a:r>
              <a:rPr lang="en-US" sz="2000"/>
              <a:t>Then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Or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Another familiar differential EQ</a:t>
            </a:r>
          </a:p>
        </p:txBody>
      </p:sp>
      <p:grpSp>
        <p:nvGrpSpPr>
          <p:cNvPr id="6150" name="Group 5"/>
          <p:cNvGrpSpPr>
            <a:grpSpLocks/>
          </p:cNvGrpSpPr>
          <p:nvPr/>
        </p:nvGrpSpPr>
        <p:grpSpPr bwMode="auto">
          <a:xfrm>
            <a:off x="3127375" y="2357438"/>
            <a:ext cx="763588" cy="725487"/>
            <a:chOff x="1271" y="2002"/>
            <a:chExt cx="1034" cy="1152"/>
          </a:xfrm>
        </p:grpSpPr>
        <p:sp>
          <p:nvSpPr>
            <p:cNvPr id="6178" name="AutoShape 6"/>
            <p:cNvSpPr>
              <a:spLocks noChangeArrowheads="1"/>
            </p:cNvSpPr>
            <p:nvPr/>
          </p:nvSpPr>
          <p:spPr bwMode="auto">
            <a:xfrm rot="-1215304">
              <a:off x="1271" y="2002"/>
              <a:ext cx="539" cy="1152"/>
            </a:xfrm>
            <a:prstGeom prst="flowChartManualIn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7"/>
            <p:cNvSpPr>
              <a:spLocks noChangeArrowheads="1"/>
            </p:cNvSpPr>
            <p:nvPr/>
          </p:nvSpPr>
          <p:spPr bwMode="auto">
            <a:xfrm>
              <a:off x="1536" y="26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8"/>
            <p:cNvSpPr>
              <a:spLocks noChangeArrowheads="1"/>
            </p:cNvSpPr>
            <p:nvPr/>
          </p:nvSpPr>
          <p:spPr bwMode="auto">
            <a:xfrm>
              <a:off x="1531" y="215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Text Box 9"/>
            <p:cNvSpPr txBox="1">
              <a:spLocks noChangeArrowheads="1"/>
            </p:cNvSpPr>
            <p:nvPr/>
          </p:nvSpPr>
          <p:spPr bwMode="auto">
            <a:xfrm>
              <a:off x="1598" y="2718"/>
              <a:ext cx="5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CM</a:t>
              </a:r>
            </a:p>
          </p:txBody>
        </p:sp>
        <p:sp>
          <p:nvSpPr>
            <p:cNvPr id="6182" name="Text Box 10"/>
            <p:cNvSpPr txBox="1">
              <a:spLocks noChangeArrowheads="1"/>
            </p:cNvSpPr>
            <p:nvPr/>
          </p:nvSpPr>
          <p:spPr bwMode="auto">
            <a:xfrm>
              <a:off x="1675" y="2136"/>
              <a:ext cx="63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Pivot</a:t>
              </a:r>
            </a:p>
          </p:txBody>
        </p:sp>
      </p:grpSp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6435725" y="1330325"/>
            <a:ext cx="1828800" cy="2239963"/>
            <a:chOff x="2061" y="1963"/>
            <a:chExt cx="1152" cy="1411"/>
          </a:xfrm>
        </p:grpSpPr>
        <p:grpSp>
          <p:nvGrpSpPr>
            <p:cNvPr id="6162" name="Group 12"/>
            <p:cNvGrpSpPr>
              <a:grpSpLocks/>
            </p:cNvGrpSpPr>
            <p:nvPr/>
          </p:nvGrpSpPr>
          <p:grpSpPr bwMode="auto">
            <a:xfrm>
              <a:off x="2061" y="2160"/>
              <a:ext cx="1152" cy="659"/>
              <a:chOff x="1066" y="2340"/>
              <a:chExt cx="1152" cy="659"/>
            </a:xfrm>
          </p:grpSpPr>
          <p:sp>
            <p:nvSpPr>
              <p:cNvPr id="6175" name="AutoShape 13"/>
              <p:cNvSpPr>
                <a:spLocks noChangeArrowheads="1"/>
              </p:cNvSpPr>
              <p:nvPr/>
            </p:nvSpPr>
            <p:spPr bwMode="auto">
              <a:xfrm rot="-2923845">
                <a:off x="1372" y="2154"/>
                <a:ext cx="539" cy="1152"/>
              </a:xfrm>
              <a:prstGeom prst="flowChartManualInpu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Oval 14"/>
              <p:cNvSpPr>
                <a:spLocks noChangeArrowheads="1"/>
              </p:cNvSpPr>
              <p:nvPr/>
            </p:nvSpPr>
            <p:spPr bwMode="auto">
              <a:xfrm rot="-1708541">
                <a:off x="1708" y="280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" name="Oval 15"/>
              <p:cNvSpPr>
                <a:spLocks noChangeArrowheads="1"/>
              </p:cNvSpPr>
              <p:nvPr/>
            </p:nvSpPr>
            <p:spPr bwMode="auto">
              <a:xfrm rot="-1708541">
                <a:off x="1448" y="234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3" name="Text Box 16"/>
            <p:cNvSpPr txBox="1">
              <a:spLocks noChangeArrowheads="1"/>
            </p:cNvSpPr>
            <p:nvPr/>
          </p:nvSpPr>
          <p:spPr bwMode="auto">
            <a:xfrm>
              <a:off x="2772" y="25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/>
                <a:t>CM</a:t>
              </a:r>
            </a:p>
          </p:txBody>
        </p:sp>
        <p:sp>
          <p:nvSpPr>
            <p:cNvPr id="6164" name="Text Box 17"/>
            <p:cNvSpPr txBox="1">
              <a:spLocks noChangeArrowheads="1"/>
            </p:cNvSpPr>
            <p:nvPr/>
          </p:nvSpPr>
          <p:spPr bwMode="auto">
            <a:xfrm>
              <a:off x="2593" y="1974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/>
                <a:t>Pivot</a:t>
              </a:r>
            </a:p>
          </p:txBody>
        </p:sp>
        <p:sp>
          <p:nvSpPr>
            <p:cNvPr id="6165" name="Line 18"/>
            <p:cNvSpPr>
              <a:spLocks noChangeShapeType="1"/>
            </p:cNvSpPr>
            <p:nvPr/>
          </p:nvSpPr>
          <p:spPr bwMode="auto">
            <a:xfrm>
              <a:off x="2479" y="2652"/>
              <a:ext cx="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9"/>
            <p:cNvSpPr>
              <a:spLocks noChangeShapeType="1"/>
            </p:cNvSpPr>
            <p:nvPr/>
          </p:nvSpPr>
          <p:spPr bwMode="auto">
            <a:xfrm flipV="1">
              <a:off x="2469" y="2182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Text Box 20"/>
            <p:cNvSpPr txBox="1">
              <a:spLocks noChangeArrowheads="1"/>
            </p:cNvSpPr>
            <p:nvPr/>
          </p:nvSpPr>
          <p:spPr bwMode="auto">
            <a:xfrm>
              <a:off x="2429" y="2260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>
                  <a:sym typeface="Symbol" pitchFamily="18" charset="2"/>
                </a:rPr>
                <a:t></a:t>
              </a:r>
              <a:endParaRPr lang="en-US" sz="900"/>
            </a:p>
          </p:txBody>
        </p:sp>
        <p:sp>
          <p:nvSpPr>
            <p:cNvPr id="6168" name="Line 21"/>
            <p:cNvSpPr>
              <a:spLocks noChangeShapeType="1"/>
            </p:cNvSpPr>
            <p:nvPr/>
          </p:nvSpPr>
          <p:spPr bwMode="auto">
            <a:xfrm>
              <a:off x="2468" y="2188"/>
              <a:ext cx="264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Text Box 22"/>
            <p:cNvSpPr txBox="1">
              <a:spLocks noChangeArrowheads="1"/>
            </p:cNvSpPr>
            <p:nvPr/>
          </p:nvSpPr>
          <p:spPr bwMode="auto">
            <a:xfrm>
              <a:off x="2586" y="2341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/>
                <a:t>d</a:t>
              </a:r>
            </a:p>
          </p:txBody>
        </p:sp>
        <p:sp>
          <p:nvSpPr>
            <p:cNvPr id="6170" name="Text Box 23"/>
            <p:cNvSpPr txBox="1">
              <a:spLocks noChangeArrowheads="1"/>
            </p:cNvSpPr>
            <p:nvPr/>
          </p:nvSpPr>
          <p:spPr bwMode="auto">
            <a:xfrm>
              <a:off x="2414" y="2633"/>
              <a:ext cx="3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/>
                <a:t>dsin(</a:t>
              </a:r>
              <a:r>
                <a:rPr lang="en-US" sz="900" i="1">
                  <a:sym typeface="Symbol" pitchFamily="18" charset="2"/>
                </a:rPr>
                <a:t></a:t>
              </a:r>
              <a:r>
                <a:rPr lang="en-US" sz="900" i="1"/>
                <a:t>)</a:t>
              </a:r>
            </a:p>
          </p:txBody>
        </p:sp>
        <p:sp>
          <p:nvSpPr>
            <p:cNvPr id="6171" name="Line 24"/>
            <p:cNvSpPr>
              <a:spLocks noChangeShapeType="1"/>
            </p:cNvSpPr>
            <p:nvPr/>
          </p:nvSpPr>
          <p:spPr bwMode="auto">
            <a:xfrm>
              <a:off x="2732" y="2660"/>
              <a:ext cx="8" cy="6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Text Box 25"/>
            <p:cNvSpPr txBox="1">
              <a:spLocks noChangeArrowheads="1"/>
            </p:cNvSpPr>
            <p:nvPr/>
          </p:nvSpPr>
          <p:spPr bwMode="auto">
            <a:xfrm>
              <a:off x="2338" y="19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6173" name="Text Box 26"/>
            <p:cNvSpPr txBox="1">
              <a:spLocks noChangeArrowheads="1"/>
            </p:cNvSpPr>
            <p:nvPr/>
          </p:nvSpPr>
          <p:spPr bwMode="auto">
            <a:xfrm>
              <a:off x="2730" y="3143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g</a:t>
              </a:r>
            </a:p>
          </p:txBody>
        </p:sp>
        <p:sp>
          <p:nvSpPr>
            <p:cNvPr id="6174" name="Arc 27"/>
            <p:cNvSpPr>
              <a:spLocks/>
            </p:cNvSpPr>
            <p:nvPr/>
          </p:nvSpPr>
          <p:spPr bwMode="auto">
            <a:xfrm>
              <a:off x="2102" y="2202"/>
              <a:ext cx="666" cy="534"/>
            </a:xfrm>
            <a:custGeom>
              <a:avLst/>
              <a:gdLst>
                <a:gd name="T0" fmla="*/ 0 w 27446"/>
                <a:gd name="T1" fmla="*/ 0 h 21600"/>
                <a:gd name="T2" fmla="*/ 0 w 27446"/>
                <a:gd name="T3" fmla="*/ 0 h 21600"/>
                <a:gd name="T4" fmla="*/ 0 w 274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7446"/>
                <a:gd name="T10" fmla="*/ 0 h 21600"/>
                <a:gd name="T11" fmla="*/ 27446 w 274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46" h="21600" fill="none" extrusionOk="0">
                  <a:moveTo>
                    <a:pt x="27445" y="17602"/>
                  </a:moveTo>
                  <a:cubicBezTo>
                    <a:pt x="23789" y="20202"/>
                    <a:pt x="19414" y="21599"/>
                    <a:pt x="14928" y="21600"/>
                  </a:cubicBezTo>
                  <a:cubicBezTo>
                    <a:pt x="9366" y="21600"/>
                    <a:pt x="4019" y="19454"/>
                    <a:pt x="-1" y="15611"/>
                  </a:cubicBezTo>
                </a:path>
                <a:path w="27446" h="21600" stroke="0" extrusionOk="0">
                  <a:moveTo>
                    <a:pt x="27445" y="17602"/>
                  </a:moveTo>
                  <a:cubicBezTo>
                    <a:pt x="23789" y="20202"/>
                    <a:pt x="19414" y="21599"/>
                    <a:pt x="14928" y="21600"/>
                  </a:cubicBezTo>
                  <a:cubicBezTo>
                    <a:pt x="9366" y="21600"/>
                    <a:pt x="4019" y="19454"/>
                    <a:pt x="-1" y="15611"/>
                  </a:cubicBezTo>
                  <a:lnTo>
                    <a:pt x="14928" y="0"/>
                  </a:lnTo>
                  <a:lnTo>
                    <a:pt x="27445" y="17602"/>
                  </a:lnTo>
                  <a:close/>
                </a:path>
              </a:pathLst>
            </a:cu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3" name="Object 29"/>
          <p:cNvGraphicFramePr>
            <a:graphicFrameLocks noChangeAspect="1"/>
          </p:cNvGraphicFramePr>
          <p:nvPr/>
        </p:nvGraphicFramePr>
        <p:xfrm>
          <a:off x="2016125" y="3517900"/>
          <a:ext cx="1341438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3" imgW="952087" imgH="939392" progId="Equation.3">
                  <p:embed/>
                </p:oleObj>
              </mc:Choice>
              <mc:Fallback>
                <p:oleObj name="Equation" r:id="rId3" imgW="952087" imgH="93939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517900"/>
                        <a:ext cx="1341438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3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5" name="Object 31"/>
          <p:cNvGraphicFramePr>
            <a:graphicFrameLocks noChangeAspect="1"/>
          </p:cNvGraphicFramePr>
          <p:nvPr/>
        </p:nvGraphicFramePr>
        <p:xfrm>
          <a:off x="1203325" y="5586413"/>
          <a:ext cx="11461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5" imgW="914400" imgH="419100" progId="Equation.3">
                  <p:embed/>
                </p:oleObj>
              </mc:Choice>
              <mc:Fallback>
                <p:oleObj name="Equation" r:id="rId5" imgW="914400" imgH="4191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586413"/>
                        <a:ext cx="11461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3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7" name="Object 33"/>
          <p:cNvGraphicFramePr>
            <a:graphicFrameLocks noChangeAspect="1"/>
          </p:cNvGraphicFramePr>
          <p:nvPr/>
        </p:nvGraphicFramePr>
        <p:xfrm>
          <a:off x="5922963" y="3644900"/>
          <a:ext cx="10556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7" imgW="558558" imgH="177723" progId="Equation.3">
                  <p:embed/>
                </p:oleObj>
              </mc:Choice>
              <mc:Fallback>
                <p:oleObj name="Equation" r:id="rId7" imgW="558558" imgH="17772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3644900"/>
                        <a:ext cx="10556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34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9" name="Object 35"/>
          <p:cNvGraphicFramePr>
            <a:graphicFrameLocks noChangeAspect="1"/>
          </p:cNvGraphicFramePr>
          <p:nvPr/>
        </p:nvGraphicFramePr>
        <p:xfrm>
          <a:off x="6088063" y="4281488"/>
          <a:ext cx="13192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9" imgW="1244600" imgH="419100" progId="Equation.3">
                  <p:embed/>
                </p:oleObj>
              </mc:Choice>
              <mc:Fallback>
                <p:oleObj name="Equation" r:id="rId9" imgW="1244600" imgH="419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4281488"/>
                        <a:ext cx="13192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3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61" name="Object 37"/>
          <p:cNvGraphicFramePr>
            <a:graphicFrameLocks noChangeAspect="1"/>
          </p:cNvGraphicFramePr>
          <p:nvPr/>
        </p:nvGraphicFramePr>
        <p:xfrm>
          <a:off x="5905500" y="5162550"/>
          <a:ext cx="1358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11" imgW="977900" imgH="419100" progId="Equation.3">
                  <p:embed/>
                </p:oleObj>
              </mc:Choice>
              <mc:Fallback>
                <p:oleObj name="Equation" r:id="rId11" imgW="9779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5162550"/>
                        <a:ext cx="1358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5EDA33-C90A-4603-AD72-F87D4A4F12E4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Physical Pendulum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0375"/>
            <a:ext cx="4038600" cy="4395788"/>
          </a:xfrm>
        </p:spPr>
        <p:txBody>
          <a:bodyPr/>
          <a:lstStyle/>
          <a:p>
            <a:pPr eaLnBrk="1" hangingPunct="1"/>
            <a:r>
              <a:rPr lang="en-US"/>
              <a:t>SHM Problem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243388"/>
            <a:ext cx="4038600" cy="1882775"/>
          </a:xfrm>
        </p:spPr>
        <p:txBody>
          <a:bodyPr/>
          <a:lstStyle/>
          <a:p>
            <a:pPr eaLnBrk="1" hangingPunct="1"/>
            <a:r>
              <a:rPr lang="en-US"/>
              <a:t>Solution</a:t>
            </a: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5100638" y="5037138"/>
          <a:ext cx="21097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5037138"/>
                        <a:ext cx="21097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6"/>
          <p:cNvGrpSpPr>
            <a:grpSpLocks/>
          </p:cNvGrpSpPr>
          <p:nvPr/>
        </p:nvGrpSpPr>
        <p:grpSpPr bwMode="auto">
          <a:xfrm>
            <a:off x="6202363" y="1635125"/>
            <a:ext cx="1828800" cy="2239963"/>
            <a:chOff x="2061" y="1963"/>
            <a:chExt cx="1152" cy="1411"/>
          </a:xfrm>
        </p:grpSpPr>
        <p:grpSp>
          <p:nvGrpSpPr>
            <p:cNvPr id="7181" name="Group 7"/>
            <p:cNvGrpSpPr>
              <a:grpSpLocks/>
            </p:cNvGrpSpPr>
            <p:nvPr/>
          </p:nvGrpSpPr>
          <p:grpSpPr bwMode="auto">
            <a:xfrm>
              <a:off x="2061" y="2160"/>
              <a:ext cx="1152" cy="659"/>
              <a:chOff x="1066" y="2340"/>
              <a:chExt cx="1152" cy="659"/>
            </a:xfrm>
          </p:grpSpPr>
          <p:sp>
            <p:nvSpPr>
              <p:cNvPr id="7194" name="AutoShape 8"/>
              <p:cNvSpPr>
                <a:spLocks noChangeArrowheads="1"/>
              </p:cNvSpPr>
              <p:nvPr/>
            </p:nvSpPr>
            <p:spPr bwMode="auto">
              <a:xfrm rot="-2923845">
                <a:off x="1372" y="2154"/>
                <a:ext cx="539" cy="1152"/>
              </a:xfrm>
              <a:prstGeom prst="flowChartManualInpu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5" name="Oval 9"/>
              <p:cNvSpPr>
                <a:spLocks noChangeArrowheads="1"/>
              </p:cNvSpPr>
              <p:nvPr/>
            </p:nvSpPr>
            <p:spPr bwMode="auto">
              <a:xfrm rot="-1708541">
                <a:off x="1708" y="280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6" name="Oval 10"/>
              <p:cNvSpPr>
                <a:spLocks noChangeArrowheads="1"/>
              </p:cNvSpPr>
              <p:nvPr/>
            </p:nvSpPr>
            <p:spPr bwMode="auto">
              <a:xfrm rot="-1708541">
                <a:off x="1448" y="234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2772" y="25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/>
                <a:t>CM</a:t>
              </a:r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2593" y="1974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/>
                <a:t>Pivot</a:t>
              </a:r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2479" y="2652"/>
              <a:ext cx="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 flipV="1">
              <a:off x="2469" y="2182"/>
              <a:ext cx="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Text Box 15"/>
            <p:cNvSpPr txBox="1">
              <a:spLocks noChangeArrowheads="1"/>
            </p:cNvSpPr>
            <p:nvPr/>
          </p:nvSpPr>
          <p:spPr bwMode="auto">
            <a:xfrm>
              <a:off x="2429" y="2260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>
                  <a:sym typeface="Symbol" pitchFamily="18" charset="2"/>
                </a:rPr>
                <a:t></a:t>
              </a:r>
              <a:endParaRPr lang="en-US" sz="900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2468" y="2188"/>
              <a:ext cx="264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Text Box 17"/>
            <p:cNvSpPr txBox="1">
              <a:spLocks noChangeArrowheads="1"/>
            </p:cNvSpPr>
            <p:nvPr/>
          </p:nvSpPr>
          <p:spPr bwMode="auto">
            <a:xfrm>
              <a:off x="2586" y="2341"/>
              <a:ext cx="1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/>
                <a:t>d</a:t>
              </a:r>
            </a:p>
          </p:txBody>
        </p:sp>
        <p:sp>
          <p:nvSpPr>
            <p:cNvPr id="7189" name="Text Box 18"/>
            <p:cNvSpPr txBox="1">
              <a:spLocks noChangeArrowheads="1"/>
            </p:cNvSpPr>
            <p:nvPr/>
          </p:nvSpPr>
          <p:spPr bwMode="auto">
            <a:xfrm>
              <a:off x="2414" y="2633"/>
              <a:ext cx="3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900" i="1"/>
                <a:t>dsin(</a:t>
              </a:r>
              <a:r>
                <a:rPr lang="en-US" sz="900" i="1">
                  <a:sym typeface="Symbol" pitchFamily="18" charset="2"/>
                </a:rPr>
                <a:t></a:t>
              </a:r>
              <a:r>
                <a:rPr lang="en-US" sz="900" i="1"/>
                <a:t>)</a:t>
              </a:r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>
              <a:off x="2732" y="2660"/>
              <a:ext cx="8" cy="6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2338" y="19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</a:t>
              </a:r>
            </a:p>
          </p:txBody>
        </p:sp>
        <p:sp>
          <p:nvSpPr>
            <p:cNvPr id="7192" name="Text Box 21"/>
            <p:cNvSpPr txBox="1">
              <a:spLocks noChangeArrowheads="1"/>
            </p:cNvSpPr>
            <p:nvPr/>
          </p:nvSpPr>
          <p:spPr bwMode="auto">
            <a:xfrm>
              <a:off x="2730" y="3143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g</a:t>
              </a:r>
            </a:p>
          </p:txBody>
        </p:sp>
        <p:sp>
          <p:nvSpPr>
            <p:cNvPr id="7193" name="Arc 22"/>
            <p:cNvSpPr>
              <a:spLocks/>
            </p:cNvSpPr>
            <p:nvPr/>
          </p:nvSpPr>
          <p:spPr bwMode="auto">
            <a:xfrm>
              <a:off x="2102" y="2202"/>
              <a:ext cx="666" cy="534"/>
            </a:xfrm>
            <a:custGeom>
              <a:avLst/>
              <a:gdLst>
                <a:gd name="T0" fmla="*/ 0 w 27446"/>
                <a:gd name="T1" fmla="*/ 0 h 21600"/>
                <a:gd name="T2" fmla="*/ 0 w 27446"/>
                <a:gd name="T3" fmla="*/ 0 h 21600"/>
                <a:gd name="T4" fmla="*/ 0 w 27446"/>
                <a:gd name="T5" fmla="*/ 0 h 21600"/>
                <a:gd name="T6" fmla="*/ 0 60000 65536"/>
                <a:gd name="T7" fmla="*/ 0 60000 65536"/>
                <a:gd name="T8" fmla="*/ 0 60000 65536"/>
                <a:gd name="T9" fmla="*/ 0 w 27446"/>
                <a:gd name="T10" fmla="*/ 0 h 21600"/>
                <a:gd name="T11" fmla="*/ 27446 w 2744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46" h="21600" fill="none" extrusionOk="0">
                  <a:moveTo>
                    <a:pt x="27445" y="17602"/>
                  </a:moveTo>
                  <a:cubicBezTo>
                    <a:pt x="23789" y="20202"/>
                    <a:pt x="19414" y="21599"/>
                    <a:pt x="14928" y="21600"/>
                  </a:cubicBezTo>
                  <a:cubicBezTo>
                    <a:pt x="9366" y="21600"/>
                    <a:pt x="4019" y="19454"/>
                    <a:pt x="-1" y="15611"/>
                  </a:cubicBezTo>
                </a:path>
                <a:path w="27446" h="21600" stroke="0" extrusionOk="0">
                  <a:moveTo>
                    <a:pt x="27445" y="17602"/>
                  </a:moveTo>
                  <a:cubicBezTo>
                    <a:pt x="23789" y="20202"/>
                    <a:pt x="19414" y="21599"/>
                    <a:pt x="14928" y="21600"/>
                  </a:cubicBezTo>
                  <a:cubicBezTo>
                    <a:pt x="9366" y="21600"/>
                    <a:pt x="4019" y="19454"/>
                    <a:pt x="-1" y="15611"/>
                  </a:cubicBezTo>
                  <a:lnTo>
                    <a:pt x="14928" y="0"/>
                  </a:lnTo>
                  <a:lnTo>
                    <a:pt x="27445" y="17602"/>
                  </a:lnTo>
                  <a:close/>
                </a:path>
              </a:pathLst>
            </a:cu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176" name="Object 23"/>
          <p:cNvGraphicFramePr>
            <a:graphicFrameLocks noChangeAspect="1"/>
          </p:cNvGraphicFramePr>
          <p:nvPr/>
        </p:nvGraphicFramePr>
        <p:xfrm>
          <a:off x="1189038" y="2405063"/>
          <a:ext cx="16065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5" imgW="977900" imgH="419100" progId="Equation.3">
                  <p:embed/>
                </p:oleObj>
              </mc:Choice>
              <mc:Fallback>
                <p:oleObj name="Equation" r:id="rId5" imgW="9779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405063"/>
                        <a:ext cx="16065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2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8" name="Object 25"/>
          <p:cNvGraphicFramePr>
            <a:graphicFrameLocks noChangeAspect="1"/>
          </p:cNvGraphicFramePr>
          <p:nvPr/>
        </p:nvGraphicFramePr>
        <p:xfrm>
          <a:off x="1397000" y="3538538"/>
          <a:ext cx="11668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7" imgW="672808" imgH="393529" progId="Equation.3">
                  <p:embed/>
                </p:oleObj>
              </mc:Choice>
              <mc:Fallback>
                <p:oleObj name="Equation" r:id="rId7" imgW="672808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538538"/>
                        <a:ext cx="11668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2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0" name="Object 27"/>
          <p:cNvGraphicFramePr>
            <a:graphicFrameLocks noChangeAspect="1"/>
          </p:cNvGraphicFramePr>
          <p:nvPr/>
        </p:nvGraphicFramePr>
        <p:xfrm>
          <a:off x="1247775" y="4589463"/>
          <a:ext cx="16097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9" imgW="901309" imgH="469696" progId="Equation.3">
                  <p:embed/>
                </p:oleObj>
              </mc:Choice>
              <mc:Fallback>
                <p:oleObj name="Equation" r:id="rId9" imgW="901309" imgH="46969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4589463"/>
                        <a:ext cx="16097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758A8-B5D4-4BF3-AD4B-0D652ECF3B85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Torsional Pendulum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/>
              <a:t>A torsional pendulum is made by suspending a rigid body from a wire. The body rotates.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twisted wire exerts a restoring torque on the body that is proportional to the angular position (sound familiar) </a:t>
            </a:r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1800"/>
              <a:t>Rotational version of Newton’s 2</a:t>
            </a:r>
            <a:r>
              <a:rPr lang="en-US" sz="1800" baseline="30000"/>
              <a:t>nd</a:t>
            </a:r>
            <a:r>
              <a:rPr lang="en-US" sz="1800"/>
              <a:t> Law</a:t>
            </a:r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180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81463"/>
            <a:ext cx="4038600" cy="2044700"/>
          </a:xfrm>
        </p:spPr>
        <p:txBody>
          <a:bodyPr/>
          <a:lstStyle/>
          <a:p>
            <a:pPr eaLnBrk="1" hangingPunct="1"/>
            <a:r>
              <a:rPr lang="en-US" sz="1800"/>
              <a:t>Then</a:t>
            </a:r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6719888" y="1597025"/>
            <a:ext cx="1814512" cy="2770188"/>
            <a:chOff x="1892" y="1398"/>
            <a:chExt cx="1143" cy="1745"/>
          </a:xfrm>
        </p:grpSpPr>
        <p:sp>
          <p:nvSpPr>
            <p:cNvPr id="8206" name="Oval 6"/>
            <p:cNvSpPr>
              <a:spLocks noChangeArrowheads="1"/>
            </p:cNvSpPr>
            <p:nvPr/>
          </p:nvSpPr>
          <p:spPr bwMode="auto">
            <a:xfrm>
              <a:off x="1944" y="2556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7"/>
            <p:cNvSpPr>
              <a:spLocks noChangeArrowheads="1"/>
            </p:cNvSpPr>
            <p:nvPr/>
          </p:nvSpPr>
          <p:spPr bwMode="auto">
            <a:xfrm>
              <a:off x="1944" y="2535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8"/>
            <p:cNvSpPr>
              <a:spLocks noChangeShapeType="1"/>
            </p:cNvSpPr>
            <p:nvPr/>
          </p:nvSpPr>
          <p:spPr bwMode="auto">
            <a:xfrm flipV="1">
              <a:off x="2448" y="1431"/>
              <a:ext cx="0" cy="1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9"/>
            <p:cNvSpPr>
              <a:spLocks noChangeShapeType="1"/>
            </p:cNvSpPr>
            <p:nvPr/>
          </p:nvSpPr>
          <p:spPr bwMode="auto">
            <a:xfrm>
              <a:off x="2448" y="2664"/>
              <a:ext cx="3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Text Box 10"/>
            <p:cNvSpPr txBox="1">
              <a:spLocks noChangeArrowheads="1"/>
            </p:cNvSpPr>
            <p:nvPr/>
          </p:nvSpPr>
          <p:spPr bwMode="auto">
            <a:xfrm>
              <a:off x="2354" y="291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  <p:sp>
          <p:nvSpPr>
            <p:cNvPr id="8211" name="Oval 11"/>
            <p:cNvSpPr>
              <a:spLocks noChangeArrowheads="1"/>
            </p:cNvSpPr>
            <p:nvPr/>
          </p:nvSpPr>
          <p:spPr bwMode="auto">
            <a:xfrm>
              <a:off x="2436" y="2832"/>
              <a:ext cx="27" cy="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>
              <a:off x="2448" y="2664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3"/>
            <p:cNvSpPr>
              <a:spLocks noChangeShapeType="1"/>
            </p:cNvSpPr>
            <p:nvPr/>
          </p:nvSpPr>
          <p:spPr bwMode="auto">
            <a:xfrm flipH="1">
              <a:off x="2214" y="2667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14"/>
            <p:cNvSpPr>
              <a:spLocks noChangeArrowheads="1"/>
            </p:cNvSpPr>
            <p:nvPr/>
          </p:nvSpPr>
          <p:spPr bwMode="auto">
            <a:xfrm>
              <a:off x="1892" y="1398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0" name="Object 16"/>
          <p:cNvGraphicFramePr>
            <a:graphicFrameLocks noChangeAspect="1"/>
          </p:cNvGraphicFramePr>
          <p:nvPr/>
        </p:nvGraphicFramePr>
        <p:xfrm>
          <a:off x="2265363" y="3513138"/>
          <a:ext cx="1114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3" imgW="532937" imgH="177646" progId="Equation.3">
                  <p:embed/>
                </p:oleObj>
              </mc:Choice>
              <mc:Fallback>
                <p:oleObj name="Equation" r:id="rId3" imgW="532937" imgH="1776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3513138"/>
                        <a:ext cx="11144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2" name="Object 18"/>
          <p:cNvGraphicFramePr>
            <a:graphicFrameLocks noChangeAspect="1"/>
          </p:cNvGraphicFramePr>
          <p:nvPr/>
        </p:nvGraphicFramePr>
        <p:xfrm>
          <a:off x="2249488" y="4460875"/>
          <a:ext cx="13906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r:id="rId5" imgW="748975" imgH="634725" progId="Equation.3">
                  <p:embed/>
                </p:oleObj>
              </mc:Choice>
              <mc:Fallback>
                <p:oleObj r:id="rId5" imgW="748975" imgH="6347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460875"/>
                        <a:ext cx="13906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9"/>
          <p:cNvSpPr>
            <a:spLocks noChangeArrowheads="1"/>
          </p:cNvSpPr>
          <p:nvPr/>
        </p:nvSpPr>
        <p:spPr bwMode="auto">
          <a:xfrm>
            <a:off x="433388" y="6010275"/>
            <a:ext cx="83343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400"/>
              <a:t>Physics majors and those taking PH 220 in the future, you will see a torsional pendulum again!</a:t>
            </a:r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5" name="Object 21"/>
          <p:cNvGraphicFramePr>
            <a:graphicFrameLocks noChangeAspect="1"/>
          </p:cNvGraphicFramePr>
          <p:nvPr/>
        </p:nvGraphicFramePr>
        <p:xfrm>
          <a:off x="6065838" y="4360863"/>
          <a:ext cx="904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7" imgW="901309" imgH="837836" progId="Equation.3">
                  <p:embed/>
                </p:oleObj>
              </mc:Choice>
              <mc:Fallback>
                <p:oleObj name="Equation" r:id="rId7" imgW="901309" imgH="83783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4360863"/>
                        <a:ext cx="9048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A22C19-670B-4458-9FF6-4948E551C94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Motion of a Torsional Pendulum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833438" y="1296988"/>
            <a:ext cx="7529512" cy="2973387"/>
            <a:chOff x="187" y="808"/>
            <a:chExt cx="4743" cy="1873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239" y="1966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6"/>
            <p:cNvSpPr>
              <a:spLocks noChangeArrowheads="1"/>
            </p:cNvSpPr>
            <p:nvPr/>
          </p:nvSpPr>
          <p:spPr bwMode="auto">
            <a:xfrm>
              <a:off x="239" y="1945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V="1">
              <a:off x="743" y="841"/>
              <a:ext cx="0" cy="1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743" y="2074"/>
              <a:ext cx="3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9"/>
            <p:cNvSpPr txBox="1">
              <a:spLocks noChangeArrowheads="1"/>
            </p:cNvSpPr>
            <p:nvPr/>
          </p:nvSpPr>
          <p:spPr bwMode="auto">
            <a:xfrm>
              <a:off x="577" y="2450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ym typeface="Symbol" pitchFamily="18" charset="2"/>
                </a:rPr>
                <a:t>=0</a:t>
              </a:r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731" y="2242"/>
              <a:ext cx="27" cy="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743" y="2074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 flipH="1">
              <a:off x="509" y="2077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187" y="808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Arc 14"/>
            <p:cNvSpPr>
              <a:spLocks/>
            </p:cNvSpPr>
            <p:nvPr/>
          </p:nvSpPr>
          <p:spPr bwMode="auto">
            <a:xfrm>
              <a:off x="343" y="1290"/>
              <a:ext cx="804" cy="270"/>
            </a:xfrm>
            <a:custGeom>
              <a:avLst/>
              <a:gdLst>
                <a:gd name="T0" fmla="*/ 0 w 43200"/>
                <a:gd name="T1" fmla="*/ 0 h 42287"/>
                <a:gd name="T2" fmla="*/ 0 w 43200"/>
                <a:gd name="T3" fmla="*/ 0 h 42287"/>
                <a:gd name="T4" fmla="*/ 0 w 43200"/>
                <a:gd name="T5" fmla="*/ 0 h 422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287"/>
                <a:gd name="T11" fmla="*/ 43200 w 43200"/>
                <a:gd name="T12" fmla="*/ 42287 h 422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287" fill="none" extrusionOk="0">
                  <a:moveTo>
                    <a:pt x="390" y="25688"/>
                  </a:moveTo>
                  <a:cubicBezTo>
                    <a:pt x="130" y="24341"/>
                    <a:pt x="0" y="22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135"/>
                    <a:pt x="36946" y="39543"/>
                    <a:pt x="27813" y="42286"/>
                  </a:cubicBezTo>
                </a:path>
                <a:path w="43200" h="42287" stroke="0" extrusionOk="0">
                  <a:moveTo>
                    <a:pt x="390" y="25688"/>
                  </a:moveTo>
                  <a:cubicBezTo>
                    <a:pt x="130" y="24341"/>
                    <a:pt x="0" y="22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135"/>
                    <a:pt x="36946" y="39543"/>
                    <a:pt x="27813" y="42286"/>
                  </a:cubicBezTo>
                  <a:lnTo>
                    <a:pt x="21600" y="21600"/>
                  </a:lnTo>
                  <a:lnTo>
                    <a:pt x="390" y="2568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1438" y="1979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6"/>
            <p:cNvSpPr>
              <a:spLocks noChangeArrowheads="1"/>
            </p:cNvSpPr>
            <p:nvPr/>
          </p:nvSpPr>
          <p:spPr bwMode="auto">
            <a:xfrm>
              <a:off x="1438" y="1958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flipV="1">
              <a:off x="1942" y="854"/>
              <a:ext cx="0" cy="1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>
              <a:off x="1942" y="2087"/>
              <a:ext cx="3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9"/>
            <p:cNvSpPr txBox="1">
              <a:spLocks noChangeArrowheads="1"/>
            </p:cNvSpPr>
            <p:nvPr/>
          </p:nvSpPr>
          <p:spPr bwMode="auto">
            <a:xfrm>
              <a:off x="1750" y="2450"/>
              <a:ext cx="5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ym typeface="Symbol" pitchFamily="18" charset="2"/>
                </a:rPr>
                <a:t>=</a:t>
              </a:r>
              <a:r>
                <a:rPr lang="en-US" baseline="-25000">
                  <a:sym typeface="Symbol" pitchFamily="18" charset="2"/>
                </a:rPr>
                <a:t>max</a:t>
              </a:r>
            </a:p>
          </p:txBody>
        </p:sp>
        <p:sp>
          <p:nvSpPr>
            <p:cNvPr id="9237" name="Oval 20"/>
            <p:cNvSpPr>
              <a:spLocks noChangeArrowheads="1"/>
            </p:cNvSpPr>
            <p:nvPr/>
          </p:nvSpPr>
          <p:spPr bwMode="auto">
            <a:xfrm>
              <a:off x="1608" y="2202"/>
              <a:ext cx="27" cy="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 flipH="1">
              <a:off x="1438" y="2087"/>
              <a:ext cx="504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 flipH="1">
              <a:off x="1618" y="2090"/>
              <a:ext cx="31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Rectangle 23"/>
            <p:cNvSpPr>
              <a:spLocks noChangeArrowheads="1"/>
            </p:cNvSpPr>
            <p:nvPr/>
          </p:nvSpPr>
          <p:spPr bwMode="auto">
            <a:xfrm>
              <a:off x="1386" y="821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385" y="220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9242" name="Text Box 25"/>
            <p:cNvSpPr txBox="1">
              <a:spLocks noChangeArrowheads="1"/>
            </p:cNvSpPr>
            <p:nvPr/>
          </p:nvSpPr>
          <p:spPr bwMode="auto">
            <a:xfrm>
              <a:off x="4096" y="2450"/>
              <a:ext cx="7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ym typeface="Symbol" pitchFamily="18" charset="2"/>
                </a:rPr>
                <a:t> = -</a:t>
              </a:r>
              <a:r>
                <a:rPr lang="en-US" baseline="-25000">
                  <a:sym typeface="Symbol" pitchFamily="18" charset="2"/>
                </a:rPr>
                <a:t>max</a:t>
              </a:r>
            </a:p>
          </p:txBody>
        </p:sp>
        <p:sp>
          <p:nvSpPr>
            <p:cNvPr id="9243" name="Oval 26"/>
            <p:cNvSpPr>
              <a:spLocks noChangeArrowheads="1"/>
            </p:cNvSpPr>
            <p:nvPr/>
          </p:nvSpPr>
          <p:spPr bwMode="auto">
            <a:xfrm flipH="1">
              <a:off x="3845" y="1984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27"/>
            <p:cNvSpPr>
              <a:spLocks noChangeArrowheads="1"/>
            </p:cNvSpPr>
            <p:nvPr/>
          </p:nvSpPr>
          <p:spPr bwMode="auto">
            <a:xfrm flipH="1">
              <a:off x="3845" y="1963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8"/>
            <p:cNvSpPr>
              <a:spLocks noChangeShapeType="1"/>
            </p:cNvSpPr>
            <p:nvPr/>
          </p:nvSpPr>
          <p:spPr bwMode="auto">
            <a:xfrm flipH="1" flipV="1">
              <a:off x="4355" y="859"/>
              <a:ext cx="0" cy="1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9"/>
            <p:cNvSpPr>
              <a:spLocks noChangeShapeType="1"/>
            </p:cNvSpPr>
            <p:nvPr/>
          </p:nvSpPr>
          <p:spPr bwMode="auto">
            <a:xfrm flipH="1">
              <a:off x="4352" y="2092"/>
              <a:ext cx="3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30"/>
            <p:cNvSpPr>
              <a:spLocks noChangeArrowheads="1"/>
            </p:cNvSpPr>
            <p:nvPr/>
          </p:nvSpPr>
          <p:spPr bwMode="auto">
            <a:xfrm flipH="1">
              <a:off x="4662" y="2207"/>
              <a:ext cx="27" cy="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31"/>
            <p:cNvSpPr>
              <a:spLocks noChangeShapeType="1"/>
            </p:cNvSpPr>
            <p:nvPr/>
          </p:nvSpPr>
          <p:spPr bwMode="auto">
            <a:xfrm>
              <a:off x="4355" y="2092"/>
              <a:ext cx="504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2"/>
            <p:cNvSpPr>
              <a:spLocks noChangeShapeType="1"/>
            </p:cNvSpPr>
            <p:nvPr/>
          </p:nvSpPr>
          <p:spPr bwMode="auto">
            <a:xfrm>
              <a:off x="4361" y="2095"/>
              <a:ext cx="31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 flipH="1">
              <a:off x="3768" y="826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Rectangle 34"/>
            <p:cNvSpPr>
              <a:spLocks noChangeArrowheads="1"/>
            </p:cNvSpPr>
            <p:nvPr/>
          </p:nvSpPr>
          <p:spPr bwMode="auto">
            <a:xfrm>
              <a:off x="4718" y="226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9252" name="Oval 35"/>
            <p:cNvSpPr>
              <a:spLocks noChangeArrowheads="1"/>
            </p:cNvSpPr>
            <p:nvPr/>
          </p:nvSpPr>
          <p:spPr bwMode="auto">
            <a:xfrm>
              <a:off x="2630" y="1979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36"/>
            <p:cNvSpPr>
              <a:spLocks noChangeArrowheads="1"/>
            </p:cNvSpPr>
            <p:nvPr/>
          </p:nvSpPr>
          <p:spPr bwMode="auto">
            <a:xfrm>
              <a:off x="2630" y="1958"/>
              <a:ext cx="1014" cy="31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7"/>
            <p:cNvSpPr>
              <a:spLocks noChangeShapeType="1"/>
            </p:cNvSpPr>
            <p:nvPr/>
          </p:nvSpPr>
          <p:spPr bwMode="auto">
            <a:xfrm flipV="1">
              <a:off x="3134" y="854"/>
              <a:ext cx="0" cy="1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8"/>
            <p:cNvSpPr>
              <a:spLocks noChangeShapeType="1"/>
            </p:cNvSpPr>
            <p:nvPr/>
          </p:nvSpPr>
          <p:spPr bwMode="auto">
            <a:xfrm>
              <a:off x="3134" y="2087"/>
              <a:ext cx="3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Text Box 39"/>
            <p:cNvSpPr txBox="1">
              <a:spLocks noChangeArrowheads="1"/>
            </p:cNvSpPr>
            <p:nvPr/>
          </p:nvSpPr>
          <p:spPr bwMode="auto">
            <a:xfrm>
              <a:off x="2968" y="2450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ym typeface="Symbol" pitchFamily="18" charset="2"/>
                </a:rPr>
                <a:t>=0</a:t>
              </a:r>
            </a:p>
          </p:txBody>
        </p:sp>
        <p:sp>
          <p:nvSpPr>
            <p:cNvPr id="9257" name="Oval 40"/>
            <p:cNvSpPr>
              <a:spLocks noChangeArrowheads="1"/>
            </p:cNvSpPr>
            <p:nvPr/>
          </p:nvSpPr>
          <p:spPr bwMode="auto">
            <a:xfrm>
              <a:off x="3122" y="2255"/>
              <a:ext cx="27" cy="2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41"/>
            <p:cNvSpPr>
              <a:spLocks noChangeShapeType="1"/>
            </p:cNvSpPr>
            <p:nvPr/>
          </p:nvSpPr>
          <p:spPr bwMode="auto">
            <a:xfrm>
              <a:off x="3134" y="2087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2"/>
            <p:cNvSpPr>
              <a:spLocks noChangeShapeType="1"/>
            </p:cNvSpPr>
            <p:nvPr/>
          </p:nvSpPr>
          <p:spPr bwMode="auto">
            <a:xfrm flipH="1">
              <a:off x="2900" y="2090"/>
              <a:ext cx="228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3"/>
            <p:cNvSpPr>
              <a:spLocks noChangeArrowheads="1"/>
            </p:cNvSpPr>
            <p:nvPr/>
          </p:nvSpPr>
          <p:spPr bwMode="auto">
            <a:xfrm>
              <a:off x="2578" y="821"/>
              <a:ext cx="1143" cy="64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Arc 44"/>
            <p:cNvSpPr>
              <a:spLocks/>
            </p:cNvSpPr>
            <p:nvPr/>
          </p:nvSpPr>
          <p:spPr bwMode="auto">
            <a:xfrm flipH="1">
              <a:off x="2761" y="1322"/>
              <a:ext cx="804" cy="270"/>
            </a:xfrm>
            <a:custGeom>
              <a:avLst/>
              <a:gdLst>
                <a:gd name="T0" fmla="*/ 0 w 43200"/>
                <a:gd name="T1" fmla="*/ 0 h 42287"/>
                <a:gd name="T2" fmla="*/ 0 w 43200"/>
                <a:gd name="T3" fmla="*/ 0 h 42287"/>
                <a:gd name="T4" fmla="*/ 0 w 43200"/>
                <a:gd name="T5" fmla="*/ 0 h 4228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287"/>
                <a:gd name="T11" fmla="*/ 43200 w 43200"/>
                <a:gd name="T12" fmla="*/ 42287 h 422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287" fill="none" extrusionOk="0">
                  <a:moveTo>
                    <a:pt x="390" y="25688"/>
                  </a:moveTo>
                  <a:cubicBezTo>
                    <a:pt x="130" y="24341"/>
                    <a:pt x="0" y="22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135"/>
                    <a:pt x="36946" y="39543"/>
                    <a:pt x="27813" y="42286"/>
                  </a:cubicBezTo>
                </a:path>
                <a:path w="43200" h="42287" stroke="0" extrusionOk="0">
                  <a:moveTo>
                    <a:pt x="390" y="25688"/>
                  </a:moveTo>
                  <a:cubicBezTo>
                    <a:pt x="130" y="24341"/>
                    <a:pt x="0" y="22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135"/>
                    <a:pt x="36946" y="39543"/>
                    <a:pt x="27813" y="42286"/>
                  </a:cubicBezTo>
                  <a:lnTo>
                    <a:pt x="21600" y="21600"/>
                  </a:lnTo>
                  <a:lnTo>
                    <a:pt x="390" y="2568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45"/>
            <p:cNvSpPr>
              <a:spLocks noChangeShapeType="1"/>
            </p:cNvSpPr>
            <p:nvPr/>
          </p:nvSpPr>
          <p:spPr bwMode="auto">
            <a:xfrm flipV="1">
              <a:off x="748" y="233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46"/>
            <p:cNvSpPr>
              <a:spLocks noChangeShapeType="1"/>
            </p:cNvSpPr>
            <p:nvPr/>
          </p:nvSpPr>
          <p:spPr bwMode="auto">
            <a:xfrm flipV="1">
              <a:off x="1942" y="233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47"/>
            <p:cNvSpPr>
              <a:spLocks noChangeShapeType="1"/>
            </p:cNvSpPr>
            <p:nvPr/>
          </p:nvSpPr>
          <p:spPr bwMode="auto">
            <a:xfrm flipV="1">
              <a:off x="3140" y="233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48"/>
            <p:cNvSpPr>
              <a:spLocks noChangeShapeType="1"/>
            </p:cNvSpPr>
            <p:nvPr/>
          </p:nvSpPr>
          <p:spPr bwMode="auto">
            <a:xfrm flipV="1">
              <a:off x="4372" y="233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775</Words>
  <Application>Microsoft Office PowerPoint</Application>
  <PresentationFormat>On-screen Show (4:3)</PresentationFormat>
  <Paragraphs>231</Paragraphs>
  <Slides>28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Symbol</vt:lpstr>
      <vt:lpstr>Default Design</vt:lpstr>
      <vt:lpstr>Equation</vt:lpstr>
      <vt:lpstr>Microsoft Equation 3.0</vt:lpstr>
      <vt:lpstr>Lecture 3</vt:lpstr>
      <vt:lpstr>PowerPoint Presentation</vt:lpstr>
      <vt:lpstr>Pendulum</vt:lpstr>
      <vt:lpstr>Pendulum</vt:lpstr>
      <vt:lpstr>PowerPoint Presentation</vt:lpstr>
      <vt:lpstr>Physical Pendulum</vt:lpstr>
      <vt:lpstr>Physical Pendulum</vt:lpstr>
      <vt:lpstr>Torsional Pendulum</vt:lpstr>
      <vt:lpstr>Motion of a Torsional Pendulum</vt:lpstr>
      <vt:lpstr>Torsional Pendulum</vt:lpstr>
      <vt:lpstr>Damped Oscillations </vt:lpstr>
      <vt:lpstr>Question 6.14 </vt:lpstr>
      <vt:lpstr>Add a frictional force</vt:lpstr>
      <vt:lpstr>Solution</vt:lpstr>
      <vt:lpstr>Example</vt:lpstr>
      <vt:lpstr>Larger b-value</vt:lpstr>
      <vt:lpstr>Even Larger b-value</vt:lpstr>
      <vt:lpstr>Critical Damping</vt:lpstr>
      <vt:lpstr>Forced Oscillations </vt:lpstr>
      <vt:lpstr>PowerPoint Presentation</vt:lpstr>
      <vt:lpstr>PowerPoint Presentation</vt:lpstr>
      <vt:lpstr>Driving Force</vt:lpstr>
      <vt:lpstr>Steady State</vt:lpstr>
      <vt:lpstr>Example</vt:lpstr>
      <vt:lpstr>Resonance</vt:lpstr>
      <vt:lpstr>Example</vt:lpstr>
      <vt:lpstr>Remember Tacoma Narrows? </vt:lpstr>
      <vt:lpstr>Summary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123</dc:title>
  <dc:creator>BYUI</dc:creator>
  <cp:lastModifiedBy>Lines, Todd</cp:lastModifiedBy>
  <cp:revision>75</cp:revision>
  <dcterms:created xsi:type="dcterms:W3CDTF">2006-08-18T17:46:48Z</dcterms:created>
  <dcterms:modified xsi:type="dcterms:W3CDTF">2019-04-23T23:05:06Z</dcterms:modified>
</cp:coreProperties>
</file>