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309" r:id="rId2"/>
    <p:sldId id="289" r:id="rId3"/>
    <p:sldId id="310" r:id="rId4"/>
    <p:sldId id="290" r:id="rId5"/>
    <p:sldId id="291" r:id="rId6"/>
    <p:sldId id="311" r:id="rId7"/>
    <p:sldId id="312" r:id="rId8"/>
    <p:sldId id="313" r:id="rId9"/>
    <p:sldId id="314" r:id="rId10"/>
    <p:sldId id="315" r:id="rId11"/>
    <p:sldId id="316" r:id="rId12"/>
    <p:sldId id="293" r:id="rId13"/>
    <p:sldId id="294" r:id="rId14"/>
    <p:sldId id="295" r:id="rId15"/>
    <p:sldId id="296" r:id="rId16"/>
    <p:sldId id="317" r:id="rId17"/>
    <p:sldId id="318" r:id="rId18"/>
    <p:sldId id="319" r:id="rId19"/>
    <p:sldId id="341" r:id="rId20"/>
    <p:sldId id="340" r:id="rId21"/>
    <p:sldId id="342" r:id="rId22"/>
    <p:sldId id="292" r:id="rId23"/>
    <p:sldId id="320" r:id="rId24"/>
    <p:sldId id="321" r:id="rId25"/>
    <p:sldId id="297" r:id="rId26"/>
    <p:sldId id="322" r:id="rId27"/>
    <p:sldId id="323" r:id="rId28"/>
    <p:sldId id="298" r:id="rId29"/>
    <p:sldId id="299" r:id="rId30"/>
    <p:sldId id="300" r:id="rId31"/>
    <p:sldId id="324" r:id="rId32"/>
    <p:sldId id="325" r:id="rId33"/>
    <p:sldId id="326" r:id="rId34"/>
    <p:sldId id="327" r:id="rId35"/>
    <p:sldId id="328" r:id="rId36"/>
    <p:sldId id="329" r:id="rId37"/>
    <p:sldId id="301" r:id="rId38"/>
    <p:sldId id="302" r:id="rId39"/>
    <p:sldId id="330" r:id="rId40"/>
    <p:sldId id="332" r:id="rId41"/>
    <p:sldId id="333" r:id="rId42"/>
    <p:sldId id="334" r:id="rId43"/>
    <p:sldId id="335" r:id="rId44"/>
    <p:sldId id="336" r:id="rId45"/>
    <p:sldId id="337" r:id="rId46"/>
    <p:sldId id="303" r:id="rId47"/>
    <p:sldId id="304" r:id="rId48"/>
    <p:sldId id="338" r:id="rId49"/>
    <p:sldId id="305" r:id="rId50"/>
    <p:sldId id="306" r:id="rId51"/>
    <p:sldId id="307" r:id="rId52"/>
    <p:sldId id="308" r:id="rId53"/>
    <p:sldId id="281" r:id="rId54"/>
    <p:sldId id="339" r:id="rId55"/>
    <p:sldId id="283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7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A66EEBB2-87BF-43FC-ADFA-328BAEAA0FF8}"/>
    <pc:docChg chg="custSel addSld modSld sldOrd">
      <pc:chgData name="Lines, Todd" userId="afaf7c3a-e8aa-4568-882a-02ad8f9e19b0" providerId="ADAL" clId="{A66EEBB2-87BF-43FC-ADFA-328BAEAA0FF8}" dt="2019-04-29T15:51:18.699" v="114" actId="1076"/>
      <pc:docMkLst>
        <pc:docMk/>
      </pc:docMkLst>
      <pc:sldChg chg="ord">
        <pc:chgData name="Lines, Todd" userId="afaf7c3a-e8aa-4568-882a-02ad8f9e19b0" providerId="ADAL" clId="{A66EEBB2-87BF-43FC-ADFA-328BAEAA0FF8}" dt="2019-04-26T22:31:13.691" v="60"/>
        <pc:sldMkLst>
          <pc:docMk/>
          <pc:sldMk cId="669237571" sldId="292"/>
        </pc:sldMkLst>
      </pc:sldChg>
      <pc:sldChg chg="delSp modSp">
        <pc:chgData name="Lines, Todd" userId="afaf7c3a-e8aa-4568-882a-02ad8f9e19b0" providerId="ADAL" clId="{A66EEBB2-87BF-43FC-ADFA-328BAEAA0FF8}" dt="2019-04-26T22:50:49.895" v="103"/>
        <pc:sldMkLst>
          <pc:docMk/>
          <pc:sldMk cId="2821442452" sldId="325"/>
        </pc:sldMkLst>
        <pc:picChg chg="del mod">
          <ac:chgData name="Lines, Todd" userId="afaf7c3a-e8aa-4568-882a-02ad8f9e19b0" providerId="ADAL" clId="{A66EEBB2-87BF-43FC-ADFA-328BAEAA0FF8}" dt="2019-04-26T22:50:49.895" v="103"/>
          <ac:picMkLst>
            <pc:docMk/>
            <pc:sldMk cId="2821442452" sldId="325"/>
            <ac:picMk id="3" creationId="{1014431E-0262-4A58-9A10-E4F0A2FF656A}"/>
          </ac:picMkLst>
        </pc:picChg>
      </pc:sldChg>
      <pc:sldChg chg="addSp delSp modSp">
        <pc:chgData name="Lines, Todd" userId="afaf7c3a-e8aa-4568-882a-02ad8f9e19b0" providerId="ADAL" clId="{A66EEBB2-87BF-43FC-ADFA-328BAEAA0FF8}" dt="2019-04-26T22:52:31.447" v="109"/>
        <pc:sldMkLst>
          <pc:docMk/>
          <pc:sldMk cId="2703566889" sldId="326"/>
        </pc:sldMkLst>
        <pc:spChg chg="mod">
          <ac:chgData name="Lines, Todd" userId="afaf7c3a-e8aa-4568-882a-02ad8f9e19b0" providerId="ADAL" clId="{A66EEBB2-87BF-43FC-ADFA-328BAEAA0FF8}" dt="2019-04-26T22:51:29.150" v="104" actId="1076"/>
          <ac:spMkLst>
            <pc:docMk/>
            <pc:sldMk cId="2703566889" sldId="326"/>
            <ac:spMk id="3076" creationId="{00000000-0000-0000-0000-000000000000}"/>
          </ac:spMkLst>
        </pc:spChg>
        <pc:spChg chg="mod">
          <ac:chgData name="Lines, Todd" userId="afaf7c3a-e8aa-4568-882a-02ad8f9e19b0" providerId="ADAL" clId="{A66EEBB2-87BF-43FC-ADFA-328BAEAA0FF8}" dt="2019-04-26T22:51:31.974" v="105" actId="1076"/>
          <ac:spMkLst>
            <pc:docMk/>
            <pc:sldMk cId="2703566889" sldId="326"/>
            <ac:spMk id="3091" creationId="{00000000-0000-0000-0000-000000000000}"/>
          </ac:spMkLst>
        </pc:spChg>
        <pc:picChg chg="add del">
          <ac:chgData name="Lines, Todd" userId="afaf7c3a-e8aa-4568-882a-02ad8f9e19b0" providerId="ADAL" clId="{A66EEBB2-87BF-43FC-ADFA-328BAEAA0FF8}" dt="2019-04-26T22:52:21.008" v="107"/>
          <ac:picMkLst>
            <pc:docMk/>
            <pc:sldMk cId="2703566889" sldId="326"/>
            <ac:picMk id="2" creationId="{75F7AC4C-4FFD-45D6-8CC6-3BEBD6ACD8D6}"/>
          </ac:picMkLst>
        </pc:picChg>
        <pc:picChg chg="del mod">
          <ac:chgData name="Lines, Todd" userId="afaf7c3a-e8aa-4568-882a-02ad8f9e19b0" providerId="ADAL" clId="{A66EEBB2-87BF-43FC-ADFA-328BAEAA0FF8}" dt="2019-04-26T22:52:31.447" v="109"/>
          <ac:picMkLst>
            <pc:docMk/>
            <pc:sldMk cId="2703566889" sldId="326"/>
            <ac:picMk id="3" creationId="{416D49C7-7A8B-4C84-BB1C-CD96FE985F79}"/>
          </ac:picMkLst>
        </pc:picChg>
      </pc:sldChg>
      <pc:sldChg chg="addSp delSp modSp">
        <pc:chgData name="Lines, Todd" userId="afaf7c3a-e8aa-4568-882a-02ad8f9e19b0" providerId="ADAL" clId="{A66EEBB2-87BF-43FC-ADFA-328BAEAA0FF8}" dt="2019-04-29T15:51:18.699" v="114" actId="1076"/>
        <pc:sldMkLst>
          <pc:docMk/>
          <pc:sldMk cId="2550486807" sldId="339"/>
        </pc:sldMkLst>
        <pc:picChg chg="del">
          <ac:chgData name="Lines, Todd" userId="afaf7c3a-e8aa-4568-882a-02ad8f9e19b0" providerId="ADAL" clId="{A66EEBB2-87BF-43FC-ADFA-328BAEAA0FF8}" dt="2019-04-29T15:50:54.442" v="110" actId="478"/>
          <ac:picMkLst>
            <pc:docMk/>
            <pc:sldMk cId="2550486807" sldId="339"/>
            <ac:picMk id="3" creationId="{00000000-0000-0000-0000-000000000000}"/>
          </ac:picMkLst>
        </pc:picChg>
        <pc:picChg chg="add mod">
          <ac:chgData name="Lines, Todd" userId="afaf7c3a-e8aa-4568-882a-02ad8f9e19b0" providerId="ADAL" clId="{A66EEBB2-87BF-43FC-ADFA-328BAEAA0FF8}" dt="2019-04-29T15:51:18.699" v="114" actId="1076"/>
          <ac:picMkLst>
            <pc:docMk/>
            <pc:sldMk cId="2550486807" sldId="339"/>
            <ac:picMk id="4" creationId="{550A5104-046C-40F8-8172-02896F65E1EC}"/>
          </ac:picMkLst>
        </pc:picChg>
      </pc:sldChg>
      <pc:sldChg chg="addSp delSp modSp add">
        <pc:chgData name="Lines, Todd" userId="afaf7c3a-e8aa-4568-882a-02ad8f9e19b0" providerId="ADAL" clId="{A66EEBB2-87BF-43FC-ADFA-328BAEAA0FF8}" dt="2019-04-26T22:26:16.169" v="59"/>
        <pc:sldMkLst>
          <pc:docMk/>
          <pc:sldMk cId="3573817043" sldId="341"/>
        </pc:sldMkLst>
        <pc:spChg chg="add mod">
          <ac:chgData name="Lines, Todd" userId="afaf7c3a-e8aa-4568-882a-02ad8f9e19b0" providerId="ADAL" clId="{A66EEBB2-87BF-43FC-ADFA-328BAEAA0FF8}" dt="2019-04-26T22:25:35.671" v="54" actId="207"/>
          <ac:spMkLst>
            <pc:docMk/>
            <pc:sldMk cId="3573817043" sldId="341"/>
            <ac:spMk id="6" creationId="{9C7C303D-EC7B-41AB-8E18-63C1FE9326F7}"/>
          </ac:spMkLst>
        </pc:spChg>
        <pc:picChg chg="del mod">
          <ac:chgData name="Lines, Todd" userId="afaf7c3a-e8aa-4568-882a-02ad8f9e19b0" providerId="ADAL" clId="{A66EEBB2-87BF-43FC-ADFA-328BAEAA0FF8}" dt="2019-04-26T22:26:16.169" v="59"/>
          <ac:picMkLst>
            <pc:docMk/>
            <pc:sldMk cId="3573817043" sldId="341"/>
            <ac:picMk id="11" creationId="{66811457-893D-415E-8432-C10EFB12A9B6}"/>
          </ac:picMkLst>
        </pc:picChg>
        <pc:picChg chg="add mod modCrop">
          <ac:chgData name="Lines, Todd" userId="afaf7c3a-e8aa-4568-882a-02ad8f9e19b0" providerId="ADAL" clId="{A66EEBB2-87BF-43FC-ADFA-328BAEAA0FF8}" dt="2019-04-26T22:25:56.564" v="57" actId="732"/>
          <ac:picMkLst>
            <pc:docMk/>
            <pc:sldMk cId="3573817043" sldId="341"/>
            <ac:picMk id="47106" creationId="{A27E2C75-F56E-44F0-898D-F296214648C1}"/>
          </ac:picMkLst>
        </pc:picChg>
        <pc:cxnChg chg="add mod">
          <ac:chgData name="Lines, Todd" userId="afaf7c3a-e8aa-4568-882a-02ad8f9e19b0" providerId="ADAL" clId="{A66EEBB2-87BF-43FC-ADFA-328BAEAA0FF8}" dt="2019-04-26T22:25:10.640" v="46" actId="1076"/>
          <ac:cxnSpMkLst>
            <pc:docMk/>
            <pc:sldMk cId="3573817043" sldId="341"/>
            <ac:cxnSpMk id="5" creationId="{6EC44253-38CF-4A03-BA5D-5C8CCC819E63}"/>
          </ac:cxnSpMkLst>
        </pc:cxnChg>
        <pc:cxnChg chg="add del mod">
          <ac:chgData name="Lines, Todd" userId="afaf7c3a-e8aa-4568-882a-02ad8f9e19b0" providerId="ADAL" clId="{A66EEBB2-87BF-43FC-ADFA-328BAEAA0FF8}" dt="2019-04-26T22:25:24.165" v="51" actId="478"/>
          <ac:cxnSpMkLst>
            <pc:docMk/>
            <pc:sldMk cId="3573817043" sldId="341"/>
            <ac:cxnSpMk id="8" creationId="{DD9C606F-1DAB-4B6A-97DF-79D6573C28F0}"/>
          </ac:cxnSpMkLst>
        </pc:cxnChg>
        <pc:cxnChg chg="add del mod">
          <ac:chgData name="Lines, Todd" userId="afaf7c3a-e8aa-4568-882a-02ad8f9e19b0" providerId="ADAL" clId="{A66EEBB2-87BF-43FC-ADFA-328BAEAA0FF8}" dt="2019-04-26T22:25:30.106" v="53" actId="478"/>
          <ac:cxnSpMkLst>
            <pc:docMk/>
            <pc:sldMk cId="3573817043" sldId="341"/>
            <ac:cxnSpMk id="10" creationId="{C04E6E18-24D3-4D51-A0B1-81BA6335AC76}"/>
          </ac:cxnSpMkLst>
        </pc:cxnChg>
      </pc:sldChg>
      <pc:sldChg chg="addSp delSp modSp add">
        <pc:chgData name="Lines, Todd" userId="afaf7c3a-e8aa-4568-882a-02ad8f9e19b0" providerId="ADAL" clId="{A66EEBB2-87BF-43FC-ADFA-328BAEAA0FF8}" dt="2019-04-26T22:36:04.326" v="101" actId="20577"/>
        <pc:sldMkLst>
          <pc:docMk/>
          <pc:sldMk cId="1664177168" sldId="342"/>
        </pc:sldMkLst>
        <pc:spChg chg="mod">
          <ac:chgData name="Lines, Todd" userId="afaf7c3a-e8aa-4568-882a-02ad8f9e19b0" providerId="ADAL" clId="{A66EEBB2-87BF-43FC-ADFA-328BAEAA0FF8}" dt="2019-04-26T22:36:04.326" v="101" actId="20577"/>
          <ac:spMkLst>
            <pc:docMk/>
            <pc:sldMk cId="1664177168" sldId="342"/>
            <ac:spMk id="2" creationId="{EB6268D4-DACB-4F3E-98B4-621A6F58B121}"/>
          </ac:spMkLst>
        </pc:spChg>
        <pc:spChg chg="del">
          <ac:chgData name="Lines, Todd" userId="afaf7c3a-e8aa-4568-882a-02ad8f9e19b0" providerId="ADAL" clId="{A66EEBB2-87BF-43FC-ADFA-328BAEAA0FF8}" dt="2019-04-26T22:35:46.025" v="62" actId="20577"/>
          <ac:spMkLst>
            <pc:docMk/>
            <pc:sldMk cId="1664177168" sldId="342"/>
            <ac:spMk id="3" creationId="{A72E56A0-736E-41E4-A22A-48D05565389A}"/>
          </ac:spMkLst>
        </pc:spChg>
        <pc:picChg chg="add mod">
          <ac:chgData name="Lines, Todd" userId="afaf7c3a-e8aa-4568-882a-02ad8f9e19b0" providerId="ADAL" clId="{A66EEBB2-87BF-43FC-ADFA-328BAEAA0FF8}" dt="2019-04-26T22:35:52.509" v="64" actId="14100"/>
          <ac:picMkLst>
            <pc:docMk/>
            <pc:sldMk cId="1664177168" sldId="342"/>
            <ac:picMk id="4" creationId="{F0CF56A6-97D1-4F63-A90A-A65B0DA633C4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2.wmf"/><Relationship Id="rId4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43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CA0F8-BD70-4694-BD56-6665D6FFBF3C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89AA8-7E2F-40B2-8B7D-8CA2E9EFC1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32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33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4833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8F86D75-E367-43A2-B6DF-15A7ED0B922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049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64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4864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C4A227C-E1E0-4E81-9FA8-CE169FC7D12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00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84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4884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B871EA4-265B-4F34-BC43-0F00B897E94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18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Winter 2007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DE290-74FB-4D07-887E-CE0DE2BEF6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0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63FC6-F0D5-4376-9B97-08D3CD3871A3}" type="datetimeFigureOut">
              <a:rPr lang="en-US" smtClean="0"/>
              <a:pPr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3.wmf"/><Relationship Id="rId3" Type="http://schemas.openxmlformats.org/officeDocument/2006/relationships/oleObject" Target="../embeddings/oleObject3.bin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2.wmf"/><Relationship Id="rId5" Type="http://schemas.openxmlformats.org/officeDocument/2006/relationships/image" Target="../media/image6.emf"/><Relationship Id="rId10" Type="http://schemas.openxmlformats.org/officeDocument/2006/relationships/oleObject" Target="../embeddings/oleObject6.bin"/><Relationship Id="rId4" Type="http://schemas.openxmlformats.org/officeDocument/2006/relationships/image" Target="../media/image9.wmf"/><Relationship Id="rId9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6l2vSsavVZ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20.emf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1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24.emf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2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3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3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5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37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39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4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31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44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46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-assXMb3eYk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cvBtQmY2B5I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9D2939-641E-4F08-8F10-3E88662DB60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Sinusoidal Waves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427163"/>
            <a:ext cx="4165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 continuous wave can be created by shaking the end of the string in simple harmonic motion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shape of the wave is called </a:t>
            </a:r>
            <a:r>
              <a:rPr lang="en-US" sz="2400" b="1"/>
              <a:t>sinusoidal</a:t>
            </a:r>
            <a:r>
              <a:rPr lang="en-US" sz="2400"/>
              <a:t> since the waveform is that of a sine curve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shape remains the same but moves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Toward the right in the text diagrams</a:t>
            </a:r>
          </a:p>
        </p:txBody>
      </p:sp>
      <p:pic>
        <p:nvPicPr>
          <p:cNvPr id="4915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408113"/>
            <a:ext cx="3662363" cy="299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0087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6601" y="1011238"/>
            <a:ext cx="7323138" cy="4848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362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875" y="419099"/>
            <a:ext cx="8074025" cy="6273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4085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We know that frequency and period are inversely related. If the frequency is 0.2Hz what is the period?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20 sec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 sec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 sec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 sec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35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379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/>
              <a:t>When we talk about the period of a sinusoidal wave, what do we mean?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Considering the snapshot view, it is the distance between wave crests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Considering the history graph view (video camera view), it is the period of oscillation of a single medium element.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Considering the snapshot view, it is the distance in maximum displacement between to medium points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Considering the  history graph view, it is the distance between two wave crests.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19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379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/>
              <a:t>When we talk about the wavelength of a sinusoidal wave, what do we mean?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Considering the snapshot view, it is the distance between wave crests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Considering the history graph view (video camera view), it is the period of oscillation of a single medium element.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Considering the snapshot view, it is the distance in maximum displacement between to medium points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Considering the  history graph view, it is the distance between two wave crests.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97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223.3.8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does k tell us?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How far apart wave crests are in distance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How often we get a wave crest in distance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How far apart wave crests are in time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How often we get a wave crest in time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53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C4FF6E-0BC5-4353-B174-029A48221FC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1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Wavenumber</a:t>
            </a:r>
          </a:p>
        </p:txBody>
      </p:sp>
      <p:sp>
        <p:nvSpPr>
          <p:cNvPr id="82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051425" cy="4525963"/>
          </a:xfrm>
        </p:spPr>
        <p:txBody>
          <a:bodyPr/>
          <a:lstStyle/>
          <a:p>
            <a:pPr eaLnBrk="1" hangingPunct="1"/>
            <a:r>
              <a:rPr lang="en-US" sz="2400"/>
              <a:t>consider again a sinusoidal wave</a:t>
            </a:r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 A is the amplitude (x</a:t>
            </a:r>
            <a:r>
              <a:rPr lang="en-US" sz="2400" baseline="-25000"/>
              <a:t>max</a:t>
            </a:r>
            <a:r>
              <a:rPr lang="en-US" sz="2400"/>
              <a:t>). </a:t>
            </a:r>
          </a:p>
          <a:p>
            <a:pPr eaLnBrk="1" hangingPunct="1"/>
            <a:r>
              <a:rPr lang="en-US" sz="2400"/>
              <a:t>We need to find a (like for SHM we found </a:t>
            </a:r>
            <a:r>
              <a:rPr lang="en-US" sz="2400">
                <a:sym typeface="Symbol" pitchFamily="18" charset="2"/>
              </a:rPr>
              <a:t></a:t>
            </a:r>
            <a:r>
              <a:rPr lang="en-US" sz="2400"/>
              <a:t>). </a:t>
            </a:r>
          </a:p>
          <a:p>
            <a:pPr eaLnBrk="1" hangingPunct="1"/>
            <a:r>
              <a:rPr lang="en-US" sz="2400"/>
              <a:t>Use initial conditions</a:t>
            </a:r>
          </a:p>
          <a:p>
            <a:pPr eaLnBrk="1" hangingPunct="1"/>
            <a:endParaRPr lang="en-US" sz="2400"/>
          </a:p>
        </p:txBody>
      </p:sp>
      <p:pic>
        <p:nvPicPr>
          <p:cNvPr id="820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9763" y="2598738"/>
            <a:ext cx="2987675" cy="197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2" name="Rectangle 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1330325" y="2208213"/>
          <a:ext cx="284162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130040" imgH="215640" progId="Equation.3">
                  <p:embed/>
                </p:oleObj>
              </mc:Choice>
              <mc:Fallback>
                <p:oleObj name="Equation" r:id="rId4" imgW="1130040" imgH="215640" progId="Equation.3">
                  <p:embed/>
                  <p:pic>
                    <p:nvPicPr>
                      <p:cNvPr id="819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2208213"/>
                        <a:ext cx="2841625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Rectangle 8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5" name="Object 7"/>
          <p:cNvGraphicFramePr>
            <a:graphicFrameLocks noChangeAspect="1"/>
          </p:cNvGraphicFramePr>
          <p:nvPr/>
        </p:nvGraphicFramePr>
        <p:xfrm>
          <a:off x="1501775" y="4672013"/>
          <a:ext cx="26352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1447560" imgH="215640" progId="Equation.3">
                  <p:embed/>
                </p:oleObj>
              </mc:Choice>
              <mc:Fallback>
                <p:oleObj name="Equation" r:id="rId6" imgW="1447560" imgH="215640" progId="Equation.3">
                  <p:embed/>
                  <p:pic>
                    <p:nvPicPr>
                      <p:cNvPr id="81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4672013"/>
                        <a:ext cx="263525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Rectangle 10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8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922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92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2515EE-4685-49E6-8473-10370292C8B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Wavenumber</a:t>
            </a:r>
          </a:p>
        </p:txBody>
      </p:sp>
      <p:sp>
        <p:nvSpPr>
          <p:cNvPr id="9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310063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The next time y=0 will be when x=</a:t>
            </a:r>
            <a:r>
              <a:rPr lang="en-US" sz="2400">
                <a:sym typeface="Symbol" pitchFamily="18" charset="2"/>
              </a:rPr>
              <a:t>/2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This is true when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So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981075" y="2352675"/>
          <a:ext cx="27654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587240" imgH="431640" progId="Equation.3">
                  <p:embed/>
                </p:oleObj>
              </mc:Choice>
              <mc:Fallback>
                <p:oleObj name="Equation" r:id="rId3" imgW="1587240" imgH="431640" progId="Equation.3">
                  <p:embed/>
                  <p:pic>
                    <p:nvPicPr>
                      <p:cNvPr id="92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2352675"/>
                        <a:ext cx="2765425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16475" y="1320800"/>
            <a:ext cx="4094163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9" name="Rectangle 7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19" name="Object 6"/>
          <p:cNvGraphicFramePr>
            <a:graphicFrameLocks noChangeAspect="1"/>
          </p:cNvGraphicFramePr>
          <p:nvPr/>
        </p:nvGraphicFramePr>
        <p:xfrm>
          <a:off x="1636713" y="3597275"/>
          <a:ext cx="989012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520560" imgH="393480" progId="Equation.3">
                  <p:embed/>
                </p:oleObj>
              </mc:Choice>
              <mc:Fallback>
                <p:oleObj name="Equation" r:id="rId6" imgW="520560" imgH="393480" progId="Equation.3">
                  <p:embed/>
                  <p:pic>
                    <p:nvPicPr>
                      <p:cNvPr id="921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3597275"/>
                        <a:ext cx="989012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9"/>
          <p:cNvGraphicFramePr>
            <a:graphicFrameLocks noChangeAspect="1"/>
          </p:cNvGraphicFramePr>
          <p:nvPr/>
        </p:nvGraphicFramePr>
        <p:xfrm>
          <a:off x="1557338" y="4433888"/>
          <a:ext cx="9779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8" imgW="482400" imgH="393480" progId="Equation.3">
                  <p:embed/>
                </p:oleObj>
              </mc:Choice>
              <mc:Fallback>
                <p:oleObj name="Equation" r:id="rId8" imgW="482400" imgH="393480" progId="Equation.3">
                  <p:embed/>
                  <p:pic>
                    <p:nvPicPr>
                      <p:cNvPr id="922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4433888"/>
                        <a:ext cx="977900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8"/>
          <p:cNvGraphicFramePr>
            <a:graphicFrameLocks noChangeAspect="1"/>
          </p:cNvGraphicFramePr>
          <p:nvPr/>
        </p:nvGraphicFramePr>
        <p:xfrm>
          <a:off x="839788" y="5194300"/>
          <a:ext cx="23749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10" imgW="1333440" imgH="431640" progId="Equation.3">
                  <p:embed/>
                </p:oleObj>
              </mc:Choice>
              <mc:Fallback>
                <p:oleObj name="Equation" r:id="rId10" imgW="1333440" imgH="431640" progId="Equation.3">
                  <p:embed/>
                  <p:pic>
                    <p:nvPicPr>
                      <p:cNvPr id="922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5194300"/>
                        <a:ext cx="2374900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Rectangle 10"/>
          <p:cNvSpPr>
            <a:spLocks noChangeArrowheads="1"/>
          </p:cNvSpPr>
          <p:nvPr/>
        </p:nvSpPr>
        <p:spPr bwMode="auto">
          <a:xfrm>
            <a:off x="0" y="28368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31" name="Text Box 12"/>
          <p:cNvSpPr txBox="1">
            <a:spLocks noChangeArrowheads="1"/>
          </p:cNvSpPr>
          <p:nvPr/>
        </p:nvSpPr>
        <p:spPr bwMode="auto">
          <a:xfrm>
            <a:off x="5195888" y="4594225"/>
            <a:ext cx="3529012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We have a special name for a, it is the wavenumber, and we give it the symbol </a:t>
            </a:r>
            <a:r>
              <a:rPr lang="en-US" i="1"/>
              <a:t>k</a:t>
            </a:r>
            <a:endParaRPr lang="en-US"/>
          </a:p>
        </p:txBody>
      </p:sp>
      <p:sp>
        <p:nvSpPr>
          <p:cNvPr id="9232" name="Rectangle 14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22" name="Object 13"/>
          <p:cNvGraphicFramePr>
            <a:graphicFrameLocks noChangeAspect="1"/>
          </p:cNvGraphicFramePr>
          <p:nvPr/>
        </p:nvGraphicFramePr>
        <p:xfrm>
          <a:off x="6361113" y="5449888"/>
          <a:ext cx="1036637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2" imgW="482400" imgH="393480" progId="Equation.3">
                  <p:embed/>
                </p:oleObj>
              </mc:Choice>
              <mc:Fallback>
                <p:oleObj name="Equation" r:id="rId12" imgW="482400" imgH="393480" progId="Equation.3">
                  <p:embed/>
                  <p:pic>
                    <p:nvPicPr>
                      <p:cNvPr id="922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1113" y="5449888"/>
                        <a:ext cx="1036637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7988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3570" y="4012442"/>
            <a:ext cx="3323230" cy="211372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From </a:t>
            </a:r>
            <a:r>
              <a:rPr lang="en-US" dirty="0" err="1"/>
              <a:t>Alemily</a:t>
            </a:r>
            <a:r>
              <a:rPr lang="en-US" dirty="0"/>
              <a:t>, licensed under the Creative Commons Attribution-Share Alike 2.5 Generic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336275" cy="691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82900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2B7B-EFB8-4C7F-90D0-1B2BAF16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B5EA-4A30-43C0-845A-0A13288A2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7106" name="Picture 2" descr="File:9522Plowing with Carabaos in the Philippines 19.jpg">
            <a:extLst>
              <a:ext uri="{FF2B5EF4-FFF2-40B4-BE49-F238E27FC236}">
                <a16:creationId xmlns:a16="http://schemas.microsoft.com/office/drawing/2014/main" id="{A27E2C75-F56E-44F0-898D-F296214648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97" r="31476" b="18661"/>
          <a:stretch/>
        </p:blipFill>
        <p:spPr bwMode="auto">
          <a:xfrm>
            <a:off x="930676" y="2228295"/>
            <a:ext cx="5221549" cy="281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EC44253-38CF-4A03-BA5D-5C8CCC819E63}"/>
              </a:ext>
            </a:extLst>
          </p:cNvPr>
          <p:cNvCxnSpPr/>
          <p:nvPr/>
        </p:nvCxnSpPr>
        <p:spPr>
          <a:xfrm>
            <a:off x="1828800" y="4199138"/>
            <a:ext cx="1074198" cy="0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C7C303D-EC7B-41AB-8E18-63C1FE9326F7}"/>
              </a:ext>
            </a:extLst>
          </p:cNvPr>
          <p:cNvSpPr txBox="1"/>
          <p:nvPr/>
        </p:nvSpPr>
        <p:spPr>
          <a:xfrm>
            <a:off x="1358283" y="3338004"/>
            <a:ext cx="2068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About two furrows per meter</a:t>
            </a:r>
          </a:p>
        </p:txBody>
      </p:sp>
    </p:spTree>
    <p:extLst>
      <p:ext uri="{BB962C8B-B14F-4D97-AF65-F5344CB8AC3E}">
        <p14:creationId xmlns:p14="http://schemas.microsoft.com/office/powerpoint/2010/main" val="357381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223.3.1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What is a crest?</a:t>
            </a:r>
          </a:p>
          <a:p>
            <a:pPr marL="1112838" lvl="1" indent="-533400" eaLnBrk="1" hangingPunct="1">
              <a:buFontTx/>
              <a:buAutoNum type="alphaLcParenR"/>
            </a:pPr>
            <a:r>
              <a:rPr lang="en-US" dirty="0"/>
              <a:t>A toothpaste</a:t>
            </a:r>
          </a:p>
          <a:p>
            <a:pPr marL="1112838" lvl="1" indent="-533400" eaLnBrk="1" hangingPunct="1">
              <a:buFontTx/>
              <a:buAutoNum type="alphaLcParenR"/>
            </a:pPr>
            <a:r>
              <a:rPr lang="en-US" dirty="0"/>
              <a:t>The place a wave crosses the x-axis</a:t>
            </a:r>
          </a:p>
          <a:p>
            <a:pPr marL="1112838" lvl="1" indent="-533400" eaLnBrk="1" hangingPunct="1">
              <a:buFontTx/>
              <a:buAutoNum type="alphaLcParenR"/>
            </a:pPr>
            <a:r>
              <a:rPr lang="en-US" dirty="0"/>
              <a:t>The peak of a wave</a:t>
            </a:r>
          </a:p>
          <a:p>
            <a:pPr marL="1112838" lvl="1" indent="-533400" eaLnBrk="1" hangingPunct="1">
              <a:buFontTx/>
              <a:buAutoNum type="alphaLcParenR"/>
            </a:pPr>
            <a:r>
              <a:rPr lang="en-US" dirty="0"/>
              <a:t>The lowest point in the wave</a:t>
            </a:r>
          </a:p>
        </p:txBody>
      </p:sp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D81F2B-99C7-4FA4-B084-E4E2302DE9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36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7106" name="Picture 2" descr="https://upload.wikimedia.org/wikipedia/commons/thumb/c/c7/2008_03_28_-_I70_Cable_Barrier.JPG/1920px-2008_03_28_-_I70_Cable_Barri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9" r="4354"/>
          <a:stretch/>
        </p:blipFill>
        <p:spPr bwMode="auto">
          <a:xfrm>
            <a:off x="0" y="461819"/>
            <a:ext cx="9162474" cy="613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 rot="3891752">
            <a:off x="4507346" y="4174837"/>
            <a:ext cx="1533236" cy="932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60800" y="5615709"/>
            <a:ext cx="2872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Rumble Strip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08770"/>
            <a:ext cx="8981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Thisisbossi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https://commons.wikimedia.org/wiki/File:2008_03_28_-_I70_Cable_Barrier.JPG</a:t>
            </a:r>
          </a:p>
        </p:txBody>
      </p:sp>
    </p:spTree>
    <p:extLst>
      <p:ext uri="{BB962C8B-B14F-4D97-AF65-F5344CB8AC3E}">
        <p14:creationId xmlns:p14="http://schemas.microsoft.com/office/powerpoint/2010/main" val="2845461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268D4-DACB-4F3E-98B4-621A6F58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Musical Rumble Strip Route 66</a:t>
            </a:r>
          </a:p>
        </p:txBody>
      </p:sp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F0CF56A6-97D1-4F63-A90A-A65B0DA633C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10214" y="1599692"/>
            <a:ext cx="7730395" cy="434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77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 have a sinusoidal wave traveling with a wave speed of 10m/s.  The wavelength is 5m. What is the frequency?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 sec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 Hz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50 1/sec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37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0695" y="1665027"/>
            <a:ext cx="7176933" cy="120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4403" y="4580720"/>
            <a:ext cx="7586029" cy="1274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2292824" y="368490"/>
          <a:ext cx="412496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5" imgW="1930400" imgH="431800" progId="Equation.3">
                  <p:embed/>
                </p:oleObj>
              </mc:Choice>
              <mc:Fallback>
                <p:oleObj name="Equation" r:id="rId5" imgW="1930400" imgH="431800" progId="Equation.3">
                  <p:embed/>
                  <p:pic>
                    <p:nvPicPr>
                      <p:cNvPr id="317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824" y="368490"/>
                        <a:ext cx="412496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>
            <p:extLst/>
          </p:nvPr>
        </p:nvGraphicFramePr>
        <p:xfrm>
          <a:off x="2412033" y="3283778"/>
          <a:ext cx="38639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7" imgW="2057400" imgH="431640" progId="Equation.3">
                  <p:embed/>
                </p:oleObj>
              </mc:Choice>
              <mc:Fallback>
                <p:oleObj name="Equation" r:id="rId7" imgW="2057400" imgH="431640" progId="Equation.3">
                  <p:embed/>
                  <p:pic>
                    <p:nvPicPr>
                      <p:cNvPr id="317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2033" y="3283778"/>
                        <a:ext cx="3863975" cy="80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038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1829" y="1796575"/>
            <a:ext cx="7261017" cy="121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8308" y="4594366"/>
            <a:ext cx="7098504" cy="1192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>
            <p:extLst/>
          </p:nvPr>
        </p:nvGraphicFramePr>
        <p:xfrm>
          <a:off x="2373313" y="409575"/>
          <a:ext cx="3948112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5" imgW="1879560" imgH="431640" progId="Equation.3">
                  <p:embed/>
                </p:oleObj>
              </mc:Choice>
              <mc:Fallback>
                <p:oleObj name="Equation" r:id="rId5" imgW="1879560" imgH="431640" progId="Equation.3">
                  <p:embed/>
                  <p:pic>
                    <p:nvPicPr>
                      <p:cNvPr id="348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409575"/>
                        <a:ext cx="3948112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4822" name="Object 6"/>
          <p:cNvGraphicFramePr>
            <a:graphicFrameLocks noChangeAspect="1"/>
          </p:cNvGraphicFramePr>
          <p:nvPr>
            <p:extLst/>
          </p:nvPr>
        </p:nvGraphicFramePr>
        <p:xfrm>
          <a:off x="2354263" y="3248025"/>
          <a:ext cx="440848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7" imgW="2311200" imgH="431640" progId="Equation.3">
                  <p:embed/>
                </p:oleObj>
              </mc:Choice>
              <mc:Fallback>
                <p:oleObj name="Equation" r:id="rId7" imgW="2311200" imgH="431640" progId="Equation.3">
                  <p:embed/>
                  <p:pic>
                    <p:nvPicPr>
                      <p:cNvPr id="348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3248025"/>
                        <a:ext cx="4408487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4906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223.3.9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shape are sound waves?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linear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circular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Spherical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04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9713" y="5105400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dirty="0"/>
              <a:t>Water Drop and wave From Julian Evil: Attribution-Share Alike 2.0 Generic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409" y="0"/>
            <a:ext cx="76200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3549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445" t="4200" b="4743"/>
          <a:stretch>
            <a:fillRect/>
          </a:stretch>
        </p:blipFill>
        <p:spPr bwMode="auto">
          <a:xfrm>
            <a:off x="2971800" y="2895600"/>
            <a:ext cx="32480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19400" y="4876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Portion of a Spherical Wave: Wave becomes more flat as it expands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3276600" y="4191000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3619500" y="3848100"/>
            <a:ext cx="1219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886200" y="3581400"/>
            <a:ext cx="14478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86200" y="3657600"/>
            <a:ext cx="22098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329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223.4.0.1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sound waves, what is a compression?</a:t>
            </a:r>
          </a:p>
          <a:p>
            <a:pPr marL="514350" indent="-514350">
              <a:buAutoNum type="alphaLcParenR"/>
            </a:pPr>
            <a:r>
              <a:rPr lang="en-US" dirty="0"/>
              <a:t>It is a region of higher pressure</a:t>
            </a:r>
          </a:p>
          <a:p>
            <a:pPr marL="514350" indent="-514350">
              <a:buAutoNum type="alphaLcParenR"/>
            </a:pPr>
            <a:r>
              <a:rPr lang="en-US" dirty="0"/>
              <a:t>It is a region of lower pressure</a:t>
            </a:r>
          </a:p>
          <a:p>
            <a:pPr marL="514350" indent="-514350">
              <a:buAutoNum type="alphaLcParenR"/>
            </a:pPr>
            <a:r>
              <a:rPr lang="en-US" dirty="0"/>
              <a:t>It is an area over which a force is applied</a:t>
            </a:r>
          </a:p>
          <a:p>
            <a:pPr marL="514350" indent="-514350">
              <a:buAutoNum type="alphaLcParenR"/>
            </a:pPr>
            <a:r>
              <a:rPr lang="en-US" dirty="0"/>
              <a:t>It refers to the collision time of molecules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47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223.4.0.2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sound waves, a compression is a high pressure region, what do we call a low pressure region?</a:t>
            </a:r>
          </a:p>
          <a:p>
            <a:pPr marL="514350" indent="-514350">
              <a:buAutoNum type="alphaLcParenR"/>
            </a:pPr>
            <a:r>
              <a:rPr lang="en-US" dirty="0"/>
              <a:t>Low pressure region</a:t>
            </a:r>
          </a:p>
          <a:p>
            <a:pPr marL="514350" indent="-514350">
              <a:buAutoNum type="alphaLcParenR"/>
            </a:pPr>
            <a:r>
              <a:rPr lang="en-US" dirty="0"/>
              <a:t>Pressure </a:t>
            </a:r>
            <a:r>
              <a:rPr lang="en-US" dirty="0" err="1"/>
              <a:t>minimimization</a:t>
            </a:r>
            <a:endParaRPr lang="en-US" dirty="0"/>
          </a:p>
          <a:p>
            <a:pPr marL="514350" indent="-514350">
              <a:buAutoNum type="alphaLcParenR"/>
            </a:pPr>
            <a:r>
              <a:rPr lang="en-US" dirty="0" err="1"/>
              <a:t>hypopresurization</a:t>
            </a:r>
            <a:endParaRPr lang="en-US" dirty="0"/>
          </a:p>
          <a:p>
            <a:pPr marL="514350" indent="-514350">
              <a:buAutoNum type="alphaLcParenR"/>
            </a:pPr>
            <a:r>
              <a:rPr lang="en-US" dirty="0"/>
              <a:t>Rarefaction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5017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5018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CED46C-3496-4F4D-B6B4-CABD5763A9F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Amplitude and Wavelength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879975" cy="4525963"/>
          </a:xfrm>
        </p:spPr>
        <p:txBody>
          <a:bodyPr/>
          <a:lstStyle/>
          <a:p>
            <a:pPr eaLnBrk="1" hangingPunct="1"/>
            <a:r>
              <a:rPr lang="en-US" sz="2400"/>
              <a:t>The </a:t>
            </a:r>
            <a:r>
              <a:rPr lang="en-US" sz="2400" b="1"/>
              <a:t>crest</a:t>
            </a:r>
            <a:r>
              <a:rPr lang="en-US" sz="2400"/>
              <a:t> of the wave is the location of the maximum displacement of the element from its normal position</a:t>
            </a:r>
          </a:p>
          <a:p>
            <a:pPr lvl="1" eaLnBrk="1" hangingPunct="1"/>
            <a:r>
              <a:rPr lang="en-US" sz="2000"/>
              <a:t>This distance is called the </a:t>
            </a:r>
            <a:r>
              <a:rPr lang="en-US" sz="2000" b="1"/>
              <a:t>amplitude</a:t>
            </a:r>
            <a:r>
              <a:rPr lang="en-US" sz="2000"/>
              <a:t>, </a:t>
            </a:r>
            <a:r>
              <a:rPr lang="en-US" sz="2000" i="1"/>
              <a:t>A</a:t>
            </a:r>
          </a:p>
          <a:p>
            <a:pPr lvl="1" eaLnBrk="1" hangingPunct="1"/>
            <a:r>
              <a:rPr lang="en-US" sz="2000"/>
              <a:t>The point at the negative amplitude is called the </a:t>
            </a:r>
            <a:r>
              <a:rPr lang="en-US" sz="2000" b="1"/>
              <a:t>trough</a:t>
            </a:r>
            <a:endParaRPr lang="en-US" sz="2000"/>
          </a:p>
          <a:p>
            <a:pPr eaLnBrk="1" hangingPunct="1"/>
            <a:r>
              <a:rPr lang="en-US" sz="2400"/>
              <a:t>The </a:t>
            </a:r>
            <a:r>
              <a:rPr lang="en-US" sz="2400" b="1"/>
              <a:t>wavelength</a:t>
            </a:r>
            <a:r>
              <a:rPr lang="en-US" sz="2400"/>
              <a:t>, </a:t>
            </a:r>
            <a:r>
              <a:rPr lang="en-US" sz="2400" i="1">
                <a:latin typeface="Symbol" pitchFamily="18" charset="2"/>
              </a:rPr>
              <a:t>l</a:t>
            </a:r>
            <a:r>
              <a:rPr lang="en-US" sz="2400"/>
              <a:t>, is the distance from one crest to the next</a:t>
            </a:r>
          </a:p>
        </p:txBody>
      </p:sp>
      <p:sp>
        <p:nvSpPr>
          <p:cNvPr id="9" name="ClipArt Placeholder 8"/>
          <p:cNvSpPr>
            <a:spLocks noGrp="1"/>
          </p:cNvSpPr>
          <p:nvPr>
            <p:ph type="clipArt" sz="half" idx="2"/>
          </p:nvPr>
        </p:nvSpPr>
        <p:spPr/>
      </p:sp>
    </p:spTree>
    <p:extLst>
      <p:ext uri="{BB962C8B-B14F-4D97-AF65-F5344CB8AC3E}">
        <p14:creationId xmlns:p14="http://schemas.microsoft.com/office/powerpoint/2010/main" val="2614111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223.4.0.3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can represent a sound wave as displacement, s(</a:t>
                </a:r>
                <a:r>
                  <a:rPr lang="en-US" dirty="0" err="1"/>
                  <a:t>x,t</a:t>
                </a:r>
                <a:r>
                  <a:rPr lang="en-US" dirty="0"/>
                  <a:t>), or pressure difference, </a:t>
                </a:r>
                <a:r>
                  <a:rPr lang="en-US" dirty="0">
                    <a:sym typeface="Symbol"/>
                  </a:rPr>
                  <a:t>P(</a:t>
                </a:r>
                <a:r>
                  <a:rPr lang="en-US" dirty="0" err="1">
                    <a:sym typeface="Symbol"/>
                  </a:rPr>
                  <a:t>x,t</a:t>
                </a:r>
                <a:r>
                  <a:rPr lang="en-US" dirty="0">
                    <a:sym typeface="Symbol"/>
                  </a:rPr>
                  <a:t>). By how much </a:t>
                </a:r>
                <a:r>
                  <a:rPr lang="en-US">
                    <a:sym typeface="Symbol"/>
                  </a:rPr>
                  <a:t>is P(</a:t>
                </a:r>
                <a:r>
                  <a:rPr lang="en-US" dirty="0" err="1">
                    <a:sym typeface="Symbol"/>
                  </a:rPr>
                  <a:t>x,t</a:t>
                </a:r>
                <a:r>
                  <a:rPr lang="en-US" dirty="0">
                    <a:sym typeface="Symbol"/>
                  </a:rPr>
                  <a:t>) out of phase with </a:t>
                </a:r>
                <a:r>
                  <a:rPr lang="en-US" dirty="0"/>
                  <a:t>s(</a:t>
                </a:r>
                <a:r>
                  <a:rPr lang="en-US" dirty="0" err="1"/>
                  <a:t>x,t</a:t>
                </a:r>
                <a:r>
                  <a:rPr lang="en-US" dirty="0"/>
                  <a:t>)?</a:t>
                </a:r>
              </a:p>
              <a:p>
                <a:pPr marL="514350" indent="-514350">
                  <a:buAutoNum type="alphaLcParenR"/>
                </a:pPr>
                <a:r>
                  <a:rPr lang="en-US" dirty="0"/>
                  <a:t>They are not out of phase</a:t>
                </a:r>
              </a:p>
              <a:p>
                <a:pPr marL="514350" indent="-514350">
                  <a:buAutoNum type="alphaLcParenR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/>
                      </a:rPr>
                      <m:t></m:t>
                    </m:r>
                  </m:oMath>
                </a14:m>
                <a:r>
                  <a:rPr lang="en-US" dirty="0"/>
                  <a:t>/2</a:t>
                </a:r>
              </a:p>
              <a:p>
                <a:pPr marL="514350" indent="-514350">
                  <a:buAutoNum type="alphaLcParenR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sym typeface="Symbol"/>
                      </a:rPr>
                      <m:t></m:t>
                    </m:r>
                  </m:oMath>
                </a14:m>
                <a:endParaRPr lang="en-US" dirty="0"/>
              </a:p>
              <a:p>
                <a:pPr marL="514350" indent="-514350">
                  <a:buFont typeface="Arial" pitchFamily="34" charset="0"/>
                  <a:buAutoNum type="alphaLcParenR"/>
                </a:pPr>
                <a:r>
                  <a:rPr lang="en-US" dirty="0"/>
                  <a:t>2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sym typeface="Symbol"/>
                      </a:rPr>
                      <m:t></m:t>
                    </m:r>
                  </m:oMath>
                </a14:m>
                <a:endParaRPr lang="en-US" dirty="0"/>
              </a:p>
              <a:p>
                <a:pPr marL="514350" indent="-514350">
                  <a:buAutoNum type="alphaLcParenR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26" t="-1752" b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47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2025" y="-4763"/>
            <a:ext cx="4352925" cy="686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2374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5" name="Rectangle 41"/>
          <p:cNvSpPr>
            <a:spLocks noChangeArrowheads="1"/>
          </p:cNvSpPr>
          <p:nvPr/>
        </p:nvSpPr>
        <p:spPr bwMode="auto">
          <a:xfrm>
            <a:off x="3238500" y="2032000"/>
            <a:ext cx="2900363" cy="831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4" name="Rectangle 39"/>
          <p:cNvSpPr>
            <a:spLocks noChangeArrowheads="1"/>
          </p:cNvSpPr>
          <p:nvPr/>
        </p:nvSpPr>
        <p:spPr bwMode="auto">
          <a:xfrm>
            <a:off x="708025" y="2011363"/>
            <a:ext cx="3054350" cy="8001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82307" name="Rectangle 41"/>
          <p:cNvSpPr>
            <a:spLocks noChangeArrowheads="1"/>
          </p:cNvSpPr>
          <p:nvPr/>
        </p:nvSpPr>
        <p:spPr bwMode="auto">
          <a:xfrm>
            <a:off x="6308725" y="2011363"/>
            <a:ext cx="2633663" cy="8302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9" name="Rectangle 39"/>
          <p:cNvSpPr>
            <a:spLocks noChangeArrowheads="1"/>
          </p:cNvSpPr>
          <p:nvPr/>
        </p:nvSpPr>
        <p:spPr bwMode="auto">
          <a:xfrm>
            <a:off x="5502275" y="2000250"/>
            <a:ext cx="2986088" cy="83026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77838" y="2003425"/>
            <a:ext cx="1744662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82310" name="Rectangle 44"/>
          <p:cNvSpPr>
            <a:spLocks noChangeArrowheads="1"/>
          </p:cNvSpPr>
          <p:nvPr/>
        </p:nvSpPr>
        <p:spPr bwMode="auto">
          <a:xfrm>
            <a:off x="1150938" y="2260600"/>
            <a:ext cx="1000125" cy="2984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2311" name="Rectangle 45"/>
          <p:cNvSpPr>
            <a:spLocks noChangeArrowheads="1"/>
          </p:cNvSpPr>
          <p:nvPr/>
        </p:nvSpPr>
        <p:spPr bwMode="auto">
          <a:xfrm>
            <a:off x="2151063" y="2011363"/>
            <a:ext cx="212725" cy="796925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" name="Oval 122"/>
          <p:cNvSpPr/>
          <p:nvPr/>
        </p:nvSpPr>
        <p:spPr>
          <a:xfrm>
            <a:off x="2460625" y="2441575"/>
            <a:ext cx="114300" cy="147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4" name="Oval 123"/>
          <p:cNvSpPr/>
          <p:nvPr/>
        </p:nvSpPr>
        <p:spPr>
          <a:xfrm>
            <a:off x="2484438" y="2273300"/>
            <a:ext cx="114300" cy="1460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6" name="Oval 125"/>
          <p:cNvSpPr/>
          <p:nvPr/>
        </p:nvSpPr>
        <p:spPr>
          <a:xfrm>
            <a:off x="2471738" y="2095500"/>
            <a:ext cx="114300" cy="146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82315" name="Rectangle 43"/>
          <p:cNvSpPr>
            <a:spLocks noChangeArrowheads="1"/>
          </p:cNvSpPr>
          <p:nvPr/>
        </p:nvSpPr>
        <p:spPr bwMode="auto">
          <a:xfrm>
            <a:off x="1196975" y="2808288"/>
            <a:ext cx="7726363" cy="131762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8" name="Oval 127"/>
          <p:cNvSpPr/>
          <p:nvPr/>
        </p:nvSpPr>
        <p:spPr>
          <a:xfrm>
            <a:off x="2493963" y="2667000"/>
            <a:ext cx="114300" cy="1476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82317" name="Rectangle 42"/>
          <p:cNvSpPr>
            <a:spLocks noChangeArrowheads="1"/>
          </p:cNvSpPr>
          <p:nvPr/>
        </p:nvSpPr>
        <p:spPr bwMode="auto">
          <a:xfrm>
            <a:off x="1196975" y="1911350"/>
            <a:ext cx="7726363" cy="131763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130" name="Straight Connector 129"/>
          <p:cNvCxnSpPr/>
          <p:nvPr/>
        </p:nvCxnSpPr>
        <p:spPr>
          <a:xfrm>
            <a:off x="1360488" y="4341813"/>
            <a:ext cx="7837487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3798888" y="4289425"/>
            <a:ext cx="239712" cy="7508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4278313" y="4371975"/>
            <a:ext cx="266700" cy="4730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 flipV="1">
            <a:off x="4789488" y="4391025"/>
            <a:ext cx="277812" cy="2254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302250" y="4305300"/>
            <a:ext cx="238125" cy="101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878513" y="4208463"/>
            <a:ext cx="266700" cy="1825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6324600" y="3881438"/>
            <a:ext cx="261938" cy="5095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6819900" y="3686175"/>
            <a:ext cx="190500" cy="7048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7250113" y="3930650"/>
            <a:ext cx="233362" cy="4603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 flipV="1">
            <a:off x="7713663" y="4154488"/>
            <a:ext cx="276225" cy="1936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8143875" y="4319588"/>
            <a:ext cx="227013" cy="71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8605838" y="4319588"/>
            <a:ext cx="228600" cy="714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 flipV="1">
            <a:off x="1965325" y="4143375"/>
            <a:ext cx="276225" cy="20161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4" name="Rectangle 143"/>
          <p:cNvSpPr/>
          <p:nvPr/>
        </p:nvSpPr>
        <p:spPr>
          <a:xfrm>
            <a:off x="2406650" y="4319588"/>
            <a:ext cx="254000" cy="920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8" name="Rectangle 147"/>
          <p:cNvSpPr/>
          <p:nvPr/>
        </p:nvSpPr>
        <p:spPr>
          <a:xfrm>
            <a:off x="2814638" y="4316413"/>
            <a:ext cx="228600" cy="266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9" name="Rectangle 148"/>
          <p:cNvSpPr/>
          <p:nvPr/>
        </p:nvSpPr>
        <p:spPr>
          <a:xfrm>
            <a:off x="3282950" y="4316413"/>
            <a:ext cx="314325" cy="5603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0" name="Oval 149"/>
          <p:cNvSpPr/>
          <p:nvPr/>
        </p:nvSpPr>
        <p:spPr>
          <a:xfrm>
            <a:off x="6362700" y="2371725"/>
            <a:ext cx="114300" cy="1460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1" name="Oval 150"/>
          <p:cNvSpPr/>
          <p:nvPr/>
        </p:nvSpPr>
        <p:spPr>
          <a:xfrm>
            <a:off x="5338763" y="2354263"/>
            <a:ext cx="114300" cy="14763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2" name="Oval 151"/>
          <p:cNvSpPr/>
          <p:nvPr/>
        </p:nvSpPr>
        <p:spPr>
          <a:xfrm flipH="1">
            <a:off x="8256588" y="2589213"/>
            <a:ext cx="114300" cy="1460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3" name="Oval 152"/>
          <p:cNvSpPr/>
          <p:nvPr/>
        </p:nvSpPr>
        <p:spPr>
          <a:xfrm flipH="1">
            <a:off x="8202613" y="2114550"/>
            <a:ext cx="114300" cy="14763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4" name="Oval 153"/>
          <p:cNvSpPr/>
          <p:nvPr/>
        </p:nvSpPr>
        <p:spPr>
          <a:xfrm flipH="1">
            <a:off x="7413625" y="2327275"/>
            <a:ext cx="114300" cy="1476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8" name="Oval 217"/>
          <p:cNvSpPr/>
          <p:nvPr/>
        </p:nvSpPr>
        <p:spPr>
          <a:xfrm flipH="1">
            <a:off x="2557463" y="2484438"/>
            <a:ext cx="114300" cy="1460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9" name="Oval 218"/>
          <p:cNvSpPr/>
          <p:nvPr/>
        </p:nvSpPr>
        <p:spPr>
          <a:xfrm flipH="1">
            <a:off x="3319463" y="2373313"/>
            <a:ext cx="114300" cy="14763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0" name="Oval 219"/>
          <p:cNvSpPr/>
          <p:nvPr/>
        </p:nvSpPr>
        <p:spPr>
          <a:xfrm flipH="1">
            <a:off x="4289425" y="2397125"/>
            <a:ext cx="114300" cy="1460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1" name="Oval 220"/>
          <p:cNvSpPr/>
          <p:nvPr/>
        </p:nvSpPr>
        <p:spPr>
          <a:xfrm>
            <a:off x="8339138" y="2228850"/>
            <a:ext cx="114300" cy="147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2" name="Oval 221"/>
          <p:cNvSpPr/>
          <p:nvPr/>
        </p:nvSpPr>
        <p:spPr>
          <a:xfrm>
            <a:off x="8245475" y="2392363"/>
            <a:ext cx="114300" cy="147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3" name="Oval 222"/>
          <p:cNvSpPr/>
          <p:nvPr/>
        </p:nvSpPr>
        <p:spPr>
          <a:xfrm>
            <a:off x="8675688" y="2392363"/>
            <a:ext cx="114300" cy="1476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" name="Group 332"/>
          <p:cNvGrpSpPr>
            <a:grpSpLocks/>
          </p:cNvGrpSpPr>
          <p:nvPr/>
        </p:nvGrpSpPr>
        <p:grpSpPr bwMode="auto">
          <a:xfrm>
            <a:off x="1927225" y="3675063"/>
            <a:ext cx="7016750" cy="1365250"/>
            <a:chOff x="1103665" y="397777"/>
            <a:chExt cx="7252679" cy="1452358"/>
          </a:xfrm>
        </p:grpSpPr>
        <p:sp>
          <p:nvSpPr>
            <p:cNvPr id="482347" name="Line 23"/>
            <p:cNvSpPr>
              <a:spLocks noChangeShapeType="1"/>
            </p:cNvSpPr>
            <p:nvPr/>
          </p:nvSpPr>
          <p:spPr bwMode="auto">
            <a:xfrm>
              <a:off x="1103665" y="748468"/>
              <a:ext cx="100365" cy="6376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48" name="Line 24"/>
            <p:cNvSpPr>
              <a:spLocks noChangeShapeType="1"/>
            </p:cNvSpPr>
            <p:nvPr/>
          </p:nvSpPr>
          <p:spPr bwMode="auto">
            <a:xfrm>
              <a:off x="1204030" y="812230"/>
              <a:ext cx="100365" cy="6730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49" name="Line 25"/>
            <p:cNvSpPr>
              <a:spLocks noChangeShapeType="1"/>
            </p:cNvSpPr>
            <p:nvPr/>
          </p:nvSpPr>
          <p:spPr bwMode="auto">
            <a:xfrm>
              <a:off x="1304394" y="879535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50" name="Line 26"/>
            <p:cNvSpPr>
              <a:spLocks noChangeShapeType="1"/>
            </p:cNvSpPr>
            <p:nvPr/>
          </p:nvSpPr>
          <p:spPr bwMode="auto">
            <a:xfrm>
              <a:off x="1404760" y="950381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51" name="Line 27"/>
            <p:cNvSpPr>
              <a:spLocks noChangeShapeType="1"/>
            </p:cNvSpPr>
            <p:nvPr/>
          </p:nvSpPr>
          <p:spPr bwMode="auto">
            <a:xfrm>
              <a:off x="1505125" y="1021229"/>
              <a:ext cx="100365" cy="7438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52" name="Line 28"/>
            <p:cNvSpPr>
              <a:spLocks noChangeShapeType="1"/>
            </p:cNvSpPr>
            <p:nvPr/>
          </p:nvSpPr>
          <p:spPr bwMode="auto">
            <a:xfrm>
              <a:off x="1605489" y="1095617"/>
              <a:ext cx="95082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53" name="Line 29"/>
            <p:cNvSpPr>
              <a:spLocks noChangeShapeType="1"/>
            </p:cNvSpPr>
            <p:nvPr/>
          </p:nvSpPr>
          <p:spPr bwMode="auto">
            <a:xfrm>
              <a:off x="1700572" y="1166464"/>
              <a:ext cx="100365" cy="7438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54" name="Line 30"/>
            <p:cNvSpPr>
              <a:spLocks noChangeShapeType="1"/>
            </p:cNvSpPr>
            <p:nvPr/>
          </p:nvSpPr>
          <p:spPr bwMode="auto">
            <a:xfrm>
              <a:off x="1800936" y="1240853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55" name="Line 31"/>
            <p:cNvSpPr>
              <a:spLocks noChangeShapeType="1"/>
            </p:cNvSpPr>
            <p:nvPr/>
          </p:nvSpPr>
          <p:spPr bwMode="auto">
            <a:xfrm>
              <a:off x="1901301" y="1311700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56" name="Line 32"/>
            <p:cNvSpPr>
              <a:spLocks noChangeShapeType="1"/>
            </p:cNvSpPr>
            <p:nvPr/>
          </p:nvSpPr>
          <p:spPr bwMode="auto">
            <a:xfrm>
              <a:off x="2001665" y="1382546"/>
              <a:ext cx="100365" cy="6730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57" name="Line 33"/>
            <p:cNvSpPr>
              <a:spLocks noChangeShapeType="1"/>
            </p:cNvSpPr>
            <p:nvPr/>
          </p:nvSpPr>
          <p:spPr bwMode="auto">
            <a:xfrm>
              <a:off x="2102032" y="1449851"/>
              <a:ext cx="95082" cy="6376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58" name="Line 34"/>
            <p:cNvSpPr>
              <a:spLocks noChangeShapeType="1"/>
            </p:cNvSpPr>
            <p:nvPr/>
          </p:nvSpPr>
          <p:spPr bwMode="auto">
            <a:xfrm>
              <a:off x="2197114" y="1513613"/>
              <a:ext cx="100365" cy="60220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59" name="Line 35"/>
            <p:cNvSpPr>
              <a:spLocks noChangeShapeType="1"/>
            </p:cNvSpPr>
            <p:nvPr/>
          </p:nvSpPr>
          <p:spPr bwMode="auto">
            <a:xfrm>
              <a:off x="2297478" y="1573832"/>
              <a:ext cx="100365" cy="5313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60" name="Line 36"/>
            <p:cNvSpPr>
              <a:spLocks noChangeShapeType="1"/>
            </p:cNvSpPr>
            <p:nvPr/>
          </p:nvSpPr>
          <p:spPr bwMode="auto">
            <a:xfrm>
              <a:off x="2397843" y="1626967"/>
              <a:ext cx="100365" cy="5313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61" name="Line 37"/>
            <p:cNvSpPr>
              <a:spLocks noChangeShapeType="1"/>
            </p:cNvSpPr>
            <p:nvPr/>
          </p:nvSpPr>
          <p:spPr bwMode="auto">
            <a:xfrm>
              <a:off x="2498208" y="1680102"/>
              <a:ext cx="100365" cy="4250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62" name="Line 38"/>
            <p:cNvSpPr>
              <a:spLocks noChangeShapeType="1"/>
            </p:cNvSpPr>
            <p:nvPr/>
          </p:nvSpPr>
          <p:spPr bwMode="auto">
            <a:xfrm>
              <a:off x="2598572" y="1722610"/>
              <a:ext cx="95082" cy="3896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63" name="Line 39"/>
            <p:cNvSpPr>
              <a:spLocks noChangeShapeType="1"/>
            </p:cNvSpPr>
            <p:nvPr/>
          </p:nvSpPr>
          <p:spPr bwMode="auto">
            <a:xfrm>
              <a:off x="2693656" y="1761577"/>
              <a:ext cx="100365" cy="31881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64" name="Line 40"/>
            <p:cNvSpPr>
              <a:spLocks noChangeShapeType="1"/>
            </p:cNvSpPr>
            <p:nvPr/>
          </p:nvSpPr>
          <p:spPr bwMode="auto">
            <a:xfrm>
              <a:off x="2794021" y="1793457"/>
              <a:ext cx="100365" cy="24796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65" name="Line 41"/>
            <p:cNvSpPr>
              <a:spLocks noChangeShapeType="1"/>
            </p:cNvSpPr>
            <p:nvPr/>
          </p:nvSpPr>
          <p:spPr bwMode="auto">
            <a:xfrm>
              <a:off x="2894385" y="1818253"/>
              <a:ext cx="100365" cy="1771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66" name="Line 42"/>
            <p:cNvSpPr>
              <a:spLocks noChangeShapeType="1"/>
            </p:cNvSpPr>
            <p:nvPr/>
          </p:nvSpPr>
          <p:spPr bwMode="auto">
            <a:xfrm>
              <a:off x="2994750" y="1835965"/>
              <a:ext cx="100365" cy="1062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67" name="Line 43"/>
            <p:cNvSpPr>
              <a:spLocks noChangeShapeType="1"/>
            </p:cNvSpPr>
            <p:nvPr/>
          </p:nvSpPr>
          <p:spPr bwMode="auto">
            <a:xfrm>
              <a:off x="3095114" y="1846593"/>
              <a:ext cx="100365" cy="354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68" name="Line 44"/>
            <p:cNvSpPr>
              <a:spLocks noChangeShapeType="1"/>
            </p:cNvSpPr>
            <p:nvPr/>
          </p:nvSpPr>
          <p:spPr bwMode="auto">
            <a:xfrm flipV="1">
              <a:off x="3195479" y="1846593"/>
              <a:ext cx="95082" cy="354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69" name="Line 45"/>
            <p:cNvSpPr>
              <a:spLocks noChangeShapeType="1"/>
            </p:cNvSpPr>
            <p:nvPr/>
          </p:nvSpPr>
          <p:spPr bwMode="auto">
            <a:xfrm flipV="1">
              <a:off x="3290561" y="1835965"/>
              <a:ext cx="100365" cy="1062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70" name="Line 46"/>
            <p:cNvSpPr>
              <a:spLocks noChangeShapeType="1"/>
            </p:cNvSpPr>
            <p:nvPr/>
          </p:nvSpPr>
          <p:spPr bwMode="auto">
            <a:xfrm flipV="1">
              <a:off x="3390927" y="1814711"/>
              <a:ext cx="100365" cy="2125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71" name="Line 47"/>
            <p:cNvSpPr>
              <a:spLocks noChangeShapeType="1"/>
            </p:cNvSpPr>
            <p:nvPr/>
          </p:nvSpPr>
          <p:spPr bwMode="auto">
            <a:xfrm flipV="1">
              <a:off x="3491292" y="1789915"/>
              <a:ext cx="100365" cy="24796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72" name="Line 48"/>
            <p:cNvSpPr>
              <a:spLocks noChangeShapeType="1"/>
            </p:cNvSpPr>
            <p:nvPr/>
          </p:nvSpPr>
          <p:spPr bwMode="auto">
            <a:xfrm flipV="1">
              <a:off x="3591657" y="1758034"/>
              <a:ext cx="100365" cy="31881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73" name="Line 49"/>
            <p:cNvSpPr>
              <a:spLocks noChangeShapeType="1"/>
            </p:cNvSpPr>
            <p:nvPr/>
          </p:nvSpPr>
          <p:spPr bwMode="auto">
            <a:xfrm flipV="1">
              <a:off x="3692021" y="1719068"/>
              <a:ext cx="95082" cy="3896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74" name="Line 50"/>
            <p:cNvSpPr>
              <a:spLocks noChangeShapeType="1"/>
            </p:cNvSpPr>
            <p:nvPr/>
          </p:nvSpPr>
          <p:spPr bwMode="auto">
            <a:xfrm flipV="1">
              <a:off x="3787103" y="1673017"/>
              <a:ext cx="100365" cy="46050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75" name="Line 51"/>
            <p:cNvSpPr>
              <a:spLocks noChangeShapeType="1"/>
            </p:cNvSpPr>
            <p:nvPr/>
          </p:nvSpPr>
          <p:spPr bwMode="auto">
            <a:xfrm flipV="1">
              <a:off x="3887468" y="1623425"/>
              <a:ext cx="100365" cy="49593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76" name="Line 52"/>
            <p:cNvSpPr>
              <a:spLocks noChangeShapeType="1"/>
            </p:cNvSpPr>
            <p:nvPr/>
          </p:nvSpPr>
          <p:spPr bwMode="auto">
            <a:xfrm flipV="1">
              <a:off x="3987833" y="1566747"/>
              <a:ext cx="100365" cy="5667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77" name="Line 53"/>
            <p:cNvSpPr>
              <a:spLocks noChangeShapeType="1"/>
            </p:cNvSpPr>
            <p:nvPr/>
          </p:nvSpPr>
          <p:spPr bwMode="auto">
            <a:xfrm flipV="1">
              <a:off x="4088199" y="1506528"/>
              <a:ext cx="100365" cy="60220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78" name="Line 54"/>
            <p:cNvSpPr>
              <a:spLocks noChangeShapeType="1"/>
            </p:cNvSpPr>
            <p:nvPr/>
          </p:nvSpPr>
          <p:spPr bwMode="auto">
            <a:xfrm flipV="1">
              <a:off x="4188563" y="1442766"/>
              <a:ext cx="95082" cy="6376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79" name="Line 55"/>
            <p:cNvSpPr>
              <a:spLocks noChangeShapeType="1"/>
            </p:cNvSpPr>
            <p:nvPr/>
          </p:nvSpPr>
          <p:spPr bwMode="auto">
            <a:xfrm flipV="1">
              <a:off x="4283646" y="1375461"/>
              <a:ext cx="100365" cy="6730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80" name="Line 56"/>
            <p:cNvSpPr>
              <a:spLocks noChangeShapeType="1"/>
            </p:cNvSpPr>
            <p:nvPr/>
          </p:nvSpPr>
          <p:spPr bwMode="auto">
            <a:xfrm flipV="1">
              <a:off x="4384010" y="1304615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81" name="Line 57"/>
            <p:cNvSpPr>
              <a:spLocks noChangeShapeType="1"/>
            </p:cNvSpPr>
            <p:nvPr/>
          </p:nvSpPr>
          <p:spPr bwMode="auto">
            <a:xfrm flipV="1">
              <a:off x="4484375" y="1233768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82" name="Line 58"/>
            <p:cNvSpPr>
              <a:spLocks noChangeShapeType="1"/>
            </p:cNvSpPr>
            <p:nvPr/>
          </p:nvSpPr>
          <p:spPr bwMode="auto">
            <a:xfrm flipV="1">
              <a:off x="4584739" y="1159379"/>
              <a:ext cx="100365" cy="7438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83" name="Line 59"/>
            <p:cNvSpPr>
              <a:spLocks noChangeShapeType="1"/>
            </p:cNvSpPr>
            <p:nvPr/>
          </p:nvSpPr>
          <p:spPr bwMode="auto">
            <a:xfrm flipV="1">
              <a:off x="4685104" y="1088532"/>
              <a:ext cx="95082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84" name="Line 60"/>
            <p:cNvSpPr>
              <a:spLocks noChangeShapeType="1"/>
            </p:cNvSpPr>
            <p:nvPr/>
          </p:nvSpPr>
          <p:spPr bwMode="auto">
            <a:xfrm flipV="1">
              <a:off x="4780188" y="1014144"/>
              <a:ext cx="100365" cy="7438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85" name="Line 61"/>
            <p:cNvSpPr>
              <a:spLocks noChangeShapeType="1"/>
            </p:cNvSpPr>
            <p:nvPr/>
          </p:nvSpPr>
          <p:spPr bwMode="auto">
            <a:xfrm flipV="1">
              <a:off x="4880552" y="943296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86" name="Line 62"/>
            <p:cNvSpPr>
              <a:spLocks noChangeShapeType="1"/>
            </p:cNvSpPr>
            <p:nvPr/>
          </p:nvSpPr>
          <p:spPr bwMode="auto">
            <a:xfrm flipV="1">
              <a:off x="4980917" y="872450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87" name="Line 63"/>
            <p:cNvSpPr>
              <a:spLocks noChangeShapeType="1"/>
            </p:cNvSpPr>
            <p:nvPr/>
          </p:nvSpPr>
          <p:spPr bwMode="auto">
            <a:xfrm flipV="1">
              <a:off x="5081282" y="805146"/>
              <a:ext cx="100365" cy="6730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88" name="Line 64"/>
            <p:cNvSpPr>
              <a:spLocks noChangeShapeType="1"/>
            </p:cNvSpPr>
            <p:nvPr/>
          </p:nvSpPr>
          <p:spPr bwMode="auto">
            <a:xfrm flipV="1">
              <a:off x="5181646" y="741383"/>
              <a:ext cx="95082" cy="6376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89" name="Line 65"/>
            <p:cNvSpPr>
              <a:spLocks noChangeShapeType="1"/>
            </p:cNvSpPr>
            <p:nvPr/>
          </p:nvSpPr>
          <p:spPr bwMode="auto">
            <a:xfrm flipV="1">
              <a:off x="5276728" y="681164"/>
              <a:ext cx="100365" cy="60220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90" name="Line 66"/>
            <p:cNvSpPr>
              <a:spLocks noChangeShapeType="1"/>
            </p:cNvSpPr>
            <p:nvPr/>
          </p:nvSpPr>
          <p:spPr bwMode="auto">
            <a:xfrm flipV="1">
              <a:off x="5377093" y="624487"/>
              <a:ext cx="100365" cy="5667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91" name="Line 67"/>
            <p:cNvSpPr>
              <a:spLocks noChangeShapeType="1"/>
            </p:cNvSpPr>
            <p:nvPr/>
          </p:nvSpPr>
          <p:spPr bwMode="auto">
            <a:xfrm flipV="1">
              <a:off x="5477459" y="574894"/>
              <a:ext cx="100365" cy="49593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92" name="Line 68"/>
            <p:cNvSpPr>
              <a:spLocks noChangeShapeType="1"/>
            </p:cNvSpPr>
            <p:nvPr/>
          </p:nvSpPr>
          <p:spPr bwMode="auto">
            <a:xfrm flipV="1">
              <a:off x="5577824" y="528844"/>
              <a:ext cx="95082" cy="46050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93" name="Line 69"/>
            <p:cNvSpPr>
              <a:spLocks noChangeShapeType="1"/>
            </p:cNvSpPr>
            <p:nvPr/>
          </p:nvSpPr>
          <p:spPr bwMode="auto">
            <a:xfrm flipV="1">
              <a:off x="5672906" y="489878"/>
              <a:ext cx="100365" cy="3896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94" name="Line 70"/>
            <p:cNvSpPr>
              <a:spLocks noChangeShapeType="1"/>
            </p:cNvSpPr>
            <p:nvPr/>
          </p:nvSpPr>
          <p:spPr bwMode="auto">
            <a:xfrm flipV="1">
              <a:off x="5773271" y="457997"/>
              <a:ext cx="100365" cy="31881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95" name="Line 71"/>
            <p:cNvSpPr>
              <a:spLocks noChangeShapeType="1"/>
            </p:cNvSpPr>
            <p:nvPr/>
          </p:nvSpPr>
          <p:spPr bwMode="auto">
            <a:xfrm flipV="1">
              <a:off x="5873635" y="433201"/>
              <a:ext cx="100365" cy="24796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96" name="Line 72"/>
            <p:cNvSpPr>
              <a:spLocks noChangeShapeType="1"/>
            </p:cNvSpPr>
            <p:nvPr/>
          </p:nvSpPr>
          <p:spPr bwMode="auto">
            <a:xfrm flipV="1">
              <a:off x="5974000" y="411946"/>
              <a:ext cx="100365" cy="2125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97" name="Line 73"/>
            <p:cNvSpPr>
              <a:spLocks noChangeShapeType="1"/>
            </p:cNvSpPr>
            <p:nvPr/>
          </p:nvSpPr>
          <p:spPr bwMode="auto">
            <a:xfrm flipV="1">
              <a:off x="6074364" y="401319"/>
              <a:ext cx="100365" cy="1062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98" name="Line 74"/>
            <p:cNvSpPr>
              <a:spLocks noChangeShapeType="1"/>
            </p:cNvSpPr>
            <p:nvPr/>
          </p:nvSpPr>
          <p:spPr bwMode="auto">
            <a:xfrm flipV="1">
              <a:off x="6174730" y="397777"/>
              <a:ext cx="95082" cy="354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99" name="Line 75"/>
            <p:cNvSpPr>
              <a:spLocks noChangeShapeType="1"/>
            </p:cNvSpPr>
            <p:nvPr/>
          </p:nvSpPr>
          <p:spPr bwMode="auto">
            <a:xfrm>
              <a:off x="6269813" y="397777"/>
              <a:ext cx="100365" cy="354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00" name="Line 76"/>
            <p:cNvSpPr>
              <a:spLocks noChangeShapeType="1"/>
            </p:cNvSpPr>
            <p:nvPr/>
          </p:nvSpPr>
          <p:spPr bwMode="auto">
            <a:xfrm>
              <a:off x="6370177" y="401319"/>
              <a:ext cx="100365" cy="1062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01" name="Line 77"/>
            <p:cNvSpPr>
              <a:spLocks noChangeShapeType="1"/>
            </p:cNvSpPr>
            <p:nvPr/>
          </p:nvSpPr>
          <p:spPr bwMode="auto">
            <a:xfrm>
              <a:off x="6470542" y="411946"/>
              <a:ext cx="100365" cy="1771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02" name="Line 78"/>
            <p:cNvSpPr>
              <a:spLocks noChangeShapeType="1"/>
            </p:cNvSpPr>
            <p:nvPr/>
          </p:nvSpPr>
          <p:spPr bwMode="auto">
            <a:xfrm>
              <a:off x="6570906" y="429658"/>
              <a:ext cx="100365" cy="24796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03" name="Line 79"/>
            <p:cNvSpPr>
              <a:spLocks noChangeShapeType="1"/>
            </p:cNvSpPr>
            <p:nvPr/>
          </p:nvSpPr>
          <p:spPr bwMode="auto">
            <a:xfrm>
              <a:off x="6671271" y="454454"/>
              <a:ext cx="95082" cy="31881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04" name="Line 80"/>
            <p:cNvSpPr>
              <a:spLocks noChangeShapeType="1"/>
            </p:cNvSpPr>
            <p:nvPr/>
          </p:nvSpPr>
          <p:spPr bwMode="auto">
            <a:xfrm>
              <a:off x="6766353" y="486336"/>
              <a:ext cx="100365" cy="3896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05" name="Line 81"/>
            <p:cNvSpPr>
              <a:spLocks noChangeShapeType="1"/>
            </p:cNvSpPr>
            <p:nvPr/>
          </p:nvSpPr>
          <p:spPr bwMode="auto">
            <a:xfrm>
              <a:off x="6866719" y="525301"/>
              <a:ext cx="100365" cy="4250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06" name="Line 82"/>
            <p:cNvSpPr>
              <a:spLocks noChangeShapeType="1"/>
            </p:cNvSpPr>
            <p:nvPr/>
          </p:nvSpPr>
          <p:spPr bwMode="auto">
            <a:xfrm>
              <a:off x="6967084" y="567809"/>
              <a:ext cx="100365" cy="49593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07" name="Line 83"/>
            <p:cNvSpPr>
              <a:spLocks noChangeShapeType="1"/>
            </p:cNvSpPr>
            <p:nvPr/>
          </p:nvSpPr>
          <p:spPr bwMode="auto">
            <a:xfrm>
              <a:off x="7067449" y="617402"/>
              <a:ext cx="100365" cy="5667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08" name="Line 84"/>
            <p:cNvSpPr>
              <a:spLocks noChangeShapeType="1"/>
            </p:cNvSpPr>
            <p:nvPr/>
          </p:nvSpPr>
          <p:spPr bwMode="auto">
            <a:xfrm>
              <a:off x="7167813" y="674080"/>
              <a:ext cx="95082" cy="60220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09" name="Line 85"/>
            <p:cNvSpPr>
              <a:spLocks noChangeShapeType="1"/>
            </p:cNvSpPr>
            <p:nvPr/>
          </p:nvSpPr>
          <p:spPr bwMode="auto">
            <a:xfrm>
              <a:off x="7262895" y="734300"/>
              <a:ext cx="100365" cy="6376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10" name="Line 86"/>
            <p:cNvSpPr>
              <a:spLocks noChangeShapeType="1"/>
            </p:cNvSpPr>
            <p:nvPr/>
          </p:nvSpPr>
          <p:spPr bwMode="auto">
            <a:xfrm>
              <a:off x="7363260" y="798061"/>
              <a:ext cx="100365" cy="6730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11" name="Line 87"/>
            <p:cNvSpPr>
              <a:spLocks noChangeShapeType="1"/>
            </p:cNvSpPr>
            <p:nvPr/>
          </p:nvSpPr>
          <p:spPr bwMode="auto">
            <a:xfrm>
              <a:off x="7463626" y="865366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12" name="Line 88"/>
            <p:cNvSpPr>
              <a:spLocks noChangeShapeType="1"/>
            </p:cNvSpPr>
            <p:nvPr/>
          </p:nvSpPr>
          <p:spPr bwMode="auto">
            <a:xfrm>
              <a:off x="7563991" y="936212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13" name="Line 89"/>
            <p:cNvSpPr>
              <a:spLocks noChangeShapeType="1"/>
            </p:cNvSpPr>
            <p:nvPr/>
          </p:nvSpPr>
          <p:spPr bwMode="auto">
            <a:xfrm>
              <a:off x="7664355" y="1007059"/>
              <a:ext cx="100365" cy="7438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14" name="Line 90"/>
            <p:cNvSpPr>
              <a:spLocks noChangeShapeType="1"/>
            </p:cNvSpPr>
            <p:nvPr/>
          </p:nvSpPr>
          <p:spPr bwMode="auto">
            <a:xfrm>
              <a:off x="7764720" y="1081447"/>
              <a:ext cx="95082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15" name="Line 91"/>
            <p:cNvSpPr>
              <a:spLocks noChangeShapeType="1"/>
            </p:cNvSpPr>
            <p:nvPr/>
          </p:nvSpPr>
          <p:spPr bwMode="auto">
            <a:xfrm>
              <a:off x="7859802" y="1152295"/>
              <a:ext cx="100365" cy="7438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16" name="Line 92"/>
            <p:cNvSpPr>
              <a:spLocks noChangeShapeType="1"/>
            </p:cNvSpPr>
            <p:nvPr/>
          </p:nvSpPr>
          <p:spPr bwMode="auto">
            <a:xfrm>
              <a:off x="7960167" y="1226683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17" name="Line 93"/>
            <p:cNvSpPr>
              <a:spLocks noChangeShapeType="1"/>
            </p:cNvSpPr>
            <p:nvPr/>
          </p:nvSpPr>
          <p:spPr bwMode="auto">
            <a:xfrm>
              <a:off x="8060531" y="1297530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18" name="Line 94"/>
            <p:cNvSpPr>
              <a:spLocks noChangeShapeType="1"/>
            </p:cNvSpPr>
            <p:nvPr/>
          </p:nvSpPr>
          <p:spPr bwMode="auto">
            <a:xfrm>
              <a:off x="8160898" y="1368378"/>
              <a:ext cx="100365" cy="6730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19" name="Line 95"/>
            <p:cNvSpPr>
              <a:spLocks noChangeShapeType="1"/>
            </p:cNvSpPr>
            <p:nvPr/>
          </p:nvSpPr>
          <p:spPr bwMode="auto">
            <a:xfrm>
              <a:off x="8261262" y="1435681"/>
              <a:ext cx="95082" cy="6376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82346" name="TextBox 333"/>
          <p:cNvSpPr txBox="1">
            <a:spLocks noChangeArrowheads="1"/>
          </p:cNvSpPr>
          <p:nvPr/>
        </p:nvSpPr>
        <p:spPr bwMode="auto">
          <a:xfrm>
            <a:off x="173038" y="3502025"/>
            <a:ext cx="120967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Bar Graph of Displacement from  Original Position</a:t>
            </a:r>
          </a:p>
        </p:txBody>
      </p:sp>
    </p:spTree>
    <p:extLst>
      <p:ext uri="{BB962C8B-B14F-4D97-AF65-F5344CB8AC3E}">
        <p14:creationId xmlns:p14="http://schemas.microsoft.com/office/powerpoint/2010/main" val="2821442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Wave Function</a:t>
            </a:r>
          </a:p>
        </p:txBody>
      </p:sp>
      <p:sp>
        <p:nvSpPr>
          <p:cNvPr id="3076" name="Text Box 30"/>
          <p:cNvSpPr txBox="1">
            <a:spLocks noChangeArrowheads="1"/>
          </p:cNvSpPr>
          <p:nvPr/>
        </p:nvSpPr>
        <p:spPr bwMode="auto">
          <a:xfrm>
            <a:off x="4729713" y="3715657"/>
            <a:ext cx="1585913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Fluid displaced to fill void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826250" y="2449513"/>
            <a:ext cx="828675" cy="6096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7654925" y="2449513"/>
            <a:ext cx="828675" cy="6096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9" name="Rectangle 8"/>
          <p:cNvSpPr>
            <a:spLocks noChangeArrowheads="1"/>
          </p:cNvSpPr>
          <p:nvPr/>
        </p:nvSpPr>
        <p:spPr bwMode="auto">
          <a:xfrm>
            <a:off x="6072188" y="2373313"/>
            <a:ext cx="2462212" cy="74612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9"/>
          <p:cNvSpPr>
            <a:spLocks noChangeArrowheads="1"/>
          </p:cNvSpPr>
          <p:nvPr/>
        </p:nvSpPr>
        <p:spPr bwMode="auto">
          <a:xfrm>
            <a:off x="6072188" y="3059113"/>
            <a:ext cx="2462212" cy="61912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5543550" y="2640013"/>
            <a:ext cx="1055688" cy="22860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1"/>
          <p:cNvSpPr>
            <a:spLocks noChangeArrowheads="1"/>
          </p:cNvSpPr>
          <p:nvPr/>
        </p:nvSpPr>
        <p:spPr bwMode="auto">
          <a:xfrm>
            <a:off x="6599238" y="2449513"/>
            <a:ext cx="227012" cy="60960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083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5663" y="3589338"/>
            <a:ext cx="1177925" cy="132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084" name="Text Box 19"/>
          <p:cNvSpPr txBox="1">
            <a:spLocks noChangeArrowheads="1"/>
          </p:cNvSpPr>
          <p:nvPr/>
        </p:nvSpPr>
        <p:spPr bwMode="auto">
          <a:xfrm>
            <a:off x="6727825" y="3605213"/>
            <a:ext cx="452438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ym typeface="Symbol" pitchFamily="18" charset="2"/>
              </a:rPr>
              <a:t>s</a:t>
            </a:r>
            <a:r>
              <a:rPr lang="en-US" sz="1200" baseline="-25000">
                <a:sym typeface="Symbol" pitchFamily="18" charset="2"/>
              </a:rPr>
              <a:t>max</a:t>
            </a:r>
          </a:p>
        </p:txBody>
      </p:sp>
      <p:sp>
        <p:nvSpPr>
          <p:cNvPr id="3085" name="Text Box 20"/>
          <p:cNvSpPr txBox="1">
            <a:spLocks noChangeArrowheads="1"/>
          </p:cNvSpPr>
          <p:nvPr/>
        </p:nvSpPr>
        <p:spPr bwMode="auto">
          <a:xfrm>
            <a:off x="8180388" y="4119563"/>
            <a:ext cx="2571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3086" name="Text Box 22"/>
          <p:cNvSpPr txBox="1">
            <a:spLocks noChangeArrowheads="1"/>
          </p:cNvSpPr>
          <p:nvPr/>
        </p:nvSpPr>
        <p:spPr bwMode="auto">
          <a:xfrm>
            <a:off x="6972300" y="3287713"/>
            <a:ext cx="26035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s</a:t>
            </a:r>
          </a:p>
        </p:txBody>
      </p:sp>
      <p:sp>
        <p:nvSpPr>
          <p:cNvPr id="3087" name="Line 13"/>
          <p:cNvSpPr>
            <a:spLocks noChangeShapeType="1"/>
          </p:cNvSpPr>
          <p:nvPr/>
        </p:nvSpPr>
        <p:spPr bwMode="auto">
          <a:xfrm flipV="1">
            <a:off x="7224713" y="2449513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Line 15"/>
          <p:cNvSpPr>
            <a:spLocks noChangeShapeType="1"/>
          </p:cNvSpPr>
          <p:nvPr/>
        </p:nvSpPr>
        <p:spPr bwMode="auto">
          <a:xfrm flipV="1">
            <a:off x="8021638" y="2449513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Line 29"/>
          <p:cNvSpPr>
            <a:spLocks noChangeShapeType="1"/>
          </p:cNvSpPr>
          <p:nvPr/>
        </p:nvSpPr>
        <p:spPr bwMode="auto">
          <a:xfrm flipV="1">
            <a:off x="6199188" y="2906713"/>
            <a:ext cx="684212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Line 31"/>
          <p:cNvSpPr>
            <a:spLocks noChangeShapeType="1"/>
          </p:cNvSpPr>
          <p:nvPr/>
        </p:nvSpPr>
        <p:spPr bwMode="auto">
          <a:xfrm flipH="1">
            <a:off x="7642225" y="2144713"/>
            <a:ext cx="303213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Text Box 32"/>
          <p:cNvSpPr txBox="1">
            <a:spLocks noChangeArrowheads="1"/>
          </p:cNvSpPr>
          <p:nvPr/>
        </p:nvSpPr>
        <p:spPr bwMode="auto">
          <a:xfrm>
            <a:off x="7359229" y="1471354"/>
            <a:ext cx="158591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Propagating rarefaction</a:t>
            </a:r>
          </a:p>
        </p:txBody>
      </p:sp>
      <p:sp>
        <p:nvSpPr>
          <p:cNvPr id="3092" name="Rectangle 35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4" name="Object 34"/>
          <p:cNvGraphicFramePr>
            <a:graphicFrameLocks noChangeAspect="1"/>
          </p:cNvGraphicFramePr>
          <p:nvPr/>
        </p:nvGraphicFramePr>
        <p:xfrm>
          <a:off x="958850" y="3268663"/>
          <a:ext cx="30083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1511280" imgH="228600" progId="Equation.3">
                  <p:embed/>
                </p:oleObj>
              </mc:Choice>
              <mc:Fallback>
                <p:oleObj name="Equation" r:id="rId4" imgW="1511280" imgH="228600" progId="Equation.3">
                  <p:embed/>
                  <p:pic>
                    <p:nvPicPr>
                      <p:cNvPr id="307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3268663"/>
                        <a:ext cx="30083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3566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Rectangle 33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" name="Group 349"/>
          <p:cNvGrpSpPr>
            <a:grpSpLocks/>
          </p:cNvGrpSpPr>
          <p:nvPr/>
        </p:nvGrpSpPr>
        <p:grpSpPr bwMode="auto">
          <a:xfrm>
            <a:off x="0" y="228600"/>
            <a:ext cx="10115550" cy="6564313"/>
            <a:chOff x="0" y="229344"/>
            <a:chExt cx="10115265" cy="6564135"/>
          </a:xfrm>
        </p:grpSpPr>
        <p:sp>
          <p:nvSpPr>
            <p:cNvPr id="485379" name="Rectangle 41"/>
            <p:cNvSpPr>
              <a:spLocks noChangeArrowheads="1"/>
            </p:cNvSpPr>
            <p:nvPr/>
          </p:nvSpPr>
          <p:spPr bwMode="auto">
            <a:xfrm>
              <a:off x="1317191" y="3752504"/>
              <a:ext cx="3162280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5380" name="Rectangle 41"/>
            <p:cNvSpPr>
              <a:spLocks noChangeArrowheads="1"/>
            </p:cNvSpPr>
            <p:nvPr/>
          </p:nvSpPr>
          <p:spPr bwMode="auto">
            <a:xfrm>
              <a:off x="3238520" y="350718"/>
              <a:ext cx="3162280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4" name="Rectangle 39"/>
            <p:cNvSpPr>
              <a:spLocks noChangeArrowheads="1"/>
            </p:cNvSpPr>
            <p:nvPr/>
          </p:nvSpPr>
          <p:spPr bwMode="auto">
            <a:xfrm>
              <a:off x="708005" y="329354"/>
              <a:ext cx="3054264" cy="800078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85382" name="Rectangle 41"/>
            <p:cNvSpPr>
              <a:spLocks noChangeArrowheads="1"/>
            </p:cNvSpPr>
            <p:nvPr/>
          </p:nvSpPr>
          <p:spPr bwMode="auto">
            <a:xfrm>
              <a:off x="6308289" y="328950"/>
              <a:ext cx="2634337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9" name="Rectangle 39"/>
            <p:cNvSpPr>
              <a:spLocks noChangeArrowheads="1"/>
            </p:cNvSpPr>
            <p:nvPr/>
          </p:nvSpPr>
          <p:spPr bwMode="auto">
            <a:xfrm>
              <a:off x="6743510" y="318242"/>
              <a:ext cx="2986004" cy="830240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77825" y="321417"/>
              <a:ext cx="1744613" cy="8175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5385" name="Rectangle 44"/>
            <p:cNvSpPr>
              <a:spLocks noChangeArrowheads="1"/>
            </p:cNvSpPr>
            <p:nvPr/>
          </p:nvSpPr>
          <p:spPr bwMode="auto">
            <a:xfrm>
              <a:off x="1150889" y="577959"/>
              <a:ext cx="999461" cy="298812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5386" name="Rectangle 45"/>
            <p:cNvSpPr>
              <a:spLocks noChangeArrowheads="1"/>
            </p:cNvSpPr>
            <p:nvPr/>
          </p:nvSpPr>
          <p:spPr bwMode="auto">
            <a:xfrm>
              <a:off x="2150350" y="328949"/>
              <a:ext cx="214170" cy="79683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2460556" y="759555"/>
              <a:ext cx="114297" cy="1476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2484368" y="591284"/>
              <a:ext cx="114297" cy="1476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6" name="Oval 125"/>
            <p:cNvSpPr/>
            <p:nvPr/>
          </p:nvSpPr>
          <p:spPr>
            <a:xfrm>
              <a:off x="2471668" y="413489"/>
              <a:ext cx="114297" cy="14604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2493893" y="986561"/>
              <a:ext cx="114297" cy="14604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30" name="Straight Connector 129"/>
            <p:cNvCxnSpPr/>
            <p:nvPr/>
          </p:nvCxnSpPr>
          <p:spPr>
            <a:xfrm>
              <a:off x="1360450" y="2169216"/>
              <a:ext cx="7837266" cy="15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/>
            <p:cNvSpPr/>
            <p:nvPr/>
          </p:nvSpPr>
          <p:spPr>
            <a:xfrm>
              <a:off x="3800368" y="2199379"/>
              <a:ext cx="238118" cy="75086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278192" y="2199379"/>
              <a:ext cx="266692" cy="47306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3" name="Rectangle 132"/>
            <p:cNvSpPr/>
            <p:nvPr/>
          </p:nvSpPr>
          <p:spPr>
            <a:xfrm flipV="1">
              <a:off x="4790940" y="2218428"/>
              <a:ext cx="276217" cy="225419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302101" y="2134292"/>
              <a:ext cx="238118" cy="10159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878347" y="2035870"/>
              <a:ext cx="266692" cy="18255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6324422" y="1710442"/>
              <a:ext cx="190495" cy="50798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819708" y="1513597"/>
              <a:ext cx="234943" cy="70483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7249909" y="1758066"/>
              <a:ext cx="233355" cy="46036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9" name="Rectangle 138"/>
            <p:cNvSpPr/>
            <p:nvPr/>
          </p:nvSpPr>
          <p:spPr>
            <a:xfrm flipV="1">
              <a:off x="7713446" y="1983484"/>
              <a:ext cx="276217" cy="19208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8143646" y="2146992"/>
              <a:ext cx="227007" cy="7143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8588133" y="2146992"/>
              <a:ext cx="246056" cy="26986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2" name="Rectangle 141"/>
            <p:cNvSpPr/>
            <p:nvPr/>
          </p:nvSpPr>
          <p:spPr>
            <a:xfrm flipV="1">
              <a:off x="1965270" y="1970785"/>
              <a:ext cx="276217" cy="20319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406582" y="2148580"/>
              <a:ext cx="253993" cy="9207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814559" y="2145405"/>
              <a:ext cx="228594" cy="2666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282858" y="2145405"/>
              <a:ext cx="314316" cy="5603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0" name="Oval 149"/>
            <p:cNvSpPr/>
            <p:nvPr/>
          </p:nvSpPr>
          <p:spPr>
            <a:xfrm>
              <a:off x="6362521" y="689707"/>
              <a:ext cx="114297" cy="14604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1" name="Oval 150"/>
            <p:cNvSpPr/>
            <p:nvPr/>
          </p:nvSpPr>
          <p:spPr>
            <a:xfrm>
              <a:off x="5340200" y="672245"/>
              <a:ext cx="114297" cy="14763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2" name="Oval 151"/>
            <p:cNvSpPr/>
            <p:nvPr/>
          </p:nvSpPr>
          <p:spPr>
            <a:xfrm flipH="1">
              <a:off x="8256355" y="907189"/>
              <a:ext cx="114297" cy="1460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8865938" y="234107"/>
              <a:ext cx="1249327" cy="10397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3" name="Oval 152"/>
            <p:cNvSpPr/>
            <p:nvPr/>
          </p:nvSpPr>
          <p:spPr>
            <a:xfrm flipH="1">
              <a:off x="8202382" y="432538"/>
              <a:ext cx="114297" cy="14763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4" name="Oval 153"/>
            <p:cNvSpPr/>
            <p:nvPr/>
          </p:nvSpPr>
          <p:spPr>
            <a:xfrm flipH="1">
              <a:off x="7413416" y="645258"/>
              <a:ext cx="114297" cy="14763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18" name="Oval 217"/>
            <p:cNvSpPr/>
            <p:nvPr/>
          </p:nvSpPr>
          <p:spPr>
            <a:xfrm flipH="1">
              <a:off x="2557391" y="802416"/>
              <a:ext cx="114297" cy="14604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19" name="Oval 218"/>
            <p:cNvSpPr/>
            <p:nvPr/>
          </p:nvSpPr>
          <p:spPr>
            <a:xfrm flipH="1">
              <a:off x="3320956" y="691294"/>
              <a:ext cx="114297" cy="14763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20" name="Oval 219"/>
            <p:cNvSpPr/>
            <p:nvPr/>
          </p:nvSpPr>
          <p:spPr>
            <a:xfrm flipH="1">
              <a:off x="4289304" y="715106"/>
              <a:ext cx="114297" cy="14604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21" name="Oval 220"/>
            <p:cNvSpPr/>
            <p:nvPr/>
          </p:nvSpPr>
          <p:spPr>
            <a:xfrm>
              <a:off x="8338903" y="546835"/>
              <a:ext cx="114297" cy="1476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22" name="Oval 221"/>
            <p:cNvSpPr/>
            <p:nvPr/>
          </p:nvSpPr>
          <p:spPr>
            <a:xfrm>
              <a:off x="8245243" y="710344"/>
              <a:ext cx="114297" cy="1476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8350015" y="808766"/>
              <a:ext cx="114297" cy="14763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pSp>
          <p:nvGrpSpPr>
            <p:cNvPr id="3" name="Group 332"/>
            <p:cNvGrpSpPr>
              <a:grpSpLocks/>
            </p:cNvGrpSpPr>
            <p:nvPr/>
          </p:nvGrpSpPr>
          <p:grpSpPr bwMode="auto">
            <a:xfrm>
              <a:off x="1926771" y="1585004"/>
              <a:ext cx="7017400" cy="1365709"/>
              <a:chOff x="1103665" y="397777"/>
              <a:chExt cx="7252679" cy="1452358"/>
            </a:xfrm>
          </p:grpSpPr>
          <p:sp>
            <p:nvSpPr>
              <p:cNvPr id="485543" name="Line 23"/>
              <p:cNvSpPr>
                <a:spLocks noChangeShapeType="1"/>
              </p:cNvSpPr>
              <p:nvPr/>
            </p:nvSpPr>
            <p:spPr bwMode="auto">
              <a:xfrm>
                <a:off x="1103665" y="748468"/>
                <a:ext cx="100365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44" name="Line 24"/>
              <p:cNvSpPr>
                <a:spLocks noChangeShapeType="1"/>
              </p:cNvSpPr>
              <p:nvPr/>
            </p:nvSpPr>
            <p:spPr bwMode="auto">
              <a:xfrm>
                <a:off x="1204030" y="812230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45" name="Line 25"/>
              <p:cNvSpPr>
                <a:spLocks noChangeShapeType="1"/>
              </p:cNvSpPr>
              <p:nvPr/>
            </p:nvSpPr>
            <p:spPr bwMode="auto">
              <a:xfrm>
                <a:off x="1304394" y="879535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46" name="Line 26"/>
              <p:cNvSpPr>
                <a:spLocks noChangeShapeType="1"/>
              </p:cNvSpPr>
              <p:nvPr/>
            </p:nvSpPr>
            <p:spPr bwMode="auto">
              <a:xfrm>
                <a:off x="1404760" y="950381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47" name="Line 27"/>
              <p:cNvSpPr>
                <a:spLocks noChangeShapeType="1"/>
              </p:cNvSpPr>
              <p:nvPr/>
            </p:nvSpPr>
            <p:spPr bwMode="auto">
              <a:xfrm>
                <a:off x="1505125" y="1021229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48" name="Line 28"/>
              <p:cNvSpPr>
                <a:spLocks noChangeShapeType="1"/>
              </p:cNvSpPr>
              <p:nvPr/>
            </p:nvSpPr>
            <p:spPr bwMode="auto">
              <a:xfrm>
                <a:off x="1605489" y="1095617"/>
                <a:ext cx="95082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49" name="Line 29"/>
              <p:cNvSpPr>
                <a:spLocks noChangeShapeType="1"/>
              </p:cNvSpPr>
              <p:nvPr/>
            </p:nvSpPr>
            <p:spPr bwMode="auto">
              <a:xfrm>
                <a:off x="1700572" y="1166464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50" name="Line 30"/>
              <p:cNvSpPr>
                <a:spLocks noChangeShapeType="1"/>
              </p:cNvSpPr>
              <p:nvPr/>
            </p:nvSpPr>
            <p:spPr bwMode="auto">
              <a:xfrm>
                <a:off x="1800936" y="1240853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51" name="Line 31"/>
              <p:cNvSpPr>
                <a:spLocks noChangeShapeType="1"/>
              </p:cNvSpPr>
              <p:nvPr/>
            </p:nvSpPr>
            <p:spPr bwMode="auto">
              <a:xfrm>
                <a:off x="1901301" y="1311700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52" name="Line 32"/>
              <p:cNvSpPr>
                <a:spLocks noChangeShapeType="1"/>
              </p:cNvSpPr>
              <p:nvPr/>
            </p:nvSpPr>
            <p:spPr bwMode="auto">
              <a:xfrm>
                <a:off x="2001665" y="1382546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53" name="Line 33"/>
              <p:cNvSpPr>
                <a:spLocks noChangeShapeType="1"/>
              </p:cNvSpPr>
              <p:nvPr/>
            </p:nvSpPr>
            <p:spPr bwMode="auto">
              <a:xfrm>
                <a:off x="2102032" y="1449851"/>
                <a:ext cx="95082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54" name="Line 34"/>
              <p:cNvSpPr>
                <a:spLocks noChangeShapeType="1"/>
              </p:cNvSpPr>
              <p:nvPr/>
            </p:nvSpPr>
            <p:spPr bwMode="auto">
              <a:xfrm>
                <a:off x="2197114" y="1513613"/>
                <a:ext cx="100365" cy="602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55" name="Line 35"/>
              <p:cNvSpPr>
                <a:spLocks noChangeShapeType="1"/>
              </p:cNvSpPr>
              <p:nvPr/>
            </p:nvSpPr>
            <p:spPr bwMode="auto">
              <a:xfrm>
                <a:off x="2297478" y="1573832"/>
                <a:ext cx="100365" cy="5313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56" name="Line 36"/>
              <p:cNvSpPr>
                <a:spLocks noChangeShapeType="1"/>
              </p:cNvSpPr>
              <p:nvPr/>
            </p:nvSpPr>
            <p:spPr bwMode="auto">
              <a:xfrm>
                <a:off x="2397843" y="1626967"/>
                <a:ext cx="100365" cy="5313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57" name="Line 37"/>
              <p:cNvSpPr>
                <a:spLocks noChangeShapeType="1"/>
              </p:cNvSpPr>
              <p:nvPr/>
            </p:nvSpPr>
            <p:spPr bwMode="auto">
              <a:xfrm>
                <a:off x="2498208" y="1680102"/>
                <a:ext cx="100365" cy="4250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58" name="Line 38"/>
              <p:cNvSpPr>
                <a:spLocks noChangeShapeType="1"/>
              </p:cNvSpPr>
              <p:nvPr/>
            </p:nvSpPr>
            <p:spPr bwMode="auto">
              <a:xfrm>
                <a:off x="2598572" y="1722610"/>
                <a:ext cx="95082" cy="38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59" name="Line 39"/>
              <p:cNvSpPr>
                <a:spLocks noChangeShapeType="1"/>
              </p:cNvSpPr>
              <p:nvPr/>
            </p:nvSpPr>
            <p:spPr bwMode="auto">
              <a:xfrm>
                <a:off x="2693656" y="1761577"/>
                <a:ext cx="100365" cy="3188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60" name="Line 40"/>
              <p:cNvSpPr>
                <a:spLocks noChangeShapeType="1"/>
              </p:cNvSpPr>
              <p:nvPr/>
            </p:nvSpPr>
            <p:spPr bwMode="auto">
              <a:xfrm>
                <a:off x="2794021" y="1793457"/>
                <a:ext cx="100365" cy="24796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61" name="Line 41"/>
              <p:cNvSpPr>
                <a:spLocks noChangeShapeType="1"/>
              </p:cNvSpPr>
              <p:nvPr/>
            </p:nvSpPr>
            <p:spPr bwMode="auto">
              <a:xfrm>
                <a:off x="2894385" y="1818253"/>
                <a:ext cx="100365" cy="1771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62" name="Line 42"/>
              <p:cNvSpPr>
                <a:spLocks noChangeShapeType="1"/>
              </p:cNvSpPr>
              <p:nvPr/>
            </p:nvSpPr>
            <p:spPr bwMode="auto">
              <a:xfrm>
                <a:off x="2994750" y="1835965"/>
                <a:ext cx="100365" cy="10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63" name="Line 43"/>
              <p:cNvSpPr>
                <a:spLocks noChangeShapeType="1"/>
              </p:cNvSpPr>
              <p:nvPr/>
            </p:nvSpPr>
            <p:spPr bwMode="auto">
              <a:xfrm>
                <a:off x="3095114" y="1846593"/>
                <a:ext cx="100365" cy="354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64" name="Line 44"/>
              <p:cNvSpPr>
                <a:spLocks noChangeShapeType="1"/>
              </p:cNvSpPr>
              <p:nvPr/>
            </p:nvSpPr>
            <p:spPr bwMode="auto">
              <a:xfrm flipV="1">
                <a:off x="3195479" y="1846593"/>
                <a:ext cx="95082" cy="354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65" name="Line 45"/>
              <p:cNvSpPr>
                <a:spLocks noChangeShapeType="1"/>
              </p:cNvSpPr>
              <p:nvPr/>
            </p:nvSpPr>
            <p:spPr bwMode="auto">
              <a:xfrm flipV="1">
                <a:off x="3290561" y="1835965"/>
                <a:ext cx="100365" cy="10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66" name="Line 46"/>
              <p:cNvSpPr>
                <a:spLocks noChangeShapeType="1"/>
              </p:cNvSpPr>
              <p:nvPr/>
            </p:nvSpPr>
            <p:spPr bwMode="auto">
              <a:xfrm flipV="1">
                <a:off x="3390927" y="1814711"/>
                <a:ext cx="100365" cy="2125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67" name="Line 47"/>
              <p:cNvSpPr>
                <a:spLocks noChangeShapeType="1"/>
              </p:cNvSpPr>
              <p:nvPr/>
            </p:nvSpPr>
            <p:spPr bwMode="auto">
              <a:xfrm flipV="1">
                <a:off x="3491292" y="1789915"/>
                <a:ext cx="100365" cy="24796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68" name="Line 48"/>
              <p:cNvSpPr>
                <a:spLocks noChangeShapeType="1"/>
              </p:cNvSpPr>
              <p:nvPr/>
            </p:nvSpPr>
            <p:spPr bwMode="auto">
              <a:xfrm flipV="1">
                <a:off x="3591657" y="1758034"/>
                <a:ext cx="100365" cy="3188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69" name="Line 49"/>
              <p:cNvSpPr>
                <a:spLocks noChangeShapeType="1"/>
              </p:cNvSpPr>
              <p:nvPr/>
            </p:nvSpPr>
            <p:spPr bwMode="auto">
              <a:xfrm flipV="1">
                <a:off x="3692021" y="1719068"/>
                <a:ext cx="95082" cy="38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70" name="Line 50"/>
              <p:cNvSpPr>
                <a:spLocks noChangeShapeType="1"/>
              </p:cNvSpPr>
              <p:nvPr/>
            </p:nvSpPr>
            <p:spPr bwMode="auto">
              <a:xfrm flipV="1">
                <a:off x="3787103" y="1673017"/>
                <a:ext cx="100365" cy="460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71" name="Line 51"/>
              <p:cNvSpPr>
                <a:spLocks noChangeShapeType="1"/>
              </p:cNvSpPr>
              <p:nvPr/>
            </p:nvSpPr>
            <p:spPr bwMode="auto">
              <a:xfrm flipV="1">
                <a:off x="3887468" y="1623425"/>
                <a:ext cx="100365" cy="495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72" name="Line 52"/>
              <p:cNvSpPr>
                <a:spLocks noChangeShapeType="1"/>
              </p:cNvSpPr>
              <p:nvPr/>
            </p:nvSpPr>
            <p:spPr bwMode="auto">
              <a:xfrm flipV="1">
                <a:off x="3987833" y="1566747"/>
                <a:ext cx="100365" cy="5667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73" name="Line 53"/>
              <p:cNvSpPr>
                <a:spLocks noChangeShapeType="1"/>
              </p:cNvSpPr>
              <p:nvPr/>
            </p:nvSpPr>
            <p:spPr bwMode="auto">
              <a:xfrm flipV="1">
                <a:off x="4088199" y="1506528"/>
                <a:ext cx="100365" cy="602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74" name="Line 54"/>
              <p:cNvSpPr>
                <a:spLocks noChangeShapeType="1"/>
              </p:cNvSpPr>
              <p:nvPr/>
            </p:nvSpPr>
            <p:spPr bwMode="auto">
              <a:xfrm flipV="1">
                <a:off x="4188563" y="1442766"/>
                <a:ext cx="95082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75" name="Line 55"/>
              <p:cNvSpPr>
                <a:spLocks noChangeShapeType="1"/>
              </p:cNvSpPr>
              <p:nvPr/>
            </p:nvSpPr>
            <p:spPr bwMode="auto">
              <a:xfrm flipV="1">
                <a:off x="4283646" y="1375461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76" name="Line 56"/>
              <p:cNvSpPr>
                <a:spLocks noChangeShapeType="1"/>
              </p:cNvSpPr>
              <p:nvPr/>
            </p:nvSpPr>
            <p:spPr bwMode="auto">
              <a:xfrm flipV="1">
                <a:off x="4384010" y="1304615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77" name="Line 57"/>
              <p:cNvSpPr>
                <a:spLocks noChangeShapeType="1"/>
              </p:cNvSpPr>
              <p:nvPr/>
            </p:nvSpPr>
            <p:spPr bwMode="auto">
              <a:xfrm flipV="1">
                <a:off x="4484375" y="1233768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78" name="Line 58"/>
              <p:cNvSpPr>
                <a:spLocks noChangeShapeType="1"/>
              </p:cNvSpPr>
              <p:nvPr/>
            </p:nvSpPr>
            <p:spPr bwMode="auto">
              <a:xfrm flipV="1">
                <a:off x="4584739" y="1159379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79" name="Line 59"/>
              <p:cNvSpPr>
                <a:spLocks noChangeShapeType="1"/>
              </p:cNvSpPr>
              <p:nvPr/>
            </p:nvSpPr>
            <p:spPr bwMode="auto">
              <a:xfrm flipV="1">
                <a:off x="4685104" y="1088532"/>
                <a:ext cx="95082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80" name="Line 60"/>
              <p:cNvSpPr>
                <a:spLocks noChangeShapeType="1"/>
              </p:cNvSpPr>
              <p:nvPr/>
            </p:nvSpPr>
            <p:spPr bwMode="auto">
              <a:xfrm flipV="1">
                <a:off x="4780188" y="1014144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81" name="Line 61"/>
              <p:cNvSpPr>
                <a:spLocks noChangeShapeType="1"/>
              </p:cNvSpPr>
              <p:nvPr/>
            </p:nvSpPr>
            <p:spPr bwMode="auto">
              <a:xfrm flipV="1">
                <a:off x="4880552" y="943296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82" name="Line 62"/>
              <p:cNvSpPr>
                <a:spLocks noChangeShapeType="1"/>
              </p:cNvSpPr>
              <p:nvPr/>
            </p:nvSpPr>
            <p:spPr bwMode="auto">
              <a:xfrm flipV="1">
                <a:off x="4980917" y="872450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83" name="Line 63"/>
              <p:cNvSpPr>
                <a:spLocks noChangeShapeType="1"/>
              </p:cNvSpPr>
              <p:nvPr/>
            </p:nvSpPr>
            <p:spPr bwMode="auto">
              <a:xfrm flipV="1">
                <a:off x="5081282" y="805146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84" name="Line 64"/>
              <p:cNvSpPr>
                <a:spLocks noChangeShapeType="1"/>
              </p:cNvSpPr>
              <p:nvPr/>
            </p:nvSpPr>
            <p:spPr bwMode="auto">
              <a:xfrm flipV="1">
                <a:off x="5181646" y="741383"/>
                <a:ext cx="95082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85" name="Line 65"/>
              <p:cNvSpPr>
                <a:spLocks noChangeShapeType="1"/>
              </p:cNvSpPr>
              <p:nvPr/>
            </p:nvSpPr>
            <p:spPr bwMode="auto">
              <a:xfrm flipV="1">
                <a:off x="5276728" y="681164"/>
                <a:ext cx="100365" cy="602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86" name="Line 66"/>
              <p:cNvSpPr>
                <a:spLocks noChangeShapeType="1"/>
              </p:cNvSpPr>
              <p:nvPr/>
            </p:nvSpPr>
            <p:spPr bwMode="auto">
              <a:xfrm flipV="1">
                <a:off x="5377093" y="624487"/>
                <a:ext cx="100365" cy="5667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87" name="Line 67"/>
              <p:cNvSpPr>
                <a:spLocks noChangeShapeType="1"/>
              </p:cNvSpPr>
              <p:nvPr/>
            </p:nvSpPr>
            <p:spPr bwMode="auto">
              <a:xfrm flipV="1">
                <a:off x="5477459" y="574894"/>
                <a:ext cx="100365" cy="495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88" name="Line 68"/>
              <p:cNvSpPr>
                <a:spLocks noChangeShapeType="1"/>
              </p:cNvSpPr>
              <p:nvPr/>
            </p:nvSpPr>
            <p:spPr bwMode="auto">
              <a:xfrm flipV="1">
                <a:off x="5577824" y="528844"/>
                <a:ext cx="95082" cy="460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89" name="Line 69"/>
              <p:cNvSpPr>
                <a:spLocks noChangeShapeType="1"/>
              </p:cNvSpPr>
              <p:nvPr/>
            </p:nvSpPr>
            <p:spPr bwMode="auto">
              <a:xfrm flipV="1">
                <a:off x="5672906" y="489878"/>
                <a:ext cx="100365" cy="38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90" name="Line 70"/>
              <p:cNvSpPr>
                <a:spLocks noChangeShapeType="1"/>
              </p:cNvSpPr>
              <p:nvPr/>
            </p:nvSpPr>
            <p:spPr bwMode="auto">
              <a:xfrm flipV="1">
                <a:off x="5773271" y="457997"/>
                <a:ext cx="100365" cy="3188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91" name="Line 71"/>
              <p:cNvSpPr>
                <a:spLocks noChangeShapeType="1"/>
              </p:cNvSpPr>
              <p:nvPr/>
            </p:nvSpPr>
            <p:spPr bwMode="auto">
              <a:xfrm flipV="1">
                <a:off x="5873635" y="433201"/>
                <a:ext cx="100365" cy="24796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92" name="Line 72"/>
              <p:cNvSpPr>
                <a:spLocks noChangeShapeType="1"/>
              </p:cNvSpPr>
              <p:nvPr/>
            </p:nvSpPr>
            <p:spPr bwMode="auto">
              <a:xfrm flipV="1">
                <a:off x="5974000" y="411946"/>
                <a:ext cx="100365" cy="2125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93" name="Line 73"/>
              <p:cNvSpPr>
                <a:spLocks noChangeShapeType="1"/>
              </p:cNvSpPr>
              <p:nvPr/>
            </p:nvSpPr>
            <p:spPr bwMode="auto">
              <a:xfrm flipV="1">
                <a:off x="6074364" y="401319"/>
                <a:ext cx="100365" cy="10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94" name="Line 74"/>
              <p:cNvSpPr>
                <a:spLocks noChangeShapeType="1"/>
              </p:cNvSpPr>
              <p:nvPr/>
            </p:nvSpPr>
            <p:spPr bwMode="auto">
              <a:xfrm flipV="1">
                <a:off x="6174730" y="397777"/>
                <a:ext cx="95082" cy="354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95" name="Line 75"/>
              <p:cNvSpPr>
                <a:spLocks noChangeShapeType="1"/>
              </p:cNvSpPr>
              <p:nvPr/>
            </p:nvSpPr>
            <p:spPr bwMode="auto">
              <a:xfrm>
                <a:off x="6269813" y="397777"/>
                <a:ext cx="100365" cy="354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96" name="Line 76"/>
              <p:cNvSpPr>
                <a:spLocks noChangeShapeType="1"/>
              </p:cNvSpPr>
              <p:nvPr/>
            </p:nvSpPr>
            <p:spPr bwMode="auto">
              <a:xfrm>
                <a:off x="6370177" y="401319"/>
                <a:ext cx="100365" cy="10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97" name="Line 77"/>
              <p:cNvSpPr>
                <a:spLocks noChangeShapeType="1"/>
              </p:cNvSpPr>
              <p:nvPr/>
            </p:nvSpPr>
            <p:spPr bwMode="auto">
              <a:xfrm>
                <a:off x="6470542" y="411946"/>
                <a:ext cx="100365" cy="1771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98" name="Line 78"/>
              <p:cNvSpPr>
                <a:spLocks noChangeShapeType="1"/>
              </p:cNvSpPr>
              <p:nvPr/>
            </p:nvSpPr>
            <p:spPr bwMode="auto">
              <a:xfrm>
                <a:off x="6570906" y="429658"/>
                <a:ext cx="100365" cy="24796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99" name="Line 79"/>
              <p:cNvSpPr>
                <a:spLocks noChangeShapeType="1"/>
              </p:cNvSpPr>
              <p:nvPr/>
            </p:nvSpPr>
            <p:spPr bwMode="auto">
              <a:xfrm>
                <a:off x="6671271" y="454454"/>
                <a:ext cx="95082" cy="3188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00" name="Line 80"/>
              <p:cNvSpPr>
                <a:spLocks noChangeShapeType="1"/>
              </p:cNvSpPr>
              <p:nvPr/>
            </p:nvSpPr>
            <p:spPr bwMode="auto">
              <a:xfrm>
                <a:off x="6766353" y="486336"/>
                <a:ext cx="100365" cy="38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01" name="Line 81"/>
              <p:cNvSpPr>
                <a:spLocks noChangeShapeType="1"/>
              </p:cNvSpPr>
              <p:nvPr/>
            </p:nvSpPr>
            <p:spPr bwMode="auto">
              <a:xfrm>
                <a:off x="6866719" y="525301"/>
                <a:ext cx="100365" cy="4250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02" name="Line 82"/>
              <p:cNvSpPr>
                <a:spLocks noChangeShapeType="1"/>
              </p:cNvSpPr>
              <p:nvPr/>
            </p:nvSpPr>
            <p:spPr bwMode="auto">
              <a:xfrm>
                <a:off x="6967084" y="567809"/>
                <a:ext cx="100365" cy="495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03" name="Line 83"/>
              <p:cNvSpPr>
                <a:spLocks noChangeShapeType="1"/>
              </p:cNvSpPr>
              <p:nvPr/>
            </p:nvSpPr>
            <p:spPr bwMode="auto">
              <a:xfrm>
                <a:off x="7067449" y="617402"/>
                <a:ext cx="100365" cy="5667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04" name="Line 84"/>
              <p:cNvSpPr>
                <a:spLocks noChangeShapeType="1"/>
              </p:cNvSpPr>
              <p:nvPr/>
            </p:nvSpPr>
            <p:spPr bwMode="auto">
              <a:xfrm>
                <a:off x="7167813" y="674080"/>
                <a:ext cx="95082" cy="602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05" name="Line 85"/>
              <p:cNvSpPr>
                <a:spLocks noChangeShapeType="1"/>
              </p:cNvSpPr>
              <p:nvPr/>
            </p:nvSpPr>
            <p:spPr bwMode="auto">
              <a:xfrm>
                <a:off x="7262895" y="734300"/>
                <a:ext cx="100365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06" name="Line 86"/>
              <p:cNvSpPr>
                <a:spLocks noChangeShapeType="1"/>
              </p:cNvSpPr>
              <p:nvPr/>
            </p:nvSpPr>
            <p:spPr bwMode="auto">
              <a:xfrm>
                <a:off x="7363260" y="798061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07" name="Line 87"/>
              <p:cNvSpPr>
                <a:spLocks noChangeShapeType="1"/>
              </p:cNvSpPr>
              <p:nvPr/>
            </p:nvSpPr>
            <p:spPr bwMode="auto">
              <a:xfrm>
                <a:off x="7463626" y="865366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08" name="Line 88"/>
              <p:cNvSpPr>
                <a:spLocks noChangeShapeType="1"/>
              </p:cNvSpPr>
              <p:nvPr/>
            </p:nvSpPr>
            <p:spPr bwMode="auto">
              <a:xfrm>
                <a:off x="7563991" y="936212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09" name="Line 89"/>
              <p:cNvSpPr>
                <a:spLocks noChangeShapeType="1"/>
              </p:cNvSpPr>
              <p:nvPr/>
            </p:nvSpPr>
            <p:spPr bwMode="auto">
              <a:xfrm>
                <a:off x="7664355" y="1007059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10" name="Line 90"/>
              <p:cNvSpPr>
                <a:spLocks noChangeShapeType="1"/>
              </p:cNvSpPr>
              <p:nvPr/>
            </p:nvSpPr>
            <p:spPr bwMode="auto">
              <a:xfrm>
                <a:off x="7764720" y="1081447"/>
                <a:ext cx="95082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11" name="Line 91"/>
              <p:cNvSpPr>
                <a:spLocks noChangeShapeType="1"/>
              </p:cNvSpPr>
              <p:nvPr/>
            </p:nvSpPr>
            <p:spPr bwMode="auto">
              <a:xfrm>
                <a:off x="7859802" y="1152295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12" name="Line 92"/>
              <p:cNvSpPr>
                <a:spLocks noChangeShapeType="1"/>
              </p:cNvSpPr>
              <p:nvPr/>
            </p:nvSpPr>
            <p:spPr bwMode="auto">
              <a:xfrm>
                <a:off x="7960167" y="1226683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13" name="Line 93"/>
              <p:cNvSpPr>
                <a:spLocks noChangeShapeType="1"/>
              </p:cNvSpPr>
              <p:nvPr/>
            </p:nvSpPr>
            <p:spPr bwMode="auto">
              <a:xfrm>
                <a:off x="8060531" y="1297530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14" name="Line 94"/>
              <p:cNvSpPr>
                <a:spLocks noChangeShapeType="1"/>
              </p:cNvSpPr>
              <p:nvPr/>
            </p:nvSpPr>
            <p:spPr bwMode="auto">
              <a:xfrm>
                <a:off x="8160898" y="1368378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15" name="Line 95"/>
              <p:cNvSpPr>
                <a:spLocks noChangeShapeType="1"/>
              </p:cNvSpPr>
              <p:nvPr/>
            </p:nvSpPr>
            <p:spPr bwMode="auto">
              <a:xfrm>
                <a:off x="8261262" y="1435681"/>
                <a:ext cx="95082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85420" name="Rectangle 41"/>
            <p:cNvSpPr>
              <a:spLocks noChangeArrowheads="1"/>
            </p:cNvSpPr>
            <p:nvPr/>
          </p:nvSpPr>
          <p:spPr bwMode="auto">
            <a:xfrm>
              <a:off x="3243959" y="3785247"/>
              <a:ext cx="2900958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5421" name="Rectangle 41"/>
            <p:cNvSpPr>
              <a:spLocks noChangeArrowheads="1"/>
            </p:cNvSpPr>
            <p:nvPr/>
          </p:nvSpPr>
          <p:spPr bwMode="auto">
            <a:xfrm>
              <a:off x="6313728" y="3763479"/>
              <a:ext cx="2634337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152783" y="3751911"/>
              <a:ext cx="2986004" cy="831827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0" y="3756673"/>
              <a:ext cx="1249328" cy="8159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5424" name="Rectangle 44"/>
            <p:cNvSpPr>
              <a:spLocks noChangeArrowheads="1"/>
            </p:cNvSpPr>
            <p:nvPr/>
          </p:nvSpPr>
          <p:spPr bwMode="auto">
            <a:xfrm>
              <a:off x="176588" y="4012488"/>
              <a:ext cx="999461" cy="298812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5425" name="Rectangle 45"/>
            <p:cNvSpPr>
              <a:spLocks noChangeArrowheads="1"/>
            </p:cNvSpPr>
            <p:nvPr/>
          </p:nvSpPr>
          <p:spPr bwMode="auto">
            <a:xfrm>
              <a:off x="1176049" y="3763478"/>
              <a:ext cx="214170" cy="79683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6" name="Oval 155"/>
            <p:cNvSpPr/>
            <p:nvPr/>
          </p:nvSpPr>
          <p:spPr>
            <a:xfrm>
              <a:off x="1681116" y="4161475"/>
              <a:ext cx="114297" cy="14763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7" name="Oval 156"/>
            <p:cNvSpPr/>
            <p:nvPr/>
          </p:nvSpPr>
          <p:spPr>
            <a:xfrm>
              <a:off x="2489130" y="4024954"/>
              <a:ext cx="114297" cy="1476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8" name="Oval 157"/>
            <p:cNvSpPr/>
            <p:nvPr/>
          </p:nvSpPr>
          <p:spPr>
            <a:xfrm>
              <a:off x="3359055" y="4109089"/>
              <a:ext cx="114297" cy="14604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5429" name="Rectangle 43"/>
            <p:cNvSpPr>
              <a:spLocks noChangeArrowheads="1"/>
            </p:cNvSpPr>
            <p:nvPr/>
          </p:nvSpPr>
          <p:spPr bwMode="auto">
            <a:xfrm>
              <a:off x="1201868" y="4560310"/>
              <a:ext cx="7727044" cy="13226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0" name="Oval 159"/>
            <p:cNvSpPr/>
            <p:nvPr/>
          </p:nvSpPr>
          <p:spPr>
            <a:xfrm>
              <a:off x="4263905" y="4044004"/>
              <a:ext cx="114297" cy="14763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5431" name="Rectangle 42"/>
            <p:cNvSpPr>
              <a:spLocks noChangeArrowheads="1"/>
            </p:cNvSpPr>
            <p:nvPr/>
          </p:nvSpPr>
          <p:spPr bwMode="auto">
            <a:xfrm>
              <a:off x="1201868" y="3663873"/>
              <a:ext cx="7727044" cy="13226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5535457" y="3910657"/>
              <a:ext cx="114297" cy="14763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5344962" y="4107502"/>
              <a:ext cx="114297" cy="14604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0" name="Oval 179"/>
            <p:cNvSpPr/>
            <p:nvPr/>
          </p:nvSpPr>
          <p:spPr>
            <a:xfrm flipH="1">
              <a:off x="8197619" y="4096389"/>
              <a:ext cx="114297" cy="1476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1" name="Oval 180"/>
            <p:cNvSpPr/>
            <p:nvPr/>
          </p:nvSpPr>
          <p:spPr>
            <a:xfrm flipH="1">
              <a:off x="5627529" y="4112264"/>
              <a:ext cx="114297" cy="14763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2" name="Oval 181"/>
            <p:cNvSpPr/>
            <p:nvPr/>
          </p:nvSpPr>
          <p:spPr>
            <a:xfrm flipH="1">
              <a:off x="5557681" y="4309108"/>
              <a:ext cx="114297" cy="14604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3" name="Oval 182"/>
            <p:cNvSpPr/>
            <p:nvPr/>
          </p:nvSpPr>
          <p:spPr>
            <a:xfrm flipH="1">
              <a:off x="5387823" y="3926532"/>
              <a:ext cx="114297" cy="14604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4" name="Oval 183"/>
            <p:cNvSpPr/>
            <p:nvPr/>
          </p:nvSpPr>
          <p:spPr>
            <a:xfrm flipH="1">
              <a:off x="5416397" y="4371020"/>
              <a:ext cx="114297" cy="14763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5" name="Oval 184"/>
            <p:cNvSpPr/>
            <p:nvPr/>
          </p:nvSpPr>
          <p:spPr>
            <a:xfrm flipH="1">
              <a:off x="5486245" y="4166237"/>
              <a:ext cx="114297" cy="14604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6" name="Oval 185"/>
            <p:cNvSpPr/>
            <p:nvPr/>
          </p:nvSpPr>
          <p:spPr>
            <a:xfrm>
              <a:off x="7283245" y="4063053"/>
              <a:ext cx="114297" cy="14763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7" name="Oval 186"/>
            <p:cNvSpPr/>
            <p:nvPr/>
          </p:nvSpPr>
          <p:spPr>
            <a:xfrm>
              <a:off x="6406969" y="4112264"/>
              <a:ext cx="114297" cy="1476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9029446" y="4080515"/>
              <a:ext cx="114297" cy="14604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62" name="Straight Connector 161"/>
            <p:cNvCxnSpPr/>
            <p:nvPr/>
          </p:nvCxnSpPr>
          <p:spPr>
            <a:xfrm flipV="1">
              <a:off x="1366799" y="6110873"/>
              <a:ext cx="7837266" cy="15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tangle 162"/>
            <p:cNvSpPr/>
            <p:nvPr/>
          </p:nvSpPr>
          <p:spPr>
            <a:xfrm flipV="1">
              <a:off x="3805131" y="5428266"/>
              <a:ext cx="239705" cy="75086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4" name="Rectangle 163"/>
            <p:cNvSpPr/>
            <p:nvPr/>
          </p:nvSpPr>
          <p:spPr>
            <a:xfrm flipV="1">
              <a:off x="4284542" y="5623523"/>
              <a:ext cx="265105" cy="47306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795703" y="5852117"/>
              <a:ext cx="277804" cy="225419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6" name="Rectangle 165"/>
            <p:cNvSpPr/>
            <p:nvPr/>
          </p:nvSpPr>
          <p:spPr>
            <a:xfrm flipV="1">
              <a:off x="5306863" y="6061661"/>
              <a:ext cx="239705" cy="10159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7" name="Rectangle 166"/>
            <p:cNvSpPr/>
            <p:nvPr/>
          </p:nvSpPr>
          <p:spPr>
            <a:xfrm flipV="1">
              <a:off x="5884697" y="6077535"/>
              <a:ext cx="265105" cy="18255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8" name="Rectangle 167"/>
            <p:cNvSpPr/>
            <p:nvPr/>
          </p:nvSpPr>
          <p:spPr>
            <a:xfrm flipV="1">
              <a:off x="6330772" y="6077535"/>
              <a:ext cx="260343" cy="50957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9" name="Rectangle 168"/>
            <p:cNvSpPr/>
            <p:nvPr/>
          </p:nvSpPr>
          <p:spPr>
            <a:xfrm flipV="1">
              <a:off x="6826058" y="6077535"/>
              <a:ext cx="190495" cy="70483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0" name="Rectangle 169"/>
            <p:cNvSpPr/>
            <p:nvPr/>
          </p:nvSpPr>
          <p:spPr>
            <a:xfrm flipV="1">
              <a:off x="7256259" y="6077535"/>
              <a:ext cx="233355" cy="46036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7718208" y="6120397"/>
              <a:ext cx="277805" cy="19367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2" name="Rectangle 171"/>
            <p:cNvSpPr/>
            <p:nvPr/>
          </p:nvSpPr>
          <p:spPr>
            <a:xfrm flipV="1">
              <a:off x="8148408" y="6077535"/>
              <a:ext cx="228594" cy="7143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3" name="Rectangle 172"/>
            <p:cNvSpPr/>
            <p:nvPr/>
          </p:nvSpPr>
          <p:spPr>
            <a:xfrm flipV="1">
              <a:off x="8611945" y="5910853"/>
              <a:ext cx="222244" cy="23811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970032" y="6123572"/>
              <a:ext cx="276217" cy="20160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5" name="Rectangle 174"/>
            <p:cNvSpPr/>
            <p:nvPr/>
          </p:nvSpPr>
          <p:spPr>
            <a:xfrm flipV="1">
              <a:off x="2411345" y="6056899"/>
              <a:ext cx="253993" cy="9207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6" name="Rectangle 175"/>
            <p:cNvSpPr/>
            <p:nvPr/>
          </p:nvSpPr>
          <p:spPr>
            <a:xfrm flipV="1">
              <a:off x="2819321" y="5885454"/>
              <a:ext cx="228594" cy="2666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7" name="Rectangle 176"/>
            <p:cNvSpPr/>
            <p:nvPr/>
          </p:nvSpPr>
          <p:spPr>
            <a:xfrm flipV="1">
              <a:off x="3287620" y="5591774"/>
              <a:ext cx="315903" cy="5603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pSp>
          <p:nvGrpSpPr>
            <p:cNvPr id="4" name="Group 332"/>
            <p:cNvGrpSpPr>
              <a:grpSpLocks/>
            </p:cNvGrpSpPr>
            <p:nvPr/>
          </p:nvGrpSpPr>
          <p:grpSpPr bwMode="auto">
            <a:xfrm flipV="1">
              <a:off x="1932210" y="5427770"/>
              <a:ext cx="7017400" cy="1365709"/>
              <a:chOff x="1103665" y="397777"/>
              <a:chExt cx="7252679" cy="1452358"/>
            </a:xfrm>
          </p:grpSpPr>
          <p:sp>
            <p:nvSpPr>
              <p:cNvPr id="485470" name="Line 23"/>
              <p:cNvSpPr>
                <a:spLocks noChangeShapeType="1"/>
              </p:cNvSpPr>
              <p:nvPr/>
            </p:nvSpPr>
            <p:spPr bwMode="auto">
              <a:xfrm>
                <a:off x="1103665" y="748468"/>
                <a:ext cx="100365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71" name="Line 24"/>
              <p:cNvSpPr>
                <a:spLocks noChangeShapeType="1"/>
              </p:cNvSpPr>
              <p:nvPr/>
            </p:nvSpPr>
            <p:spPr bwMode="auto">
              <a:xfrm>
                <a:off x="1204030" y="812230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72" name="Line 25"/>
              <p:cNvSpPr>
                <a:spLocks noChangeShapeType="1"/>
              </p:cNvSpPr>
              <p:nvPr/>
            </p:nvSpPr>
            <p:spPr bwMode="auto">
              <a:xfrm>
                <a:off x="1304394" y="879535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73" name="Line 26"/>
              <p:cNvSpPr>
                <a:spLocks noChangeShapeType="1"/>
              </p:cNvSpPr>
              <p:nvPr/>
            </p:nvSpPr>
            <p:spPr bwMode="auto">
              <a:xfrm>
                <a:off x="1404760" y="950381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74" name="Line 27"/>
              <p:cNvSpPr>
                <a:spLocks noChangeShapeType="1"/>
              </p:cNvSpPr>
              <p:nvPr/>
            </p:nvSpPr>
            <p:spPr bwMode="auto">
              <a:xfrm>
                <a:off x="1505125" y="1021229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75" name="Line 28"/>
              <p:cNvSpPr>
                <a:spLocks noChangeShapeType="1"/>
              </p:cNvSpPr>
              <p:nvPr/>
            </p:nvSpPr>
            <p:spPr bwMode="auto">
              <a:xfrm>
                <a:off x="1605489" y="1095617"/>
                <a:ext cx="95082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76" name="Line 29"/>
              <p:cNvSpPr>
                <a:spLocks noChangeShapeType="1"/>
              </p:cNvSpPr>
              <p:nvPr/>
            </p:nvSpPr>
            <p:spPr bwMode="auto">
              <a:xfrm>
                <a:off x="1700572" y="1166464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77" name="Line 30"/>
              <p:cNvSpPr>
                <a:spLocks noChangeShapeType="1"/>
              </p:cNvSpPr>
              <p:nvPr/>
            </p:nvSpPr>
            <p:spPr bwMode="auto">
              <a:xfrm>
                <a:off x="1800936" y="1240853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78" name="Line 31"/>
              <p:cNvSpPr>
                <a:spLocks noChangeShapeType="1"/>
              </p:cNvSpPr>
              <p:nvPr/>
            </p:nvSpPr>
            <p:spPr bwMode="auto">
              <a:xfrm>
                <a:off x="1901301" y="1311700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79" name="Line 32"/>
              <p:cNvSpPr>
                <a:spLocks noChangeShapeType="1"/>
              </p:cNvSpPr>
              <p:nvPr/>
            </p:nvSpPr>
            <p:spPr bwMode="auto">
              <a:xfrm>
                <a:off x="2001665" y="1382546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80" name="Line 33"/>
              <p:cNvSpPr>
                <a:spLocks noChangeShapeType="1"/>
              </p:cNvSpPr>
              <p:nvPr/>
            </p:nvSpPr>
            <p:spPr bwMode="auto">
              <a:xfrm>
                <a:off x="2102032" y="1449851"/>
                <a:ext cx="95082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81" name="Line 34"/>
              <p:cNvSpPr>
                <a:spLocks noChangeShapeType="1"/>
              </p:cNvSpPr>
              <p:nvPr/>
            </p:nvSpPr>
            <p:spPr bwMode="auto">
              <a:xfrm>
                <a:off x="2197114" y="1513613"/>
                <a:ext cx="100365" cy="602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82" name="Line 35"/>
              <p:cNvSpPr>
                <a:spLocks noChangeShapeType="1"/>
              </p:cNvSpPr>
              <p:nvPr/>
            </p:nvSpPr>
            <p:spPr bwMode="auto">
              <a:xfrm>
                <a:off x="2297478" y="1573832"/>
                <a:ext cx="100365" cy="5313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83" name="Line 36"/>
              <p:cNvSpPr>
                <a:spLocks noChangeShapeType="1"/>
              </p:cNvSpPr>
              <p:nvPr/>
            </p:nvSpPr>
            <p:spPr bwMode="auto">
              <a:xfrm>
                <a:off x="2397843" y="1626967"/>
                <a:ext cx="100365" cy="5313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84" name="Line 37"/>
              <p:cNvSpPr>
                <a:spLocks noChangeShapeType="1"/>
              </p:cNvSpPr>
              <p:nvPr/>
            </p:nvSpPr>
            <p:spPr bwMode="auto">
              <a:xfrm>
                <a:off x="2498208" y="1680102"/>
                <a:ext cx="100365" cy="4250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85" name="Line 38"/>
              <p:cNvSpPr>
                <a:spLocks noChangeShapeType="1"/>
              </p:cNvSpPr>
              <p:nvPr/>
            </p:nvSpPr>
            <p:spPr bwMode="auto">
              <a:xfrm>
                <a:off x="2598572" y="1722610"/>
                <a:ext cx="95082" cy="38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86" name="Line 39"/>
              <p:cNvSpPr>
                <a:spLocks noChangeShapeType="1"/>
              </p:cNvSpPr>
              <p:nvPr/>
            </p:nvSpPr>
            <p:spPr bwMode="auto">
              <a:xfrm>
                <a:off x="2693656" y="1761577"/>
                <a:ext cx="100365" cy="3188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87" name="Line 40"/>
              <p:cNvSpPr>
                <a:spLocks noChangeShapeType="1"/>
              </p:cNvSpPr>
              <p:nvPr/>
            </p:nvSpPr>
            <p:spPr bwMode="auto">
              <a:xfrm>
                <a:off x="2794021" y="1793457"/>
                <a:ext cx="100365" cy="24796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88" name="Line 41"/>
              <p:cNvSpPr>
                <a:spLocks noChangeShapeType="1"/>
              </p:cNvSpPr>
              <p:nvPr/>
            </p:nvSpPr>
            <p:spPr bwMode="auto">
              <a:xfrm>
                <a:off x="2894385" y="1818253"/>
                <a:ext cx="100365" cy="1771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89" name="Line 42"/>
              <p:cNvSpPr>
                <a:spLocks noChangeShapeType="1"/>
              </p:cNvSpPr>
              <p:nvPr/>
            </p:nvSpPr>
            <p:spPr bwMode="auto">
              <a:xfrm>
                <a:off x="2994750" y="1835965"/>
                <a:ext cx="100365" cy="10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90" name="Line 43"/>
              <p:cNvSpPr>
                <a:spLocks noChangeShapeType="1"/>
              </p:cNvSpPr>
              <p:nvPr/>
            </p:nvSpPr>
            <p:spPr bwMode="auto">
              <a:xfrm>
                <a:off x="3095114" y="1846593"/>
                <a:ext cx="100365" cy="354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91" name="Line 44"/>
              <p:cNvSpPr>
                <a:spLocks noChangeShapeType="1"/>
              </p:cNvSpPr>
              <p:nvPr/>
            </p:nvSpPr>
            <p:spPr bwMode="auto">
              <a:xfrm flipV="1">
                <a:off x="3195479" y="1846593"/>
                <a:ext cx="95082" cy="354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92" name="Line 45"/>
              <p:cNvSpPr>
                <a:spLocks noChangeShapeType="1"/>
              </p:cNvSpPr>
              <p:nvPr/>
            </p:nvSpPr>
            <p:spPr bwMode="auto">
              <a:xfrm flipV="1">
                <a:off x="3290561" y="1835965"/>
                <a:ext cx="100365" cy="10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93" name="Line 46"/>
              <p:cNvSpPr>
                <a:spLocks noChangeShapeType="1"/>
              </p:cNvSpPr>
              <p:nvPr/>
            </p:nvSpPr>
            <p:spPr bwMode="auto">
              <a:xfrm flipV="1">
                <a:off x="3390927" y="1814711"/>
                <a:ext cx="100365" cy="2125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94" name="Line 47"/>
              <p:cNvSpPr>
                <a:spLocks noChangeShapeType="1"/>
              </p:cNvSpPr>
              <p:nvPr/>
            </p:nvSpPr>
            <p:spPr bwMode="auto">
              <a:xfrm flipV="1">
                <a:off x="3491292" y="1789915"/>
                <a:ext cx="100365" cy="24796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95" name="Line 48"/>
              <p:cNvSpPr>
                <a:spLocks noChangeShapeType="1"/>
              </p:cNvSpPr>
              <p:nvPr/>
            </p:nvSpPr>
            <p:spPr bwMode="auto">
              <a:xfrm flipV="1">
                <a:off x="3591657" y="1758034"/>
                <a:ext cx="100365" cy="3188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96" name="Line 49"/>
              <p:cNvSpPr>
                <a:spLocks noChangeShapeType="1"/>
              </p:cNvSpPr>
              <p:nvPr/>
            </p:nvSpPr>
            <p:spPr bwMode="auto">
              <a:xfrm flipV="1">
                <a:off x="3692021" y="1719068"/>
                <a:ext cx="95082" cy="38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97" name="Line 50"/>
              <p:cNvSpPr>
                <a:spLocks noChangeShapeType="1"/>
              </p:cNvSpPr>
              <p:nvPr/>
            </p:nvSpPr>
            <p:spPr bwMode="auto">
              <a:xfrm flipV="1">
                <a:off x="3787103" y="1673017"/>
                <a:ext cx="100365" cy="460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98" name="Line 51"/>
              <p:cNvSpPr>
                <a:spLocks noChangeShapeType="1"/>
              </p:cNvSpPr>
              <p:nvPr/>
            </p:nvSpPr>
            <p:spPr bwMode="auto">
              <a:xfrm flipV="1">
                <a:off x="3887468" y="1623425"/>
                <a:ext cx="100365" cy="495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99" name="Line 52"/>
              <p:cNvSpPr>
                <a:spLocks noChangeShapeType="1"/>
              </p:cNvSpPr>
              <p:nvPr/>
            </p:nvSpPr>
            <p:spPr bwMode="auto">
              <a:xfrm flipV="1">
                <a:off x="3987833" y="1566747"/>
                <a:ext cx="100365" cy="5667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00" name="Line 53"/>
              <p:cNvSpPr>
                <a:spLocks noChangeShapeType="1"/>
              </p:cNvSpPr>
              <p:nvPr/>
            </p:nvSpPr>
            <p:spPr bwMode="auto">
              <a:xfrm flipV="1">
                <a:off x="4088199" y="1506528"/>
                <a:ext cx="100365" cy="602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01" name="Line 54"/>
              <p:cNvSpPr>
                <a:spLocks noChangeShapeType="1"/>
              </p:cNvSpPr>
              <p:nvPr/>
            </p:nvSpPr>
            <p:spPr bwMode="auto">
              <a:xfrm flipV="1">
                <a:off x="4188563" y="1442766"/>
                <a:ext cx="95082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02" name="Line 55"/>
              <p:cNvSpPr>
                <a:spLocks noChangeShapeType="1"/>
              </p:cNvSpPr>
              <p:nvPr/>
            </p:nvSpPr>
            <p:spPr bwMode="auto">
              <a:xfrm flipV="1">
                <a:off x="4283646" y="1375461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03" name="Line 56"/>
              <p:cNvSpPr>
                <a:spLocks noChangeShapeType="1"/>
              </p:cNvSpPr>
              <p:nvPr/>
            </p:nvSpPr>
            <p:spPr bwMode="auto">
              <a:xfrm flipV="1">
                <a:off x="4384010" y="1304615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04" name="Line 57"/>
              <p:cNvSpPr>
                <a:spLocks noChangeShapeType="1"/>
              </p:cNvSpPr>
              <p:nvPr/>
            </p:nvSpPr>
            <p:spPr bwMode="auto">
              <a:xfrm flipV="1">
                <a:off x="4484375" y="1233768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05" name="Line 58"/>
              <p:cNvSpPr>
                <a:spLocks noChangeShapeType="1"/>
              </p:cNvSpPr>
              <p:nvPr/>
            </p:nvSpPr>
            <p:spPr bwMode="auto">
              <a:xfrm flipV="1">
                <a:off x="4584739" y="1159379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06" name="Line 59"/>
              <p:cNvSpPr>
                <a:spLocks noChangeShapeType="1"/>
              </p:cNvSpPr>
              <p:nvPr/>
            </p:nvSpPr>
            <p:spPr bwMode="auto">
              <a:xfrm flipV="1">
                <a:off x="4685104" y="1088532"/>
                <a:ext cx="95082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07" name="Line 60"/>
              <p:cNvSpPr>
                <a:spLocks noChangeShapeType="1"/>
              </p:cNvSpPr>
              <p:nvPr/>
            </p:nvSpPr>
            <p:spPr bwMode="auto">
              <a:xfrm flipV="1">
                <a:off x="4780188" y="1014144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08" name="Line 61"/>
              <p:cNvSpPr>
                <a:spLocks noChangeShapeType="1"/>
              </p:cNvSpPr>
              <p:nvPr/>
            </p:nvSpPr>
            <p:spPr bwMode="auto">
              <a:xfrm flipV="1">
                <a:off x="4880552" y="943296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09" name="Line 62"/>
              <p:cNvSpPr>
                <a:spLocks noChangeShapeType="1"/>
              </p:cNvSpPr>
              <p:nvPr/>
            </p:nvSpPr>
            <p:spPr bwMode="auto">
              <a:xfrm flipV="1">
                <a:off x="4980917" y="872450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10" name="Line 63"/>
              <p:cNvSpPr>
                <a:spLocks noChangeShapeType="1"/>
              </p:cNvSpPr>
              <p:nvPr/>
            </p:nvSpPr>
            <p:spPr bwMode="auto">
              <a:xfrm flipV="1">
                <a:off x="5081282" y="805146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11" name="Line 64"/>
              <p:cNvSpPr>
                <a:spLocks noChangeShapeType="1"/>
              </p:cNvSpPr>
              <p:nvPr/>
            </p:nvSpPr>
            <p:spPr bwMode="auto">
              <a:xfrm flipV="1">
                <a:off x="5181646" y="741383"/>
                <a:ext cx="95082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12" name="Line 65"/>
              <p:cNvSpPr>
                <a:spLocks noChangeShapeType="1"/>
              </p:cNvSpPr>
              <p:nvPr/>
            </p:nvSpPr>
            <p:spPr bwMode="auto">
              <a:xfrm flipV="1">
                <a:off x="5276728" y="681164"/>
                <a:ext cx="100365" cy="602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13" name="Line 66"/>
              <p:cNvSpPr>
                <a:spLocks noChangeShapeType="1"/>
              </p:cNvSpPr>
              <p:nvPr/>
            </p:nvSpPr>
            <p:spPr bwMode="auto">
              <a:xfrm flipV="1">
                <a:off x="5377093" y="624487"/>
                <a:ext cx="100365" cy="5667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14" name="Line 67"/>
              <p:cNvSpPr>
                <a:spLocks noChangeShapeType="1"/>
              </p:cNvSpPr>
              <p:nvPr/>
            </p:nvSpPr>
            <p:spPr bwMode="auto">
              <a:xfrm flipV="1">
                <a:off x="5477459" y="574894"/>
                <a:ext cx="100365" cy="495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15" name="Line 68"/>
              <p:cNvSpPr>
                <a:spLocks noChangeShapeType="1"/>
              </p:cNvSpPr>
              <p:nvPr/>
            </p:nvSpPr>
            <p:spPr bwMode="auto">
              <a:xfrm flipV="1">
                <a:off x="5577824" y="528844"/>
                <a:ext cx="95082" cy="460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16" name="Line 69"/>
              <p:cNvSpPr>
                <a:spLocks noChangeShapeType="1"/>
              </p:cNvSpPr>
              <p:nvPr/>
            </p:nvSpPr>
            <p:spPr bwMode="auto">
              <a:xfrm flipV="1">
                <a:off x="5672906" y="489878"/>
                <a:ext cx="100365" cy="38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17" name="Line 70"/>
              <p:cNvSpPr>
                <a:spLocks noChangeShapeType="1"/>
              </p:cNvSpPr>
              <p:nvPr/>
            </p:nvSpPr>
            <p:spPr bwMode="auto">
              <a:xfrm flipV="1">
                <a:off x="5773271" y="457997"/>
                <a:ext cx="100365" cy="3188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18" name="Line 71"/>
              <p:cNvSpPr>
                <a:spLocks noChangeShapeType="1"/>
              </p:cNvSpPr>
              <p:nvPr/>
            </p:nvSpPr>
            <p:spPr bwMode="auto">
              <a:xfrm flipV="1">
                <a:off x="5873635" y="433201"/>
                <a:ext cx="100365" cy="24796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19" name="Line 72"/>
              <p:cNvSpPr>
                <a:spLocks noChangeShapeType="1"/>
              </p:cNvSpPr>
              <p:nvPr/>
            </p:nvSpPr>
            <p:spPr bwMode="auto">
              <a:xfrm flipV="1">
                <a:off x="5974000" y="411946"/>
                <a:ext cx="100365" cy="2125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20" name="Line 73"/>
              <p:cNvSpPr>
                <a:spLocks noChangeShapeType="1"/>
              </p:cNvSpPr>
              <p:nvPr/>
            </p:nvSpPr>
            <p:spPr bwMode="auto">
              <a:xfrm flipV="1">
                <a:off x="6074364" y="401319"/>
                <a:ext cx="100365" cy="10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21" name="Line 74"/>
              <p:cNvSpPr>
                <a:spLocks noChangeShapeType="1"/>
              </p:cNvSpPr>
              <p:nvPr/>
            </p:nvSpPr>
            <p:spPr bwMode="auto">
              <a:xfrm flipV="1">
                <a:off x="6174730" y="397777"/>
                <a:ext cx="95082" cy="354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22" name="Line 75"/>
              <p:cNvSpPr>
                <a:spLocks noChangeShapeType="1"/>
              </p:cNvSpPr>
              <p:nvPr/>
            </p:nvSpPr>
            <p:spPr bwMode="auto">
              <a:xfrm>
                <a:off x="6269813" y="397777"/>
                <a:ext cx="100365" cy="354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23" name="Line 76"/>
              <p:cNvSpPr>
                <a:spLocks noChangeShapeType="1"/>
              </p:cNvSpPr>
              <p:nvPr/>
            </p:nvSpPr>
            <p:spPr bwMode="auto">
              <a:xfrm>
                <a:off x="6370177" y="401319"/>
                <a:ext cx="100365" cy="10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24" name="Line 77"/>
              <p:cNvSpPr>
                <a:spLocks noChangeShapeType="1"/>
              </p:cNvSpPr>
              <p:nvPr/>
            </p:nvSpPr>
            <p:spPr bwMode="auto">
              <a:xfrm>
                <a:off x="6470542" y="411946"/>
                <a:ext cx="100365" cy="1771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25" name="Line 78"/>
              <p:cNvSpPr>
                <a:spLocks noChangeShapeType="1"/>
              </p:cNvSpPr>
              <p:nvPr/>
            </p:nvSpPr>
            <p:spPr bwMode="auto">
              <a:xfrm>
                <a:off x="6570906" y="429658"/>
                <a:ext cx="100365" cy="24796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26" name="Line 79"/>
              <p:cNvSpPr>
                <a:spLocks noChangeShapeType="1"/>
              </p:cNvSpPr>
              <p:nvPr/>
            </p:nvSpPr>
            <p:spPr bwMode="auto">
              <a:xfrm>
                <a:off x="6671271" y="454454"/>
                <a:ext cx="95082" cy="3188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27" name="Line 80"/>
              <p:cNvSpPr>
                <a:spLocks noChangeShapeType="1"/>
              </p:cNvSpPr>
              <p:nvPr/>
            </p:nvSpPr>
            <p:spPr bwMode="auto">
              <a:xfrm>
                <a:off x="6766353" y="486336"/>
                <a:ext cx="100365" cy="38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28" name="Line 81"/>
              <p:cNvSpPr>
                <a:spLocks noChangeShapeType="1"/>
              </p:cNvSpPr>
              <p:nvPr/>
            </p:nvSpPr>
            <p:spPr bwMode="auto">
              <a:xfrm>
                <a:off x="6866719" y="525301"/>
                <a:ext cx="100365" cy="4250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29" name="Line 82"/>
              <p:cNvSpPr>
                <a:spLocks noChangeShapeType="1"/>
              </p:cNvSpPr>
              <p:nvPr/>
            </p:nvSpPr>
            <p:spPr bwMode="auto">
              <a:xfrm>
                <a:off x="6967084" y="567809"/>
                <a:ext cx="100365" cy="495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30" name="Line 83"/>
              <p:cNvSpPr>
                <a:spLocks noChangeShapeType="1"/>
              </p:cNvSpPr>
              <p:nvPr/>
            </p:nvSpPr>
            <p:spPr bwMode="auto">
              <a:xfrm>
                <a:off x="7067449" y="617402"/>
                <a:ext cx="100365" cy="5667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31" name="Line 84"/>
              <p:cNvSpPr>
                <a:spLocks noChangeShapeType="1"/>
              </p:cNvSpPr>
              <p:nvPr/>
            </p:nvSpPr>
            <p:spPr bwMode="auto">
              <a:xfrm>
                <a:off x="7167813" y="674080"/>
                <a:ext cx="95082" cy="602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32" name="Line 85"/>
              <p:cNvSpPr>
                <a:spLocks noChangeShapeType="1"/>
              </p:cNvSpPr>
              <p:nvPr/>
            </p:nvSpPr>
            <p:spPr bwMode="auto">
              <a:xfrm>
                <a:off x="7262895" y="734300"/>
                <a:ext cx="100365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33" name="Line 86"/>
              <p:cNvSpPr>
                <a:spLocks noChangeShapeType="1"/>
              </p:cNvSpPr>
              <p:nvPr/>
            </p:nvSpPr>
            <p:spPr bwMode="auto">
              <a:xfrm>
                <a:off x="7363260" y="798061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34" name="Line 87"/>
              <p:cNvSpPr>
                <a:spLocks noChangeShapeType="1"/>
              </p:cNvSpPr>
              <p:nvPr/>
            </p:nvSpPr>
            <p:spPr bwMode="auto">
              <a:xfrm>
                <a:off x="7463626" y="865366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35" name="Line 88"/>
              <p:cNvSpPr>
                <a:spLocks noChangeShapeType="1"/>
              </p:cNvSpPr>
              <p:nvPr/>
            </p:nvSpPr>
            <p:spPr bwMode="auto">
              <a:xfrm>
                <a:off x="7563991" y="936212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36" name="Line 89"/>
              <p:cNvSpPr>
                <a:spLocks noChangeShapeType="1"/>
              </p:cNvSpPr>
              <p:nvPr/>
            </p:nvSpPr>
            <p:spPr bwMode="auto">
              <a:xfrm>
                <a:off x="7664355" y="1007059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37" name="Line 90"/>
              <p:cNvSpPr>
                <a:spLocks noChangeShapeType="1"/>
              </p:cNvSpPr>
              <p:nvPr/>
            </p:nvSpPr>
            <p:spPr bwMode="auto">
              <a:xfrm>
                <a:off x="7764720" y="1081447"/>
                <a:ext cx="95082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38" name="Line 91"/>
              <p:cNvSpPr>
                <a:spLocks noChangeShapeType="1"/>
              </p:cNvSpPr>
              <p:nvPr/>
            </p:nvSpPr>
            <p:spPr bwMode="auto">
              <a:xfrm>
                <a:off x="7859802" y="1152295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39" name="Line 92"/>
              <p:cNvSpPr>
                <a:spLocks noChangeShapeType="1"/>
              </p:cNvSpPr>
              <p:nvPr/>
            </p:nvSpPr>
            <p:spPr bwMode="auto">
              <a:xfrm>
                <a:off x="7960167" y="1226683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40" name="Line 93"/>
              <p:cNvSpPr>
                <a:spLocks noChangeShapeType="1"/>
              </p:cNvSpPr>
              <p:nvPr/>
            </p:nvSpPr>
            <p:spPr bwMode="auto">
              <a:xfrm>
                <a:off x="8060531" y="1297530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41" name="Line 94"/>
              <p:cNvSpPr>
                <a:spLocks noChangeShapeType="1"/>
              </p:cNvSpPr>
              <p:nvPr/>
            </p:nvSpPr>
            <p:spPr bwMode="auto">
              <a:xfrm>
                <a:off x="8160898" y="1368378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42" name="Line 95"/>
              <p:cNvSpPr>
                <a:spLocks noChangeShapeType="1"/>
              </p:cNvSpPr>
              <p:nvPr/>
            </p:nvSpPr>
            <p:spPr bwMode="auto">
              <a:xfrm>
                <a:off x="8261262" y="1435681"/>
                <a:ext cx="95082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85460" name="Rectangle 43"/>
            <p:cNvSpPr>
              <a:spLocks noChangeArrowheads="1"/>
            </p:cNvSpPr>
            <p:nvPr/>
          </p:nvSpPr>
          <p:spPr bwMode="auto">
            <a:xfrm>
              <a:off x="1196429" y="1125781"/>
              <a:ext cx="7727044" cy="13226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5461" name="Rectangle 42"/>
            <p:cNvSpPr>
              <a:spLocks noChangeArrowheads="1"/>
            </p:cNvSpPr>
            <p:nvPr/>
          </p:nvSpPr>
          <p:spPr bwMode="auto">
            <a:xfrm>
              <a:off x="1196429" y="229344"/>
              <a:ext cx="7727044" cy="13226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5462" name="TextBox 343"/>
            <p:cNvSpPr txBox="1">
              <a:spLocks noChangeArrowheads="1"/>
            </p:cNvSpPr>
            <p:nvPr/>
          </p:nvSpPr>
          <p:spPr bwMode="auto">
            <a:xfrm>
              <a:off x="0" y="1485901"/>
              <a:ext cx="1469571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/>
                <a:t>Pressure change is large here</a:t>
              </a:r>
            </a:p>
          </p:txBody>
        </p:sp>
        <p:cxnSp>
          <p:nvCxnSpPr>
            <p:cNvPr id="363" name="Straight Arrow Connector 362"/>
            <p:cNvCxnSpPr/>
            <p:nvPr/>
          </p:nvCxnSpPr>
          <p:spPr>
            <a:xfrm flipV="1">
              <a:off x="1338225" y="1159594"/>
              <a:ext cx="1046133" cy="6699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 flipV="1">
              <a:off x="1338225" y="996086"/>
              <a:ext cx="6646675" cy="8159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355687" y="1845375"/>
              <a:ext cx="3836880" cy="22367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5466" name="TextBox 370"/>
            <p:cNvSpPr txBox="1">
              <a:spLocks noChangeArrowheads="1"/>
            </p:cNvSpPr>
            <p:nvPr/>
          </p:nvSpPr>
          <p:spPr bwMode="auto">
            <a:xfrm>
              <a:off x="0" y="4724400"/>
              <a:ext cx="1469571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/>
                <a:t>Pressure change is almost zero here</a:t>
              </a:r>
            </a:p>
          </p:txBody>
        </p:sp>
        <p:cxnSp>
          <p:nvCxnSpPr>
            <p:cNvPr id="374" name="Straight Arrow Connector 373"/>
            <p:cNvCxnSpPr/>
            <p:nvPr/>
          </p:nvCxnSpPr>
          <p:spPr>
            <a:xfrm flipV="1">
              <a:off x="1387436" y="4359907"/>
              <a:ext cx="2041467" cy="1028672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rot="5400000" flipH="1" flipV="1">
              <a:off x="505602" y="1844583"/>
              <a:ext cx="4425830" cy="2662163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/>
            <p:nvPr/>
          </p:nvCxnSpPr>
          <p:spPr>
            <a:xfrm flipV="1">
              <a:off x="1420773" y="4359907"/>
              <a:ext cx="5405285" cy="1028672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7375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Rectangle 24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" name="Group 248"/>
          <p:cNvGrpSpPr>
            <a:grpSpLocks/>
          </p:cNvGrpSpPr>
          <p:nvPr/>
        </p:nvGrpSpPr>
        <p:grpSpPr bwMode="auto">
          <a:xfrm>
            <a:off x="0" y="228600"/>
            <a:ext cx="10115550" cy="6342063"/>
            <a:chOff x="0" y="229344"/>
            <a:chExt cx="10115265" cy="6340791"/>
          </a:xfrm>
        </p:grpSpPr>
        <p:sp>
          <p:nvSpPr>
            <p:cNvPr id="487427" name="Rectangle 41"/>
            <p:cNvSpPr>
              <a:spLocks noChangeArrowheads="1"/>
            </p:cNvSpPr>
            <p:nvPr/>
          </p:nvSpPr>
          <p:spPr bwMode="auto">
            <a:xfrm>
              <a:off x="1317191" y="3752504"/>
              <a:ext cx="3162280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7428" name="Rectangle 41"/>
            <p:cNvSpPr>
              <a:spLocks noChangeArrowheads="1"/>
            </p:cNvSpPr>
            <p:nvPr/>
          </p:nvSpPr>
          <p:spPr bwMode="auto">
            <a:xfrm>
              <a:off x="3238520" y="350718"/>
              <a:ext cx="3162280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4" name="Rectangle 39"/>
            <p:cNvSpPr>
              <a:spLocks noChangeArrowheads="1"/>
            </p:cNvSpPr>
            <p:nvPr/>
          </p:nvSpPr>
          <p:spPr bwMode="auto">
            <a:xfrm>
              <a:off x="708005" y="329337"/>
              <a:ext cx="3054264" cy="801526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87430" name="Rectangle 41"/>
            <p:cNvSpPr>
              <a:spLocks noChangeArrowheads="1"/>
            </p:cNvSpPr>
            <p:nvPr/>
          </p:nvSpPr>
          <p:spPr bwMode="auto">
            <a:xfrm>
              <a:off x="6308289" y="328950"/>
              <a:ext cx="2634337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9" name="Rectangle 39"/>
            <p:cNvSpPr>
              <a:spLocks noChangeArrowheads="1"/>
            </p:cNvSpPr>
            <p:nvPr/>
          </p:nvSpPr>
          <p:spPr bwMode="auto">
            <a:xfrm>
              <a:off x="6743510" y="318226"/>
              <a:ext cx="2986004" cy="831683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77825" y="321401"/>
              <a:ext cx="1744613" cy="8173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7433" name="Rectangle 44"/>
            <p:cNvSpPr>
              <a:spLocks noChangeArrowheads="1"/>
            </p:cNvSpPr>
            <p:nvPr/>
          </p:nvSpPr>
          <p:spPr bwMode="auto">
            <a:xfrm>
              <a:off x="1150889" y="577959"/>
              <a:ext cx="999461" cy="298812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7434" name="Rectangle 45"/>
            <p:cNvSpPr>
              <a:spLocks noChangeArrowheads="1"/>
            </p:cNvSpPr>
            <p:nvPr/>
          </p:nvSpPr>
          <p:spPr bwMode="auto">
            <a:xfrm>
              <a:off x="2150350" y="328949"/>
              <a:ext cx="214170" cy="79683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2460556" y="759463"/>
              <a:ext cx="114297" cy="14760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2484368" y="591221"/>
              <a:ext cx="114297" cy="1476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6" name="Oval 125"/>
            <p:cNvSpPr/>
            <p:nvPr/>
          </p:nvSpPr>
          <p:spPr>
            <a:xfrm>
              <a:off x="2471668" y="413457"/>
              <a:ext cx="114297" cy="14602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2493893" y="986430"/>
              <a:ext cx="114297" cy="14602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30" name="Straight Connector 129"/>
            <p:cNvCxnSpPr/>
            <p:nvPr/>
          </p:nvCxnSpPr>
          <p:spPr>
            <a:xfrm>
              <a:off x="1360450" y="2168880"/>
              <a:ext cx="7837266" cy="174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/>
            <p:nvPr/>
          </p:nvSpPr>
          <p:spPr>
            <a:xfrm>
              <a:off x="6362521" y="689627"/>
              <a:ext cx="114297" cy="14602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1" name="Oval 150"/>
            <p:cNvSpPr/>
            <p:nvPr/>
          </p:nvSpPr>
          <p:spPr>
            <a:xfrm>
              <a:off x="5340200" y="672168"/>
              <a:ext cx="114297" cy="14760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2" name="Oval 151"/>
            <p:cNvSpPr/>
            <p:nvPr/>
          </p:nvSpPr>
          <p:spPr>
            <a:xfrm flipH="1">
              <a:off x="8256355" y="907071"/>
              <a:ext cx="114297" cy="1460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8865938" y="234106"/>
              <a:ext cx="1249327" cy="10396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3" name="Oval 152"/>
            <p:cNvSpPr/>
            <p:nvPr/>
          </p:nvSpPr>
          <p:spPr>
            <a:xfrm flipH="1">
              <a:off x="8202382" y="432503"/>
              <a:ext cx="114297" cy="14760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4" name="Oval 153"/>
            <p:cNvSpPr/>
            <p:nvPr/>
          </p:nvSpPr>
          <p:spPr>
            <a:xfrm flipH="1">
              <a:off x="7413416" y="645186"/>
              <a:ext cx="114297" cy="14760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18" name="Oval 217"/>
            <p:cNvSpPr/>
            <p:nvPr/>
          </p:nvSpPr>
          <p:spPr>
            <a:xfrm flipH="1">
              <a:off x="2557391" y="802317"/>
              <a:ext cx="114297" cy="14602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19" name="Oval 218"/>
            <p:cNvSpPr/>
            <p:nvPr/>
          </p:nvSpPr>
          <p:spPr>
            <a:xfrm flipH="1">
              <a:off x="3320956" y="691214"/>
              <a:ext cx="114297" cy="14760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20" name="Oval 219"/>
            <p:cNvSpPr/>
            <p:nvPr/>
          </p:nvSpPr>
          <p:spPr>
            <a:xfrm flipH="1">
              <a:off x="4289304" y="715022"/>
              <a:ext cx="114297" cy="14760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21" name="Oval 220"/>
            <p:cNvSpPr/>
            <p:nvPr/>
          </p:nvSpPr>
          <p:spPr>
            <a:xfrm>
              <a:off x="8338903" y="546780"/>
              <a:ext cx="114297" cy="14760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22" name="Oval 221"/>
            <p:cNvSpPr/>
            <p:nvPr/>
          </p:nvSpPr>
          <p:spPr>
            <a:xfrm>
              <a:off x="8245243" y="710261"/>
              <a:ext cx="114297" cy="1476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8350015" y="808666"/>
              <a:ext cx="114297" cy="14760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7452" name="Rectangle 41"/>
            <p:cNvSpPr>
              <a:spLocks noChangeArrowheads="1"/>
            </p:cNvSpPr>
            <p:nvPr/>
          </p:nvSpPr>
          <p:spPr bwMode="auto">
            <a:xfrm>
              <a:off x="3243959" y="3785247"/>
              <a:ext cx="2900958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7453" name="Rectangle 41"/>
            <p:cNvSpPr>
              <a:spLocks noChangeArrowheads="1"/>
            </p:cNvSpPr>
            <p:nvPr/>
          </p:nvSpPr>
          <p:spPr bwMode="auto">
            <a:xfrm>
              <a:off x="6313728" y="3763479"/>
              <a:ext cx="2634337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152783" y="3752887"/>
              <a:ext cx="2986004" cy="830096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0" y="3756062"/>
              <a:ext cx="1249328" cy="8173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7456" name="Rectangle 44"/>
            <p:cNvSpPr>
              <a:spLocks noChangeArrowheads="1"/>
            </p:cNvSpPr>
            <p:nvPr/>
          </p:nvSpPr>
          <p:spPr bwMode="auto">
            <a:xfrm>
              <a:off x="176588" y="4012488"/>
              <a:ext cx="999461" cy="298812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7457" name="Rectangle 45"/>
            <p:cNvSpPr>
              <a:spLocks noChangeArrowheads="1"/>
            </p:cNvSpPr>
            <p:nvPr/>
          </p:nvSpPr>
          <p:spPr bwMode="auto">
            <a:xfrm>
              <a:off x="1176049" y="3763478"/>
              <a:ext cx="214170" cy="79683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6" name="Oval 155"/>
            <p:cNvSpPr/>
            <p:nvPr/>
          </p:nvSpPr>
          <p:spPr>
            <a:xfrm>
              <a:off x="1681116" y="4162380"/>
              <a:ext cx="114297" cy="14602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7" name="Oval 156"/>
            <p:cNvSpPr/>
            <p:nvPr/>
          </p:nvSpPr>
          <p:spPr>
            <a:xfrm>
              <a:off x="2489130" y="4025882"/>
              <a:ext cx="114297" cy="1460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8" name="Oval 157"/>
            <p:cNvSpPr/>
            <p:nvPr/>
          </p:nvSpPr>
          <p:spPr>
            <a:xfrm>
              <a:off x="3359055" y="4108416"/>
              <a:ext cx="114297" cy="14760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7461" name="Rectangle 43"/>
            <p:cNvSpPr>
              <a:spLocks noChangeArrowheads="1"/>
            </p:cNvSpPr>
            <p:nvPr/>
          </p:nvSpPr>
          <p:spPr bwMode="auto">
            <a:xfrm>
              <a:off x="1201868" y="4560310"/>
              <a:ext cx="7727044" cy="13226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0" name="Oval 159"/>
            <p:cNvSpPr/>
            <p:nvPr/>
          </p:nvSpPr>
          <p:spPr>
            <a:xfrm>
              <a:off x="4263905" y="4044929"/>
              <a:ext cx="114297" cy="14602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7463" name="Rectangle 42"/>
            <p:cNvSpPr>
              <a:spLocks noChangeArrowheads="1"/>
            </p:cNvSpPr>
            <p:nvPr/>
          </p:nvSpPr>
          <p:spPr bwMode="auto">
            <a:xfrm>
              <a:off x="1201868" y="3663873"/>
              <a:ext cx="7727044" cy="13226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5535457" y="3911605"/>
              <a:ext cx="114297" cy="14602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5344962" y="4106829"/>
              <a:ext cx="114297" cy="14760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0" name="Oval 179"/>
            <p:cNvSpPr/>
            <p:nvPr/>
          </p:nvSpPr>
          <p:spPr>
            <a:xfrm flipH="1">
              <a:off x="8197619" y="4095718"/>
              <a:ext cx="114297" cy="1476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1" name="Oval 180"/>
            <p:cNvSpPr/>
            <p:nvPr/>
          </p:nvSpPr>
          <p:spPr>
            <a:xfrm flipH="1">
              <a:off x="5627529" y="4113178"/>
              <a:ext cx="114297" cy="14602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2" name="Oval 181"/>
            <p:cNvSpPr/>
            <p:nvPr/>
          </p:nvSpPr>
          <p:spPr>
            <a:xfrm flipH="1">
              <a:off x="5557681" y="4308401"/>
              <a:ext cx="114297" cy="14760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3" name="Oval 182"/>
            <p:cNvSpPr/>
            <p:nvPr/>
          </p:nvSpPr>
          <p:spPr>
            <a:xfrm flipH="1">
              <a:off x="5387823" y="3925890"/>
              <a:ext cx="114297" cy="1476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4" name="Oval 183"/>
            <p:cNvSpPr/>
            <p:nvPr/>
          </p:nvSpPr>
          <p:spPr>
            <a:xfrm flipH="1">
              <a:off x="5416397" y="4371888"/>
              <a:ext cx="114297" cy="14602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5" name="Oval 184"/>
            <p:cNvSpPr/>
            <p:nvPr/>
          </p:nvSpPr>
          <p:spPr>
            <a:xfrm flipH="1">
              <a:off x="5486245" y="4165554"/>
              <a:ext cx="114297" cy="14760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6" name="Oval 185"/>
            <p:cNvSpPr/>
            <p:nvPr/>
          </p:nvSpPr>
          <p:spPr>
            <a:xfrm>
              <a:off x="7283245" y="4063975"/>
              <a:ext cx="114297" cy="14602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7" name="Oval 186"/>
            <p:cNvSpPr/>
            <p:nvPr/>
          </p:nvSpPr>
          <p:spPr>
            <a:xfrm>
              <a:off x="6406969" y="4113178"/>
              <a:ext cx="114297" cy="1460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9029446" y="4079847"/>
              <a:ext cx="114297" cy="14760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7475" name="Rectangle 43"/>
            <p:cNvSpPr>
              <a:spLocks noChangeArrowheads="1"/>
            </p:cNvSpPr>
            <p:nvPr/>
          </p:nvSpPr>
          <p:spPr bwMode="auto">
            <a:xfrm>
              <a:off x="1196429" y="1125781"/>
              <a:ext cx="7727044" cy="13226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7476" name="Rectangle 42"/>
            <p:cNvSpPr>
              <a:spLocks noChangeArrowheads="1"/>
            </p:cNvSpPr>
            <p:nvPr/>
          </p:nvSpPr>
          <p:spPr bwMode="auto">
            <a:xfrm>
              <a:off x="1196429" y="229344"/>
              <a:ext cx="7727044" cy="13226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7477" name="TextBox 343"/>
            <p:cNvSpPr txBox="1">
              <a:spLocks noChangeArrowheads="1"/>
            </p:cNvSpPr>
            <p:nvPr/>
          </p:nvSpPr>
          <p:spPr bwMode="auto">
            <a:xfrm>
              <a:off x="244979" y="1433930"/>
              <a:ext cx="1469571" cy="1938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/>
                <a:t>Pressure is higher than normal here</a:t>
              </a:r>
            </a:p>
          </p:txBody>
        </p:sp>
        <p:cxnSp>
          <p:nvCxnSpPr>
            <p:cNvPr id="363" name="Straight Arrow Connector 362"/>
            <p:cNvCxnSpPr/>
            <p:nvPr/>
          </p:nvCxnSpPr>
          <p:spPr>
            <a:xfrm flipV="1">
              <a:off x="1616029" y="1107056"/>
              <a:ext cx="1012796" cy="6237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 flipV="1">
              <a:off x="1600155" y="943576"/>
              <a:ext cx="6629213" cy="8031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616029" y="1746690"/>
              <a:ext cx="3821005" cy="22839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7481" name="TextBox 370"/>
            <p:cNvSpPr txBox="1">
              <a:spLocks noChangeArrowheads="1"/>
            </p:cNvSpPr>
            <p:nvPr/>
          </p:nvSpPr>
          <p:spPr bwMode="auto">
            <a:xfrm>
              <a:off x="0" y="4724400"/>
              <a:ext cx="1469571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/>
                <a:t>Pressure change is almost zero here</a:t>
              </a:r>
            </a:p>
          </p:txBody>
        </p:sp>
        <p:cxnSp>
          <p:nvCxnSpPr>
            <p:cNvPr id="374" name="Straight Arrow Connector 373"/>
            <p:cNvCxnSpPr/>
            <p:nvPr/>
          </p:nvCxnSpPr>
          <p:spPr>
            <a:xfrm flipV="1">
              <a:off x="1508083" y="4359191"/>
              <a:ext cx="1920821" cy="124117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rot="5400000" flipH="1" flipV="1">
              <a:off x="473462" y="2024230"/>
              <a:ext cx="4637745" cy="2514529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/>
            <p:nvPr/>
          </p:nvCxnSpPr>
          <p:spPr>
            <a:xfrm flipV="1">
              <a:off x="1519195" y="4359191"/>
              <a:ext cx="5306862" cy="1225304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/>
            <p:cNvSpPr/>
            <p:nvPr/>
          </p:nvSpPr>
          <p:spPr>
            <a:xfrm flipV="1">
              <a:off x="2428807" y="1478456"/>
              <a:ext cx="263518" cy="6793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2" name="Rectangle 131"/>
            <p:cNvSpPr/>
            <p:nvPr/>
          </p:nvSpPr>
          <p:spPr>
            <a:xfrm flipV="1">
              <a:off x="2890757" y="1684790"/>
              <a:ext cx="266692" cy="4729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401917" y="1913344"/>
              <a:ext cx="277804" cy="2253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4" name="Rectangle 133"/>
            <p:cNvSpPr/>
            <p:nvPr/>
          </p:nvSpPr>
          <p:spPr>
            <a:xfrm flipV="1">
              <a:off x="3914665" y="2122852"/>
              <a:ext cx="238118" cy="9999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5" name="Rectangle 134"/>
            <p:cNvSpPr/>
            <p:nvPr/>
          </p:nvSpPr>
          <p:spPr>
            <a:xfrm flipV="1">
              <a:off x="4457574" y="2138724"/>
              <a:ext cx="266692" cy="4237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6" name="Rectangle 135"/>
            <p:cNvSpPr/>
            <p:nvPr/>
          </p:nvSpPr>
          <p:spPr>
            <a:xfrm flipV="1">
              <a:off x="4936986" y="2138724"/>
              <a:ext cx="227007" cy="64439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7" name="Rectangle 136"/>
            <p:cNvSpPr/>
            <p:nvPr/>
          </p:nvSpPr>
          <p:spPr>
            <a:xfrm flipV="1">
              <a:off x="5432272" y="2138724"/>
              <a:ext cx="233356" cy="7047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8" name="Rectangle 137"/>
            <p:cNvSpPr/>
            <p:nvPr/>
          </p:nvSpPr>
          <p:spPr>
            <a:xfrm flipV="1">
              <a:off x="5862473" y="2138724"/>
              <a:ext cx="233355" cy="57614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6324422" y="2181577"/>
              <a:ext cx="277805" cy="19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0" name="Rectangle 139"/>
            <p:cNvSpPr/>
            <p:nvPr/>
          </p:nvSpPr>
          <p:spPr>
            <a:xfrm flipV="1">
              <a:off x="6754623" y="2138724"/>
              <a:ext cx="228594" cy="7142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1" name="Rectangle 140"/>
            <p:cNvSpPr/>
            <p:nvPr/>
          </p:nvSpPr>
          <p:spPr>
            <a:xfrm flipV="1">
              <a:off x="7200697" y="1833985"/>
              <a:ext cx="300030" cy="325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 flipV="1">
              <a:off x="8626232" y="1564164"/>
              <a:ext cx="212719" cy="59995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9" name="Rectangle 148"/>
            <p:cNvSpPr/>
            <p:nvPr/>
          </p:nvSpPr>
          <p:spPr>
            <a:xfrm flipV="1">
              <a:off x="8161108" y="1495915"/>
              <a:ext cx="304791" cy="6602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pSp>
          <p:nvGrpSpPr>
            <p:cNvPr id="3" name="Group 542"/>
            <p:cNvGrpSpPr>
              <a:grpSpLocks/>
            </p:cNvGrpSpPr>
            <p:nvPr/>
          </p:nvGrpSpPr>
          <p:grpSpPr bwMode="auto">
            <a:xfrm>
              <a:off x="2573838" y="1496023"/>
              <a:ext cx="6640042" cy="1382644"/>
              <a:chOff x="2573838" y="1496023"/>
              <a:chExt cx="6640042" cy="1382644"/>
            </a:xfrm>
          </p:grpSpPr>
          <p:sp>
            <p:nvSpPr>
              <p:cNvPr id="487594" name="Line 44"/>
              <p:cNvSpPr>
                <a:spLocks noChangeShapeType="1"/>
              </p:cNvSpPr>
              <p:nvPr/>
            </p:nvSpPr>
            <p:spPr bwMode="auto">
              <a:xfrm>
                <a:off x="2573838" y="1512958"/>
                <a:ext cx="86879" cy="333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95" name="Line 45"/>
              <p:cNvSpPr>
                <a:spLocks noChangeShapeType="1"/>
              </p:cNvSpPr>
              <p:nvPr/>
            </p:nvSpPr>
            <p:spPr bwMode="auto">
              <a:xfrm>
                <a:off x="2660716" y="1516290"/>
                <a:ext cx="91705" cy="99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96" name="Line 46"/>
              <p:cNvSpPr>
                <a:spLocks noChangeShapeType="1"/>
              </p:cNvSpPr>
              <p:nvPr/>
            </p:nvSpPr>
            <p:spPr bwMode="auto">
              <a:xfrm>
                <a:off x="2752423" y="1526282"/>
                <a:ext cx="91705" cy="1998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97" name="Line 47"/>
              <p:cNvSpPr>
                <a:spLocks noChangeShapeType="1"/>
              </p:cNvSpPr>
              <p:nvPr/>
            </p:nvSpPr>
            <p:spPr bwMode="auto">
              <a:xfrm>
                <a:off x="2844128" y="1546268"/>
                <a:ext cx="91705" cy="2331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98" name="Line 48"/>
              <p:cNvSpPr>
                <a:spLocks noChangeShapeType="1"/>
              </p:cNvSpPr>
              <p:nvPr/>
            </p:nvSpPr>
            <p:spPr bwMode="auto">
              <a:xfrm>
                <a:off x="2935833" y="1569585"/>
                <a:ext cx="91705" cy="29979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99" name="Line 49"/>
              <p:cNvSpPr>
                <a:spLocks noChangeShapeType="1"/>
              </p:cNvSpPr>
              <p:nvPr/>
            </p:nvSpPr>
            <p:spPr bwMode="auto">
              <a:xfrm>
                <a:off x="3027537" y="1599565"/>
                <a:ext cx="86879" cy="3664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00" name="Line 50"/>
              <p:cNvSpPr>
                <a:spLocks noChangeShapeType="1"/>
              </p:cNvSpPr>
              <p:nvPr/>
            </p:nvSpPr>
            <p:spPr bwMode="auto">
              <a:xfrm>
                <a:off x="3114414" y="1636206"/>
                <a:ext cx="91705" cy="4330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01" name="Line 51"/>
              <p:cNvSpPr>
                <a:spLocks noChangeShapeType="1"/>
              </p:cNvSpPr>
              <p:nvPr/>
            </p:nvSpPr>
            <p:spPr bwMode="auto">
              <a:xfrm>
                <a:off x="3206121" y="1679508"/>
                <a:ext cx="91705" cy="46634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02" name="Line 52"/>
              <p:cNvSpPr>
                <a:spLocks noChangeShapeType="1"/>
              </p:cNvSpPr>
              <p:nvPr/>
            </p:nvSpPr>
            <p:spPr bwMode="auto">
              <a:xfrm>
                <a:off x="3297826" y="1726142"/>
                <a:ext cx="91705" cy="5329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03" name="Line 53"/>
              <p:cNvSpPr>
                <a:spLocks noChangeShapeType="1"/>
              </p:cNvSpPr>
              <p:nvPr/>
            </p:nvSpPr>
            <p:spPr bwMode="auto">
              <a:xfrm>
                <a:off x="3389532" y="1779438"/>
                <a:ext cx="91705" cy="56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04" name="Line 54"/>
              <p:cNvSpPr>
                <a:spLocks noChangeShapeType="1"/>
              </p:cNvSpPr>
              <p:nvPr/>
            </p:nvSpPr>
            <p:spPr bwMode="auto">
              <a:xfrm>
                <a:off x="3481236" y="1836065"/>
                <a:ext cx="86879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05" name="Line 55"/>
              <p:cNvSpPr>
                <a:spLocks noChangeShapeType="1"/>
              </p:cNvSpPr>
              <p:nvPr/>
            </p:nvSpPr>
            <p:spPr bwMode="auto">
              <a:xfrm>
                <a:off x="3568114" y="1896023"/>
                <a:ext cx="91705" cy="6329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06" name="Line 56"/>
              <p:cNvSpPr>
                <a:spLocks noChangeShapeType="1"/>
              </p:cNvSpPr>
              <p:nvPr/>
            </p:nvSpPr>
            <p:spPr bwMode="auto">
              <a:xfrm>
                <a:off x="3659819" y="1959312"/>
                <a:ext cx="91705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07" name="Line 57"/>
              <p:cNvSpPr>
                <a:spLocks noChangeShapeType="1"/>
              </p:cNvSpPr>
              <p:nvPr/>
            </p:nvSpPr>
            <p:spPr bwMode="auto">
              <a:xfrm>
                <a:off x="3751525" y="2025932"/>
                <a:ext cx="91705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08" name="Line 58"/>
              <p:cNvSpPr>
                <a:spLocks noChangeShapeType="1"/>
              </p:cNvSpPr>
              <p:nvPr/>
            </p:nvSpPr>
            <p:spPr bwMode="auto">
              <a:xfrm>
                <a:off x="3843229" y="2092553"/>
                <a:ext cx="91705" cy="699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09" name="Line 59"/>
              <p:cNvSpPr>
                <a:spLocks noChangeShapeType="1"/>
              </p:cNvSpPr>
              <p:nvPr/>
            </p:nvSpPr>
            <p:spPr bwMode="auto">
              <a:xfrm>
                <a:off x="3934934" y="2162503"/>
                <a:ext cx="86879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10" name="Line 60"/>
              <p:cNvSpPr>
                <a:spLocks noChangeShapeType="1"/>
              </p:cNvSpPr>
              <p:nvPr/>
            </p:nvSpPr>
            <p:spPr bwMode="auto">
              <a:xfrm>
                <a:off x="4021814" y="2229123"/>
                <a:ext cx="91705" cy="699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11" name="Line 61"/>
              <p:cNvSpPr>
                <a:spLocks noChangeShapeType="1"/>
              </p:cNvSpPr>
              <p:nvPr/>
            </p:nvSpPr>
            <p:spPr bwMode="auto">
              <a:xfrm>
                <a:off x="4113518" y="2299074"/>
                <a:ext cx="91705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12" name="Line 62"/>
              <p:cNvSpPr>
                <a:spLocks noChangeShapeType="1"/>
              </p:cNvSpPr>
              <p:nvPr/>
            </p:nvSpPr>
            <p:spPr bwMode="auto">
              <a:xfrm>
                <a:off x="4205223" y="2365693"/>
                <a:ext cx="91705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13" name="Line 63"/>
              <p:cNvSpPr>
                <a:spLocks noChangeShapeType="1"/>
              </p:cNvSpPr>
              <p:nvPr/>
            </p:nvSpPr>
            <p:spPr bwMode="auto">
              <a:xfrm>
                <a:off x="4296929" y="2432312"/>
                <a:ext cx="91705" cy="6329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14" name="Line 64"/>
              <p:cNvSpPr>
                <a:spLocks noChangeShapeType="1"/>
              </p:cNvSpPr>
              <p:nvPr/>
            </p:nvSpPr>
            <p:spPr bwMode="auto">
              <a:xfrm>
                <a:off x="4388633" y="2495603"/>
                <a:ext cx="86879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15" name="Line 65"/>
              <p:cNvSpPr>
                <a:spLocks noChangeShapeType="1"/>
              </p:cNvSpPr>
              <p:nvPr/>
            </p:nvSpPr>
            <p:spPr bwMode="auto">
              <a:xfrm>
                <a:off x="4475511" y="2555560"/>
                <a:ext cx="91705" cy="56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16" name="Line 66"/>
              <p:cNvSpPr>
                <a:spLocks noChangeShapeType="1"/>
              </p:cNvSpPr>
              <p:nvPr/>
            </p:nvSpPr>
            <p:spPr bwMode="auto">
              <a:xfrm>
                <a:off x="4567216" y="2612186"/>
                <a:ext cx="91705" cy="5329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17" name="Line 67"/>
              <p:cNvSpPr>
                <a:spLocks noChangeShapeType="1"/>
              </p:cNvSpPr>
              <p:nvPr/>
            </p:nvSpPr>
            <p:spPr bwMode="auto">
              <a:xfrm>
                <a:off x="4658922" y="2665483"/>
                <a:ext cx="91705" cy="46634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18" name="Line 68"/>
              <p:cNvSpPr>
                <a:spLocks noChangeShapeType="1"/>
              </p:cNvSpPr>
              <p:nvPr/>
            </p:nvSpPr>
            <p:spPr bwMode="auto">
              <a:xfrm>
                <a:off x="4750627" y="2712117"/>
                <a:ext cx="86879" cy="4330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19" name="Line 69"/>
              <p:cNvSpPr>
                <a:spLocks noChangeShapeType="1"/>
              </p:cNvSpPr>
              <p:nvPr/>
            </p:nvSpPr>
            <p:spPr bwMode="auto">
              <a:xfrm>
                <a:off x="4837506" y="2755421"/>
                <a:ext cx="91705" cy="3664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20" name="Line 70"/>
              <p:cNvSpPr>
                <a:spLocks noChangeShapeType="1"/>
              </p:cNvSpPr>
              <p:nvPr/>
            </p:nvSpPr>
            <p:spPr bwMode="auto">
              <a:xfrm>
                <a:off x="4929211" y="2792061"/>
                <a:ext cx="91705" cy="29979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21" name="Line 71"/>
              <p:cNvSpPr>
                <a:spLocks noChangeShapeType="1"/>
              </p:cNvSpPr>
              <p:nvPr/>
            </p:nvSpPr>
            <p:spPr bwMode="auto">
              <a:xfrm>
                <a:off x="5020915" y="2822039"/>
                <a:ext cx="91705" cy="2331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22" name="Line 72"/>
              <p:cNvSpPr>
                <a:spLocks noChangeShapeType="1"/>
              </p:cNvSpPr>
              <p:nvPr/>
            </p:nvSpPr>
            <p:spPr bwMode="auto">
              <a:xfrm>
                <a:off x="5112620" y="2845356"/>
                <a:ext cx="91705" cy="1998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23" name="Line 73"/>
              <p:cNvSpPr>
                <a:spLocks noChangeShapeType="1"/>
              </p:cNvSpPr>
              <p:nvPr/>
            </p:nvSpPr>
            <p:spPr bwMode="auto">
              <a:xfrm>
                <a:off x="5204324" y="2865343"/>
                <a:ext cx="91705" cy="99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24" name="Line 74"/>
              <p:cNvSpPr>
                <a:spLocks noChangeShapeType="1"/>
              </p:cNvSpPr>
              <p:nvPr/>
            </p:nvSpPr>
            <p:spPr bwMode="auto">
              <a:xfrm>
                <a:off x="5296030" y="2875336"/>
                <a:ext cx="86879" cy="333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25" name="Line 75"/>
              <p:cNvSpPr>
                <a:spLocks noChangeShapeType="1"/>
              </p:cNvSpPr>
              <p:nvPr/>
            </p:nvSpPr>
            <p:spPr bwMode="auto">
              <a:xfrm flipV="1">
                <a:off x="5382910" y="2875336"/>
                <a:ext cx="91705" cy="333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26" name="Line 76"/>
              <p:cNvSpPr>
                <a:spLocks noChangeShapeType="1"/>
              </p:cNvSpPr>
              <p:nvPr/>
            </p:nvSpPr>
            <p:spPr bwMode="auto">
              <a:xfrm flipV="1">
                <a:off x="5474614" y="2865343"/>
                <a:ext cx="91705" cy="99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27" name="Line 77"/>
              <p:cNvSpPr>
                <a:spLocks noChangeShapeType="1"/>
              </p:cNvSpPr>
              <p:nvPr/>
            </p:nvSpPr>
            <p:spPr bwMode="auto">
              <a:xfrm flipV="1">
                <a:off x="5566319" y="2848688"/>
                <a:ext cx="91705" cy="1665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28" name="Line 78"/>
              <p:cNvSpPr>
                <a:spLocks noChangeShapeType="1"/>
              </p:cNvSpPr>
              <p:nvPr/>
            </p:nvSpPr>
            <p:spPr bwMode="auto">
              <a:xfrm flipV="1">
                <a:off x="5658023" y="2825371"/>
                <a:ext cx="91705" cy="2331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29" name="Line 79"/>
              <p:cNvSpPr>
                <a:spLocks noChangeShapeType="1"/>
              </p:cNvSpPr>
              <p:nvPr/>
            </p:nvSpPr>
            <p:spPr bwMode="auto">
              <a:xfrm flipV="1">
                <a:off x="5749728" y="2795392"/>
                <a:ext cx="86879" cy="29979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30" name="Line 80"/>
              <p:cNvSpPr>
                <a:spLocks noChangeShapeType="1"/>
              </p:cNvSpPr>
              <p:nvPr/>
            </p:nvSpPr>
            <p:spPr bwMode="auto">
              <a:xfrm flipV="1">
                <a:off x="5836607" y="2758752"/>
                <a:ext cx="91705" cy="3664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31" name="Line 81"/>
              <p:cNvSpPr>
                <a:spLocks noChangeShapeType="1"/>
              </p:cNvSpPr>
              <p:nvPr/>
            </p:nvSpPr>
            <p:spPr bwMode="auto">
              <a:xfrm flipV="1">
                <a:off x="5928313" y="2718779"/>
                <a:ext cx="91705" cy="3997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32" name="Line 82"/>
              <p:cNvSpPr>
                <a:spLocks noChangeShapeType="1"/>
              </p:cNvSpPr>
              <p:nvPr/>
            </p:nvSpPr>
            <p:spPr bwMode="auto">
              <a:xfrm flipV="1">
                <a:off x="6020018" y="2672145"/>
                <a:ext cx="91705" cy="46634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33" name="Line 83"/>
              <p:cNvSpPr>
                <a:spLocks noChangeShapeType="1"/>
              </p:cNvSpPr>
              <p:nvPr/>
            </p:nvSpPr>
            <p:spPr bwMode="auto">
              <a:xfrm flipV="1">
                <a:off x="6111723" y="2618848"/>
                <a:ext cx="91705" cy="5329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34" name="Line 84"/>
              <p:cNvSpPr>
                <a:spLocks noChangeShapeType="1"/>
              </p:cNvSpPr>
              <p:nvPr/>
            </p:nvSpPr>
            <p:spPr bwMode="auto">
              <a:xfrm flipV="1">
                <a:off x="6203427" y="2562221"/>
                <a:ext cx="86879" cy="56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35" name="Line 85"/>
              <p:cNvSpPr>
                <a:spLocks noChangeShapeType="1"/>
              </p:cNvSpPr>
              <p:nvPr/>
            </p:nvSpPr>
            <p:spPr bwMode="auto">
              <a:xfrm flipV="1">
                <a:off x="6290306" y="2502263"/>
                <a:ext cx="91705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36" name="Line 86"/>
              <p:cNvSpPr>
                <a:spLocks noChangeShapeType="1"/>
              </p:cNvSpPr>
              <p:nvPr/>
            </p:nvSpPr>
            <p:spPr bwMode="auto">
              <a:xfrm flipV="1">
                <a:off x="6382011" y="2438974"/>
                <a:ext cx="91705" cy="6329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37" name="Line 87"/>
              <p:cNvSpPr>
                <a:spLocks noChangeShapeType="1"/>
              </p:cNvSpPr>
              <p:nvPr/>
            </p:nvSpPr>
            <p:spPr bwMode="auto">
              <a:xfrm flipV="1">
                <a:off x="6473717" y="2372355"/>
                <a:ext cx="91705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38" name="Line 88"/>
              <p:cNvSpPr>
                <a:spLocks noChangeShapeType="1"/>
              </p:cNvSpPr>
              <p:nvPr/>
            </p:nvSpPr>
            <p:spPr bwMode="auto">
              <a:xfrm flipV="1">
                <a:off x="6565422" y="2305736"/>
                <a:ext cx="91705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39" name="Line 89"/>
              <p:cNvSpPr>
                <a:spLocks noChangeShapeType="1"/>
              </p:cNvSpPr>
              <p:nvPr/>
            </p:nvSpPr>
            <p:spPr bwMode="auto">
              <a:xfrm flipV="1">
                <a:off x="6657126" y="2235785"/>
                <a:ext cx="91705" cy="699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40" name="Line 90"/>
              <p:cNvSpPr>
                <a:spLocks noChangeShapeType="1"/>
              </p:cNvSpPr>
              <p:nvPr/>
            </p:nvSpPr>
            <p:spPr bwMode="auto">
              <a:xfrm flipV="1">
                <a:off x="6748831" y="2169165"/>
                <a:ext cx="86879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41" name="Line 91"/>
              <p:cNvSpPr>
                <a:spLocks noChangeShapeType="1"/>
              </p:cNvSpPr>
              <p:nvPr/>
            </p:nvSpPr>
            <p:spPr bwMode="auto">
              <a:xfrm flipV="1">
                <a:off x="6835710" y="2099214"/>
                <a:ext cx="91705" cy="699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42" name="Line 92"/>
              <p:cNvSpPr>
                <a:spLocks noChangeShapeType="1"/>
              </p:cNvSpPr>
              <p:nvPr/>
            </p:nvSpPr>
            <p:spPr bwMode="auto">
              <a:xfrm flipV="1">
                <a:off x="6927415" y="2032594"/>
                <a:ext cx="91705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43" name="Line 93"/>
              <p:cNvSpPr>
                <a:spLocks noChangeShapeType="1"/>
              </p:cNvSpPr>
              <p:nvPr/>
            </p:nvSpPr>
            <p:spPr bwMode="auto">
              <a:xfrm flipV="1">
                <a:off x="7019119" y="1965974"/>
                <a:ext cx="91705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44" name="Line 94"/>
              <p:cNvSpPr>
                <a:spLocks noChangeShapeType="1"/>
              </p:cNvSpPr>
              <p:nvPr/>
            </p:nvSpPr>
            <p:spPr bwMode="auto">
              <a:xfrm flipV="1">
                <a:off x="7110826" y="1902683"/>
                <a:ext cx="91705" cy="6329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45" name="Line 95"/>
              <p:cNvSpPr>
                <a:spLocks noChangeShapeType="1"/>
              </p:cNvSpPr>
              <p:nvPr/>
            </p:nvSpPr>
            <p:spPr bwMode="auto">
              <a:xfrm flipV="1">
                <a:off x="7202530" y="1842727"/>
                <a:ext cx="86879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46" name="Line 33"/>
              <p:cNvSpPr>
                <a:spLocks noChangeShapeType="1"/>
              </p:cNvSpPr>
              <p:nvPr/>
            </p:nvSpPr>
            <p:spPr bwMode="auto">
              <a:xfrm flipH="1" flipV="1">
                <a:off x="9127001" y="1812468"/>
                <a:ext cx="86879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47" name="Line 34"/>
              <p:cNvSpPr>
                <a:spLocks noChangeShapeType="1"/>
              </p:cNvSpPr>
              <p:nvPr/>
            </p:nvSpPr>
            <p:spPr bwMode="auto">
              <a:xfrm flipH="1" flipV="1">
                <a:off x="9035296" y="1755841"/>
                <a:ext cx="91705" cy="56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48" name="Line 35"/>
              <p:cNvSpPr>
                <a:spLocks noChangeShapeType="1"/>
              </p:cNvSpPr>
              <p:nvPr/>
            </p:nvSpPr>
            <p:spPr bwMode="auto">
              <a:xfrm flipH="1" flipV="1">
                <a:off x="8943592" y="1705877"/>
                <a:ext cx="91705" cy="49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49" name="Line 36"/>
              <p:cNvSpPr>
                <a:spLocks noChangeShapeType="1"/>
              </p:cNvSpPr>
              <p:nvPr/>
            </p:nvSpPr>
            <p:spPr bwMode="auto">
              <a:xfrm flipH="1" flipV="1">
                <a:off x="8851886" y="1655912"/>
                <a:ext cx="91705" cy="49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50" name="Line 37"/>
              <p:cNvSpPr>
                <a:spLocks noChangeShapeType="1"/>
              </p:cNvSpPr>
              <p:nvPr/>
            </p:nvSpPr>
            <p:spPr bwMode="auto">
              <a:xfrm flipH="1" flipV="1">
                <a:off x="8760181" y="1615940"/>
                <a:ext cx="91705" cy="3997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51" name="Line 38"/>
              <p:cNvSpPr>
                <a:spLocks noChangeShapeType="1"/>
              </p:cNvSpPr>
              <p:nvPr/>
            </p:nvSpPr>
            <p:spPr bwMode="auto">
              <a:xfrm flipH="1" flipV="1">
                <a:off x="8673304" y="1579300"/>
                <a:ext cx="86879" cy="3664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52" name="Line 39"/>
              <p:cNvSpPr>
                <a:spLocks noChangeShapeType="1"/>
              </p:cNvSpPr>
              <p:nvPr/>
            </p:nvSpPr>
            <p:spPr bwMode="auto">
              <a:xfrm flipH="1" flipV="1">
                <a:off x="8581597" y="1549319"/>
                <a:ext cx="91705" cy="29979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53" name="Line 40"/>
              <p:cNvSpPr>
                <a:spLocks noChangeShapeType="1"/>
              </p:cNvSpPr>
              <p:nvPr/>
            </p:nvSpPr>
            <p:spPr bwMode="auto">
              <a:xfrm flipH="1" flipV="1">
                <a:off x="8489892" y="1526003"/>
                <a:ext cx="91705" cy="2331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54" name="Line 41"/>
              <p:cNvSpPr>
                <a:spLocks noChangeShapeType="1"/>
              </p:cNvSpPr>
              <p:nvPr/>
            </p:nvSpPr>
            <p:spPr bwMode="auto">
              <a:xfrm flipH="1" flipV="1">
                <a:off x="8398187" y="1509348"/>
                <a:ext cx="91705" cy="1665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55" name="Line 42"/>
              <p:cNvSpPr>
                <a:spLocks noChangeShapeType="1"/>
              </p:cNvSpPr>
              <p:nvPr/>
            </p:nvSpPr>
            <p:spPr bwMode="auto">
              <a:xfrm flipH="1" flipV="1">
                <a:off x="8306482" y="1499355"/>
                <a:ext cx="91705" cy="99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56" name="Line 43"/>
              <p:cNvSpPr>
                <a:spLocks noChangeShapeType="1"/>
              </p:cNvSpPr>
              <p:nvPr/>
            </p:nvSpPr>
            <p:spPr bwMode="auto">
              <a:xfrm flipH="1" flipV="1">
                <a:off x="8214778" y="1496023"/>
                <a:ext cx="91705" cy="333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57" name="Line 44"/>
              <p:cNvSpPr>
                <a:spLocks noChangeShapeType="1"/>
              </p:cNvSpPr>
              <p:nvPr/>
            </p:nvSpPr>
            <p:spPr bwMode="auto">
              <a:xfrm flipH="1">
                <a:off x="8127900" y="1496023"/>
                <a:ext cx="86879" cy="333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58" name="Line 45"/>
              <p:cNvSpPr>
                <a:spLocks noChangeShapeType="1"/>
              </p:cNvSpPr>
              <p:nvPr/>
            </p:nvSpPr>
            <p:spPr bwMode="auto">
              <a:xfrm flipH="1">
                <a:off x="8036194" y="1499355"/>
                <a:ext cx="91705" cy="99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59" name="Line 46"/>
              <p:cNvSpPr>
                <a:spLocks noChangeShapeType="1"/>
              </p:cNvSpPr>
              <p:nvPr/>
            </p:nvSpPr>
            <p:spPr bwMode="auto">
              <a:xfrm flipH="1">
                <a:off x="7944488" y="1509347"/>
                <a:ext cx="91705" cy="1998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60" name="Line 47"/>
              <p:cNvSpPr>
                <a:spLocks noChangeShapeType="1"/>
              </p:cNvSpPr>
              <p:nvPr/>
            </p:nvSpPr>
            <p:spPr bwMode="auto">
              <a:xfrm flipH="1">
                <a:off x="7852783" y="1529333"/>
                <a:ext cx="91705" cy="2331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61" name="Line 48"/>
              <p:cNvSpPr>
                <a:spLocks noChangeShapeType="1"/>
              </p:cNvSpPr>
              <p:nvPr/>
            </p:nvSpPr>
            <p:spPr bwMode="auto">
              <a:xfrm flipH="1">
                <a:off x="7761078" y="1552650"/>
                <a:ext cx="91705" cy="29979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62" name="Line 49"/>
              <p:cNvSpPr>
                <a:spLocks noChangeShapeType="1"/>
              </p:cNvSpPr>
              <p:nvPr/>
            </p:nvSpPr>
            <p:spPr bwMode="auto">
              <a:xfrm flipH="1">
                <a:off x="7674201" y="1582630"/>
                <a:ext cx="86879" cy="3664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63" name="Line 50"/>
              <p:cNvSpPr>
                <a:spLocks noChangeShapeType="1"/>
              </p:cNvSpPr>
              <p:nvPr/>
            </p:nvSpPr>
            <p:spPr bwMode="auto">
              <a:xfrm flipH="1">
                <a:off x="7582495" y="1619271"/>
                <a:ext cx="91705" cy="4330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64" name="Line 51"/>
              <p:cNvSpPr>
                <a:spLocks noChangeShapeType="1"/>
              </p:cNvSpPr>
              <p:nvPr/>
            </p:nvSpPr>
            <p:spPr bwMode="auto">
              <a:xfrm flipH="1">
                <a:off x="7490790" y="1662573"/>
                <a:ext cx="91705" cy="46634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65" name="Line 52"/>
              <p:cNvSpPr>
                <a:spLocks noChangeShapeType="1"/>
              </p:cNvSpPr>
              <p:nvPr/>
            </p:nvSpPr>
            <p:spPr bwMode="auto">
              <a:xfrm flipH="1">
                <a:off x="7399085" y="1709207"/>
                <a:ext cx="91705" cy="5329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66" name="Line 53"/>
              <p:cNvSpPr>
                <a:spLocks noChangeShapeType="1"/>
              </p:cNvSpPr>
              <p:nvPr/>
            </p:nvSpPr>
            <p:spPr bwMode="auto">
              <a:xfrm flipH="1">
                <a:off x="7307379" y="1771735"/>
                <a:ext cx="91705" cy="56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67" name="Line 54"/>
              <p:cNvSpPr>
                <a:spLocks noChangeShapeType="1"/>
              </p:cNvSpPr>
              <p:nvPr/>
            </p:nvSpPr>
            <p:spPr bwMode="auto">
              <a:xfrm flipH="1">
                <a:off x="7220501" y="1830743"/>
                <a:ext cx="86879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37" name="Rectangle 436"/>
            <p:cNvSpPr/>
            <p:nvPr/>
          </p:nvSpPr>
          <p:spPr>
            <a:xfrm flipV="1">
              <a:off x="7710271" y="1580036"/>
              <a:ext cx="214306" cy="6015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2395471" y="5890821"/>
              <a:ext cx="263518" cy="6793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2857419" y="5890821"/>
              <a:ext cx="265106" cy="4745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2" name="Rectangle 441"/>
            <p:cNvSpPr/>
            <p:nvPr/>
          </p:nvSpPr>
          <p:spPr>
            <a:xfrm flipV="1">
              <a:off x="3368580" y="5909867"/>
              <a:ext cx="276217" cy="2253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3879741" y="5825746"/>
              <a:ext cx="239706" cy="1015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4422650" y="5486089"/>
              <a:ext cx="268280" cy="42377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4903650" y="5267058"/>
              <a:ext cx="227006" cy="6428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5398936" y="5205159"/>
              <a:ext cx="233355" cy="7047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5829136" y="5333720"/>
              <a:ext cx="233356" cy="5761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8" name="Rectangle 447"/>
            <p:cNvSpPr/>
            <p:nvPr/>
          </p:nvSpPr>
          <p:spPr>
            <a:xfrm flipV="1">
              <a:off x="6291086" y="5674965"/>
              <a:ext cx="277804" cy="1920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6721286" y="5838444"/>
              <a:ext cx="228594" cy="714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7167361" y="5889234"/>
              <a:ext cx="300029" cy="3253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8591308" y="5884473"/>
              <a:ext cx="214307" cy="6015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8127771" y="5892408"/>
              <a:ext cx="304791" cy="6602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pSp>
          <p:nvGrpSpPr>
            <p:cNvPr id="4" name="Group 541"/>
            <p:cNvGrpSpPr>
              <a:grpSpLocks/>
            </p:cNvGrpSpPr>
            <p:nvPr/>
          </p:nvGrpSpPr>
          <p:grpSpPr bwMode="auto">
            <a:xfrm>
              <a:off x="2539993" y="5170636"/>
              <a:ext cx="6640101" cy="1382644"/>
              <a:chOff x="2539993" y="5170636"/>
              <a:chExt cx="6640101" cy="1382644"/>
            </a:xfrm>
          </p:grpSpPr>
          <p:sp>
            <p:nvSpPr>
              <p:cNvPr id="487520" name="Line 44"/>
              <p:cNvSpPr>
                <a:spLocks noChangeShapeType="1"/>
              </p:cNvSpPr>
              <p:nvPr/>
            </p:nvSpPr>
            <p:spPr bwMode="auto">
              <a:xfrm flipV="1">
                <a:off x="2539993" y="6533014"/>
                <a:ext cx="86879" cy="333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21" name="Line 45"/>
              <p:cNvSpPr>
                <a:spLocks noChangeShapeType="1"/>
              </p:cNvSpPr>
              <p:nvPr/>
            </p:nvSpPr>
            <p:spPr bwMode="auto">
              <a:xfrm flipV="1">
                <a:off x="2626871" y="6523020"/>
                <a:ext cx="91706" cy="99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22" name="Line 46"/>
              <p:cNvSpPr>
                <a:spLocks noChangeShapeType="1"/>
              </p:cNvSpPr>
              <p:nvPr/>
            </p:nvSpPr>
            <p:spPr bwMode="auto">
              <a:xfrm flipV="1">
                <a:off x="2718579" y="6503034"/>
                <a:ext cx="91706" cy="1998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23" name="Line 47"/>
              <p:cNvSpPr>
                <a:spLocks noChangeShapeType="1"/>
              </p:cNvSpPr>
              <p:nvPr/>
            </p:nvSpPr>
            <p:spPr bwMode="auto">
              <a:xfrm flipV="1">
                <a:off x="2810285" y="6479718"/>
                <a:ext cx="91706" cy="2331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24" name="Line 48"/>
              <p:cNvSpPr>
                <a:spLocks noChangeShapeType="1"/>
              </p:cNvSpPr>
              <p:nvPr/>
            </p:nvSpPr>
            <p:spPr bwMode="auto">
              <a:xfrm flipV="1">
                <a:off x="2901991" y="6449739"/>
                <a:ext cx="91706" cy="29979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25" name="Line 49"/>
              <p:cNvSpPr>
                <a:spLocks noChangeShapeType="1"/>
              </p:cNvSpPr>
              <p:nvPr/>
            </p:nvSpPr>
            <p:spPr bwMode="auto">
              <a:xfrm flipV="1">
                <a:off x="2993696" y="6413098"/>
                <a:ext cx="86879" cy="3664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26" name="Line 50"/>
              <p:cNvSpPr>
                <a:spLocks noChangeShapeType="1"/>
              </p:cNvSpPr>
              <p:nvPr/>
            </p:nvSpPr>
            <p:spPr bwMode="auto">
              <a:xfrm flipV="1">
                <a:off x="3080574" y="6369794"/>
                <a:ext cx="91706" cy="4330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27" name="Line 51"/>
              <p:cNvSpPr>
                <a:spLocks noChangeShapeType="1"/>
              </p:cNvSpPr>
              <p:nvPr/>
            </p:nvSpPr>
            <p:spPr bwMode="auto">
              <a:xfrm flipV="1">
                <a:off x="3172281" y="6323161"/>
                <a:ext cx="91706" cy="46634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28" name="Line 52"/>
              <p:cNvSpPr>
                <a:spLocks noChangeShapeType="1"/>
              </p:cNvSpPr>
              <p:nvPr/>
            </p:nvSpPr>
            <p:spPr bwMode="auto">
              <a:xfrm flipV="1">
                <a:off x="3263987" y="6269864"/>
                <a:ext cx="91706" cy="5329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29" name="Line 53"/>
              <p:cNvSpPr>
                <a:spLocks noChangeShapeType="1"/>
              </p:cNvSpPr>
              <p:nvPr/>
            </p:nvSpPr>
            <p:spPr bwMode="auto">
              <a:xfrm flipV="1">
                <a:off x="3355694" y="6213238"/>
                <a:ext cx="91706" cy="56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30" name="Line 54"/>
              <p:cNvSpPr>
                <a:spLocks noChangeShapeType="1"/>
              </p:cNvSpPr>
              <p:nvPr/>
            </p:nvSpPr>
            <p:spPr bwMode="auto">
              <a:xfrm flipV="1">
                <a:off x="3447399" y="6153280"/>
                <a:ext cx="86879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31" name="Line 55"/>
              <p:cNvSpPr>
                <a:spLocks noChangeShapeType="1"/>
              </p:cNvSpPr>
              <p:nvPr/>
            </p:nvSpPr>
            <p:spPr bwMode="auto">
              <a:xfrm flipV="1">
                <a:off x="3534278" y="6089990"/>
                <a:ext cx="91706" cy="6329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32" name="Line 56"/>
              <p:cNvSpPr>
                <a:spLocks noChangeShapeType="1"/>
              </p:cNvSpPr>
              <p:nvPr/>
            </p:nvSpPr>
            <p:spPr bwMode="auto">
              <a:xfrm flipV="1">
                <a:off x="3625984" y="6023371"/>
                <a:ext cx="91706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33" name="Line 57"/>
              <p:cNvSpPr>
                <a:spLocks noChangeShapeType="1"/>
              </p:cNvSpPr>
              <p:nvPr/>
            </p:nvSpPr>
            <p:spPr bwMode="auto">
              <a:xfrm flipV="1">
                <a:off x="3717690" y="5956751"/>
                <a:ext cx="91706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34" name="Line 58"/>
              <p:cNvSpPr>
                <a:spLocks noChangeShapeType="1"/>
              </p:cNvSpPr>
              <p:nvPr/>
            </p:nvSpPr>
            <p:spPr bwMode="auto">
              <a:xfrm flipV="1">
                <a:off x="3809395" y="5886800"/>
                <a:ext cx="91706" cy="699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35" name="Line 59"/>
              <p:cNvSpPr>
                <a:spLocks noChangeShapeType="1"/>
              </p:cNvSpPr>
              <p:nvPr/>
            </p:nvSpPr>
            <p:spPr bwMode="auto">
              <a:xfrm flipV="1">
                <a:off x="3901101" y="5820180"/>
                <a:ext cx="86879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36" name="Line 60"/>
              <p:cNvSpPr>
                <a:spLocks noChangeShapeType="1"/>
              </p:cNvSpPr>
              <p:nvPr/>
            </p:nvSpPr>
            <p:spPr bwMode="auto">
              <a:xfrm flipV="1">
                <a:off x="3987982" y="5750230"/>
                <a:ext cx="91706" cy="699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37" name="Line 61"/>
              <p:cNvSpPr>
                <a:spLocks noChangeShapeType="1"/>
              </p:cNvSpPr>
              <p:nvPr/>
            </p:nvSpPr>
            <p:spPr bwMode="auto">
              <a:xfrm flipV="1">
                <a:off x="4079687" y="5683609"/>
                <a:ext cx="91706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38" name="Line 62"/>
              <p:cNvSpPr>
                <a:spLocks noChangeShapeType="1"/>
              </p:cNvSpPr>
              <p:nvPr/>
            </p:nvSpPr>
            <p:spPr bwMode="auto">
              <a:xfrm flipV="1">
                <a:off x="4171393" y="5616990"/>
                <a:ext cx="91706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39" name="Line 63"/>
              <p:cNvSpPr>
                <a:spLocks noChangeShapeType="1"/>
              </p:cNvSpPr>
              <p:nvPr/>
            </p:nvSpPr>
            <p:spPr bwMode="auto">
              <a:xfrm flipV="1">
                <a:off x="4263099" y="5553701"/>
                <a:ext cx="91706" cy="6329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40" name="Line 64"/>
              <p:cNvSpPr>
                <a:spLocks noChangeShapeType="1"/>
              </p:cNvSpPr>
              <p:nvPr/>
            </p:nvSpPr>
            <p:spPr bwMode="auto">
              <a:xfrm flipV="1">
                <a:off x="4354804" y="5493742"/>
                <a:ext cx="86879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41" name="Line 65"/>
              <p:cNvSpPr>
                <a:spLocks noChangeShapeType="1"/>
              </p:cNvSpPr>
              <p:nvPr/>
            </p:nvSpPr>
            <p:spPr bwMode="auto">
              <a:xfrm flipV="1">
                <a:off x="4441683" y="5437116"/>
                <a:ext cx="91706" cy="56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42" name="Line 66"/>
              <p:cNvSpPr>
                <a:spLocks noChangeShapeType="1"/>
              </p:cNvSpPr>
              <p:nvPr/>
            </p:nvSpPr>
            <p:spPr bwMode="auto">
              <a:xfrm flipV="1">
                <a:off x="4533389" y="5383820"/>
                <a:ext cx="91706" cy="5329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43" name="Line 67"/>
              <p:cNvSpPr>
                <a:spLocks noChangeShapeType="1"/>
              </p:cNvSpPr>
              <p:nvPr/>
            </p:nvSpPr>
            <p:spPr bwMode="auto">
              <a:xfrm flipV="1">
                <a:off x="4625096" y="5337186"/>
                <a:ext cx="91706" cy="46634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44" name="Line 68"/>
              <p:cNvSpPr>
                <a:spLocks noChangeShapeType="1"/>
              </p:cNvSpPr>
              <p:nvPr/>
            </p:nvSpPr>
            <p:spPr bwMode="auto">
              <a:xfrm flipV="1">
                <a:off x="4716802" y="5293883"/>
                <a:ext cx="86879" cy="4330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45" name="Line 69"/>
              <p:cNvSpPr>
                <a:spLocks noChangeShapeType="1"/>
              </p:cNvSpPr>
              <p:nvPr/>
            </p:nvSpPr>
            <p:spPr bwMode="auto">
              <a:xfrm flipV="1">
                <a:off x="4803681" y="5257242"/>
                <a:ext cx="91706" cy="3664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46" name="Line 70"/>
              <p:cNvSpPr>
                <a:spLocks noChangeShapeType="1"/>
              </p:cNvSpPr>
              <p:nvPr/>
            </p:nvSpPr>
            <p:spPr bwMode="auto">
              <a:xfrm flipV="1">
                <a:off x="4895387" y="5227263"/>
                <a:ext cx="91706" cy="29979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47" name="Line 71"/>
              <p:cNvSpPr>
                <a:spLocks noChangeShapeType="1"/>
              </p:cNvSpPr>
              <p:nvPr/>
            </p:nvSpPr>
            <p:spPr bwMode="auto">
              <a:xfrm flipV="1">
                <a:off x="4987092" y="5203947"/>
                <a:ext cx="91706" cy="2331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48" name="Line 72"/>
              <p:cNvSpPr>
                <a:spLocks noChangeShapeType="1"/>
              </p:cNvSpPr>
              <p:nvPr/>
            </p:nvSpPr>
            <p:spPr bwMode="auto">
              <a:xfrm flipV="1">
                <a:off x="5078798" y="5183960"/>
                <a:ext cx="91706" cy="1998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49" name="Line 73"/>
              <p:cNvSpPr>
                <a:spLocks noChangeShapeType="1"/>
              </p:cNvSpPr>
              <p:nvPr/>
            </p:nvSpPr>
            <p:spPr bwMode="auto">
              <a:xfrm flipV="1">
                <a:off x="5170503" y="5173967"/>
                <a:ext cx="91706" cy="99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50" name="Line 74"/>
              <p:cNvSpPr>
                <a:spLocks noChangeShapeType="1"/>
              </p:cNvSpPr>
              <p:nvPr/>
            </p:nvSpPr>
            <p:spPr bwMode="auto">
              <a:xfrm flipV="1">
                <a:off x="5262210" y="5170636"/>
                <a:ext cx="86879" cy="333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51" name="Line 75"/>
              <p:cNvSpPr>
                <a:spLocks noChangeShapeType="1"/>
              </p:cNvSpPr>
              <p:nvPr/>
            </p:nvSpPr>
            <p:spPr bwMode="auto">
              <a:xfrm>
                <a:off x="5349090" y="5170636"/>
                <a:ext cx="91706" cy="333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52" name="Line 76"/>
              <p:cNvSpPr>
                <a:spLocks noChangeShapeType="1"/>
              </p:cNvSpPr>
              <p:nvPr/>
            </p:nvSpPr>
            <p:spPr bwMode="auto">
              <a:xfrm>
                <a:off x="5440795" y="5173967"/>
                <a:ext cx="91706" cy="99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53" name="Line 77"/>
              <p:cNvSpPr>
                <a:spLocks noChangeShapeType="1"/>
              </p:cNvSpPr>
              <p:nvPr/>
            </p:nvSpPr>
            <p:spPr bwMode="auto">
              <a:xfrm>
                <a:off x="5532501" y="5183960"/>
                <a:ext cx="91706" cy="1665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54" name="Line 78"/>
              <p:cNvSpPr>
                <a:spLocks noChangeShapeType="1"/>
              </p:cNvSpPr>
              <p:nvPr/>
            </p:nvSpPr>
            <p:spPr bwMode="auto">
              <a:xfrm>
                <a:off x="5624206" y="5200615"/>
                <a:ext cx="91706" cy="2331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55" name="Line 79"/>
              <p:cNvSpPr>
                <a:spLocks noChangeShapeType="1"/>
              </p:cNvSpPr>
              <p:nvPr/>
            </p:nvSpPr>
            <p:spPr bwMode="auto">
              <a:xfrm>
                <a:off x="5715912" y="5223932"/>
                <a:ext cx="86879" cy="29979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56" name="Line 80"/>
              <p:cNvSpPr>
                <a:spLocks noChangeShapeType="1"/>
              </p:cNvSpPr>
              <p:nvPr/>
            </p:nvSpPr>
            <p:spPr bwMode="auto">
              <a:xfrm>
                <a:off x="5802791" y="5253911"/>
                <a:ext cx="91706" cy="3664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57" name="Line 81"/>
              <p:cNvSpPr>
                <a:spLocks noChangeShapeType="1"/>
              </p:cNvSpPr>
              <p:nvPr/>
            </p:nvSpPr>
            <p:spPr bwMode="auto">
              <a:xfrm>
                <a:off x="5894498" y="5290552"/>
                <a:ext cx="91706" cy="3997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58" name="Line 82"/>
              <p:cNvSpPr>
                <a:spLocks noChangeShapeType="1"/>
              </p:cNvSpPr>
              <p:nvPr/>
            </p:nvSpPr>
            <p:spPr bwMode="auto">
              <a:xfrm>
                <a:off x="5986204" y="5330524"/>
                <a:ext cx="91706" cy="46634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59" name="Line 83"/>
              <p:cNvSpPr>
                <a:spLocks noChangeShapeType="1"/>
              </p:cNvSpPr>
              <p:nvPr/>
            </p:nvSpPr>
            <p:spPr bwMode="auto">
              <a:xfrm>
                <a:off x="6077910" y="5377158"/>
                <a:ext cx="91706" cy="5329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60" name="Line 84"/>
              <p:cNvSpPr>
                <a:spLocks noChangeShapeType="1"/>
              </p:cNvSpPr>
              <p:nvPr/>
            </p:nvSpPr>
            <p:spPr bwMode="auto">
              <a:xfrm>
                <a:off x="6169615" y="5430455"/>
                <a:ext cx="86879" cy="56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61" name="Line 85"/>
              <p:cNvSpPr>
                <a:spLocks noChangeShapeType="1"/>
              </p:cNvSpPr>
              <p:nvPr/>
            </p:nvSpPr>
            <p:spPr bwMode="auto">
              <a:xfrm>
                <a:off x="6256494" y="5487082"/>
                <a:ext cx="91706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62" name="Line 86"/>
              <p:cNvSpPr>
                <a:spLocks noChangeShapeType="1"/>
              </p:cNvSpPr>
              <p:nvPr/>
            </p:nvSpPr>
            <p:spPr bwMode="auto">
              <a:xfrm>
                <a:off x="6348200" y="5547039"/>
                <a:ext cx="91706" cy="6329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63" name="Line 87"/>
              <p:cNvSpPr>
                <a:spLocks noChangeShapeType="1"/>
              </p:cNvSpPr>
              <p:nvPr/>
            </p:nvSpPr>
            <p:spPr bwMode="auto">
              <a:xfrm>
                <a:off x="6439907" y="5610328"/>
                <a:ext cx="91706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64" name="Line 88"/>
              <p:cNvSpPr>
                <a:spLocks noChangeShapeType="1"/>
              </p:cNvSpPr>
              <p:nvPr/>
            </p:nvSpPr>
            <p:spPr bwMode="auto">
              <a:xfrm>
                <a:off x="6531613" y="5676947"/>
                <a:ext cx="91706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65" name="Line 89"/>
              <p:cNvSpPr>
                <a:spLocks noChangeShapeType="1"/>
              </p:cNvSpPr>
              <p:nvPr/>
            </p:nvSpPr>
            <p:spPr bwMode="auto">
              <a:xfrm>
                <a:off x="6623318" y="5743568"/>
                <a:ext cx="91706" cy="699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66" name="Line 90"/>
              <p:cNvSpPr>
                <a:spLocks noChangeShapeType="1"/>
              </p:cNvSpPr>
              <p:nvPr/>
            </p:nvSpPr>
            <p:spPr bwMode="auto">
              <a:xfrm>
                <a:off x="6715024" y="5813518"/>
                <a:ext cx="86879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67" name="Line 91"/>
              <p:cNvSpPr>
                <a:spLocks noChangeShapeType="1"/>
              </p:cNvSpPr>
              <p:nvPr/>
            </p:nvSpPr>
            <p:spPr bwMode="auto">
              <a:xfrm>
                <a:off x="6801903" y="5880139"/>
                <a:ext cx="91706" cy="699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68" name="Line 92"/>
              <p:cNvSpPr>
                <a:spLocks noChangeShapeType="1"/>
              </p:cNvSpPr>
              <p:nvPr/>
            </p:nvSpPr>
            <p:spPr bwMode="auto">
              <a:xfrm>
                <a:off x="6893609" y="5950089"/>
                <a:ext cx="91706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69" name="Line 93"/>
              <p:cNvSpPr>
                <a:spLocks noChangeShapeType="1"/>
              </p:cNvSpPr>
              <p:nvPr/>
            </p:nvSpPr>
            <p:spPr bwMode="auto">
              <a:xfrm>
                <a:off x="6985314" y="6016709"/>
                <a:ext cx="91706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70" name="Line 94"/>
              <p:cNvSpPr>
                <a:spLocks noChangeShapeType="1"/>
              </p:cNvSpPr>
              <p:nvPr/>
            </p:nvSpPr>
            <p:spPr bwMode="auto">
              <a:xfrm>
                <a:off x="7077022" y="6083330"/>
                <a:ext cx="91706" cy="6329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71" name="Line 95"/>
              <p:cNvSpPr>
                <a:spLocks noChangeShapeType="1"/>
              </p:cNvSpPr>
              <p:nvPr/>
            </p:nvSpPr>
            <p:spPr bwMode="auto">
              <a:xfrm>
                <a:off x="7168727" y="6146618"/>
                <a:ext cx="86879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72" name="Line 33"/>
              <p:cNvSpPr>
                <a:spLocks noChangeShapeType="1"/>
              </p:cNvSpPr>
              <p:nvPr/>
            </p:nvSpPr>
            <p:spPr bwMode="auto">
              <a:xfrm flipH="1">
                <a:off x="9093215" y="6176877"/>
                <a:ext cx="86879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73" name="Line 34"/>
              <p:cNvSpPr>
                <a:spLocks noChangeShapeType="1"/>
              </p:cNvSpPr>
              <p:nvPr/>
            </p:nvSpPr>
            <p:spPr bwMode="auto">
              <a:xfrm flipH="1">
                <a:off x="9001509" y="6236835"/>
                <a:ext cx="91706" cy="56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74" name="Line 35"/>
              <p:cNvSpPr>
                <a:spLocks noChangeShapeType="1"/>
              </p:cNvSpPr>
              <p:nvPr/>
            </p:nvSpPr>
            <p:spPr bwMode="auto">
              <a:xfrm flipH="1">
                <a:off x="8909804" y="6293461"/>
                <a:ext cx="91706" cy="49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75" name="Line 36"/>
              <p:cNvSpPr>
                <a:spLocks noChangeShapeType="1"/>
              </p:cNvSpPr>
              <p:nvPr/>
            </p:nvSpPr>
            <p:spPr bwMode="auto">
              <a:xfrm flipH="1">
                <a:off x="8818097" y="6343426"/>
                <a:ext cx="91706" cy="49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76" name="Line 37"/>
              <p:cNvSpPr>
                <a:spLocks noChangeShapeType="1"/>
              </p:cNvSpPr>
              <p:nvPr/>
            </p:nvSpPr>
            <p:spPr bwMode="auto">
              <a:xfrm flipH="1">
                <a:off x="8726391" y="6393391"/>
                <a:ext cx="91706" cy="3997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77" name="Line 38"/>
              <p:cNvSpPr>
                <a:spLocks noChangeShapeType="1"/>
              </p:cNvSpPr>
              <p:nvPr/>
            </p:nvSpPr>
            <p:spPr bwMode="auto">
              <a:xfrm flipH="1">
                <a:off x="8639514" y="6433363"/>
                <a:ext cx="86879" cy="3664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78" name="Line 39"/>
              <p:cNvSpPr>
                <a:spLocks noChangeShapeType="1"/>
              </p:cNvSpPr>
              <p:nvPr/>
            </p:nvSpPr>
            <p:spPr bwMode="auto">
              <a:xfrm flipH="1">
                <a:off x="8547806" y="6470005"/>
                <a:ext cx="91706" cy="29979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79" name="Line 40"/>
              <p:cNvSpPr>
                <a:spLocks noChangeShapeType="1"/>
              </p:cNvSpPr>
              <p:nvPr/>
            </p:nvSpPr>
            <p:spPr bwMode="auto">
              <a:xfrm flipH="1">
                <a:off x="8456100" y="6499983"/>
                <a:ext cx="91706" cy="2331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80" name="Line 41"/>
              <p:cNvSpPr>
                <a:spLocks noChangeShapeType="1"/>
              </p:cNvSpPr>
              <p:nvPr/>
            </p:nvSpPr>
            <p:spPr bwMode="auto">
              <a:xfrm flipH="1">
                <a:off x="8364394" y="6523300"/>
                <a:ext cx="91706" cy="1665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81" name="Line 42"/>
              <p:cNvSpPr>
                <a:spLocks noChangeShapeType="1"/>
              </p:cNvSpPr>
              <p:nvPr/>
            </p:nvSpPr>
            <p:spPr bwMode="auto">
              <a:xfrm flipH="1">
                <a:off x="8272688" y="6539955"/>
                <a:ext cx="91706" cy="99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82" name="Line 43"/>
              <p:cNvSpPr>
                <a:spLocks noChangeShapeType="1"/>
              </p:cNvSpPr>
              <p:nvPr/>
            </p:nvSpPr>
            <p:spPr bwMode="auto">
              <a:xfrm flipH="1">
                <a:off x="8180983" y="6549949"/>
                <a:ext cx="91706" cy="333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83" name="Line 44"/>
              <p:cNvSpPr>
                <a:spLocks noChangeShapeType="1"/>
              </p:cNvSpPr>
              <p:nvPr/>
            </p:nvSpPr>
            <p:spPr bwMode="auto">
              <a:xfrm flipH="1" flipV="1">
                <a:off x="8094105" y="6549949"/>
                <a:ext cx="86879" cy="333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84" name="Line 45"/>
              <p:cNvSpPr>
                <a:spLocks noChangeShapeType="1"/>
              </p:cNvSpPr>
              <p:nvPr/>
            </p:nvSpPr>
            <p:spPr bwMode="auto">
              <a:xfrm flipH="1" flipV="1">
                <a:off x="8002398" y="6539955"/>
                <a:ext cx="91706" cy="99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85" name="Line 46"/>
              <p:cNvSpPr>
                <a:spLocks noChangeShapeType="1"/>
              </p:cNvSpPr>
              <p:nvPr/>
            </p:nvSpPr>
            <p:spPr bwMode="auto">
              <a:xfrm flipH="1" flipV="1">
                <a:off x="7910691" y="6519969"/>
                <a:ext cx="91706" cy="1998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86" name="Line 47"/>
              <p:cNvSpPr>
                <a:spLocks noChangeShapeType="1"/>
              </p:cNvSpPr>
              <p:nvPr/>
            </p:nvSpPr>
            <p:spPr bwMode="auto">
              <a:xfrm flipH="1" flipV="1">
                <a:off x="7818985" y="6496653"/>
                <a:ext cx="91706" cy="2331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87" name="Line 48"/>
              <p:cNvSpPr>
                <a:spLocks noChangeShapeType="1"/>
              </p:cNvSpPr>
              <p:nvPr/>
            </p:nvSpPr>
            <p:spPr bwMode="auto">
              <a:xfrm flipH="1" flipV="1">
                <a:off x="7727279" y="6466674"/>
                <a:ext cx="91706" cy="29979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88" name="Line 49"/>
              <p:cNvSpPr>
                <a:spLocks noChangeShapeType="1"/>
              </p:cNvSpPr>
              <p:nvPr/>
            </p:nvSpPr>
            <p:spPr bwMode="auto">
              <a:xfrm flipH="1" flipV="1">
                <a:off x="7640402" y="6430033"/>
                <a:ext cx="86879" cy="3664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89" name="Line 50"/>
              <p:cNvSpPr>
                <a:spLocks noChangeShapeType="1"/>
              </p:cNvSpPr>
              <p:nvPr/>
            </p:nvSpPr>
            <p:spPr bwMode="auto">
              <a:xfrm flipH="1" flipV="1">
                <a:off x="7548695" y="6386729"/>
                <a:ext cx="91706" cy="4330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90" name="Line 51"/>
              <p:cNvSpPr>
                <a:spLocks noChangeShapeType="1"/>
              </p:cNvSpPr>
              <p:nvPr/>
            </p:nvSpPr>
            <p:spPr bwMode="auto">
              <a:xfrm flipH="1" flipV="1">
                <a:off x="7456989" y="6340096"/>
                <a:ext cx="91706" cy="46634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91" name="Line 52"/>
              <p:cNvSpPr>
                <a:spLocks noChangeShapeType="1"/>
              </p:cNvSpPr>
              <p:nvPr/>
            </p:nvSpPr>
            <p:spPr bwMode="auto">
              <a:xfrm flipH="1" flipV="1">
                <a:off x="7365283" y="6286799"/>
                <a:ext cx="91706" cy="5329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92" name="Line 53"/>
              <p:cNvSpPr>
                <a:spLocks noChangeShapeType="1"/>
              </p:cNvSpPr>
              <p:nvPr/>
            </p:nvSpPr>
            <p:spPr bwMode="auto">
              <a:xfrm flipH="1" flipV="1">
                <a:off x="7273576" y="6220941"/>
                <a:ext cx="91706" cy="56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93" name="Line 54"/>
              <p:cNvSpPr>
                <a:spLocks noChangeShapeType="1"/>
              </p:cNvSpPr>
              <p:nvPr/>
            </p:nvSpPr>
            <p:spPr bwMode="auto">
              <a:xfrm flipH="1" flipV="1">
                <a:off x="7186698" y="6158602"/>
                <a:ext cx="86879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56" name="Rectangle 455"/>
            <p:cNvSpPr/>
            <p:nvPr/>
          </p:nvSpPr>
          <p:spPr>
            <a:xfrm>
              <a:off x="7676934" y="5868601"/>
              <a:ext cx="214307" cy="59995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41" name="Straight Connector 540"/>
            <p:cNvCxnSpPr/>
            <p:nvPr/>
          </p:nvCxnSpPr>
          <p:spPr>
            <a:xfrm>
              <a:off x="1631904" y="5860664"/>
              <a:ext cx="7837267" cy="158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7516" name="TextBox 543"/>
            <p:cNvSpPr txBox="1">
              <a:spLocks noChangeArrowheads="1"/>
            </p:cNvSpPr>
            <p:nvPr/>
          </p:nvSpPr>
          <p:spPr bwMode="auto">
            <a:xfrm>
              <a:off x="7397810" y="2319869"/>
              <a:ext cx="2015078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/>
                <a:t>Pressure is  lower than normal here</a:t>
              </a:r>
            </a:p>
          </p:txBody>
        </p:sp>
        <p:cxnSp>
          <p:nvCxnSpPr>
            <p:cNvPr id="545" name="Straight Arrow Connector 544"/>
            <p:cNvCxnSpPr>
              <a:stCxn id="487516" idx="1"/>
            </p:cNvCxnSpPr>
            <p:nvPr/>
          </p:nvCxnSpPr>
          <p:spPr>
            <a:xfrm rot="10800000">
              <a:off x="5517995" y="813427"/>
              <a:ext cx="1879547" cy="2106190"/>
            </a:xfrm>
            <a:prstGeom prst="straightConnector1">
              <a:avLst/>
            </a:prstGeom>
            <a:ln>
              <a:solidFill>
                <a:srgbClr val="080808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Arrow Connector 547"/>
            <p:cNvCxnSpPr>
              <a:stCxn id="487516" idx="1"/>
            </p:cNvCxnSpPr>
            <p:nvPr/>
          </p:nvCxnSpPr>
          <p:spPr>
            <a:xfrm rot="10800000" flipH="1" flipV="1">
              <a:off x="7397542" y="2919617"/>
              <a:ext cx="931837" cy="1449096"/>
            </a:xfrm>
            <a:prstGeom prst="straightConnector1">
              <a:avLst/>
            </a:prstGeom>
            <a:ln>
              <a:solidFill>
                <a:srgbClr val="080808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Arrow Connector 552"/>
            <p:cNvCxnSpPr>
              <a:stCxn id="487516" idx="1"/>
            </p:cNvCxnSpPr>
            <p:nvPr/>
          </p:nvCxnSpPr>
          <p:spPr>
            <a:xfrm rot="10800000" flipV="1">
              <a:off x="2724073" y="2919617"/>
              <a:ext cx="4673468" cy="1449096"/>
            </a:xfrm>
            <a:prstGeom prst="straightConnector1">
              <a:avLst/>
            </a:prstGeom>
            <a:ln>
              <a:solidFill>
                <a:srgbClr val="080808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3573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525713" y="1752600"/>
            <a:ext cx="4102100" cy="4419600"/>
            <a:chOff x="4752975" y="1752600"/>
            <a:chExt cx="4102100" cy="4419600"/>
          </a:xfrm>
        </p:grpSpPr>
        <p:pic>
          <p:nvPicPr>
            <p:cNvPr id="493570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89713" y="2968625"/>
              <a:ext cx="2160588" cy="1320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49357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86084" y="4568825"/>
              <a:ext cx="2198687" cy="16033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93572" name="Line 7"/>
            <p:cNvSpPr>
              <a:spLocks noChangeShapeType="1"/>
            </p:cNvSpPr>
            <p:nvPr/>
          </p:nvSpPr>
          <p:spPr bwMode="auto">
            <a:xfrm flipV="1">
              <a:off x="6648450" y="1828800"/>
              <a:ext cx="0" cy="4035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3573" name="Line 8"/>
            <p:cNvSpPr>
              <a:spLocks noChangeShapeType="1"/>
            </p:cNvSpPr>
            <p:nvPr/>
          </p:nvSpPr>
          <p:spPr bwMode="auto">
            <a:xfrm flipV="1">
              <a:off x="7375071" y="1828800"/>
              <a:ext cx="0" cy="4035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3574" name="Line 9"/>
            <p:cNvSpPr>
              <a:spLocks noChangeShapeType="1"/>
            </p:cNvSpPr>
            <p:nvPr/>
          </p:nvSpPr>
          <p:spPr bwMode="auto">
            <a:xfrm flipV="1">
              <a:off x="8105775" y="1828800"/>
              <a:ext cx="0" cy="4035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6059488" y="1828800"/>
              <a:ext cx="2670175" cy="609600"/>
              <a:chOff x="3936" y="1152"/>
              <a:chExt cx="1600" cy="384"/>
            </a:xfrm>
          </p:grpSpPr>
          <p:sp>
            <p:nvSpPr>
              <p:cNvPr id="20" name="Rectangle 11"/>
              <p:cNvSpPr>
                <a:spLocks noChangeArrowheads="1"/>
              </p:cNvSpPr>
              <p:nvPr/>
            </p:nvSpPr>
            <p:spPr bwMode="auto">
              <a:xfrm>
                <a:off x="3936" y="1152"/>
                <a:ext cx="800" cy="384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5000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1" name="Rectangle 12"/>
              <p:cNvSpPr>
                <a:spLocks noChangeArrowheads="1"/>
              </p:cNvSpPr>
              <p:nvPr/>
            </p:nvSpPr>
            <p:spPr bwMode="auto">
              <a:xfrm>
                <a:off x="4736" y="1152"/>
                <a:ext cx="800" cy="384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5000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sp>
          <p:nvSpPr>
            <p:cNvPr id="493576" name="Rectangle 13"/>
            <p:cNvSpPr>
              <a:spLocks noChangeArrowheads="1"/>
            </p:cNvSpPr>
            <p:nvPr/>
          </p:nvSpPr>
          <p:spPr bwMode="auto">
            <a:xfrm>
              <a:off x="5486400" y="1752600"/>
              <a:ext cx="3352800" cy="7461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3577" name="Rectangle 14"/>
            <p:cNvSpPr>
              <a:spLocks noChangeArrowheads="1"/>
            </p:cNvSpPr>
            <p:nvPr/>
          </p:nvSpPr>
          <p:spPr bwMode="auto">
            <a:xfrm>
              <a:off x="4752975" y="2019300"/>
              <a:ext cx="1066800" cy="228600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3578" name="Rectangle 15"/>
            <p:cNvSpPr>
              <a:spLocks noChangeArrowheads="1"/>
            </p:cNvSpPr>
            <p:nvPr/>
          </p:nvSpPr>
          <p:spPr bwMode="auto">
            <a:xfrm>
              <a:off x="5819775" y="1828800"/>
              <a:ext cx="228600" cy="609600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3579" name="Text Box 16"/>
            <p:cNvSpPr txBox="1">
              <a:spLocks noChangeArrowheads="1"/>
            </p:cNvSpPr>
            <p:nvPr/>
          </p:nvSpPr>
          <p:spPr bwMode="auto">
            <a:xfrm>
              <a:off x="8580444" y="5350558"/>
              <a:ext cx="27283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x</a:t>
              </a:r>
            </a:p>
          </p:txBody>
        </p:sp>
        <p:sp>
          <p:nvSpPr>
            <p:cNvPr id="493580" name="Rectangle 17"/>
            <p:cNvSpPr>
              <a:spLocks noChangeArrowheads="1"/>
            </p:cNvSpPr>
            <p:nvPr/>
          </p:nvSpPr>
          <p:spPr bwMode="auto">
            <a:xfrm>
              <a:off x="5537200" y="2438400"/>
              <a:ext cx="3317875" cy="76200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3581" name="Text Box 20"/>
            <p:cNvSpPr txBox="1">
              <a:spLocks noChangeArrowheads="1"/>
            </p:cNvSpPr>
            <p:nvPr/>
          </p:nvSpPr>
          <p:spPr bwMode="auto">
            <a:xfrm>
              <a:off x="5590216" y="2743200"/>
              <a:ext cx="1037656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Displacement</a:t>
              </a:r>
            </a:p>
          </p:txBody>
        </p:sp>
        <p:sp>
          <p:nvSpPr>
            <p:cNvPr id="493582" name="Text Box 22"/>
            <p:cNvSpPr txBox="1">
              <a:spLocks noChangeArrowheads="1"/>
            </p:cNvSpPr>
            <p:nvPr/>
          </p:nvSpPr>
          <p:spPr bwMode="auto">
            <a:xfrm>
              <a:off x="5255957" y="4343400"/>
              <a:ext cx="1371915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ym typeface="Symbol" pitchFamily="18" charset="2"/>
                </a:rPr>
                <a:t>Change in Pressure</a:t>
              </a:r>
            </a:p>
          </p:txBody>
        </p:sp>
        <p:sp>
          <p:nvSpPr>
            <p:cNvPr id="493583" name="Text Box 16"/>
            <p:cNvSpPr txBox="1">
              <a:spLocks noChangeArrowheads="1"/>
            </p:cNvSpPr>
            <p:nvPr/>
          </p:nvSpPr>
          <p:spPr bwMode="auto">
            <a:xfrm>
              <a:off x="8580444" y="3625123"/>
              <a:ext cx="27283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35128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223.4.2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The speed of sound in water is about 1.4km/s. Will the speed of sound be faster or slower in air?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Faster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Slower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Can’t tell</a:t>
            </a:r>
          </a:p>
          <a:p>
            <a:pPr marL="609600" indent="-609600" eaLnBrk="1" hangingPunct="1"/>
            <a:endParaRPr lang="en-US" dirty="0"/>
          </a:p>
        </p:txBody>
      </p:sp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24A40A-39FE-434B-BF0F-F604B45A612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839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223.4.2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Will sound travel faster on a hot day or a cold day?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Hot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Cold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Can’t tell</a:t>
            </a:r>
          </a:p>
          <a:p>
            <a:pPr marL="609600" indent="-609600" eaLnBrk="1" hangingPunct="1"/>
            <a:endParaRPr lang="en-US" dirty="0"/>
          </a:p>
        </p:txBody>
      </p:sp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300C31-1AEF-40A0-A6E9-08C5FA52767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826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542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1AC80D-74C9-41DC-A482-5937D870D37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Speed of Waves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Waves travel with a specific speed</a:t>
            </a:r>
          </a:p>
          <a:p>
            <a:pPr lvl="1" eaLnBrk="1" hangingPunct="1"/>
            <a:r>
              <a:rPr lang="en-US" sz="2400"/>
              <a:t>The speed depends on the properties of the medium being disturbed</a:t>
            </a:r>
          </a:p>
          <a:p>
            <a:pPr eaLnBrk="1" hangingPunct="1"/>
            <a:r>
              <a:rPr lang="en-US" sz="2800"/>
              <a:t>The wave function is given by</a:t>
            </a:r>
          </a:p>
          <a:p>
            <a:pPr eaLnBrk="1" hangingPunct="1"/>
            <a:endParaRPr lang="en-US" sz="2800"/>
          </a:p>
          <a:p>
            <a:pPr eaLnBrk="1" hangingPunct="1"/>
            <a:endParaRPr lang="en-US" sz="2800"/>
          </a:p>
          <a:p>
            <a:pPr lvl="1" eaLnBrk="1" hangingPunct="1"/>
            <a:r>
              <a:rPr lang="en-US" sz="2400"/>
              <a:t>This is for a wave moving to the right</a:t>
            </a:r>
          </a:p>
          <a:p>
            <a:pPr lvl="1" eaLnBrk="1" hangingPunct="1"/>
            <a:r>
              <a:rPr lang="en-US" sz="2400"/>
              <a:t>For a wave moving to the left, replace </a:t>
            </a:r>
            <a:r>
              <a:rPr lang="en-US" sz="2400" i="1"/>
              <a:t>x</a:t>
            </a:r>
            <a:r>
              <a:rPr lang="en-US" sz="2400"/>
              <a:t> – </a:t>
            </a:r>
            <a:r>
              <a:rPr lang="en-US" sz="2400" i="1"/>
              <a:t>vt </a:t>
            </a:r>
            <a:r>
              <a:rPr lang="en-US" sz="2400"/>
              <a:t>with </a:t>
            </a:r>
            <a:r>
              <a:rPr lang="en-US" sz="2400" i="1"/>
              <a:t>x</a:t>
            </a:r>
            <a:r>
              <a:rPr lang="en-US" sz="2400"/>
              <a:t> + </a:t>
            </a:r>
            <a:r>
              <a:rPr lang="en-US" sz="2400" i="1"/>
              <a:t>vt </a:t>
            </a:r>
          </a:p>
        </p:txBody>
      </p:sp>
      <p:pic>
        <p:nvPicPr>
          <p:cNvPr id="5427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1113" y="3546475"/>
            <a:ext cx="339725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557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223.3.2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3251200" cy="4525963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2000" b="1" dirty="0"/>
              <a:t>Does a longitudinal wave, such as a sound wave, have an amplitude ?</a:t>
            </a:r>
            <a:endParaRPr lang="en-US" sz="2200" b="1" dirty="0"/>
          </a:p>
          <a:p>
            <a:pPr eaLnBrk="1" hangingPunct="1">
              <a:lnSpc>
                <a:spcPct val="140000"/>
              </a:lnSpc>
              <a:buFontTx/>
              <a:buNone/>
              <a:defRPr/>
            </a:pPr>
            <a:r>
              <a:rPr lang="en-US" sz="2000" b="1" dirty="0">
                <a:solidFill>
                  <a:schemeClr val="tx2"/>
                </a:solidFill>
              </a:rPr>
              <a:t>a)  yes</a:t>
            </a:r>
          </a:p>
          <a:p>
            <a:pPr eaLnBrk="1" hangingPunct="1">
              <a:lnSpc>
                <a:spcPct val="140000"/>
              </a:lnSpc>
              <a:buFontTx/>
              <a:buNone/>
              <a:defRPr/>
            </a:pPr>
            <a:r>
              <a:rPr lang="en-US" sz="2000" b="1" dirty="0">
                <a:solidFill>
                  <a:schemeClr val="tx2"/>
                </a:solidFill>
              </a:rPr>
              <a:t>b)  no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sz="2000" b="1" dirty="0">
                <a:solidFill>
                  <a:schemeClr val="tx2"/>
                </a:solidFill>
              </a:rPr>
              <a:t>c)  it depends on the medium the wave is in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2000" dirty="0"/>
          </a:p>
        </p:txBody>
      </p:sp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90F4AF-F7D9-43D4-9D0C-E33F993FEEBD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45061" name="Group 4"/>
          <p:cNvGrpSpPr>
            <a:grpSpLocks/>
          </p:cNvGrpSpPr>
          <p:nvPr/>
        </p:nvGrpSpPr>
        <p:grpSpPr bwMode="auto">
          <a:xfrm>
            <a:off x="4827588" y="2038350"/>
            <a:ext cx="3805237" cy="1216025"/>
            <a:chOff x="3160" y="2326"/>
            <a:chExt cx="2397" cy="766"/>
          </a:xfrm>
        </p:grpSpPr>
        <p:grpSp>
          <p:nvGrpSpPr>
            <p:cNvPr id="45075" name="Group 5"/>
            <p:cNvGrpSpPr>
              <a:grpSpLocks/>
            </p:cNvGrpSpPr>
            <p:nvPr/>
          </p:nvGrpSpPr>
          <p:grpSpPr bwMode="auto">
            <a:xfrm>
              <a:off x="3544" y="2331"/>
              <a:ext cx="2013" cy="348"/>
              <a:chOff x="1920" y="2928"/>
              <a:chExt cx="2013" cy="480"/>
            </a:xfrm>
          </p:grpSpPr>
          <p:sp>
            <p:nvSpPr>
              <p:cNvPr id="45081" name="Rectangle 6"/>
              <p:cNvSpPr>
                <a:spLocks noChangeArrowheads="1"/>
              </p:cNvSpPr>
              <p:nvPr/>
            </p:nvSpPr>
            <p:spPr bwMode="auto">
              <a:xfrm>
                <a:off x="1920" y="2928"/>
                <a:ext cx="672" cy="480"/>
              </a:xfrm>
              <a:prstGeom prst="rect">
                <a:avLst/>
              </a:prstGeom>
              <a:gradFill rotWithShape="0">
                <a:gsLst>
                  <a:gs pos="0">
                    <a:srgbClr val="666666"/>
                  </a:gs>
                  <a:gs pos="50000">
                    <a:srgbClr val="DDDDDD"/>
                  </a:gs>
                  <a:gs pos="100000">
                    <a:srgbClr val="666666"/>
                  </a:gs>
                </a:gsLst>
                <a:lin ang="0" scaled="1"/>
              </a:gra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2" name="Rectangle 7"/>
              <p:cNvSpPr>
                <a:spLocks noChangeArrowheads="1"/>
              </p:cNvSpPr>
              <p:nvPr/>
            </p:nvSpPr>
            <p:spPr bwMode="auto">
              <a:xfrm>
                <a:off x="2589" y="2928"/>
                <a:ext cx="672" cy="480"/>
              </a:xfrm>
              <a:prstGeom prst="rect">
                <a:avLst/>
              </a:prstGeom>
              <a:gradFill rotWithShape="0">
                <a:gsLst>
                  <a:gs pos="0">
                    <a:srgbClr val="666666"/>
                  </a:gs>
                  <a:gs pos="50000">
                    <a:srgbClr val="DDDDDD"/>
                  </a:gs>
                  <a:gs pos="100000">
                    <a:srgbClr val="666666"/>
                  </a:gs>
                </a:gsLst>
                <a:lin ang="0" scaled="1"/>
              </a:gra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3" name="Rectangle 8"/>
              <p:cNvSpPr>
                <a:spLocks noChangeArrowheads="1"/>
              </p:cNvSpPr>
              <p:nvPr/>
            </p:nvSpPr>
            <p:spPr bwMode="auto">
              <a:xfrm>
                <a:off x="3261" y="2928"/>
                <a:ext cx="672" cy="480"/>
              </a:xfrm>
              <a:prstGeom prst="rect">
                <a:avLst/>
              </a:prstGeom>
              <a:gradFill rotWithShape="0">
                <a:gsLst>
                  <a:gs pos="0">
                    <a:srgbClr val="666666"/>
                  </a:gs>
                  <a:gs pos="50000">
                    <a:srgbClr val="DDDDDD"/>
                  </a:gs>
                  <a:gs pos="100000">
                    <a:srgbClr val="666666"/>
                  </a:gs>
                </a:gsLst>
                <a:lin ang="0" scaled="1"/>
              </a:gra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5076" name="Group 9"/>
            <p:cNvGrpSpPr>
              <a:grpSpLocks/>
            </p:cNvGrpSpPr>
            <p:nvPr/>
          </p:nvGrpSpPr>
          <p:grpSpPr bwMode="auto">
            <a:xfrm flipH="1">
              <a:off x="3160" y="2326"/>
              <a:ext cx="330" cy="357"/>
              <a:chOff x="1499" y="1255"/>
              <a:chExt cx="576" cy="624"/>
            </a:xfrm>
          </p:grpSpPr>
          <p:sp>
            <p:nvSpPr>
              <p:cNvPr id="45079" name="AutoShape 10"/>
              <p:cNvSpPr>
                <a:spLocks noChangeArrowheads="1"/>
              </p:cNvSpPr>
              <p:nvPr/>
            </p:nvSpPr>
            <p:spPr bwMode="auto">
              <a:xfrm rot="-5400000">
                <a:off x="1379" y="1375"/>
                <a:ext cx="624" cy="3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085 w 21600"/>
                  <a:gd name="T13" fmla="*/ 4106 h 21600"/>
                  <a:gd name="T14" fmla="*/ 17515 w 21600"/>
                  <a:gd name="T15" fmla="*/ 1749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4569" y="21600"/>
                    </a:lnTo>
                    <a:lnTo>
                      <a:pt x="1703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1B1B1B"/>
                  </a:gs>
                </a:gsLst>
                <a:lin ang="5400000" scaled="1"/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0" name="Rectangle 11"/>
              <p:cNvSpPr>
                <a:spLocks noChangeArrowheads="1"/>
              </p:cNvSpPr>
              <p:nvPr/>
            </p:nvSpPr>
            <p:spPr bwMode="auto">
              <a:xfrm rot="-5400000">
                <a:off x="1799" y="1471"/>
                <a:ext cx="360" cy="192"/>
              </a:xfrm>
              <a:prstGeom prst="rect">
                <a:avLst/>
              </a:prstGeom>
              <a:gradFill rotWithShape="0">
                <a:gsLst>
                  <a:gs pos="0">
                    <a:srgbClr val="DDDDDD"/>
                  </a:gs>
                  <a:gs pos="100000">
                    <a:srgbClr val="1B1B1B"/>
                  </a:gs>
                </a:gsLst>
                <a:lin ang="5400000" scaled="1"/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077" name="Line 12"/>
            <p:cNvSpPr>
              <a:spLocks noChangeShapeType="1"/>
            </p:cNvSpPr>
            <p:nvPr/>
          </p:nvSpPr>
          <p:spPr bwMode="auto">
            <a:xfrm>
              <a:off x="4201" y="2779"/>
              <a:ext cx="651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65" name="Text Box 13"/>
            <p:cNvSpPr txBox="1">
              <a:spLocks noChangeArrowheads="1"/>
            </p:cNvSpPr>
            <p:nvPr/>
          </p:nvSpPr>
          <p:spPr bwMode="auto">
            <a:xfrm>
              <a:off x="4398" y="2727"/>
              <a:ext cx="257" cy="3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32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sym typeface="Symbol" pitchFamily="18" charset="2"/>
                </a:rPr>
                <a:t></a:t>
              </a:r>
              <a:endParaRPr 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</p:grpSp>
      <p:grpSp>
        <p:nvGrpSpPr>
          <p:cNvPr id="45062" name="Group 14"/>
          <p:cNvGrpSpPr>
            <a:grpSpLocks/>
          </p:cNvGrpSpPr>
          <p:nvPr/>
        </p:nvGrpSpPr>
        <p:grpSpPr bwMode="auto">
          <a:xfrm>
            <a:off x="4322763" y="2749550"/>
            <a:ext cx="4467225" cy="2454275"/>
            <a:chOff x="2842" y="2774"/>
            <a:chExt cx="2814" cy="1546"/>
          </a:xfrm>
        </p:grpSpPr>
        <p:sp>
          <p:nvSpPr>
            <p:cNvPr id="433167" name="Text Box 15"/>
            <p:cNvSpPr txBox="1">
              <a:spLocks noChangeArrowheads="1"/>
            </p:cNvSpPr>
            <p:nvPr/>
          </p:nvSpPr>
          <p:spPr bwMode="auto">
            <a:xfrm>
              <a:off x="3045" y="3826"/>
              <a:ext cx="38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low</a:t>
              </a:r>
            </a:p>
          </p:txBody>
        </p:sp>
        <p:sp>
          <p:nvSpPr>
            <p:cNvPr id="433168" name="Text Box 16"/>
            <p:cNvSpPr txBox="1">
              <a:spLocks noChangeArrowheads="1"/>
            </p:cNvSpPr>
            <p:nvPr/>
          </p:nvSpPr>
          <p:spPr bwMode="auto">
            <a:xfrm>
              <a:off x="2998" y="3304"/>
              <a:ext cx="45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high</a:t>
              </a:r>
            </a:p>
          </p:txBody>
        </p:sp>
        <p:sp>
          <p:nvSpPr>
            <p:cNvPr id="433169" name="Text Box 17"/>
            <p:cNvSpPr txBox="1">
              <a:spLocks noChangeArrowheads="1"/>
            </p:cNvSpPr>
            <p:nvPr/>
          </p:nvSpPr>
          <p:spPr bwMode="auto">
            <a:xfrm>
              <a:off x="2842" y="3583"/>
              <a:ext cx="649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normal</a:t>
              </a:r>
            </a:p>
          </p:txBody>
        </p:sp>
        <p:sp>
          <p:nvSpPr>
            <p:cNvPr id="45066" name="Line 18"/>
            <p:cNvSpPr>
              <a:spLocks noChangeShapeType="1"/>
            </p:cNvSpPr>
            <p:nvPr/>
          </p:nvSpPr>
          <p:spPr bwMode="auto">
            <a:xfrm flipV="1">
              <a:off x="3460" y="4084"/>
              <a:ext cx="2000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7" name="Line 19"/>
            <p:cNvSpPr>
              <a:spLocks noChangeShapeType="1"/>
            </p:cNvSpPr>
            <p:nvPr/>
          </p:nvSpPr>
          <p:spPr bwMode="auto">
            <a:xfrm flipH="1" flipV="1">
              <a:off x="3472" y="3146"/>
              <a:ext cx="1" cy="9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72" name="Text Box 20"/>
            <p:cNvSpPr txBox="1">
              <a:spLocks noChangeArrowheads="1"/>
            </p:cNvSpPr>
            <p:nvPr/>
          </p:nvSpPr>
          <p:spPr bwMode="auto">
            <a:xfrm>
              <a:off x="3077" y="2774"/>
              <a:ext cx="792" cy="384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air</a:t>
              </a:r>
            </a:p>
            <a:p>
              <a:pPr algn="ctr" eaLnBrk="0" hangingPunct="0">
                <a:lnSpc>
                  <a:spcPct val="70000"/>
                </a:lnSpc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pressure</a:t>
              </a:r>
              <a:endParaRPr lang="en-US" sz="2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33173" name="Text Box 21"/>
            <p:cNvSpPr txBox="1">
              <a:spLocks noChangeArrowheads="1"/>
            </p:cNvSpPr>
            <p:nvPr/>
          </p:nvSpPr>
          <p:spPr bwMode="auto">
            <a:xfrm>
              <a:off x="5387" y="4032"/>
              <a:ext cx="269" cy="288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itchFamily="34" charset="0"/>
                </a:rPr>
                <a:t>x</a:t>
              </a:r>
              <a:endParaRPr lang="en-US" sz="2400" i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5070" name="Freeform 22"/>
            <p:cNvSpPr>
              <a:spLocks/>
            </p:cNvSpPr>
            <p:nvPr/>
          </p:nvSpPr>
          <p:spPr bwMode="auto">
            <a:xfrm>
              <a:off x="3498" y="3444"/>
              <a:ext cx="1730" cy="534"/>
            </a:xfrm>
            <a:custGeom>
              <a:avLst/>
              <a:gdLst>
                <a:gd name="T0" fmla="*/ 2147483647 w 272"/>
                <a:gd name="T1" fmla="*/ 12755434 h 168"/>
                <a:gd name="T2" fmla="*/ 2147483647 w 272"/>
                <a:gd name="T3" fmla="*/ 1062304 h 168"/>
                <a:gd name="T4" fmla="*/ 2147483647 w 272"/>
                <a:gd name="T5" fmla="*/ 0 h 168"/>
                <a:gd name="T6" fmla="*/ 2147483647 w 272"/>
                <a:gd name="T7" fmla="*/ 0 h 168"/>
                <a:gd name="T8" fmla="*/ 2147483647 w 272"/>
                <a:gd name="T9" fmla="*/ 0 h 168"/>
                <a:gd name="T10" fmla="*/ 2147483647 w 272"/>
                <a:gd name="T11" fmla="*/ 4303678 h 168"/>
                <a:gd name="T12" fmla="*/ 2147483647 w 272"/>
                <a:gd name="T13" fmla="*/ 46827880 h 168"/>
                <a:gd name="T14" fmla="*/ 2147483647 w 272"/>
                <a:gd name="T15" fmla="*/ 157286795 h 168"/>
                <a:gd name="T16" fmla="*/ 2147483647 w 272"/>
                <a:gd name="T17" fmla="*/ 175375148 h 168"/>
                <a:gd name="T18" fmla="*/ 2147483647 w 272"/>
                <a:gd name="T19" fmla="*/ 178647601 h 168"/>
                <a:gd name="T20" fmla="*/ 2147483647 w 272"/>
                <a:gd name="T21" fmla="*/ 178647601 h 168"/>
                <a:gd name="T22" fmla="*/ 2147483647 w 272"/>
                <a:gd name="T23" fmla="*/ 178647601 h 168"/>
                <a:gd name="T24" fmla="*/ 2147483647 w 272"/>
                <a:gd name="T25" fmla="*/ 171300475 h 168"/>
                <a:gd name="T26" fmla="*/ 2147483647 w 272"/>
                <a:gd name="T27" fmla="*/ 88328984 h 168"/>
                <a:gd name="T28" fmla="*/ 2147483647 w 272"/>
                <a:gd name="T29" fmla="*/ 12755434 h 168"/>
                <a:gd name="T30" fmla="*/ 2147483647 w 272"/>
                <a:gd name="T31" fmla="*/ 1062304 h 168"/>
                <a:gd name="T32" fmla="*/ 2147483647 w 272"/>
                <a:gd name="T33" fmla="*/ 0 h 168"/>
                <a:gd name="T34" fmla="*/ 2147483647 w 272"/>
                <a:gd name="T35" fmla="*/ 0 h 168"/>
                <a:gd name="T36" fmla="*/ 2147483647 w 272"/>
                <a:gd name="T37" fmla="*/ 1062304 h 168"/>
                <a:gd name="T38" fmla="*/ 2147483647 w 272"/>
                <a:gd name="T39" fmla="*/ 12755434 h 168"/>
                <a:gd name="T40" fmla="*/ 2147483647 w 272"/>
                <a:gd name="T41" fmla="*/ 131819480 h 168"/>
                <a:gd name="T42" fmla="*/ 2147483647 w 272"/>
                <a:gd name="T43" fmla="*/ 172320364 h 168"/>
                <a:gd name="T44" fmla="*/ 2147483647 w 272"/>
                <a:gd name="T45" fmla="*/ 177686299 h 168"/>
                <a:gd name="T46" fmla="*/ 2147483647 w 272"/>
                <a:gd name="T47" fmla="*/ 178647601 h 168"/>
                <a:gd name="T48" fmla="*/ 2147483647 w 272"/>
                <a:gd name="T49" fmla="*/ 178647601 h 168"/>
                <a:gd name="T50" fmla="*/ 2147483647 w 272"/>
                <a:gd name="T51" fmla="*/ 176667530 h 168"/>
                <a:gd name="T52" fmla="*/ 2147483647 w 272"/>
                <a:gd name="T53" fmla="*/ 150959863 h 168"/>
                <a:gd name="T54" fmla="*/ 2147483647 w 272"/>
                <a:gd name="T55" fmla="*/ 39481746 h 168"/>
                <a:gd name="T56" fmla="*/ 2147483647 w 272"/>
                <a:gd name="T57" fmla="*/ 5365883 h 168"/>
                <a:gd name="T58" fmla="*/ 2147483647 w 272"/>
                <a:gd name="T59" fmla="*/ 1062304 h 168"/>
                <a:gd name="T60" fmla="*/ 2147483647 w 272"/>
                <a:gd name="T61" fmla="*/ 0 h 168"/>
                <a:gd name="T62" fmla="*/ 2147483647 w 272"/>
                <a:gd name="T63" fmla="*/ 0 h 168"/>
                <a:gd name="T64" fmla="*/ 2147483647 w 272"/>
                <a:gd name="T65" fmla="*/ 1062304 h 168"/>
                <a:gd name="T66" fmla="*/ 2147483647 w 272"/>
                <a:gd name="T67" fmla="*/ 12755434 h 168"/>
                <a:gd name="T68" fmla="*/ 2147483647 w 272"/>
                <a:gd name="T69" fmla="*/ 117074779 h 168"/>
                <a:gd name="T70" fmla="*/ 2147483647 w 272"/>
                <a:gd name="T71" fmla="*/ 168976712 h 168"/>
                <a:gd name="T72" fmla="*/ 2147483647 w 272"/>
                <a:gd name="T73" fmla="*/ 177686299 h 168"/>
                <a:gd name="T74" fmla="*/ 2147483647 w 272"/>
                <a:gd name="T75" fmla="*/ 178647601 h 168"/>
                <a:gd name="T76" fmla="*/ 2147483647 w 272"/>
                <a:gd name="T77" fmla="*/ 178647601 h 168"/>
                <a:gd name="T78" fmla="*/ 2147483647 w 272"/>
                <a:gd name="T79" fmla="*/ 176667530 h 168"/>
                <a:gd name="T80" fmla="*/ 2147483647 w 272"/>
                <a:gd name="T81" fmla="*/ 150959863 h 168"/>
                <a:gd name="T82" fmla="*/ 2147483647 w 272"/>
                <a:gd name="T83" fmla="*/ 27788905 h 168"/>
                <a:gd name="T84" fmla="*/ 2147483647 w 272"/>
                <a:gd name="T85" fmla="*/ 4303678 h 168"/>
                <a:gd name="T86" fmla="*/ 2147483647 w 272"/>
                <a:gd name="T87" fmla="*/ 0 h 168"/>
                <a:gd name="T88" fmla="*/ 2147483647 w 272"/>
                <a:gd name="T89" fmla="*/ 0 h 168"/>
                <a:gd name="T90" fmla="*/ 2147483647 w 272"/>
                <a:gd name="T91" fmla="*/ 0 h 168"/>
                <a:gd name="T92" fmla="*/ 2147483647 w 272"/>
                <a:gd name="T93" fmla="*/ 4303678 h 168"/>
                <a:gd name="T94" fmla="*/ 2147483647 w 272"/>
                <a:gd name="T95" fmla="*/ 43481379 h 168"/>
                <a:gd name="T96" fmla="*/ 2147483647 w 272"/>
                <a:gd name="T97" fmla="*/ 159607405 h 168"/>
                <a:gd name="T98" fmla="*/ 2147483647 w 272"/>
                <a:gd name="T99" fmla="*/ 176667530 h 168"/>
                <a:gd name="T100" fmla="*/ 2147483647 w 272"/>
                <a:gd name="T101" fmla="*/ 178647601 h 168"/>
                <a:gd name="T102" fmla="*/ 2147483647 w 272"/>
                <a:gd name="T103" fmla="*/ 178647601 h 168"/>
                <a:gd name="T104" fmla="*/ 2147483647 w 272"/>
                <a:gd name="T105" fmla="*/ 177686299 h 168"/>
                <a:gd name="T106" fmla="*/ 2147483647 w 272"/>
                <a:gd name="T107" fmla="*/ 166954429 h 168"/>
                <a:gd name="T108" fmla="*/ 2147483647 w 272"/>
                <a:gd name="T109" fmla="*/ 89390423 h 1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72"/>
                <a:gd name="T166" fmla="*/ 0 h 168"/>
                <a:gd name="T167" fmla="*/ 272 w 272"/>
                <a:gd name="T168" fmla="*/ 168 h 16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72" h="168">
                  <a:moveTo>
                    <a:pt x="0" y="84"/>
                  </a:moveTo>
                  <a:lnTo>
                    <a:pt x="5" y="44"/>
                  </a:lnTo>
                  <a:lnTo>
                    <a:pt x="8" y="27"/>
                  </a:lnTo>
                  <a:lnTo>
                    <a:pt x="11" y="12"/>
                  </a:lnTo>
                  <a:lnTo>
                    <a:pt x="12" y="7"/>
                  </a:lnTo>
                  <a:lnTo>
                    <a:pt x="14" y="3"/>
                  </a:lnTo>
                  <a:lnTo>
                    <a:pt x="14" y="2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1"/>
                  </a:lnTo>
                  <a:lnTo>
                    <a:pt x="19" y="1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1" y="7"/>
                  </a:lnTo>
                  <a:lnTo>
                    <a:pt x="23" y="13"/>
                  </a:lnTo>
                  <a:lnTo>
                    <a:pt x="26" y="27"/>
                  </a:lnTo>
                  <a:lnTo>
                    <a:pt x="28" y="44"/>
                  </a:lnTo>
                  <a:lnTo>
                    <a:pt x="34" y="89"/>
                  </a:lnTo>
                  <a:lnTo>
                    <a:pt x="37" y="111"/>
                  </a:lnTo>
                  <a:lnTo>
                    <a:pt x="40" y="132"/>
                  </a:lnTo>
                  <a:lnTo>
                    <a:pt x="43" y="148"/>
                  </a:lnTo>
                  <a:lnTo>
                    <a:pt x="45" y="154"/>
                  </a:lnTo>
                  <a:lnTo>
                    <a:pt x="46" y="159"/>
                  </a:lnTo>
                  <a:lnTo>
                    <a:pt x="47" y="163"/>
                  </a:lnTo>
                  <a:lnTo>
                    <a:pt x="48" y="165"/>
                  </a:lnTo>
                  <a:lnTo>
                    <a:pt x="48" y="166"/>
                  </a:lnTo>
                  <a:lnTo>
                    <a:pt x="49" y="167"/>
                  </a:lnTo>
                  <a:lnTo>
                    <a:pt x="50" y="168"/>
                  </a:lnTo>
                  <a:lnTo>
                    <a:pt x="51" y="168"/>
                  </a:lnTo>
                  <a:lnTo>
                    <a:pt x="52" y="168"/>
                  </a:lnTo>
                  <a:lnTo>
                    <a:pt x="52" y="167"/>
                  </a:lnTo>
                  <a:lnTo>
                    <a:pt x="53" y="166"/>
                  </a:lnTo>
                  <a:lnTo>
                    <a:pt x="54" y="165"/>
                  </a:lnTo>
                  <a:lnTo>
                    <a:pt x="55" y="161"/>
                  </a:lnTo>
                  <a:lnTo>
                    <a:pt x="57" y="156"/>
                  </a:lnTo>
                  <a:lnTo>
                    <a:pt x="60" y="141"/>
                  </a:lnTo>
                  <a:lnTo>
                    <a:pt x="63" y="123"/>
                  </a:lnTo>
                  <a:lnTo>
                    <a:pt x="68" y="83"/>
                  </a:lnTo>
                  <a:lnTo>
                    <a:pt x="73" y="44"/>
                  </a:lnTo>
                  <a:lnTo>
                    <a:pt x="76" y="25"/>
                  </a:lnTo>
                  <a:lnTo>
                    <a:pt x="78" y="18"/>
                  </a:lnTo>
                  <a:lnTo>
                    <a:pt x="79" y="12"/>
                  </a:lnTo>
                  <a:lnTo>
                    <a:pt x="80" y="7"/>
                  </a:lnTo>
                  <a:lnTo>
                    <a:pt x="82" y="3"/>
                  </a:lnTo>
                  <a:lnTo>
                    <a:pt x="83" y="2"/>
                  </a:lnTo>
                  <a:lnTo>
                    <a:pt x="83" y="1"/>
                  </a:lnTo>
                  <a:lnTo>
                    <a:pt x="84" y="0"/>
                  </a:lnTo>
                  <a:lnTo>
                    <a:pt x="85" y="0"/>
                  </a:lnTo>
                  <a:lnTo>
                    <a:pt x="86" y="0"/>
                  </a:lnTo>
                  <a:lnTo>
                    <a:pt x="87" y="1"/>
                  </a:lnTo>
                  <a:lnTo>
                    <a:pt x="88" y="3"/>
                  </a:lnTo>
                  <a:lnTo>
                    <a:pt x="88" y="4"/>
                  </a:lnTo>
                  <a:lnTo>
                    <a:pt x="89" y="7"/>
                  </a:lnTo>
                  <a:lnTo>
                    <a:pt x="91" y="12"/>
                  </a:lnTo>
                  <a:lnTo>
                    <a:pt x="93" y="25"/>
                  </a:lnTo>
                  <a:lnTo>
                    <a:pt x="96" y="43"/>
                  </a:lnTo>
                  <a:lnTo>
                    <a:pt x="102" y="82"/>
                  </a:lnTo>
                  <a:lnTo>
                    <a:pt x="107" y="124"/>
                  </a:lnTo>
                  <a:lnTo>
                    <a:pt x="110" y="143"/>
                  </a:lnTo>
                  <a:lnTo>
                    <a:pt x="112" y="151"/>
                  </a:lnTo>
                  <a:lnTo>
                    <a:pt x="113" y="158"/>
                  </a:lnTo>
                  <a:lnTo>
                    <a:pt x="115" y="162"/>
                  </a:lnTo>
                  <a:lnTo>
                    <a:pt x="116" y="164"/>
                  </a:lnTo>
                  <a:lnTo>
                    <a:pt x="116" y="166"/>
                  </a:lnTo>
                  <a:lnTo>
                    <a:pt x="117" y="167"/>
                  </a:lnTo>
                  <a:lnTo>
                    <a:pt x="118" y="168"/>
                  </a:lnTo>
                  <a:lnTo>
                    <a:pt x="119" y="168"/>
                  </a:lnTo>
                  <a:lnTo>
                    <a:pt x="120" y="168"/>
                  </a:lnTo>
                  <a:lnTo>
                    <a:pt x="121" y="167"/>
                  </a:lnTo>
                  <a:lnTo>
                    <a:pt x="121" y="166"/>
                  </a:lnTo>
                  <a:lnTo>
                    <a:pt x="122" y="165"/>
                  </a:lnTo>
                  <a:lnTo>
                    <a:pt x="123" y="161"/>
                  </a:lnTo>
                  <a:lnTo>
                    <a:pt x="125" y="156"/>
                  </a:lnTo>
                  <a:lnTo>
                    <a:pt x="128" y="142"/>
                  </a:lnTo>
                  <a:lnTo>
                    <a:pt x="131" y="125"/>
                  </a:lnTo>
                  <a:lnTo>
                    <a:pt x="137" y="80"/>
                  </a:lnTo>
                  <a:lnTo>
                    <a:pt x="139" y="58"/>
                  </a:lnTo>
                  <a:lnTo>
                    <a:pt x="142" y="37"/>
                  </a:lnTo>
                  <a:lnTo>
                    <a:pt x="145" y="20"/>
                  </a:lnTo>
                  <a:lnTo>
                    <a:pt x="147" y="14"/>
                  </a:lnTo>
                  <a:lnTo>
                    <a:pt x="148" y="9"/>
                  </a:lnTo>
                  <a:lnTo>
                    <a:pt x="149" y="5"/>
                  </a:lnTo>
                  <a:lnTo>
                    <a:pt x="150" y="3"/>
                  </a:lnTo>
                  <a:lnTo>
                    <a:pt x="151" y="2"/>
                  </a:lnTo>
                  <a:lnTo>
                    <a:pt x="151" y="1"/>
                  </a:lnTo>
                  <a:lnTo>
                    <a:pt x="152" y="1"/>
                  </a:lnTo>
                  <a:lnTo>
                    <a:pt x="152" y="0"/>
                  </a:lnTo>
                  <a:lnTo>
                    <a:pt x="153" y="0"/>
                  </a:lnTo>
                  <a:lnTo>
                    <a:pt x="154" y="0"/>
                  </a:lnTo>
                  <a:lnTo>
                    <a:pt x="155" y="1"/>
                  </a:lnTo>
                  <a:lnTo>
                    <a:pt x="155" y="2"/>
                  </a:lnTo>
                  <a:lnTo>
                    <a:pt x="156" y="3"/>
                  </a:lnTo>
                  <a:lnTo>
                    <a:pt x="158" y="7"/>
                  </a:lnTo>
                  <a:lnTo>
                    <a:pt x="159" y="12"/>
                  </a:lnTo>
                  <a:lnTo>
                    <a:pt x="162" y="26"/>
                  </a:lnTo>
                  <a:lnTo>
                    <a:pt x="165" y="43"/>
                  </a:lnTo>
                  <a:lnTo>
                    <a:pt x="171" y="88"/>
                  </a:lnTo>
                  <a:lnTo>
                    <a:pt x="173" y="110"/>
                  </a:lnTo>
                  <a:lnTo>
                    <a:pt x="176" y="131"/>
                  </a:lnTo>
                  <a:lnTo>
                    <a:pt x="179" y="146"/>
                  </a:lnTo>
                  <a:lnTo>
                    <a:pt x="181" y="153"/>
                  </a:lnTo>
                  <a:lnTo>
                    <a:pt x="182" y="159"/>
                  </a:lnTo>
                  <a:lnTo>
                    <a:pt x="183" y="161"/>
                  </a:lnTo>
                  <a:lnTo>
                    <a:pt x="184" y="164"/>
                  </a:lnTo>
                  <a:lnTo>
                    <a:pt x="184" y="165"/>
                  </a:lnTo>
                  <a:lnTo>
                    <a:pt x="185" y="167"/>
                  </a:lnTo>
                  <a:lnTo>
                    <a:pt x="186" y="167"/>
                  </a:lnTo>
                  <a:lnTo>
                    <a:pt x="186" y="168"/>
                  </a:lnTo>
                  <a:lnTo>
                    <a:pt x="187" y="168"/>
                  </a:lnTo>
                  <a:lnTo>
                    <a:pt x="188" y="168"/>
                  </a:lnTo>
                  <a:lnTo>
                    <a:pt x="189" y="167"/>
                  </a:lnTo>
                  <a:lnTo>
                    <a:pt x="190" y="166"/>
                  </a:lnTo>
                  <a:lnTo>
                    <a:pt x="190" y="165"/>
                  </a:lnTo>
                  <a:lnTo>
                    <a:pt x="192" y="161"/>
                  </a:lnTo>
                  <a:lnTo>
                    <a:pt x="193" y="156"/>
                  </a:lnTo>
                  <a:lnTo>
                    <a:pt x="196" y="142"/>
                  </a:lnTo>
                  <a:lnTo>
                    <a:pt x="199" y="124"/>
                  </a:lnTo>
                  <a:lnTo>
                    <a:pt x="204" y="84"/>
                  </a:lnTo>
                  <a:lnTo>
                    <a:pt x="209" y="45"/>
                  </a:lnTo>
                  <a:lnTo>
                    <a:pt x="212" y="26"/>
                  </a:lnTo>
                  <a:lnTo>
                    <a:pt x="214" y="18"/>
                  </a:lnTo>
                  <a:lnTo>
                    <a:pt x="215" y="12"/>
                  </a:lnTo>
                  <a:lnTo>
                    <a:pt x="216" y="8"/>
                  </a:lnTo>
                  <a:lnTo>
                    <a:pt x="218" y="4"/>
                  </a:lnTo>
                  <a:lnTo>
                    <a:pt x="219" y="2"/>
                  </a:lnTo>
                  <a:lnTo>
                    <a:pt x="219" y="1"/>
                  </a:lnTo>
                  <a:lnTo>
                    <a:pt x="220" y="0"/>
                  </a:lnTo>
                  <a:lnTo>
                    <a:pt x="221" y="0"/>
                  </a:lnTo>
                  <a:lnTo>
                    <a:pt x="222" y="0"/>
                  </a:lnTo>
                  <a:lnTo>
                    <a:pt x="223" y="0"/>
                  </a:lnTo>
                  <a:lnTo>
                    <a:pt x="223" y="1"/>
                  </a:lnTo>
                  <a:lnTo>
                    <a:pt x="224" y="2"/>
                  </a:lnTo>
                  <a:lnTo>
                    <a:pt x="225" y="4"/>
                  </a:lnTo>
                  <a:lnTo>
                    <a:pt x="225" y="6"/>
                  </a:lnTo>
                  <a:lnTo>
                    <a:pt x="227" y="11"/>
                  </a:lnTo>
                  <a:lnTo>
                    <a:pt x="230" y="24"/>
                  </a:lnTo>
                  <a:lnTo>
                    <a:pt x="232" y="41"/>
                  </a:lnTo>
                  <a:lnTo>
                    <a:pt x="238" y="80"/>
                  </a:lnTo>
                  <a:lnTo>
                    <a:pt x="243" y="122"/>
                  </a:lnTo>
                  <a:lnTo>
                    <a:pt x="246" y="141"/>
                  </a:lnTo>
                  <a:lnTo>
                    <a:pt x="248" y="150"/>
                  </a:lnTo>
                  <a:lnTo>
                    <a:pt x="250" y="157"/>
                  </a:lnTo>
                  <a:lnTo>
                    <a:pt x="251" y="162"/>
                  </a:lnTo>
                  <a:lnTo>
                    <a:pt x="252" y="164"/>
                  </a:lnTo>
                  <a:lnTo>
                    <a:pt x="253" y="166"/>
                  </a:lnTo>
                  <a:lnTo>
                    <a:pt x="253" y="167"/>
                  </a:lnTo>
                  <a:lnTo>
                    <a:pt x="254" y="167"/>
                  </a:lnTo>
                  <a:lnTo>
                    <a:pt x="254" y="168"/>
                  </a:lnTo>
                  <a:lnTo>
                    <a:pt x="255" y="168"/>
                  </a:lnTo>
                  <a:lnTo>
                    <a:pt x="256" y="168"/>
                  </a:lnTo>
                  <a:lnTo>
                    <a:pt x="257" y="167"/>
                  </a:lnTo>
                  <a:lnTo>
                    <a:pt x="258" y="166"/>
                  </a:lnTo>
                  <a:lnTo>
                    <a:pt x="258" y="165"/>
                  </a:lnTo>
                  <a:lnTo>
                    <a:pt x="260" y="162"/>
                  </a:lnTo>
                  <a:lnTo>
                    <a:pt x="261" y="157"/>
                  </a:lnTo>
                  <a:lnTo>
                    <a:pt x="264" y="144"/>
                  </a:lnTo>
                  <a:lnTo>
                    <a:pt x="267" y="127"/>
                  </a:lnTo>
                  <a:lnTo>
                    <a:pt x="272" y="88"/>
                  </a:lnTo>
                  <a:lnTo>
                    <a:pt x="272" y="84"/>
                  </a:lnTo>
                </a:path>
              </a:pathLst>
            </a:cu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175" name="Text Box 23"/>
            <p:cNvSpPr txBox="1">
              <a:spLocks noChangeArrowheads="1"/>
            </p:cNvSpPr>
            <p:nvPr/>
          </p:nvSpPr>
          <p:spPr bwMode="auto">
            <a:xfrm>
              <a:off x="5375" y="3414"/>
              <a:ext cx="265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itchFamily="34" charset="0"/>
                </a:rPr>
                <a:t>A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5072" name="Line 24"/>
            <p:cNvSpPr>
              <a:spLocks noChangeShapeType="1"/>
            </p:cNvSpPr>
            <p:nvPr/>
          </p:nvSpPr>
          <p:spPr bwMode="auto">
            <a:xfrm rot="16200000" flipH="1">
              <a:off x="5213" y="3566"/>
              <a:ext cx="267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triangle" w="med" len="sm"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3" name="Line 25"/>
            <p:cNvSpPr>
              <a:spLocks noChangeShapeType="1"/>
            </p:cNvSpPr>
            <p:nvPr/>
          </p:nvSpPr>
          <p:spPr bwMode="auto">
            <a:xfrm>
              <a:off x="3488" y="3708"/>
              <a:ext cx="196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4" name="Line 26"/>
            <p:cNvSpPr>
              <a:spLocks noChangeShapeType="1"/>
            </p:cNvSpPr>
            <p:nvPr/>
          </p:nvSpPr>
          <p:spPr bwMode="auto">
            <a:xfrm>
              <a:off x="4745" y="3421"/>
              <a:ext cx="67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99686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24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2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102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02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B496DA-9A26-4127-B4DB-65938A21EBFF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2452688" y="2206625"/>
            <a:ext cx="5108575" cy="2635250"/>
            <a:chOff x="2287" y="1006"/>
            <a:chExt cx="3218" cy="1660"/>
          </a:xfrm>
        </p:grpSpPr>
        <p:sp>
          <p:nvSpPr>
            <p:cNvPr id="10250" name="Oval 41"/>
            <p:cNvSpPr>
              <a:spLocks noChangeArrowheads="1"/>
            </p:cNvSpPr>
            <p:nvPr/>
          </p:nvSpPr>
          <p:spPr bwMode="auto">
            <a:xfrm>
              <a:off x="2974" y="1066"/>
              <a:ext cx="324" cy="309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242" name="Object 2"/>
            <p:cNvGraphicFramePr>
              <a:graphicFrameLocks noChangeAspect="1"/>
            </p:cNvGraphicFramePr>
            <p:nvPr/>
          </p:nvGraphicFramePr>
          <p:xfrm>
            <a:off x="3078" y="1055"/>
            <a:ext cx="128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" name="Equation" r:id="rId3" imgW="203040" imgH="177480" progId="Equation.3">
                    <p:embed/>
                  </p:oleObj>
                </mc:Choice>
                <mc:Fallback>
                  <p:oleObj name="Equation" r:id="rId3" imgW="203040" imgH="177480" progId="Equation.3">
                    <p:embed/>
                    <p:pic>
                      <p:nvPicPr>
                        <p:cNvPr id="10242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8" y="1055"/>
                          <a:ext cx="128" cy="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1" name="Freeform 28"/>
            <p:cNvSpPr>
              <a:spLocks/>
            </p:cNvSpPr>
            <p:nvPr/>
          </p:nvSpPr>
          <p:spPr bwMode="auto">
            <a:xfrm>
              <a:off x="2287" y="1216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Freeform 29"/>
            <p:cNvSpPr>
              <a:spLocks/>
            </p:cNvSpPr>
            <p:nvPr/>
          </p:nvSpPr>
          <p:spPr bwMode="auto">
            <a:xfrm flipH="1">
              <a:off x="3139" y="1219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3" name="Arc 24"/>
            <p:cNvSpPr>
              <a:spLocks/>
            </p:cNvSpPr>
            <p:nvPr/>
          </p:nvSpPr>
          <p:spPr bwMode="auto">
            <a:xfrm>
              <a:off x="3008" y="1216"/>
              <a:ext cx="268" cy="320"/>
            </a:xfrm>
            <a:custGeom>
              <a:avLst/>
              <a:gdLst>
                <a:gd name="T0" fmla="*/ 0 w 17927"/>
                <a:gd name="T1" fmla="*/ 0 h 21600"/>
                <a:gd name="T2" fmla="*/ 4 w 17927"/>
                <a:gd name="T3" fmla="*/ 0 h 21600"/>
                <a:gd name="T4" fmla="*/ 2 w 17927"/>
                <a:gd name="T5" fmla="*/ 5 h 21600"/>
                <a:gd name="T6" fmla="*/ 0 60000 65536"/>
                <a:gd name="T7" fmla="*/ 0 60000 65536"/>
                <a:gd name="T8" fmla="*/ 0 60000 65536"/>
                <a:gd name="T9" fmla="*/ 0 w 17927"/>
                <a:gd name="T10" fmla="*/ 0 h 21600"/>
                <a:gd name="T11" fmla="*/ 17927 w 1792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927" h="21600" fill="none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</a:path>
                <a:path w="17927" h="21600" stroke="0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  <a:lnTo>
                    <a:pt x="8765" y="21600"/>
                  </a:lnTo>
                  <a:close/>
                </a:path>
              </a:pathLst>
            </a:custGeom>
            <a:noFill/>
            <a:ln w="3810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3852" y="1007"/>
              <a:ext cx="1653" cy="1659"/>
              <a:chOff x="3047" y="961"/>
              <a:chExt cx="1653" cy="1659"/>
            </a:xfrm>
          </p:grpSpPr>
          <p:sp>
            <p:nvSpPr>
              <p:cNvPr id="10257" name="Oval 42"/>
              <p:cNvSpPr>
                <a:spLocks noChangeArrowheads="1"/>
              </p:cNvSpPr>
              <p:nvPr/>
            </p:nvSpPr>
            <p:spPr bwMode="auto">
              <a:xfrm>
                <a:off x="3047" y="961"/>
                <a:ext cx="1653" cy="1659"/>
              </a:xfrm>
              <a:prstGeom prst="ellipse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0243" name="Object 3"/>
              <p:cNvGraphicFramePr>
                <a:graphicFrameLocks noChangeAspect="1"/>
              </p:cNvGraphicFramePr>
              <p:nvPr/>
            </p:nvGraphicFramePr>
            <p:xfrm>
              <a:off x="3808" y="1230"/>
              <a:ext cx="173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47" name="Equation" r:id="rId5" imgW="203040" imgH="177480" progId="Equation.3">
                      <p:embed/>
                    </p:oleObj>
                  </mc:Choice>
                  <mc:Fallback>
                    <p:oleObj name="Equation" r:id="rId5" imgW="203040" imgH="177480" progId="Equation.3">
                      <p:embed/>
                      <p:pic>
                        <p:nvPicPr>
                          <p:cNvPr id="10243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8" y="1230"/>
                            <a:ext cx="173" cy="1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58" name="Arc 36"/>
              <p:cNvSpPr>
                <a:spLocks/>
              </p:cNvSpPr>
              <p:nvPr/>
            </p:nvSpPr>
            <p:spPr bwMode="auto">
              <a:xfrm>
                <a:off x="3532" y="1522"/>
                <a:ext cx="709" cy="964"/>
              </a:xfrm>
              <a:custGeom>
                <a:avLst/>
                <a:gdLst>
                  <a:gd name="T0" fmla="*/ 0 w 17927"/>
                  <a:gd name="T1" fmla="*/ 4 h 21600"/>
                  <a:gd name="T2" fmla="*/ 28 w 17927"/>
                  <a:gd name="T3" fmla="*/ 4 h 21600"/>
                  <a:gd name="T4" fmla="*/ 14 w 17927"/>
                  <a:gd name="T5" fmla="*/ 43 h 21600"/>
                  <a:gd name="T6" fmla="*/ 0 60000 65536"/>
                  <a:gd name="T7" fmla="*/ 0 60000 65536"/>
                  <a:gd name="T8" fmla="*/ 0 60000 65536"/>
                  <a:gd name="T9" fmla="*/ 0 w 17927"/>
                  <a:gd name="T10" fmla="*/ 0 h 21600"/>
                  <a:gd name="T11" fmla="*/ 17927 w 1792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927" h="21600" fill="none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</a:path>
                  <a:path w="17927" h="21600" stroke="0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  <a:lnTo>
                      <a:pt x="8765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9" name="Line 37"/>
              <p:cNvSpPr>
                <a:spLocks noChangeShapeType="1"/>
              </p:cNvSpPr>
              <p:nvPr/>
            </p:nvSpPr>
            <p:spPr bwMode="auto">
              <a:xfrm flipH="1">
                <a:off x="3878" y="1603"/>
                <a:ext cx="350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0" name="Line 38"/>
              <p:cNvSpPr>
                <a:spLocks noChangeShapeType="1"/>
              </p:cNvSpPr>
              <p:nvPr/>
            </p:nvSpPr>
            <p:spPr bwMode="auto">
              <a:xfrm>
                <a:off x="3521" y="1567"/>
                <a:ext cx="349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1" name="Line 39"/>
              <p:cNvSpPr>
                <a:spLocks noChangeShapeType="1"/>
              </p:cNvSpPr>
              <p:nvPr/>
            </p:nvSpPr>
            <p:spPr bwMode="auto">
              <a:xfrm>
                <a:off x="3878" y="1468"/>
                <a:ext cx="0" cy="9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2" name="Text Box 40"/>
              <p:cNvSpPr txBox="1">
                <a:spLocks noChangeArrowheads="1"/>
              </p:cNvSpPr>
              <p:nvPr/>
            </p:nvSpPr>
            <p:spPr bwMode="auto">
              <a:xfrm>
                <a:off x="3866" y="1988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0263" name="Line 44"/>
              <p:cNvSpPr>
                <a:spLocks noChangeShapeType="1"/>
              </p:cNvSpPr>
              <p:nvPr/>
            </p:nvSpPr>
            <p:spPr bwMode="auto">
              <a:xfrm flipH="1">
                <a:off x="3319" y="1600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4" name="Line 45"/>
              <p:cNvSpPr>
                <a:spLocks noChangeShapeType="1"/>
              </p:cNvSpPr>
              <p:nvPr/>
            </p:nvSpPr>
            <p:spPr bwMode="auto">
              <a:xfrm>
                <a:off x="4247" y="1614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5" name="Text Box 46"/>
              <p:cNvSpPr txBox="1">
                <a:spLocks noChangeArrowheads="1"/>
              </p:cNvSpPr>
              <p:nvPr/>
            </p:nvSpPr>
            <p:spPr bwMode="auto">
              <a:xfrm>
                <a:off x="4442" y="1614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0266" name="Text Box 47"/>
              <p:cNvSpPr txBox="1">
                <a:spLocks noChangeArrowheads="1"/>
              </p:cNvSpPr>
              <p:nvPr/>
            </p:nvSpPr>
            <p:spPr bwMode="auto">
              <a:xfrm>
                <a:off x="3093" y="1627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0267" name="Line 48"/>
              <p:cNvSpPr>
                <a:spLocks noChangeShapeType="1"/>
              </p:cNvSpPr>
              <p:nvPr/>
            </p:nvSpPr>
            <p:spPr bwMode="auto">
              <a:xfrm>
                <a:off x="3173" y="1509"/>
                <a:ext cx="1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8" name="Text Box 49"/>
              <p:cNvSpPr txBox="1">
                <a:spLocks noChangeArrowheads="1"/>
              </p:cNvSpPr>
              <p:nvPr/>
            </p:nvSpPr>
            <p:spPr bwMode="auto">
              <a:xfrm>
                <a:off x="4310" y="1489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0269" name="Text Box 50"/>
              <p:cNvSpPr txBox="1">
                <a:spLocks noChangeArrowheads="1"/>
              </p:cNvSpPr>
              <p:nvPr/>
            </p:nvSpPr>
            <p:spPr bwMode="auto">
              <a:xfrm>
                <a:off x="3227" y="1484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</p:grpSp>
        <p:sp>
          <p:nvSpPr>
            <p:cNvPr id="10255" name="Line 52"/>
            <p:cNvSpPr>
              <a:spLocks noChangeShapeType="1"/>
            </p:cNvSpPr>
            <p:nvPr/>
          </p:nvSpPr>
          <p:spPr bwMode="auto">
            <a:xfrm flipH="1">
              <a:off x="3118" y="1006"/>
              <a:ext cx="1682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Line 53"/>
            <p:cNvSpPr>
              <a:spLocks noChangeShapeType="1"/>
            </p:cNvSpPr>
            <p:nvPr/>
          </p:nvSpPr>
          <p:spPr bwMode="auto">
            <a:xfrm flipH="1" flipV="1">
              <a:off x="2981" y="1280"/>
              <a:ext cx="1115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43930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1126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2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7A3FB9-8224-4B6F-9F67-0AF968C11E12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1271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Forces on a Segment of String</a:t>
            </a:r>
          </a:p>
        </p:txBody>
      </p:sp>
      <p:sp>
        <p:nvSpPr>
          <p:cNvPr id="11272" name="Rectangle 5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Tension on the RHS of the element from the rest of the string on the right,  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Tension on the LHS of the element from the rest of the string on the left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Force due to gravity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3630613" y="1597025"/>
            <a:ext cx="5108575" cy="2635250"/>
            <a:chOff x="2287" y="1006"/>
            <a:chExt cx="3218" cy="1660"/>
          </a:xfrm>
        </p:grpSpPr>
        <p:sp>
          <p:nvSpPr>
            <p:cNvPr id="11275" name="Oval 41"/>
            <p:cNvSpPr>
              <a:spLocks noChangeArrowheads="1"/>
            </p:cNvSpPr>
            <p:nvPr/>
          </p:nvSpPr>
          <p:spPr bwMode="auto">
            <a:xfrm>
              <a:off x="2974" y="1066"/>
              <a:ext cx="324" cy="309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266" name="Object 23"/>
            <p:cNvGraphicFramePr>
              <a:graphicFrameLocks noChangeAspect="1"/>
            </p:cNvGraphicFramePr>
            <p:nvPr/>
          </p:nvGraphicFramePr>
          <p:xfrm>
            <a:off x="3078" y="1055"/>
            <a:ext cx="128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" name="Equation" r:id="rId3" imgW="203040" imgH="177480" progId="Equation.3">
                    <p:embed/>
                  </p:oleObj>
                </mc:Choice>
                <mc:Fallback>
                  <p:oleObj name="Equation" r:id="rId3" imgW="203040" imgH="177480" progId="Equation.3">
                    <p:embed/>
                    <p:pic>
                      <p:nvPicPr>
                        <p:cNvPr id="11266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8" y="1055"/>
                          <a:ext cx="128" cy="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6" name="Freeform 28"/>
            <p:cNvSpPr>
              <a:spLocks/>
            </p:cNvSpPr>
            <p:nvPr/>
          </p:nvSpPr>
          <p:spPr bwMode="auto">
            <a:xfrm>
              <a:off x="2287" y="1216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Freeform 29"/>
            <p:cNvSpPr>
              <a:spLocks/>
            </p:cNvSpPr>
            <p:nvPr/>
          </p:nvSpPr>
          <p:spPr bwMode="auto">
            <a:xfrm flipH="1">
              <a:off x="3139" y="1219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Arc 24"/>
            <p:cNvSpPr>
              <a:spLocks/>
            </p:cNvSpPr>
            <p:nvPr/>
          </p:nvSpPr>
          <p:spPr bwMode="auto">
            <a:xfrm>
              <a:off x="3008" y="1216"/>
              <a:ext cx="268" cy="320"/>
            </a:xfrm>
            <a:custGeom>
              <a:avLst/>
              <a:gdLst>
                <a:gd name="T0" fmla="*/ 0 w 17927"/>
                <a:gd name="T1" fmla="*/ 0 h 21600"/>
                <a:gd name="T2" fmla="*/ 4 w 17927"/>
                <a:gd name="T3" fmla="*/ 0 h 21600"/>
                <a:gd name="T4" fmla="*/ 2 w 17927"/>
                <a:gd name="T5" fmla="*/ 5 h 21600"/>
                <a:gd name="T6" fmla="*/ 0 60000 65536"/>
                <a:gd name="T7" fmla="*/ 0 60000 65536"/>
                <a:gd name="T8" fmla="*/ 0 60000 65536"/>
                <a:gd name="T9" fmla="*/ 0 w 17927"/>
                <a:gd name="T10" fmla="*/ 0 h 21600"/>
                <a:gd name="T11" fmla="*/ 17927 w 1792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927" h="21600" fill="none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</a:path>
                <a:path w="17927" h="21600" stroke="0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  <a:lnTo>
                    <a:pt x="8765" y="21600"/>
                  </a:lnTo>
                  <a:close/>
                </a:path>
              </a:pathLst>
            </a:custGeom>
            <a:noFill/>
            <a:ln w="3810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3852" y="1007"/>
              <a:ext cx="1653" cy="1659"/>
              <a:chOff x="3047" y="961"/>
              <a:chExt cx="1653" cy="1659"/>
            </a:xfrm>
          </p:grpSpPr>
          <p:sp>
            <p:nvSpPr>
              <p:cNvPr id="11282" name="Oval 42"/>
              <p:cNvSpPr>
                <a:spLocks noChangeArrowheads="1"/>
              </p:cNvSpPr>
              <p:nvPr/>
            </p:nvSpPr>
            <p:spPr bwMode="auto">
              <a:xfrm>
                <a:off x="3047" y="961"/>
                <a:ext cx="1653" cy="1659"/>
              </a:xfrm>
              <a:prstGeom prst="ellipse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1267" name="Object 35"/>
              <p:cNvGraphicFramePr>
                <a:graphicFrameLocks noChangeAspect="1"/>
              </p:cNvGraphicFramePr>
              <p:nvPr/>
            </p:nvGraphicFramePr>
            <p:xfrm>
              <a:off x="3808" y="1230"/>
              <a:ext cx="173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1" name="Equation" r:id="rId5" imgW="203040" imgH="177480" progId="Equation.3">
                      <p:embed/>
                    </p:oleObj>
                  </mc:Choice>
                  <mc:Fallback>
                    <p:oleObj name="Equation" r:id="rId5" imgW="203040" imgH="177480" progId="Equation.3">
                      <p:embed/>
                      <p:pic>
                        <p:nvPicPr>
                          <p:cNvPr id="11267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8" y="1230"/>
                            <a:ext cx="173" cy="1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83" name="Arc 36"/>
              <p:cNvSpPr>
                <a:spLocks/>
              </p:cNvSpPr>
              <p:nvPr/>
            </p:nvSpPr>
            <p:spPr bwMode="auto">
              <a:xfrm>
                <a:off x="3532" y="1522"/>
                <a:ext cx="709" cy="964"/>
              </a:xfrm>
              <a:custGeom>
                <a:avLst/>
                <a:gdLst>
                  <a:gd name="T0" fmla="*/ 0 w 17927"/>
                  <a:gd name="T1" fmla="*/ 4 h 21600"/>
                  <a:gd name="T2" fmla="*/ 28 w 17927"/>
                  <a:gd name="T3" fmla="*/ 4 h 21600"/>
                  <a:gd name="T4" fmla="*/ 14 w 17927"/>
                  <a:gd name="T5" fmla="*/ 43 h 21600"/>
                  <a:gd name="T6" fmla="*/ 0 60000 65536"/>
                  <a:gd name="T7" fmla="*/ 0 60000 65536"/>
                  <a:gd name="T8" fmla="*/ 0 60000 65536"/>
                  <a:gd name="T9" fmla="*/ 0 w 17927"/>
                  <a:gd name="T10" fmla="*/ 0 h 21600"/>
                  <a:gd name="T11" fmla="*/ 17927 w 1792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927" h="21600" fill="none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</a:path>
                  <a:path w="17927" h="21600" stroke="0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  <a:lnTo>
                      <a:pt x="8765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4" name="Line 37"/>
              <p:cNvSpPr>
                <a:spLocks noChangeShapeType="1"/>
              </p:cNvSpPr>
              <p:nvPr/>
            </p:nvSpPr>
            <p:spPr bwMode="auto">
              <a:xfrm flipH="1">
                <a:off x="3878" y="1603"/>
                <a:ext cx="350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5" name="Line 38"/>
              <p:cNvSpPr>
                <a:spLocks noChangeShapeType="1"/>
              </p:cNvSpPr>
              <p:nvPr/>
            </p:nvSpPr>
            <p:spPr bwMode="auto">
              <a:xfrm>
                <a:off x="3521" y="1567"/>
                <a:ext cx="349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6" name="Line 39"/>
              <p:cNvSpPr>
                <a:spLocks noChangeShapeType="1"/>
              </p:cNvSpPr>
              <p:nvPr/>
            </p:nvSpPr>
            <p:spPr bwMode="auto">
              <a:xfrm>
                <a:off x="3878" y="1468"/>
                <a:ext cx="0" cy="9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7" name="Text Box 40"/>
              <p:cNvSpPr txBox="1">
                <a:spLocks noChangeArrowheads="1"/>
              </p:cNvSpPr>
              <p:nvPr/>
            </p:nvSpPr>
            <p:spPr bwMode="auto">
              <a:xfrm>
                <a:off x="3866" y="1988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1288" name="Line 44"/>
              <p:cNvSpPr>
                <a:spLocks noChangeShapeType="1"/>
              </p:cNvSpPr>
              <p:nvPr/>
            </p:nvSpPr>
            <p:spPr bwMode="auto">
              <a:xfrm flipH="1">
                <a:off x="3319" y="1600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9" name="Line 45"/>
              <p:cNvSpPr>
                <a:spLocks noChangeShapeType="1"/>
              </p:cNvSpPr>
              <p:nvPr/>
            </p:nvSpPr>
            <p:spPr bwMode="auto">
              <a:xfrm>
                <a:off x="4247" y="1614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0" name="Text Box 46"/>
              <p:cNvSpPr txBox="1">
                <a:spLocks noChangeArrowheads="1"/>
              </p:cNvSpPr>
              <p:nvPr/>
            </p:nvSpPr>
            <p:spPr bwMode="auto">
              <a:xfrm>
                <a:off x="4442" y="1614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1291" name="Text Box 47"/>
              <p:cNvSpPr txBox="1">
                <a:spLocks noChangeArrowheads="1"/>
              </p:cNvSpPr>
              <p:nvPr/>
            </p:nvSpPr>
            <p:spPr bwMode="auto">
              <a:xfrm>
                <a:off x="3093" y="1627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1292" name="Line 48"/>
              <p:cNvSpPr>
                <a:spLocks noChangeShapeType="1"/>
              </p:cNvSpPr>
              <p:nvPr/>
            </p:nvSpPr>
            <p:spPr bwMode="auto">
              <a:xfrm>
                <a:off x="3173" y="1509"/>
                <a:ext cx="1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3" name="Text Box 49"/>
              <p:cNvSpPr txBox="1">
                <a:spLocks noChangeArrowheads="1"/>
              </p:cNvSpPr>
              <p:nvPr/>
            </p:nvSpPr>
            <p:spPr bwMode="auto">
              <a:xfrm>
                <a:off x="4310" y="1489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1294" name="Text Box 50"/>
              <p:cNvSpPr txBox="1">
                <a:spLocks noChangeArrowheads="1"/>
              </p:cNvSpPr>
              <p:nvPr/>
            </p:nvSpPr>
            <p:spPr bwMode="auto">
              <a:xfrm>
                <a:off x="3227" y="1484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</p:grpSp>
        <p:sp>
          <p:nvSpPr>
            <p:cNvPr id="11280" name="Line 52"/>
            <p:cNvSpPr>
              <a:spLocks noChangeShapeType="1"/>
            </p:cNvSpPr>
            <p:nvPr/>
          </p:nvSpPr>
          <p:spPr bwMode="auto">
            <a:xfrm flipH="1">
              <a:off x="3118" y="1006"/>
              <a:ext cx="1682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" name="Line 53"/>
            <p:cNvSpPr>
              <a:spLocks noChangeShapeType="1"/>
            </p:cNvSpPr>
            <p:nvPr/>
          </p:nvSpPr>
          <p:spPr bwMode="auto">
            <a:xfrm flipH="1" flipV="1">
              <a:off x="2981" y="1280"/>
              <a:ext cx="1115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4" name="Rectangle 55"/>
          <p:cNvSpPr>
            <a:spLocks noChangeArrowheads="1"/>
          </p:cNvSpPr>
          <p:nvPr/>
        </p:nvSpPr>
        <p:spPr bwMode="auto">
          <a:xfrm>
            <a:off x="4876800" y="4514850"/>
            <a:ext cx="3367088" cy="163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90513" indent="-290513" algn="l">
              <a:spcBef>
                <a:spcPct val="20000"/>
              </a:spcBef>
              <a:buFontTx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487952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122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22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937D73-E016-4D34-A007-D3CAB01028E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2296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Forces on a Segment of String</a:t>
            </a:r>
          </a:p>
        </p:txBody>
      </p:sp>
      <p:sp>
        <p:nvSpPr>
          <p:cNvPr id="12297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989388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Assume that </a:t>
            </a:r>
            <a:r>
              <a:rPr lang="en-US" sz="2400">
                <a:sym typeface="Symbol" pitchFamily="18" charset="2"/>
              </a:rPr>
              <a:t>s</a:t>
            </a:r>
            <a:r>
              <a:rPr lang="en-US" sz="2400"/>
              <a:t> an arc of a circle with radius R.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There is a force pulling left on the left end of the element that is tangent to the arc,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there is a force pulling right at the right end of the element which is tangent to the arc.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These forces produce centripetal accelerations</a:t>
            </a:r>
          </a:p>
        </p:txBody>
      </p:sp>
      <p:graphicFrame>
        <p:nvGraphicFramePr>
          <p:cNvPr id="12290" name="Object 30"/>
          <p:cNvGraphicFramePr>
            <a:graphicFrameLocks noChangeAspect="1"/>
          </p:cNvGraphicFramePr>
          <p:nvPr/>
        </p:nvGraphicFramePr>
        <p:xfrm>
          <a:off x="6126163" y="4743450"/>
          <a:ext cx="1042987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444307" imgH="418918" progId="Equation.3">
                  <p:embed/>
                </p:oleObj>
              </mc:Choice>
              <mc:Fallback>
                <p:oleObj name="Equation" r:id="rId3" imgW="444307" imgH="418918" progId="Equation.3">
                  <p:embed/>
                  <p:pic>
                    <p:nvPicPr>
                      <p:cNvPr id="1229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163" y="4743450"/>
                        <a:ext cx="1042987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3630613" y="1597025"/>
            <a:ext cx="5108575" cy="2635250"/>
            <a:chOff x="2287" y="1006"/>
            <a:chExt cx="3218" cy="1660"/>
          </a:xfrm>
        </p:grpSpPr>
        <p:sp>
          <p:nvSpPr>
            <p:cNvPr id="12299" name="Oval 58"/>
            <p:cNvSpPr>
              <a:spLocks noChangeArrowheads="1"/>
            </p:cNvSpPr>
            <p:nvPr/>
          </p:nvSpPr>
          <p:spPr bwMode="auto">
            <a:xfrm>
              <a:off x="2974" y="1066"/>
              <a:ext cx="324" cy="309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2291" name="Object 59"/>
            <p:cNvGraphicFramePr>
              <a:graphicFrameLocks noChangeAspect="1"/>
            </p:cNvGraphicFramePr>
            <p:nvPr/>
          </p:nvGraphicFramePr>
          <p:xfrm>
            <a:off x="3078" y="1055"/>
            <a:ext cx="128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" name="Equation" r:id="rId5" imgW="203040" imgH="177480" progId="Equation.3">
                    <p:embed/>
                  </p:oleObj>
                </mc:Choice>
                <mc:Fallback>
                  <p:oleObj name="Equation" r:id="rId5" imgW="203040" imgH="177480" progId="Equation.3">
                    <p:embed/>
                    <p:pic>
                      <p:nvPicPr>
                        <p:cNvPr id="12291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8" y="1055"/>
                          <a:ext cx="128" cy="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0" name="Freeform 60"/>
            <p:cNvSpPr>
              <a:spLocks/>
            </p:cNvSpPr>
            <p:nvPr/>
          </p:nvSpPr>
          <p:spPr bwMode="auto">
            <a:xfrm>
              <a:off x="2287" y="1216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Freeform 61"/>
            <p:cNvSpPr>
              <a:spLocks/>
            </p:cNvSpPr>
            <p:nvPr/>
          </p:nvSpPr>
          <p:spPr bwMode="auto">
            <a:xfrm flipH="1">
              <a:off x="3139" y="1219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Arc 62"/>
            <p:cNvSpPr>
              <a:spLocks/>
            </p:cNvSpPr>
            <p:nvPr/>
          </p:nvSpPr>
          <p:spPr bwMode="auto">
            <a:xfrm>
              <a:off x="3008" y="1216"/>
              <a:ext cx="268" cy="320"/>
            </a:xfrm>
            <a:custGeom>
              <a:avLst/>
              <a:gdLst>
                <a:gd name="T0" fmla="*/ 0 w 17927"/>
                <a:gd name="T1" fmla="*/ 0 h 21600"/>
                <a:gd name="T2" fmla="*/ 4 w 17927"/>
                <a:gd name="T3" fmla="*/ 0 h 21600"/>
                <a:gd name="T4" fmla="*/ 2 w 17927"/>
                <a:gd name="T5" fmla="*/ 5 h 21600"/>
                <a:gd name="T6" fmla="*/ 0 60000 65536"/>
                <a:gd name="T7" fmla="*/ 0 60000 65536"/>
                <a:gd name="T8" fmla="*/ 0 60000 65536"/>
                <a:gd name="T9" fmla="*/ 0 w 17927"/>
                <a:gd name="T10" fmla="*/ 0 h 21600"/>
                <a:gd name="T11" fmla="*/ 17927 w 1792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927" h="21600" fill="none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</a:path>
                <a:path w="17927" h="21600" stroke="0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  <a:lnTo>
                    <a:pt x="8765" y="21600"/>
                  </a:lnTo>
                  <a:close/>
                </a:path>
              </a:pathLst>
            </a:custGeom>
            <a:noFill/>
            <a:ln w="3810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3"/>
            <p:cNvGrpSpPr>
              <a:grpSpLocks/>
            </p:cNvGrpSpPr>
            <p:nvPr/>
          </p:nvGrpSpPr>
          <p:grpSpPr bwMode="auto">
            <a:xfrm>
              <a:off x="3852" y="1007"/>
              <a:ext cx="1653" cy="1659"/>
              <a:chOff x="3047" y="961"/>
              <a:chExt cx="1653" cy="1659"/>
            </a:xfrm>
          </p:grpSpPr>
          <p:sp>
            <p:nvSpPr>
              <p:cNvPr id="12306" name="Oval 64"/>
              <p:cNvSpPr>
                <a:spLocks noChangeArrowheads="1"/>
              </p:cNvSpPr>
              <p:nvPr/>
            </p:nvSpPr>
            <p:spPr bwMode="auto">
              <a:xfrm>
                <a:off x="3047" y="961"/>
                <a:ext cx="1653" cy="1659"/>
              </a:xfrm>
              <a:prstGeom prst="ellipse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2292" name="Object 65"/>
              <p:cNvGraphicFramePr>
                <a:graphicFrameLocks noChangeAspect="1"/>
              </p:cNvGraphicFramePr>
              <p:nvPr/>
            </p:nvGraphicFramePr>
            <p:xfrm>
              <a:off x="3808" y="1230"/>
              <a:ext cx="173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196" name="Equation" r:id="rId7" imgW="203040" imgH="177480" progId="Equation.3">
                      <p:embed/>
                    </p:oleObj>
                  </mc:Choice>
                  <mc:Fallback>
                    <p:oleObj name="Equation" r:id="rId7" imgW="203040" imgH="177480" progId="Equation.3">
                      <p:embed/>
                      <p:pic>
                        <p:nvPicPr>
                          <p:cNvPr id="12292" name="Object 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8" y="1230"/>
                            <a:ext cx="173" cy="1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07" name="Arc 66"/>
              <p:cNvSpPr>
                <a:spLocks/>
              </p:cNvSpPr>
              <p:nvPr/>
            </p:nvSpPr>
            <p:spPr bwMode="auto">
              <a:xfrm>
                <a:off x="3532" y="1522"/>
                <a:ext cx="709" cy="964"/>
              </a:xfrm>
              <a:custGeom>
                <a:avLst/>
                <a:gdLst>
                  <a:gd name="T0" fmla="*/ 0 w 17927"/>
                  <a:gd name="T1" fmla="*/ 4 h 21600"/>
                  <a:gd name="T2" fmla="*/ 28 w 17927"/>
                  <a:gd name="T3" fmla="*/ 4 h 21600"/>
                  <a:gd name="T4" fmla="*/ 14 w 17927"/>
                  <a:gd name="T5" fmla="*/ 43 h 21600"/>
                  <a:gd name="T6" fmla="*/ 0 60000 65536"/>
                  <a:gd name="T7" fmla="*/ 0 60000 65536"/>
                  <a:gd name="T8" fmla="*/ 0 60000 65536"/>
                  <a:gd name="T9" fmla="*/ 0 w 17927"/>
                  <a:gd name="T10" fmla="*/ 0 h 21600"/>
                  <a:gd name="T11" fmla="*/ 17927 w 1792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927" h="21600" fill="none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</a:path>
                  <a:path w="17927" h="21600" stroke="0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  <a:lnTo>
                      <a:pt x="8765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8" name="Line 67"/>
              <p:cNvSpPr>
                <a:spLocks noChangeShapeType="1"/>
              </p:cNvSpPr>
              <p:nvPr/>
            </p:nvSpPr>
            <p:spPr bwMode="auto">
              <a:xfrm flipH="1">
                <a:off x="3878" y="1603"/>
                <a:ext cx="350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9" name="Line 68"/>
              <p:cNvSpPr>
                <a:spLocks noChangeShapeType="1"/>
              </p:cNvSpPr>
              <p:nvPr/>
            </p:nvSpPr>
            <p:spPr bwMode="auto">
              <a:xfrm>
                <a:off x="3521" y="1567"/>
                <a:ext cx="349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0" name="Line 69"/>
              <p:cNvSpPr>
                <a:spLocks noChangeShapeType="1"/>
              </p:cNvSpPr>
              <p:nvPr/>
            </p:nvSpPr>
            <p:spPr bwMode="auto">
              <a:xfrm>
                <a:off x="3878" y="1468"/>
                <a:ext cx="0" cy="9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1" name="Text Box 70"/>
              <p:cNvSpPr txBox="1">
                <a:spLocks noChangeArrowheads="1"/>
              </p:cNvSpPr>
              <p:nvPr/>
            </p:nvSpPr>
            <p:spPr bwMode="auto">
              <a:xfrm>
                <a:off x="3866" y="1988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2312" name="Line 71"/>
              <p:cNvSpPr>
                <a:spLocks noChangeShapeType="1"/>
              </p:cNvSpPr>
              <p:nvPr/>
            </p:nvSpPr>
            <p:spPr bwMode="auto">
              <a:xfrm flipH="1">
                <a:off x="3319" y="1600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3" name="Line 72"/>
              <p:cNvSpPr>
                <a:spLocks noChangeShapeType="1"/>
              </p:cNvSpPr>
              <p:nvPr/>
            </p:nvSpPr>
            <p:spPr bwMode="auto">
              <a:xfrm>
                <a:off x="4247" y="1614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4" name="Text Box 73"/>
              <p:cNvSpPr txBox="1">
                <a:spLocks noChangeArrowheads="1"/>
              </p:cNvSpPr>
              <p:nvPr/>
            </p:nvSpPr>
            <p:spPr bwMode="auto">
              <a:xfrm>
                <a:off x="4442" y="1614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2315" name="Text Box 74"/>
              <p:cNvSpPr txBox="1">
                <a:spLocks noChangeArrowheads="1"/>
              </p:cNvSpPr>
              <p:nvPr/>
            </p:nvSpPr>
            <p:spPr bwMode="auto">
              <a:xfrm>
                <a:off x="3093" y="1627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2316" name="Line 75"/>
              <p:cNvSpPr>
                <a:spLocks noChangeShapeType="1"/>
              </p:cNvSpPr>
              <p:nvPr/>
            </p:nvSpPr>
            <p:spPr bwMode="auto">
              <a:xfrm>
                <a:off x="3173" y="1509"/>
                <a:ext cx="1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7" name="Text Box 76"/>
              <p:cNvSpPr txBox="1">
                <a:spLocks noChangeArrowheads="1"/>
              </p:cNvSpPr>
              <p:nvPr/>
            </p:nvSpPr>
            <p:spPr bwMode="auto">
              <a:xfrm>
                <a:off x="4310" y="1489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2318" name="Text Box 77"/>
              <p:cNvSpPr txBox="1">
                <a:spLocks noChangeArrowheads="1"/>
              </p:cNvSpPr>
              <p:nvPr/>
            </p:nvSpPr>
            <p:spPr bwMode="auto">
              <a:xfrm>
                <a:off x="3227" y="1484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</p:grpSp>
        <p:sp>
          <p:nvSpPr>
            <p:cNvPr id="12304" name="Line 78"/>
            <p:cNvSpPr>
              <a:spLocks noChangeShapeType="1"/>
            </p:cNvSpPr>
            <p:nvPr/>
          </p:nvSpPr>
          <p:spPr bwMode="auto">
            <a:xfrm flipH="1">
              <a:off x="3118" y="1006"/>
              <a:ext cx="1682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Line 79"/>
            <p:cNvSpPr>
              <a:spLocks noChangeShapeType="1"/>
            </p:cNvSpPr>
            <p:nvPr/>
          </p:nvSpPr>
          <p:spPr bwMode="auto">
            <a:xfrm flipH="1" flipV="1">
              <a:off x="2981" y="1280"/>
              <a:ext cx="1115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60905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133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3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0B0964-3FFB-4881-9119-45BABDCA57F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3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Forces on a Segment of String</a:t>
            </a:r>
          </a:p>
        </p:txBody>
      </p:sp>
      <p:sp>
        <p:nvSpPr>
          <p:cNvPr id="13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425825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The horizontal components of the forces cancel 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000"/>
              <a:t>The vertical component,    is directed toward the center of the arc 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000"/>
              <a:t>If the rope is not moving in the  x direction, then 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000"/>
              <a:t>Then the force is </a:t>
            </a:r>
          </a:p>
        </p:txBody>
      </p:sp>
      <p:sp>
        <p:nvSpPr>
          <p:cNvPr id="13327" name="Oval 5"/>
          <p:cNvSpPr>
            <a:spLocks noChangeArrowheads="1"/>
          </p:cNvSpPr>
          <p:nvPr/>
        </p:nvSpPr>
        <p:spPr bwMode="auto">
          <a:xfrm>
            <a:off x="4721225" y="1692275"/>
            <a:ext cx="514350" cy="490538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14" name="Object 6"/>
          <p:cNvGraphicFramePr>
            <a:graphicFrameLocks noChangeAspect="1"/>
          </p:cNvGraphicFramePr>
          <p:nvPr/>
        </p:nvGraphicFramePr>
        <p:xfrm>
          <a:off x="4886325" y="1674813"/>
          <a:ext cx="203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203040" imgH="177480" progId="Equation.3">
                  <p:embed/>
                </p:oleObj>
              </mc:Choice>
              <mc:Fallback>
                <p:oleObj name="Equation" r:id="rId3" imgW="203040" imgH="177480" progId="Equation.3">
                  <p:embed/>
                  <p:pic>
                    <p:nvPicPr>
                      <p:cNvPr id="133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1674813"/>
                        <a:ext cx="2032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8" name="Freeform 7"/>
          <p:cNvSpPr>
            <a:spLocks/>
          </p:cNvSpPr>
          <p:nvPr/>
        </p:nvSpPr>
        <p:spPr bwMode="auto">
          <a:xfrm>
            <a:off x="3630613" y="1930400"/>
            <a:ext cx="1357312" cy="885825"/>
          </a:xfrm>
          <a:custGeom>
            <a:avLst/>
            <a:gdLst>
              <a:gd name="T0" fmla="*/ 1357312 w 855"/>
              <a:gd name="T1" fmla="*/ 0 h 558"/>
              <a:gd name="T2" fmla="*/ 1204912 w 855"/>
              <a:gd name="T3" fmla="*/ 14287 h 558"/>
              <a:gd name="T4" fmla="*/ 1042987 w 855"/>
              <a:gd name="T5" fmla="*/ 90487 h 558"/>
              <a:gd name="T6" fmla="*/ 890587 w 855"/>
              <a:gd name="T7" fmla="*/ 223837 h 558"/>
              <a:gd name="T8" fmla="*/ 657225 w 855"/>
              <a:gd name="T9" fmla="*/ 528637 h 558"/>
              <a:gd name="T10" fmla="*/ 452437 w 855"/>
              <a:gd name="T11" fmla="*/ 681037 h 558"/>
              <a:gd name="T12" fmla="*/ 0 w 855"/>
              <a:gd name="T13" fmla="*/ 885825 h 5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55"/>
              <a:gd name="T22" fmla="*/ 0 h 558"/>
              <a:gd name="T23" fmla="*/ 855 w 855"/>
              <a:gd name="T24" fmla="*/ 558 h 5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55" h="558">
                <a:moveTo>
                  <a:pt x="855" y="0"/>
                </a:moveTo>
                <a:cubicBezTo>
                  <a:pt x="823" y="0"/>
                  <a:pt x="792" y="0"/>
                  <a:pt x="759" y="9"/>
                </a:cubicBezTo>
                <a:cubicBezTo>
                  <a:pt x="726" y="18"/>
                  <a:pt x="690" y="35"/>
                  <a:pt x="657" y="57"/>
                </a:cubicBezTo>
                <a:cubicBezTo>
                  <a:pt x="624" y="79"/>
                  <a:pt x="601" y="95"/>
                  <a:pt x="561" y="141"/>
                </a:cubicBezTo>
                <a:cubicBezTo>
                  <a:pt x="521" y="187"/>
                  <a:pt x="460" y="285"/>
                  <a:pt x="414" y="333"/>
                </a:cubicBezTo>
                <a:cubicBezTo>
                  <a:pt x="368" y="381"/>
                  <a:pt x="354" y="392"/>
                  <a:pt x="285" y="429"/>
                </a:cubicBezTo>
                <a:cubicBezTo>
                  <a:pt x="216" y="466"/>
                  <a:pt x="47" y="537"/>
                  <a:pt x="0" y="558"/>
                </a:cubicBezTo>
              </a:path>
            </a:pathLst>
          </a:custGeom>
          <a:noFill/>
          <a:ln w="38100">
            <a:solidFill>
              <a:srgbClr val="FF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Freeform 8"/>
          <p:cNvSpPr>
            <a:spLocks/>
          </p:cNvSpPr>
          <p:nvPr/>
        </p:nvSpPr>
        <p:spPr bwMode="auto">
          <a:xfrm flipH="1">
            <a:off x="4983163" y="1935163"/>
            <a:ext cx="1357312" cy="885825"/>
          </a:xfrm>
          <a:custGeom>
            <a:avLst/>
            <a:gdLst>
              <a:gd name="T0" fmla="*/ 1357312 w 855"/>
              <a:gd name="T1" fmla="*/ 0 h 558"/>
              <a:gd name="T2" fmla="*/ 1204912 w 855"/>
              <a:gd name="T3" fmla="*/ 14287 h 558"/>
              <a:gd name="T4" fmla="*/ 1042987 w 855"/>
              <a:gd name="T5" fmla="*/ 90487 h 558"/>
              <a:gd name="T6" fmla="*/ 890587 w 855"/>
              <a:gd name="T7" fmla="*/ 223837 h 558"/>
              <a:gd name="T8" fmla="*/ 657225 w 855"/>
              <a:gd name="T9" fmla="*/ 528637 h 558"/>
              <a:gd name="T10" fmla="*/ 452437 w 855"/>
              <a:gd name="T11" fmla="*/ 681037 h 558"/>
              <a:gd name="T12" fmla="*/ 0 w 855"/>
              <a:gd name="T13" fmla="*/ 885825 h 5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55"/>
              <a:gd name="T22" fmla="*/ 0 h 558"/>
              <a:gd name="T23" fmla="*/ 855 w 855"/>
              <a:gd name="T24" fmla="*/ 558 h 5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55" h="558">
                <a:moveTo>
                  <a:pt x="855" y="0"/>
                </a:moveTo>
                <a:cubicBezTo>
                  <a:pt x="823" y="0"/>
                  <a:pt x="792" y="0"/>
                  <a:pt x="759" y="9"/>
                </a:cubicBezTo>
                <a:cubicBezTo>
                  <a:pt x="726" y="18"/>
                  <a:pt x="690" y="35"/>
                  <a:pt x="657" y="57"/>
                </a:cubicBezTo>
                <a:cubicBezTo>
                  <a:pt x="624" y="79"/>
                  <a:pt x="601" y="95"/>
                  <a:pt x="561" y="141"/>
                </a:cubicBezTo>
                <a:cubicBezTo>
                  <a:pt x="521" y="187"/>
                  <a:pt x="460" y="285"/>
                  <a:pt x="414" y="333"/>
                </a:cubicBezTo>
                <a:cubicBezTo>
                  <a:pt x="368" y="381"/>
                  <a:pt x="354" y="392"/>
                  <a:pt x="285" y="429"/>
                </a:cubicBezTo>
                <a:cubicBezTo>
                  <a:pt x="216" y="466"/>
                  <a:pt x="47" y="537"/>
                  <a:pt x="0" y="558"/>
                </a:cubicBezTo>
              </a:path>
            </a:pathLst>
          </a:custGeom>
          <a:noFill/>
          <a:ln w="38100">
            <a:solidFill>
              <a:srgbClr val="FF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Arc 9"/>
          <p:cNvSpPr>
            <a:spLocks/>
          </p:cNvSpPr>
          <p:nvPr/>
        </p:nvSpPr>
        <p:spPr bwMode="auto">
          <a:xfrm>
            <a:off x="4775200" y="1930400"/>
            <a:ext cx="425450" cy="508000"/>
          </a:xfrm>
          <a:custGeom>
            <a:avLst/>
            <a:gdLst>
              <a:gd name="T0" fmla="*/ 0 w 17927"/>
              <a:gd name="T1" fmla="*/ 1027689 h 21600"/>
              <a:gd name="T2" fmla="*/ 10096931 w 17927"/>
              <a:gd name="T3" fmla="*/ 1128371 h 21600"/>
              <a:gd name="T4" fmla="*/ 4936662 w 17927"/>
              <a:gd name="T5" fmla="*/ 11947406 h 21600"/>
              <a:gd name="T6" fmla="*/ 0 60000 65536"/>
              <a:gd name="T7" fmla="*/ 0 60000 65536"/>
              <a:gd name="T8" fmla="*/ 0 60000 65536"/>
              <a:gd name="T9" fmla="*/ 0 w 17927"/>
              <a:gd name="T10" fmla="*/ 0 h 21600"/>
              <a:gd name="T11" fmla="*/ 17927 w 1792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927" h="21600" fill="none" extrusionOk="0">
                <a:moveTo>
                  <a:pt x="0" y="1858"/>
                </a:moveTo>
                <a:cubicBezTo>
                  <a:pt x="2759" y="633"/>
                  <a:pt x="5745" y="-1"/>
                  <a:pt x="8765" y="0"/>
                </a:cubicBezTo>
                <a:cubicBezTo>
                  <a:pt x="11931" y="0"/>
                  <a:pt x="15059" y="696"/>
                  <a:pt x="17927" y="2039"/>
                </a:cubicBezTo>
              </a:path>
              <a:path w="17927" h="21600" stroke="0" extrusionOk="0">
                <a:moveTo>
                  <a:pt x="0" y="1858"/>
                </a:moveTo>
                <a:cubicBezTo>
                  <a:pt x="2759" y="633"/>
                  <a:pt x="5745" y="-1"/>
                  <a:pt x="8765" y="0"/>
                </a:cubicBezTo>
                <a:cubicBezTo>
                  <a:pt x="11931" y="0"/>
                  <a:pt x="15059" y="696"/>
                  <a:pt x="17927" y="2039"/>
                </a:cubicBezTo>
                <a:lnTo>
                  <a:pt x="8765" y="21600"/>
                </a:lnTo>
                <a:close/>
              </a:path>
            </a:pathLst>
          </a:custGeom>
          <a:noFill/>
          <a:ln w="381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Oval 11"/>
          <p:cNvSpPr>
            <a:spLocks noChangeArrowheads="1"/>
          </p:cNvSpPr>
          <p:nvPr/>
        </p:nvSpPr>
        <p:spPr bwMode="auto">
          <a:xfrm>
            <a:off x="6115050" y="1598613"/>
            <a:ext cx="2624138" cy="2633662"/>
          </a:xfrm>
          <a:prstGeom prst="ellipse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15" name="Object 12"/>
          <p:cNvGraphicFramePr>
            <a:graphicFrameLocks noChangeAspect="1"/>
          </p:cNvGraphicFramePr>
          <p:nvPr/>
        </p:nvGraphicFramePr>
        <p:xfrm>
          <a:off x="7323138" y="2025650"/>
          <a:ext cx="274637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203040" imgH="177480" progId="Equation.3">
                  <p:embed/>
                </p:oleObj>
              </mc:Choice>
              <mc:Fallback>
                <p:oleObj name="Equation" r:id="rId5" imgW="203040" imgH="177480" progId="Equation.3">
                  <p:embed/>
                  <p:pic>
                    <p:nvPicPr>
                      <p:cNvPr id="133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3138" y="2025650"/>
                        <a:ext cx="274637" cy="27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2" name="Arc 13"/>
          <p:cNvSpPr>
            <a:spLocks/>
          </p:cNvSpPr>
          <p:nvPr/>
        </p:nvSpPr>
        <p:spPr bwMode="auto">
          <a:xfrm>
            <a:off x="6884988" y="2489200"/>
            <a:ext cx="1125537" cy="1530350"/>
          </a:xfrm>
          <a:custGeom>
            <a:avLst/>
            <a:gdLst>
              <a:gd name="T0" fmla="*/ 0 w 17927"/>
              <a:gd name="T1" fmla="*/ 9326492 h 21600"/>
              <a:gd name="T2" fmla="*/ 70666232 w 17927"/>
              <a:gd name="T3" fmla="*/ 10240097 h 21600"/>
              <a:gd name="T4" fmla="*/ 34550665 w 17927"/>
              <a:gd name="T5" fmla="*/ 108424585 h 21600"/>
              <a:gd name="T6" fmla="*/ 0 60000 65536"/>
              <a:gd name="T7" fmla="*/ 0 60000 65536"/>
              <a:gd name="T8" fmla="*/ 0 60000 65536"/>
              <a:gd name="T9" fmla="*/ 0 w 17927"/>
              <a:gd name="T10" fmla="*/ 0 h 21600"/>
              <a:gd name="T11" fmla="*/ 17927 w 1792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927" h="21600" fill="none" extrusionOk="0">
                <a:moveTo>
                  <a:pt x="0" y="1858"/>
                </a:moveTo>
                <a:cubicBezTo>
                  <a:pt x="2759" y="633"/>
                  <a:pt x="5745" y="-1"/>
                  <a:pt x="8765" y="0"/>
                </a:cubicBezTo>
                <a:cubicBezTo>
                  <a:pt x="11931" y="0"/>
                  <a:pt x="15059" y="696"/>
                  <a:pt x="17927" y="2039"/>
                </a:cubicBezTo>
              </a:path>
              <a:path w="17927" h="21600" stroke="0" extrusionOk="0">
                <a:moveTo>
                  <a:pt x="0" y="1858"/>
                </a:moveTo>
                <a:cubicBezTo>
                  <a:pt x="2759" y="633"/>
                  <a:pt x="5745" y="-1"/>
                  <a:pt x="8765" y="0"/>
                </a:cubicBezTo>
                <a:cubicBezTo>
                  <a:pt x="11931" y="0"/>
                  <a:pt x="15059" y="696"/>
                  <a:pt x="17927" y="2039"/>
                </a:cubicBezTo>
                <a:lnTo>
                  <a:pt x="8765" y="21600"/>
                </a:lnTo>
                <a:close/>
              </a:path>
            </a:pathLst>
          </a:custGeom>
          <a:noFill/>
          <a:ln w="76200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Line 14"/>
          <p:cNvSpPr>
            <a:spLocks noChangeShapeType="1"/>
          </p:cNvSpPr>
          <p:nvPr/>
        </p:nvSpPr>
        <p:spPr bwMode="auto">
          <a:xfrm flipH="1">
            <a:off x="7434263" y="2617788"/>
            <a:ext cx="555625" cy="1406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Line 15"/>
          <p:cNvSpPr>
            <a:spLocks noChangeShapeType="1"/>
          </p:cNvSpPr>
          <p:nvPr/>
        </p:nvSpPr>
        <p:spPr bwMode="auto">
          <a:xfrm>
            <a:off x="6867525" y="2560638"/>
            <a:ext cx="554038" cy="1406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Line 16"/>
          <p:cNvSpPr>
            <a:spLocks noChangeShapeType="1"/>
          </p:cNvSpPr>
          <p:nvPr/>
        </p:nvSpPr>
        <p:spPr bwMode="auto">
          <a:xfrm>
            <a:off x="7434263" y="2403475"/>
            <a:ext cx="0" cy="15636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Text Box 17"/>
          <p:cNvSpPr txBox="1">
            <a:spLocks noChangeArrowheads="1"/>
          </p:cNvSpPr>
          <p:nvPr/>
        </p:nvSpPr>
        <p:spPr bwMode="auto">
          <a:xfrm>
            <a:off x="7415213" y="3228975"/>
            <a:ext cx="2905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18" charset="2"/>
              </a:rPr>
              <a:t></a:t>
            </a:r>
          </a:p>
        </p:txBody>
      </p:sp>
      <p:sp>
        <p:nvSpPr>
          <p:cNvPr id="13337" name="Line 18"/>
          <p:cNvSpPr>
            <a:spLocks noChangeShapeType="1"/>
          </p:cNvSpPr>
          <p:nvPr/>
        </p:nvSpPr>
        <p:spPr bwMode="auto">
          <a:xfrm flipH="1">
            <a:off x="6546850" y="2613025"/>
            <a:ext cx="319088" cy="174625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Line 19"/>
          <p:cNvSpPr>
            <a:spLocks noChangeShapeType="1"/>
          </p:cNvSpPr>
          <p:nvPr/>
        </p:nvSpPr>
        <p:spPr bwMode="auto">
          <a:xfrm>
            <a:off x="8020050" y="2635250"/>
            <a:ext cx="319088" cy="174625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Text Box 20"/>
          <p:cNvSpPr txBox="1">
            <a:spLocks noChangeArrowheads="1"/>
          </p:cNvSpPr>
          <p:nvPr/>
        </p:nvSpPr>
        <p:spPr bwMode="auto">
          <a:xfrm>
            <a:off x="8154988" y="2779713"/>
            <a:ext cx="3238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T</a:t>
            </a:r>
          </a:p>
        </p:txBody>
      </p:sp>
      <p:sp>
        <p:nvSpPr>
          <p:cNvPr id="13340" name="Text Box 21"/>
          <p:cNvSpPr txBox="1">
            <a:spLocks noChangeArrowheads="1"/>
          </p:cNvSpPr>
          <p:nvPr/>
        </p:nvSpPr>
        <p:spPr bwMode="auto">
          <a:xfrm>
            <a:off x="6346825" y="2801938"/>
            <a:ext cx="3238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T</a:t>
            </a:r>
          </a:p>
        </p:txBody>
      </p:sp>
      <p:sp>
        <p:nvSpPr>
          <p:cNvPr id="13341" name="Line 22"/>
          <p:cNvSpPr>
            <a:spLocks noChangeShapeType="1"/>
          </p:cNvSpPr>
          <p:nvPr/>
        </p:nvSpPr>
        <p:spPr bwMode="auto">
          <a:xfrm>
            <a:off x="6329363" y="2468563"/>
            <a:ext cx="2235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2" name="Text Box 23"/>
          <p:cNvSpPr txBox="1">
            <a:spLocks noChangeArrowheads="1"/>
          </p:cNvSpPr>
          <p:nvPr/>
        </p:nvSpPr>
        <p:spPr bwMode="auto">
          <a:xfrm>
            <a:off x="8234363" y="2420938"/>
            <a:ext cx="2905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18" charset="2"/>
              </a:rPr>
              <a:t></a:t>
            </a:r>
          </a:p>
        </p:txBody>
      </p:sp>
      <p:sp>
        <p:nvSpPr>
          <p:cNvPr id="13343" name="Text Box 24"/>
          <p:cNvSpPr txBox="1">
            <a:spLocks noChangeArrowheads="1"/>
          </p:cNvSpPr>
          <p:nvPr/>
        </p:nvSpPr>
        <p:spPr bwMode="auto">
          <a:xfrm>
            <a:off x="6384925" y="2427288"/>
            <a:ext cx="29051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18" charset="2"/>
              </a:rPr>
              <a:t></a:t>
            </a:r>
          </a:p>
        </p:txBody>
      </p:sp>
      <p:sp>
        <p:nvSpPr>
          <p:cNvPr id="13344" name="Line 25"/>
          <p:cNvSpPr>
            <a:spLocks noChangeShapeType="1"/>
          </p:cNvSpPr>
          <p:nvPr/>
        </p:nvSpPr>
        <p:spPr bwMode="auto">
          <a:xfrm flipH="1">
            <a:off x="4949825" y="1597025"/>
            <a:ext cx="2670175" cy="87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5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16" name="Object 29"/>
          <p:cNvGraphicFramePr>
            <a:graphicFrameLocks noChangeAspect="1"/>
          </p:cNvGraphicFramePr>
          <p:nvPr/>
        </p:nvGraphicFramePr>
        <p:xfrm>
          <a:off x="1503363" y="2409825"/>
          <a:ext cx="12493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672840" imgH="215640" progId="Equation.3">
                  <p:embed/>
                </p:oleObj>
              </mc:Choice>
              <mc:Fallback>
                <p:oleObj name="Equation" r:id="rId7" imgW="672840" imgH="215640" progId="Equation.3">
                  <p:embed/>
                  <p:pic>
                    <p:nvPicPr>
                      <p:cNvPr id="13316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2409825"/>
                        <a:ext cx="124936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6" name="Rectangle 3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17" name="Object 31"/>
          <p:cNvGraphicFramePr>
            <a:graphicFrameLocks noChangeAspect="1"/>
          </p:cNvGraphicFramePr>
          <p:nvPr/>
        </p:nvGraphicFramePr>
        <p:xfrm>
          <a:off x="1682750" y="3913188"/>
          <a:ext cx="100171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9" imgW="609336" imgH="215806" progId="Equation.3">
                  <p:embed/>
                </p:oleObj>
              </mc:Choice>
              <mc:Fallback>
                <p:oleObj name="Equation" r:id="rId9" imgW="609336" imgH="215806" progId="Equation.3">
                  <p:embed/>
                  <p:pic>
                    <p:nvPicPr>
                      <p:cNvPr id="1331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3913188"/>
                        <a:ext cx="1001713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7" name="Rectangle 3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18" name="Object 33"/>
          <p:cNvGraphicFramePr>
            <a:graphicFrameLocks noChangeAspect="1"/>
          </p:cNvGraphicFramePr>
          <p:nvPr/>
        </p:nvGraphicFramePr>
        <p:xfrm>
          <a:off x="1514475" y="5114925"/>
          <a:ext cx="12985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1" imgW="698400" imgH="228600" progId="Equation.3">
                  <p:embed/>
                </p:oleObj>
              </mc:Choice>
              <mc:Fallback>
                <p:oleObj name="Equation" r:id="rId11" imgW="698400" imgH="228600" progId="Equation.3">
                  <p:embed/>
                  <p:pic>
                    <p:nvPicPr>
                      <p:cNvPr id="13318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5114925"/>
                        <a:ext cx="1298575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35"/>
          <p:cNvGraphicFramePr>
            <a:graphicFrameLocks noChangeAspect="1"/>
          </p:cNvGraphicFramePr>
          <p:nvPr/>
        </p:nvGraphicFramePr>
        <p:xfrm>
          <a:off x="5424488" y="4835525"/>
          <a:ext cx="1676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13" imgW="901440" imgH="241200" progId="Equation.3">
                  <p:embed/>
                </p:oleObj>
              </mc:Choice>
              <mc:Fallback>
                <p:oleObj name="Equation" r:id="rId13" imgW="901440" imgH="241200" progId="Equation.3">
                  <p:embed/>
                  <p:pic>
                    <p:nvPicPr>
                      <p:cNvPr id="1331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488" y="4835525"/>
                        <a:ext cx="16764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3630613" y="1597025"/>
            <a:ext cx="5108575" cy="2635250"/>
            <a:chOff x="2287" y="1006"/>
            <a:chExt cx="3218" cy="1660"/>
          </a:xfrm>
        </p:grpSpPr>
        <p:sp>
          <p:nvSpPr>
            <p:cNvPr id="13349" name="Oval 37"/>
            <p:cNvSpPr>
              <a:spLocks noChangeArrowheads="1"/>
            </p:cNvSpPr>
            <p:nvPr/>
          </p:nvSpPr>
          <p:spPr bwMode="auto">
            <a:xfrm>
              <a:off x="2974" y="1066"/>
              <a:ext cx="324" cy="309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3320" name="Object 38"/>
            <p:cNvGraphicFramePr>
              <a:graphicFrameLocks noChangeAspect="1"/>
            </p:cNvGraphicFramePr>
            <p:nvPr/>
          </p:nvGraphicFramePr>
          <p:xfrm>
            <a:off x="3078" y="1055"/>
            <a:ext cx="128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4" name="Equation" r:id="rId15" imgW="203040" imgH="177480" progId="Equation.3">
                    <p:embed/>
                  </p:oleObj>
                </mc:Choice>
                <mc:Fallback>
                  <p:oleObj name="Equation" r:id="rId15" imgW="203040" imgH="177480" progId="Equation.3">
                    <p:embed/>
                    <p:pic>
                      <p:nvPicPr>
                        <p:cNvPr id="1332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8" y="1055"/>
                          <a:ext cx="128" cy="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0" name="Freeform 39"/>
            <p:cNvSpPr>
              <a:spLocks/>
            </p:cNvSpPr>
            <p:nvPr/>
          </p:nvSpPr>
          <p:spPr bwMode="auto">
            <a:xfrm>
              <a:off x="2287" y="1216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1" name="Freeform 40"/>
            <p:cNvSpPr>
              <a:spLocks/>
            </p:cNvSpPr>
            <p:nvPr/>
          </p:nvSpPr>
          <p:spPr bwMode="auto">
            <a:xfrm flipH="1">
              <a:off x="3139" y="1219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2" name="Arc 41"/>
            <p:cNvSpPr>
              <a:spLocks/>
            </p:cNvSpPr>
            <p:nvPr/>
          </p:nvSpPr>
          <p:spPr bwMode="auto">
            <a:xfrm>
              <a:off x="3008" y="1216"/>
              <a:ext cx="268" cy="320"/>
            </a:xfrm>
            <a:custGeom>
              <a:avLst/>
              <a:gdLst>
                <a:gd name="T0" fmla="*/ 0 w 17927"/>
                <a:gd name="T1" fmla="*/ 0 h 21600"/>
                <a:gd name="T2" fmla="*/ 4 w 17927"/>
                <a:gd name="T3" fmla="*/ 0 h 21600"/>
                <a:gd name="T4" fmla="*/ 2 w 17927"/>
                <a:gd name="T5" fmla="*/ 5 h 21600"/>
                <a:gd name="T6" fmla="*/ 0 60000 65536"/>
                <a:gd name="T7" fmla="*/ 0 60000 65536"/>
                <a:gd name="T8" fmla="*/ 0 60000 65536"/>
                <a:gd name="T9" fmla="*/ 0 w 17927"/>
                <a:gd name="T10" fmla="*/ 0 h 21600"/>
                <a:gd name="T11" fmla="*/ 17927 w 1792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927" h="21600" fill="none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</a:path>
                <a:path w="17927" h="21600" stroke="0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  <a:lnTo>
                    <a:pt x="8765" y="21600"/>
                  </a:lnTo>
                  <a:close/>
                </a:path>
              </a:pathLst>
            </a:custGeom>
            <a:noFill/>
            <a:ln w="3810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42"/>
            <p:cNvGrpSpPr>
              <a:grpSpLocks/>
            </p:cNvGrpSpPr>
            <p:nvPr/>
          </p:nvGrpSpPr>
          <p:grpSpPr bwMode="auto">
            <a:xfrm>
              <a:off x="3852" y="1007"/>
              <a:ext cx="1653" cy="1659"/>
              <a:chOff x="3047" y="961"/>
              <a:chExt cx="1653" cy="1659"/>
            </a:xfrm>
          </p:grpSpPr>
          <p:sp>
            <p:nvSpPr>
              <p:cNvPr id="13356" name="Oval 43"/>
              <p:cNvSpPr>
                <a:spLocks noChangeArrowheads="1"/>
              </p:cNvSpPr>
              <p:nvPr/>
            </p:nvSpPr>
            <p:spPr bwMode="auto">
              <a:xfrm>
                <a:off x="3047" y="961"/>
                <a:ext cx="1653" cy="1659"/>
              </a:xfrm>
              <a:prstGeom prst="ellipse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3321" name="Object 44"/>
              <p:cNvGraphicFramePr>
                <a:graphicFrameLocks noChangeAspect="1"/>
              </p:cNvGraphicFramePr>
              <p:nvPr/>
            </p:nvGraphicFramePr>
            <p:xfrm>
              <a:off x="3808" y="1230"/>
              <a:ext cx="173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25" name="Equation" r:id="rId16" imgW="203040" imgH="177480" progId="Equation.3">
                      <p:embed/>
                    </p:oleObj>
                  </mc:Choice>
                  <mc:Fallback>
                    <p:oleObj name="Equation" r:id="rId16" imgW="203040" imgH="177480" progId="Equation.3">
                      <p:embed/>
                      <p:pic>
                        <p:nvPicPr>
                          <p:cNvPr id="13321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8" y="1230"/>
                            <a:ext cx="173" cy="1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57" name="Arc 45"/>
              <p:cNvSpPr>
                <a:spLocks/>
              </p:cNvSpPr>
              <p:nvPr/>
            </p:nvSpPr>
            <p:spPr bwMode="auto">
              <a:xfrm>
                <a:off x="3532" y="1522"/>
                <a:ext cx="709" cy="964"/>
              </a:xfrm>
              <a:custGeom>
                <a:avLst/>
                <a:gdLst>
                  <a:gd name="T0" fmla="*/ 0 w 17927"/>
                  <a:gd name="T1" fmla="*/ 4 h 21600"/>
                  <a:gd name="T2" fmla="*/ 28 w 17927"/>
                  <a:gd name="T3" fmla="*/ 4 h 21600"/>
                  <a:gd name="T4" fmla="*/ 14 w 17927"/>
                  <a:gd name="T5" fmla="*/ 43 h 21600"/>
                  <a:gd name="T6" fmla="*/ 0 60000 65536"/>
                  <a:gd name="T7" fmla="*/ 0 60000 65536"/>
                  <a:gd name="T8" fmla="*/ 0 60000 65536"/>
                  <a:gd name="T9" fmla="*/ 0 w 17927"/>
                  <a:gd name="T10" fmla="*/ 0 h 21600"/>
                  <a:gd name="T11" fmla="*/ 17927 w 1792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927" h="21600" fill="none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</a:path>
                  <a:path w="17927" h="21600" stroke="0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  <a:lnTo>
                      <a:pt x="8765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8" name="Line 46"/>
              <p:cNvSpPr>
                <a:spLocks noChangeShapeType="1"/>
              </p:cNvSpPr>
              <p:nvPr/>
            </p:nvSpPr>
            <p:spPr bwMode="auto">
              <a:xfrm flipH="1">
                <a:off x="3878" y="1603"/>
                <a:ext cx="350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9" name="Line 47"/>
              <p:cNvSpPr>
                <a:spLocks noChangeShapeType="1"/>
              </p:cNvSpPr>
              <p:nvPr/>
            </p:nvSpPr>
            <p:spPr bwMode="auto">
              <a:xfrm>
                <a:off x="3521" y="1567"/>
                <a:ext cx="349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0" name="Line 48"/>
              <p:cNvSpPr>
                <a:spLocks noChangeShapeType="1"/>
              </p:cNvSpPr>
              <p:nvPr/>
            </p:nvSpPr>
            <p:spPr bwMode="auto">
              <a:xfrm>
                <a:off x="3878" y="1468"/>
                <a:ext cx="0" cy="9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1" name="Text Box 49"/>
              <p:cNvSpPr txBox="1">
                <a:spLocks noChangeArrowheads="1"/>
              </p:cNvSpPr>
              <p:nvPr/>
            </p:nvSpPr>
            <p:spPr bwMode="auto">
              <a:xfrm>
                <a:off x="3866" y="1988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3362" name="Line 50"/>
              <p:cNvSpPr>
                <a:spLocks noChangeShapeType="1"/>
              </p:cNvSpPr>
              <p:nvPr/>
            </p:nvSpPr>
            <p:spPr bwMode="auto">
              <a:xfrm flipH="1">
                <a:off x="3319" y="1600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3" name="Line 51"/>
              <p:cNvSpPr>
                <a:spLocks noChangeShapeType="1"/>
              </p:cNvSpPr>
              <p:nvPr/>
            </p:nvSpPr>
            <p:spPr bwMode="auto">
              <a:xfrm>
                <a:off x="4247" y="1614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4" name="Text Box 52"/>
              <p:cNvSpPr txBox="1">
                <a:spLocks noChangeArrowheads="1"/>
              </p:cNvSpPr>
              <p:nvPr/>
            </p:nvSpPr>
            <p:spPr bwMode="auto">
              <a:xfrm>
                <a:off x="4442" y="1614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3365" name="Text Box 53"/>
              <p:cNvSpPr txBox="1">
                <a:spLocks noChangeArrowheads="1"/>
              </p:cNvSpPr>
              <p:nvPr/>
            </p:nvSpPr>
            <p:spPr bwMode="auto">
              <a:xfrm>
                <a:off x="3093" y="1627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3366" name="Line 54"/>
              <p:cNvSpPr>
                <a:spLocks noChangeShapeType="1"/>
              </p:cNvSpPr>
              <p:nvPr/>
            </p:nvSpPr>
            <p:spPr bwMode="auto">
              <a:xfrm>
                <a:off x="3173" y="1509"/>
                <a:ext cx="1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7" name="Text Box 55"/>
              <p:cNvSpPr txBox="1">
                <a:spLocks noChangeArrowheads="1"/>
              </p:cNvSpPr>
              <p:nvPr/>
            </p:nvSpPr>
            <p:spPr bwMode="auto">
              <a:xfrm>
                <a:off x="4310" y="1489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3368" name="Text Box 56"/>
              <p:cNvSpPr txBox="1">
                <a:spLocks noChangeArrowheads="1"/>
              </p:cNvSpPr>
              <p:nvPr/>
            </p:nvSpPr>
            <p:spPr bwMode="auto">
              <a:xfrm>
                <a:off x="3227" y="1484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</p:grpSp>
        <p:sp>
          <p:nvSpPr>
            <p:cNvPr id="13354" name="Line 57"/>
            <p:cNvSpPr>
              <a:spLocks noChangeShapeType="1"/>
            </p:cNvSpPr>
            <p:nvPr/>
          </p:nvSpPr>
          <p:spPr bwMode="auto">
            <a:xfrm flipH="1">
              <a:off x="3118" y="1006"/>
              <a:ext cx="1682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5" name="Line 58"/>
            <p:cNvSpPr>
              <a:spLocks noChangeShapeType="1"/>
            </p:cNvSpPr>
            <p:nvPr/>
          </p:nvSpPr>
          <p:spPr bwMode="auto">
            <a:xfrm flipH="1" flipV="1">
              <a:off x="2981" y="1280"/>
              <a:ext cx="1115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91034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1434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43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10E9A9-CDC9-4C8C-AA01-E7907DAB06D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4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Forces on a Segment of String</a:t>
            </a:r>
          </a:p>
        </p:txBody>
      </p:sp>
      <p:sp>
        <p:nvSpPr>
          <p:cNvPr id="14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425825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Small Angle Aprox.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000"/>
              <a:t>Define 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000"/>
              <a:t>so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000"/>
          </a:p>
        </p:txBody>
      </p:sp>
      <p:sp>
        <p:nvSpPr>
          <p:cNvPr id="14348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9" name="Rectangle 2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50" name="Rectangle 2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338" name="Object 30"/>
          <p:cNvGraphicFramePr>
            <a:graphicFrameLocks noChangeAspect="1"/>
          </p:cNvGraphicFramePr>
          <p:nvPr/>
        </p:nvGraphicFramePr>
        <p:xfrm>
          <a:off x="941388" y="3875088"/>
          <a:ext cx="1982787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1066680" imgH="203040" progId="Equation.3">
                  <p:embed/>
                </p:oleObj>
              </mc:Choice>
              <mc:Fallback>
                <p:oleObj name="Equation" r:id="rId3" imgW="1066680" imgH="203040" progId="Equation.3">
                  <p:embed/>
                  <p:pic>
                    <p:nvPicPr>
                      <p:cNvPr id="1433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3875088"/>
                        <a:ext cx="1982787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1"/>
          <p:cNvGraphicFramePr>
            <a:graphicFrameLocks noChangeAspect="1"/>
          </p:cNvGraphicFramePr>
          <p:nvPr/>
        </p:nvGraphicFramePr>
        <p:xfrm>
          <a:off x="1290638" y="2005013"/>
          <a:ext cx="170021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914400" imgH="241200" progId="Equation.3">
                  <p:embed/>
                </p:oleObj>
              </mc:Choice>
              <mc:Fallback>
                <p:oleObj name="Equation" r:id="rId5" imgW="914400" imgH="241200" progId="Equation.3">
                  <p:embed/>
                  <p:pic>
                    <p:nvPicPr>
                      <p:cNvPr id="1433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2005013"/>
                        <a:ext cx="1700212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630613" y="1597025"/>
            <a:ext cx="5108575" cy="2635250"/>
            <a:chOff x="2287" y="1006"/>
            <a:chExt cx="3218" cy="1660"/>
          </a:xfrm>
        </p:grpSpPr>
        <p:sp>
          <p:nvSpPr>
            <p:cNvPr id="14352" name="Oval 33"/>
            <p:cNvSpPr>
              <a:spLocks noChangeArrowheads="1"/>
            </p:cNvSpPr>
            <p:nvPr/>
          </p:nvSpPr>
          <p:spPr bwMode="auto">
            <a:xfrm>
              <a:off x="2974" y="1066"/>
              <a:ext cx="324" cy="309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4341" name="Object 34"/>
            <p:cNvGraphicFramePr>
              <a:graphicFrameLocks noChangeAspect="1"/>
            </p:cNvGraphicFramePr>
            <p:nvPr/>
          </p:nvGraphicFramePr>
          <p:xfrm>
            <a:off x="3078" y="1055"/>
            <a:ext cx="128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4" name="Equation" r:id="rId7" imgW="203040" imgH="177480" progId="Equation.3">
                    <p:embed/>
                  </p:oleObj>
                </mc:Choice>
                <mc:Fallback>
                  <p:oleObj name="Equation" r:id="rId7" imgW="203040" imgH="177480" progId="Equation.3">
                    <p:embed/>
                    <p:pic>
                      <p:nvPicPr>
                        <p:cNvPr id="14341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8" y="1055"/>
                          <a:ext cx="128" cy="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3" name="Freeform 35"/>
            <p:cNvSpPr>
              <a:spLocks/>
            </p:cNvSpPr>
            <p:nvPr/>
          </p:nvSpPr>
          <p:spPr bwMode="auto">
            <a:xfrm>
              <a:off x="2287" y="1216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4" name="Freeform 36"/>
            <p:cNvSpPr>
              <a:spLocks/>
            </p:cNvSpPr>
            <p:nvPr/>
          </p:nvSpPr>
          <p:spPr bwMode="auto">
            <a:xfrm flipH="1">
              <a:off x="3139" y="1219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5" name="Arc 37"/>
            <p:cNvSpPr>
              <a:spLocks/>
            </p:cNvSpPr>
            <p:nvPr/>
          </p:nvSpPr>
          <p:spPr bwMode="auto">
            <a:xfrm>
              <a:off x="3008" y="1216"/>
              <a:ext cx="268" cy="320"/>
            </a:xfrm>
            <a:custGeom>
              <a:avLst/>
              <a:gdLst>
                <a:gd name="T0" fmla="*/ 0 w 17927"/>
                <a:gd name="T1" fmla="*/ 0 h 21600"/>
                <a:gd name="T2" fmla="*/ 4 w 17927"/>
                <a:gd name="T3" fmla="*/ 0 h 21600"/>
                <a:gd name="T4" fmla="*/ 2 w 17927"/>
                <a:gd name="T5" fmla="*/ 5 h 21600"/>
                <a:gd name="T6" fmla="*/ 0 60000 65536"/>
                <a:gd name="T7" fmla="*/ 0 60000 65536"/>
                <a:gd name="T8" fmla="*/ 0 60000 65536"/>
                <a:gd name="T9" fmla="*/ 0 w 17927"/>
                <a:gd name="T10" fmla="*/ 0 h 21600"/>
                <a:gd name="T11" fmla="*/ 17927 w 1792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927" h="21600" fill="none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</a:path>
                <a:path w="17927" h="21600" stroke="0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  <a:lnTo>
                    <a:pt x="8765" y="21600"/>
                  </a:lnTo>
                  <a:close/>
                </a:path>
              </a:pathLst>
            </a:custGeom>
            <a:noFill/>
            <a:ln w="3810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8"/>
            <p:cNvGrpSpPr>
              <a:grpSpLocks/>
            </p:cNvGrpSpPr>
            <p:nvPr/>
          </p:nvGrpSpPr>
          <p:grpSpPr bwMode="auto">
            <a:xfrm>
              <a:off x="3852" y="1007"/>
              <a:ext cx="1653" cy="1659"/>
              <a:chOff x="3047" y="961"/>
              <a:chExt cx="1653" cy="1659"/>
            </a:xfrm>
          </p:grpSpPr>
          <p:sp>
            <p:nvSpPr>
              <p:cNvPr id="14359" name="Oval 39"/>
              <p:cNvSpPr>
                <a:spLocks noChangeArrowheads="1"/>
              </p:cNvSpPr>
              <p:nvPr/>
            </p:nvSpPr>
            <p:spPr bwMode="auto">
              <a:xfrm>
                <a:off x="3047" y="961"/>
                <a:ext cx="1653" cy="1659"/>
              </a:xfrm>
              <a:prstGeom prst="ellipse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4342" name="Object 40"/>
              <p:cNvGraphicFramePr>
                <a:graphicFrameLocks noChangeAspect="1"/>
              </p:cNvGraphicFramePr>
              <p:nvPr/>
            </p:nvGraphicFramePr>
            <p:xfrm>
              <a:off x="3808" y="1230"/>
              <a:ext cx="173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45" name="Equation" r:id="rId9" imgW="203040" imgH="177480" progId="Equation.3">
                      <p:embed/>
                    </p:oleObj>
                  </mc:Choice>
                  <mc:Fallback>
                    <p:oleObj name="Equation" r:id="rId9" imgW="203040" imgH="177480" progId="Equation.3">
                      <p:embed/>
                      <p:pic>
                        <p:nvPicPr>
                          <p:cNvPr id="14342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8" y="1230"/>
                            <a:ext cx="173" cy="1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60" name="Arc 41"/>
              <p:cNvSpPr>
                <a:spLocks/>
              </p:cNvSpPr>
              <p:nvPr/>
            </p:nvSpPr>
            <p:spPr bwMode="auto">
              <a:xfrm>
                <a:off x="3532" y="1522"/>
                <a:ext cx="709" cy="964"/>
              </a:xfrm>
              <a:custGeom>
                <a:avLst/>
                <a:gdLst>
                  <a:gd name="T0" fmla="*/ 0 w 17927"/>
                  <a:gd name="T1" fmla="*/ 4 h 21600"/>
                  <a:gd name="T2" fmla="*/ 28 w 17927"/>
                  <a:gd name="T3" fmla="*/ 4 h 21600"/>
                  <a:gd name="T4" fmla="*/ 14 w 17927"/>
                  <a:gd name="T5" fmla="*/ 43 h 21600"/>
                  <a:gd name="T6" fmla="*/ 0 60000 65536"/>
                  <a:gd name="T7" fmla="*/ 0 60000 65536"/>
                  <a:gd name="T8" fmla="*/ 0 60000 65536"/>
                  <a:gd name="T9" fmla="*/ 0 w 17927"/>
                  <a:gd name="T10" fmla="*/ 0 h 21600"/>
                  <a:gd name="T11" fmla="*/ 17927 w 1792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927" h="21600" fill="none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</a:path>
                  <a:path w="17927" h="21600" stroke="0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  <a:lnTo>
                      <a:pt x="8765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1" name="Line 42"/>
              <p:cNvSpPr>
                <a:spLocks noChangeShapeType="1"/>
              </p:cNvSpPr>
              <p:nvPr/>
            </p:nvSpPr>
            <p:spPr bwMode="auto">
              <a:xfrm flipH="1">
                <a:off x="3878" y="1603"/>
                <a:ext cx="350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2" name="Line 43"/>
              <p:cNvSpPr>
                <a:spLocks noChangeShapeType="1"/>
              </p:cNvSpPr>
              <p:nvPr/>
            </p:nvSpPr>
            <p:spPr bwMode="auto">
              <a:xfrm>
                <a:off x="3521" y="1567"/>
                <a:ext cx="349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3" name="Line 44"/>
              <p:cNvSpPr>
                <a:spLocks noChangeShapeType="1"/>
              </p:cNvSpPr>
              <p:nvPr/>
            </p:nvSpPr>
            <p:spPr bwMode="auto">
              <a:xfrm>
                <a:off x="3878" y="1468"/>
                <a:ext cx="0" cy="9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4" name="Text Box 45"/>
              <p:cNvSpPr txBox="1">
                <a:spLocks noChangeArrowheads="1"/>
              </p:cNvSpPr>
              <p:nvPr/>
            </p:nvSpPr>
            <p:spPr bwMode="auto">
              <a:xfrm>
                <a:off x="3866" y="1988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4365" name="Line 46"/>
              <p:cNvSpPr>
                <a:spLocks noChangeShapeType="1"/>
              </p:cNvSpPr>
              <p:nvPr/>
            </p:nvSpPr>
            <p:spPr bwMode="auto">
              <a:xfrm flipH="1">
                <a:off x="3319" y="1600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6" name="Line 47"/>
              <p:cNvSpPr>
                <a:spLocks noChangeShapeType="1"/>
              </p:cNvSpPr>
              <p:nvPr/>
            </p:nvSpPr>
            <p:spPr bwMode="auto">
              <a:xfrm>
                <a:off x="4247" y="1614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7" name="Text Box 48"/>
              <p:cNvSpPr txBox="1">
                <a:spLocks noChangeArrowheads="1"/>
              </p:cNvSpPr>
              <p:nvPr/>
            </p:nvSpPr>
            <p:spPr bwMode="auto">
              <a:xfrm>
                <a:off x="4442" y="1614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4368" name="Text Box 49"/>
              <p:cNvSpPr txBox="1">
                <a:spLocks noChangeArrowheads="1"/>
              </p:cNvSpPr>
              <p:nvPr/>
            </p:nvSpPr>
            <p:spPr bwMode="auto">
              <a:xfrm>
                <a:off x="3093" y="1627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4369" name="Line 50"/>
              <p:cNvSpPr>
                <a:spLocks noChangeShapeType="1"/>
              </p:cNvSpPr>
              <p:nvPr/>
            </p:nvSpPr>
            <p:spPr bwMode="auto">
              <a:xfrm>
                <a:off x="3173" y="1509"/>
                <a:ext cx="1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0" name="Text Box 51"/>
              <p:cNvSpPr txBox="1">
                <a:spLocks noChangeArrowheads="1"/>
              </p:cNvSpPr>
              <p:nvPr/>
            </p:nvSpPr>
            <p:spPr bwMode="auto">
              <a:xfrm>
                <a:off x="4310" y="1489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4371" name="Text Box 52"/>
              <p:cNvSpPr txBox="1">
                <a:spLocks noChangeArrowheads="1"/>
              </p:cNvSpPr>
              <p:nvPr/>
            </p:nvSpPr>
            <p:spPr bwMode="auto">
              <a:xfrm>
                <a:off x="3227" y="1484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</p:grpSp>
        <p:sp>
          <p:nvSpPr>
            <p:cNvPr id="14357" name="Line 53"/>
            <p:cNvSpPr>
              <a:spLocks noChangeShapeType="1"/>
            </p:cNvSpPr>
            <p:nvPr/>
          </p:nvSpPr>
          <p:spPr bwMode="auto">
            <a:xfrm flipH="1">
              <a:off x="3118" y="1006"/>
              <a:ext cx="1682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Line 54"/>
            <p:cNvSpPr>
              <a:spLocks noChangeShapeType="1"/>
            </p:cNvSpPr>
            <p:nvPr/>
          </p:nvSpPr>
          <p:spPr bwMode="auto">
            <a:xfrm flipH="1" flipV="1">
              <a:off x="2981" y="1280"/>
              <a:ext cx="1115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4340" name="Object 55"/>
          <p:cNvGraphicFramePr>
            <a:graphicFrameLocks noChangeAspect="1"/>
          </p:cNvGraphicFramePr>
          <p:nvPr/>
        </p:nvGraphicFramePr>
        <p:xfrm>
          <a:off x="1725613" y="2755900"/>
          <a:ext cx="89693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11" imgW="482400" imgH="393480" progId="Equation.3">
                  <p:embed/>
                </p:oleObj>
              </mc:Choice>
              <mc:Fallback>
                <p:oleObj name="Equation" r:id="rId11" imgW="482400" imgH="393480" progId="Equation.3">
                  <p:embed/>
                  <p:pic>
                    <p:nvPicPr>
                      <p:cNvPr id="1434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13" y="2755900"/>
                        <a:ext cx="896937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92072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1536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5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EC6F0E-A2C5-4AC2-BD25-525A6BEF0D8E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5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Forces on a Segment of String</a:t>
            </a:r>
          </a:p>
        </p:txBody>
      </p:sp>
      <p:sp>
        <p:nvSpPr>
          <p:cNvPr id="15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425825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Use Newton’ Second in Radial Direction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000"/>
          </a:p>
        </p:txBody>
      </p:sp>
      <p:sp>
        <p:nvSpPr>
          <p:cNvPr id="1537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74" name="Rectangle 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75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362" name="Object 8"/>
          <p:cNvGraphicFramePr>
            <a:graphicFrameLocks noChangeAspect="1"/>
          </p:cNvGraphicFramePr>
          <p:nvPr/>
        </p:nvGraphicFramePr>
        <p:xfrm>
          <a:off x="1214438" y="2174875"/>
          <a:ext cx="179387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965160" imgH="419040" progId="Equation.3">
                  <p:embed/>
                </p:oleObj>
              </mc:Choice>
              <mc:Fallback>
                <p:oleObj name="Equation" r:id="rId3" imgW="965160" imgH="419040" progId="Equation.3">
                  <p:embed/>
                  <p:pic>
                    <p:nvPicPr>
                      <p:cNvPr id="1536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174875"/>
                        <a:ext cx="1793875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630613" y="1597025"/>
            <a:ext cx="5108575" cy="2635250"/>
            <a:chOff x="2287" y="1006"/>
            <a:chExt cx="3218" cy="1660"/>
          </a:xfrm>
        </p:grpSpPr>
        <p:sp>
          <p:nvSpPr>
            <p:cNvPr id="15382" name="Oval 10"/>
            <p:cNvSpPr>
              <a:spLocks noChangeArrowheads="1"/>
            </p:cNvSpPr>
            <p:nvPr/>
          </p:nvSpPr>
          <p:spPr bwMode="auto">
            <a:xfrm>
              <a:off x="2974" y="1066"/>
              <a:ext cx="324" cy="309"/>
            </a:xfrm>
            <a:prstGeom prst="ellipse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5366" name="Object 11"/>
            <p:cNvGraphicFramePr>
              <a:graphicFrameLocks noChangeAspect="1"/>
            </p:cNvGraphicFramePr>
            <p:nvPr/>
          </p:nvGraphicFramePr>
          <p:xfrm>
            <a:off x="3078" y="1055"/>
            <a:ext cx="128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7" name="Equation" r:id="rId5" imgW="203040" imgH="177480" progId="Equation.3">
                    <p:embed/>
                  </p:oleObj>
                </mc:Choice>
                <mc:Fallback>
                  <p:oleObj name="Equation" r:id="rId5" imgW="203040" imgH="177480" progId="Equation.3">
                    <p:embed/>
                    <p:pic>
                      <p:nvPicPr>
                        <p:cNvPr id="15366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8" y="1055"/>
                          <a:ext cx="128" cy="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3" name="Freeform 12"/>
            <p:cNvSpPr>
              <a:spLocks/>
            </p:cNvSpPr>
            <p:nvPr/>
          </p:nvSpPr>
          <p:spPr bwMode="auto">
            <a:xfrm>
              <a:off x="2287" y="1216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4" name="Freeform 13"/>
            <p:cNvSpPr>
              <a:spLocks/>
            </p:cNvSpPr>
            <p:nvPr/>
          </p:nvSpPr>
          <p:spPr bwMode="auto">
            <a:xfrm flipH="1">
              <a:off x="3139" y="1219"/>
              <a:ext cx="855" cy="558"/>
            </a:xfrm>
            <a:custGeom>
              <a:avLst/>
              <a:gdLst>
                <a:gd name="T0" fmla="*/ 855 w 855"/>
                <a:gd name="T1" fmla="*/ 0 h 558"/>
                <a:gd name="T2" fmla="*/ 759 w 855"/>
                <a:gd name="T3" fmla="*/ 9 h 558"/>
                <a:gd name="T4" fmla="*/ 657 w 855"/>
                <a:gd name="T5" fmla="*/ 57 h 558"/>
                <a:gd name="T6" fmla="*/ 561 w 855"/>
                <a:gd name="T7" fmla="*/ 141 h 558"/>
                <a:gd name="T8" fmla="*/ 414 w 855"/>
                <a:gd name="T9" fmla="*/ 333 h 558"/>
                <a:gd name="T10" fmla="*/ 285 w 855"/>
                <a:gd name="T11" fmla="*/ 429 h 558"/>
                <a:gd name="T12" fmla="*/ 0 w 855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5"/>
                <a:gd name="T22" fmla="*/ 0 h 558"/>
                <a:gd name="T23" fmla="*/ 855 w 855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5" h="558">
                  <a:moveTo>
                    <a:pt x="855" y="0"/>
                  </a:moveTo>
                  <a:cubicBezTo>
                    <a:pt x="823" y="0"/>
                    <a:pt x="792" y="0"/>
                    <a:pt x="759" y="9"/>
                  </a:cubicBezTo>
                  <a:cubicBezTo>
                    <a:pt x="726" y="18"/>
                    <a:pt x="690" y="35"/>
                    <a:pt x="657" y="57"/>
                  </a:cubicBezTo>
                  <a:cubicBezTo>
                    <a:pt x="624" y="79"/>
                    <a:pt x="601" y="95"/>
                    <a:pt x="561" y="141"/>
                  </a:cubicBezTo>
                  <a:cubicBezTo>
                    <a:pt x="521" y="187"/>
                    <a:pt x="460" y="285"/>
                    <a:pt x="414" y="333"/>
                  </a:cubicBezTo>
                  <a:cubicBezTo>
                    <a:pt x="368" y="381"/>
                    <a:pt x="354" y="392"/>
                    <a:pt x="285" y="429"/>
                  </a:cubicBezTo>
                  <a:cubicBezTo>
                    <a:pt x="216" y="466"/>
                    <a:pt x="47" y="537"/>
                    <a:pt x="0" y="558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5" name="Arc 14"/>
            <p:cNvSpPr>
              <a:spLocks/>
            </p:cNvSpPr>
            <p:nvPr/>
          </p:nvSpPr>
          <p:spPr bwMode="auto">
            <a:xfrm>
              <a:off x="3008" y="1216"/>
              <a:ext cx="268" cy="320"/>
            </a:xfrm>
            <a:custGeom>
              <a:avLst/>
              <a:gdLst>
                <a:gd name="T0" fmla="*/ 0 w 17927"/>
                <a:gd name="T1" fmla="*/ 0 h 21600"/>
                <a:gd name="T2" fmla="*/ 4 w 17927"/>
                <a:gd name="T3" fmla="*/ 0 h 21600"/>
                <a:gd name="T4" fmla="*/ 2 w 17927"/>
                <a:gd name="T5" fmla="*/ 5 h 21600"/>
                <a:gd name="T6" fmla="*/ 0 60000 65536"/>
                <a:gd name="T7" fmla="*/ 0 60000 65536"/>
                <a:gd name="T8" fmla="*/ 0 60000 65536"/>
                <a:gd name="T9" fmla="*/ 0 w 17927"/>
                <a:gd name="T10" fmla="*/ 0 h 21600"/>
                <a:gd name="T11" fmla="*/ 17927 w 1792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927" h="21600" fill="none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</a:path>
                <a:path w="17927" h="21600" stroke="0" extrusionOk="0">
                  <a:moveTo>
                    <a:pt x="0" y="1858"/>
                  </a:moveTo>
                  <a:cubicBezTo>
                    <a:pt x="2759" y="633"/>
                    <a:pt x="5745" y="-1"/>
                    <a:pt x="8765" y="0"/>
                  </a:cubicBezTo>
                  <a:cubicBezTo>
                    <a:pt x="11931" y="0"/>
                    <a:pt x="15059" y="696"/>
                    <a:pt x="17927" y="2039"/>
                  </a:cubicBezTo>
                  <a:lnTo>
                    <a:pt x="8765" y="21600"/>
                  </a:lnTo>
                  <a:close/>
                </a:path>
              </a:pathLst>
            </a:custGeom>
            <a:noFill/>
            <a:ln w="38100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3852" y="1007"/>
              <a:ext cx="1653" cy="1659"/>
              <a:chOff x="3047" y="961"/>
              <a:chExt cx="1653" cy="1659"/>
            </a:xfrm>
          </p:grpSpPr>
          <p:sp>
            <p:nvSpPr>
              <p:cNvPr id="15389" name="Oval 16"/>
              <p:cNvSpPr>
                <a:spLocks noChangeArrowheads="1"/>
              </p:cNvSpPr>
              <p:nvPr/>
            </p:nvSpPr>
            <p:spPr bwMode="auto">
              <a:xfrm>
                <a:off x="3047" y="961"/>
                <a:ext cx="1653" cy="1659"/>
              </a:xfrm>
              <a:prstGeom prst="ellipse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5367" name="Object 17"/>
              <p:cNvGraphicFramePr>
                <a:graphicFrameLocks noChangeAspect="1"/>
              </p:cNvGraphicFramePr>
              <p:nvPr/>
            </p:nvGraphicFramePr>
            <p:xfrm>
              <a:off x="3808" y="1230"/>
              <a:ext cx="173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68" name="Equation" r:id="rId7" imgW="203040" imgH="177480" progId="Equation.3">
                      <p:embed/>
                    </p:oleObj>
                  </mc:Choice>
                  <mc:Fallback>
                    <p:oleObj name="Equation" r:id="rId7" imgW="203040" imgH="177480" progId="Equation.3">
                      <p:embed/>
                      <p:pic>
                        <p:nvPicPr>
                          <p:cNvPr id="15367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8" y="1230"/>
                            <a:ext cx="173" cy="1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90" name="Arc 18"/>
              <p:cNvSpPr>
                <a:spLocks/>
              </p:cNvSpPr>
              <p:nvPr/>
            </p:nvSpPr>
            <p:spPr bwMode="auto">
              <a:xfrm>
                <a:off x="3532" y="1522"/>
                <a:ext cx="709" cy="964"/>
              </a:xfrm>
              <a:custGeom>
                <a:avLst/>
                <a:gdLst>
                  <a:gd name="T0" fmla="*/ 0 w 17927"/>
                  <a:gd name="T1" fmla="*/ 4 h 21600"/>
                  <a:gd name="T2" fmla="*/ 28 w 17927"/>
                  <a:gd name="T3" fmla="*/ 4 h 21600"/>
                  <a:gd name="T4" fmla="*/ 14 w 17927"/>
                  <a:gd name="T5" fmla="*/ 43 h 21600"/>
                  <a:gd name="T6" fmla="*/ 0 60000 65536"/>
                  <a:gd name="T7" fmla="*/ 0 60000 65536"/>
                  <a:gd name="T8" fmla="*/ 0 60000 65536"/>
                  <a:gd name="T9" fmla="*/ 0 w 17927"/>
                  <a:gd name="T10" fmla="*/ 0 h 21600"/>
                  <a:gd name="T11" fmla="*/ 17927 w 1792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927" h="21600" fill="none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</a:path>
                  <a:path w="17927" h="21600" stroke="0" extrusionOk="0">
                    <a:moveTo>
                      <a:pt x="0" y="1858"/>
                    </a:moveTo>
                    <a:cubicBezTo>
                      <a:pt x="2759" y="633"/>
                      <a:pt x="5745" y="-1"/>
                      <a:pt x="8765" y="0"/>
                    </a:cubicBezTo>
                    <a:cubicBezTo>
                      <a:pt x="11931" y="0"/>
                      <a:pt x="15059" y="696"/>
                      <a:pt x="17927" y="2039"/>
                    </a:cubicBezTo>
                    <a:lnTo>
                      <a:pt x="8765" y="21600"/>
                    </a:lnTo>
                    <a:close/>
                  </a:path>
                </a:pathLst>
              </a:custGeom>
              <a:noFill/>
              <a:ln w="76200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1" name="Line 19"/>
              <p:cNvSpPr>
                <a:spLocks noChangeShapeType="1"/>
              </p:cNvSpPr>
              <p:nvPr/>
            </p:nvSpPr>
            <p:spPr bwMode="auto">
              <a:xfrm flipH="1">
                <a:off x="3878" y="1603"/>
                <a:ext cx="350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2" name="Line 20"/>
              <p:cNvSpPr>
                <a:spLocks noChangeShapeType="1"/>
              </p:cNvSpPr>
              <p:nvPr/>
            </p:nvSpPr>
            <p:spPr bwMode="auto">
              <a:xfrm>
                <a:off x="3521" y="1567"/>
                <a:ext cx="349" cy="8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3" name="Line 21"/>
              <p:cNvSpPr>
                <a:spLocks noChangeShapeType="1"/>
              </p:cNvSpPr>
              <p:nvPr/>
            </p:nvSpPr>
            <p:spPr bwMode="auto">
              <a:xfrm>
                <a:off x="3878" y="1468"/>
                <a:ext cx="0" cy="9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4" name="Text Box 22"/>
              <p:cNvSpPr txBox="1">
                <a:spLocks noChangeArrowheads="1"/>
              </p:cNvSpPr>
              <p:nvPr/>
            </p:nvSpPr>
            <p:spPr bwMode="auto">
              <a:xfrm>
                <a:off x="3866" y="1988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5395" name="Line 23"/>
              <p:cNvSpPr>
                <a:spLocks noChangeShapeType="1"/>
              </p:cNvSpPr>
              <p:nvPr/>
            </p:nvSpPr>
            <p:spPr bwMode="auto">
              <a:xfrm flipH="1">
                <a:off x="3319" y="1600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6" name="Line 24"/>
              <p:cNvSpPr>
                <a:spLocks noChangeShapeType="1"/>
              </p:cNvSpPr>
              <p:nvPr/>
            </p:nvSpPr>
            <p:spPr bwMode="auto">
              <a:xfrm>
                <a:off x="4247" y="1614"/>
                <a:ext cx="201" cy="110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7" name="Text Box 25"/>
              <p:cNvSpPr txBox="1">
                <a:spLocks noChangeArrowheads="1"/>
              </p:cNvSpPr>
              <p:nvPr/>
            </p:nvSpPr>
            <p:spPr bwMode="auto">
              <a:xfrm>
                <a:off x="4442" y="1614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5398" name="Text Box 26"/>
              <p:cNvSpPr txBox="1">
                <a:spLocks noChangeArrowheads="1"/>
              </p:cNvSpPr>
              <p:nvPr/>
            </p:nvSpPr>
            <p:spPr bwMode="auto">
              <a:xfrm>
                <a:off x="3093" y="1627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15399" name="Line 27"/>
              <p:cNvSpPr>
                <a:spLocks noChangeShapeType="1"/>
              </p:cNvSpPr>
              <p:nvPr/>
            </p:nvSpPr>
            <p:spPr bwMode="auto">
              <a:xfrm>
                <a:off x="3173" y="1509"/>
                <a:ext cx="1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0" name="Text Box 28"/>
              <p:cNvSpPr txBox="1">
                <a:spLocks noChangeArrowheads="1"/>
              </p:cNvSpPr>
              <p:nvPr/>
            </p:nvSpPr>
            <p:spPr bwMode="auto">
              <a:xfrm>
                <a:off x="4310" y="1489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  <p:sp>
            <p:nvSpPr>
              <p:cNvPr id="15401" name="Text Box 29"/>
              <p:cNvSpPr txBox="1">
                <a:spLocks noChangeArrowheads="1"/>
              </p:cNvSpPr>
              <p:nvPr/>
            </p:nvSpPr>
            <p:spPr bwMode="auto">
              <a:xfrm>
                <a:off x="3227" y="1484"/>
                <a:ext cx="183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ym typeface="Symbol" pitchFamily="18" charset="2"/>
                  </a:rPr>
                  <a:t></a:t>
                </a:r>
              </a:p>
            </p:txBody>
          </p:sp>
        </p:grpSp>
        <p:sp>
          <p:nvSpPr>
            <p:cNvPr id="15387" name="Line 30"/>
            <p:cNvSpPr>
              <a:spLocks noChangeShapeType="1"/>
            </p:cNvSpPr>
            <p:nvPr/>
          </p:nvSpPr>
          <p:spPr bwMode="auto">
            <a:xfrm flipH="1">
              <a:off x="3118" y="1006"/>
              <a:ext cx="1682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8" name="Line 31"/>
            <p:cNvSpPr>
              <a:spLocks noChangeShapeType="1"/>
            </p:cNvSpPr>
            <p:nvPr/>
          </p:nvSpPr>
          <p:spPr bwMode="auto">
            <a:xfrm flipH="1" flipV="1">
              <a:off x="2981" y="1280"/>
              <a:ext cx="1115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5363" name="Object 33"/>
          <p:cNvGraphicFramePr>
            <a:graphicFrameLocks noChangeAspect="1"/>
          </p:cNvGraphicFramePr>
          <p:nvPr/>
        </p:nvGraphicFramePr>
        <p:xfrm>
          <a:off x="1320800" y="3363913"/>
          <a:ext cx="134620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9" imgW="723600" imgH="419040" progId="Equation.3">
                  <p:embed/>
                </p:oleObj>
              </mc:Choice>
              <mc:Fallback>
                <p:oleObj name="Equation" r:id="rId9" imgW="723600" imgH="419040" progId="Equation.3">
                  <p:embed/>
                  <p:pic>
                    <p:nvPicPr>
                      <p:cNvPr id="1536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3363913"/>
                        <a:ext cx="1346200" cy="782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34"/>
          <p:cNvGraphicFramePr>
            <a:graphicFrameLocks noChangeAspect="1"/>
          </p:cNvGraphicFramePr>
          <p:nvPr/>
        </p:nvGraphicFramePr>
        <p:xfrm>
          <a:off x="1042988" y="4706938"/>
          <a:ext cx="177165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11" imgW="952200" imgH="419040" progId="Equation.3">
                  <p:embed/>
                </p:oleObj>
              </mc:Choice>
              <mc:Fallback>
                <p:oleObj name="Equation" r:id="rId11" imgW="952200" imgH="419040" progId="Equation.3">
                  <p:embed/>
                  <p:pic>
                    <p:nvPicPr>
                      <p:cNvPr id="1536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06938"/>
                        <a:ext cx="1771650" cy="782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7" name="Line 35"/>
          <p:cNvSpPr>
            <a:spLocks noChangeShapeType="1"/>
          </p:cNvSpPr>
          <p:nvPr/>
        </p:nvSpPr>
        <p:spPr bwMode="auto">
          <a:xfrm flipH="1">
            <a:off x="987425" y="4833938"/>
            <a:ext cx="333375" cy="477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Line 36"/>
          <p:cNvSpPr>
            <a:spLocks noChangeShapeType="1"/>
          </p:cNvSpPr>
          <p:nvPr/>
        </p:nvSpPr>
        <p:spPr bwMode="auto">
          <a:xfrm flipH="1">
            <a:off x="1314450" y="4899025"/>
            <a:ext cx="333375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Line 37"/>
          <p:cNvSpPr>
            <a:spLocks noChangeShapeType="1"/>
          </p:cNvSpPr>
          <p:nvPr/>
        </p:nvSpPr>
        <p:spPr bwMode="auto">
          <a:xfrm flipH="1">
            <a:off x="1873250" y="4791075"/>
            <a:ext cx="13017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Line 38"/>
          <p:cNvSpPr>
            <a:spLocks noChangeShapeType="1"/>
          </p:cNvSpPr>
          <p:nvPr/>
        </p:nvSpPr>
        <p:spPr bwMode="auto">
          <a:xfrm flipH="1">
            <a:off x="2389188" y="4797425"/>
            <a:ext cx="13017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Line 39"/>
          <p:cNvSpPr>
            <a:spLocks noChangeShapeType="1"/>
          </p:cNvSpPr>
          <p:nvPr/>
        </p:nvSpPr>
        <p:spPr bwMode="auto">
          <a:xfrm>
            <a:off x="3005138" y="50942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365" name="Object 40"/>
          <p:cNvGraphicFramePr>
            <a:graphicFrameLocks noChangeAspect="1"/>
          </p:cNvGraphicFramePr>
          <p:nvPr/>
        </p:nvGraphicFramePr>
        <p:xfrm>
          <a:off x="4067175" y="4586288"/>
          <a:ext cx="94615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13" imgW="507960" imgH="469800" progId="Equation.3">
                  <p:embed/>
                </p:oleObj>
              </mc:Choice>
              <mc:Fallback>
                <p:oleObj name="Equation" r:id="rId13" imgW="507960" imgH="469800" progId="Equation.3">
                  <p:embed/>
                  <p:pic>
                    <p:nvPicPr>
                      <p:cNvPr id="15365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586288"/>
                        <a:ext cx="946150" cy="877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15099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223.4.3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sz="2800" b="1" dirty="0"/>
              <a:t>When a sound wave passes from air into water, what properties of the wave will change?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lphaLcParenR"/>
            </a:pPr>
            <a:r>
              <a:rPr lang="en-US" sz="2800" b="1" dirty="0">
                <a:solidFill>
                  <a:schemeClr val="tx2"/>
                </a:solidFill>
              </a:rPr>
              <a:t>the frequency </a:t>
            </a:r>
            <a:r>
              <a:rPr lang="en-US" sz="2800" i="1" dirty="0">
                <a:solidFill>
                  <a:schemeClr val="tx2"/>
                </a:solidFill>
                <a:latin typeface="Arial Black" pitchFamily="34" charset="0"/>
              </a:rPr>
              <a:t>f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lphaLcParenR"/>
            </a:pPr>
            <a:r>
              <a:rPr lang="en-US" sz="2800" b="1" dirty="0">
                <a:solidFill>
                  <a:schemeClr val="tx2"/>
                </a:solidFill>
              </a:rPr>
              <a:t>the wavelength </a:t>
            </a:r>
            <a:r>
              <a:rPr lang="en-US" sz="2800" b="1" dirty="0">
                <a:solidFill>
                  <a:schemeClr val="tx2"/>
                </a:solidFill>
                <a:latin typeface="Symbol" pitchFamily="18" charset="2"/>
              </a:rPr>
              <a:t>l</a:t>
            </a:r>
            <a:endParaRPr lang="en-US" sz="2800" b="1" dirty="0">
              <a:solidFill>
                <a:schemeClr val="tx2"/>
              </a:solidFill>
            </a:endParaRPr>
          </a:p>
          <a:p>
            <a:pPr marL="533400" indent="-533400" eaLnBrk="1" hangingPunct="1">
              <a:lnSpc>
                <a:spcPct val="130000"/>
              </a:lnSpc>
              <a:buFontTx/>
              <a:buAutoNum type="alphaLcParenR"/>
            </a:pPr>
            <a:r>
              <a:rPr lang="en-US" sz="2800" b="1" dirty="0">
                <a:solidFill>
                  <a:schemeClr val="tx2"/>
                </a:solidFill>
              </a:rPr>
              <a:t>the speed of the wave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lphaLcParenR"/>
            </a:pPr>
            <a:r>
              <a:rPr lang="en-US" sz="2800" b="1" dirty="0">
                <a:solidFill>
                  <a:schemeClr val="tx2"/>
                </a:solidFill>
              </a:rPr>
              <a:t>both </a:t>
            </a:r>
            <a:r>
              <a:rPr lang="en-US" sz="2800" b="1" i="1" dirty="0">
                <a:solidFill>
                  <a:schemeClr val="tx2"/>
                </a:solidFill>
              </a:rPr>
              <a:t>f</a:t>
            </a:r>
            <a:r>
              <a:rPr lang="en-US" sz="2800" b="1" dirty="0">
                <a:solidFill>
                  <a:schemeClr val="tx2"/>
                </a:solidFill>
              </a:rPr>
              <a:t> and </a:t>
            </a:r>
            <a:r>
              <a:rPr lang="en-US" sz="2800" b="1" dirty="0">
                <a:solidFill>
                  <a:schemeClr val="tx2"/>
                </a:solidFill>
                <a:latin typeface="Symbol" pitchFamily="18" charset="2"/>
              </a:rPr>
              <a:t>l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lphaLcParenR"/>
            </a:pPr>
            <a:r>
              <a:rPr lang="en-US" sz="2800" b="1" dirty="0">
                <a:solidFill>
                  <a:schemeClr val="tx2"/>
                </a:solidFill>
              </a:rPr>
              <a:t>both </a:t>
            </a:r>
            <a:r>
              <a:rPr lang="en-US" sz="2800" b="1" i="1" dirty="0" err="1">
                <a:solidFill>
                  <a:schemeClr val="tx2"/>
                </a:solidFill>
              </a:rPr>
              <a:t>v</a:t>
            </a:r>
            <a:r>
              <a:rPr lang="en-US" sz="2800" b="1" baseline="-25000" dirty="0" err="1">
                <a:solidFill>
                  <a:schemeClr val="tx2"/>
                </a:solidFill>
              </a:rPr>
              <a:t>wave</a:t>
            </a:r>
            <a:r>
              <a:rPr lang="en-US" sz="2800" b="1" dirty="0">
                <a:solidFill>
                  <a:schemeClr val="tx2"/>
                </a:solidFill>
              </a:rPr>
              <a:t> and </a:t>
            </a:r>
            <a:r>
              <a:rPr lang="en-US" sz="2800" b="1" dirty="0">
                <a:solidFill>
                  <a:schemeClr val="tx2"/>
                </a:solidFill>
                <a:latin typeface="Symbol" pitchFamily="18" charset="2"/>
              </a:rPr>
              <a:t>l</a:t>
            </a:r>
            <a:endParaRPr lang="en-US" sz="2800" b="1" dirty="0">
              <a:solidFill>
                <a:schemeClr val="tx2"/>
              </a:solidFill>
            </a:endParaRPr>
          </a:p>
          <a:p>
            <a:pPr marL="533400" indent="-533400" eaLnBrk="1" hangingPunct="1"/>
            <a:endParaRPr lang="en-US" sz="2800" dirty="0"/>
          </a:p>
        </p:txBody>
      </p:sp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643066-6A67-4F35-A09C-605218B5A8F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959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223.4.4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A wave travels across a boundary between two different weight ropes. If it goes from the heavier to the lighter rope, the wave speed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dirty="0"/>
              <a:t>Increases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dirty="0"/>
              <a:t>Decreases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dirty="0"/>
              <a:t>Stays the same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dirty="0"/>
              <a:t>Can’t tell</a:t>
            </a:r>
          </a:p>
        </p:txBody>
      </p:sp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354CA6-2371-4C3D-9BCD-3813C9281DF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447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093" y="762000"/>
            <a:ext cx="8803907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193066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223.4.4.5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Two ropes of different linear mass density are tied together.  A sinusoidal wave goes from rope A rope where the wave speed is 4.0 m/s to rope B where the wave speed is 2.0 m/s. If the initial wave has a wavelength of 3.0 m, what is the wavelength in rope B?</a:t>
            </a:r>
          </a:p>
          <a:p>
            <a:pPr marL="514350" indent="-514350">
              <a:buAutoNum type="alphaLcParenR"/>
            </a:pPr>
            <a:r>
              <a:rPr lang="en-US" dirty="0"/>
              <a:t>2/3 m</a:t>
            </a:r>
          </a:p>
          <a:p>
            <a:pPr marL="514350" indent="-514350">
              <a:buAutoNum type="alphaLcParenR"/>
            </a:pPr>
            <a:r>
              <a:rPr lang="en-US" dirty="0"/>
              <a:t>3/2 m</a:t>
            </a:r>
          </a:p>
          <a:p>
            <a:pPr marL="514350" indent="-514350">
              <a:buAutoNum type="alphaLcParenR"/>
            </a:pPr>
            <a:r>
              <a:rPr lang="en-US" dirty="0"/>
              <a:t>3 m</a:t>
            </a:r>
          </a:p>
          <a:p>
            <a:pPr marL="514350" indent="-514350">
              <a:buAutoNum type="alphaLcParenR"/>
            </a:pPr>
            <a:r>
              <a:rPr lang="en-US" dirty="0"/>
              <a:t>6 m</a:t>
            </a:r>
          </a:p>
          <a:p>
            <a:pPr marL="514350" indent="-514350">
              <a:buAutoNum type="alphaLcParenR"/>
            </a:pPr>
            <a:r>
              <a:rPr lang="en-US" dirty="0"/>
              <a:t>1/6 m</a:t>
            </a:r>
          </a:p>
          <a:p>
            <a:pPr marL="514350" indent="-514350">
              <a:buAutoNum type="alphaLcParenR"/>
            </a:pPr>
            <a:endParaRPr lang="en-US" dirty="0"/>
          </a:p>
          <a:p>
            <a:pPr marL="514350" indent="-514350">
              <a:buAutoNum type="alphaLcParenR"/>
            </a:pPr>
            <a:endParaRPr lang="en-US" dirty="0"/>
          </a:p>
          <a:p>
            <a:pPr marL="514350" indent="-514350"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6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223.3.2.5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do we mean when we say “amplitude” for a sound wave?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maximum displacement from equilibrium of the molecule perpendicular to the wave direction.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maximum displacement of one air molecule from it’s equilibrium point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maximum distance an air particle travels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427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9030" y="374754"/>
            <a:ext cx="385497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Question 223.4.4.1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857" y="192314"/>
            <a:ext cx="4404632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Can sound travel through space?</a:t>
            </a:r>
          </a:p>
          <a:p>
            <a:pPr marL="514350" indent="-514350">
              <a:buAutoNum type="alphaLcParenR"/>
            </a:pPr>
            <a:r>
              <a:rPr lang="en-US" dirty="0">
                <a:solidFill>
                  <a:srgbClr val="FFFF00"/>
                </a:solidFill>
              </a:rPr>
              <a:t>Yes</a:t>
            </a:r>
          </a:p>
          <a:p>
            <a:pPr marL="514350" indent="-514350">
              <a:buAutoNum type="alphaLcParenR"/>
            </a:pPr>
            <a:r>
              <a:rPr lang="en-US" dirty="0">
                <a:solidFill>
                  <a:srgbClr val="FFFF00"/>
                </a:solidFill>
              </a:rPr>
              <a:t>No</a:t>
            </a:r>
          </a:p>
          <a:p>
            <a:pPr marL="514350" indent="-514350">
              <a:buAutoNum type="alphaLcParenR"/>
            </a:pPr>
            <a:r>
              <a:rPr lang="en-US" dirty="0">
                <a:solidFill>
                  <a:srgbClr val="FFFF00"/>
                </a:solidFill>
              </a:rPr>
              <a:t>Only if you are George Lucas?</a:t>
            </a:r>
          </a:p>
        </p:txBody>
      </p:sp>
      <p:pic>
        <p:nvPicPr>
          <p:cNvPr id="7" name="-assXMb3eYk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147127" y="3924300"/>
            <a:ext cx="3657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955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223.4.4.2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light travel through space?</a:t>
            </a:r>
          </a:p>
          <a:p>
            <a:pPr marL="514350" indent="-514350"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AutoNum type="alphaLcParenR"/>
            </a:pPr>
            <a:r>
              <a:rPr lang="en-US" dirty="0"/>
              <a:t>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636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223.4.4.3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00200"/>
            <a:ext cx="7932058" cy="45259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What is the medium for a light wave?… 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dirty="0"/>
              <a:t>The electromagnetic field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dirty="0"/>
              <a:t>Air molecules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dirty="0"/>
              <a:t>Free space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dirty="0"/>
              <a:t>Water  molecules</a:t>
            </a:r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D62F2E-7083-45D0-8919-2DFD6873DB3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068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obinson dadson curves.jpg"/>
          <p:cNvPicPr>
            <a:picLocks noChangeAspect="1"/>
          </p:cNvPicPr>
          <p:nvPr/>
        </p:nvPicPr>
        <p:blipFill>
          <a:blip r:embed="rId2" cstate="print"/>
          <a:srcRect l="12404" t="14208" r="15377" b="10601"/>
          <a:stretch>
            <a:fillRect/>
          </a:stretch>
        </p:blipFill>
        <p:spPr>
          <a:xfrm>
            <a:off x="1521283" y="914614"/>
            <a:ext cx="6190937" cy="51566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8" y="6291687"/>
            <a:ext cx="7300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William Strong and </a:t>
            </a:r>
            <a:r>
              <a:rPr lang="en-US" sz="1400" dirty="0" err="1"/>
              <a:t>Grorge</a:t>
            </a:r>
            <a:r>
              <a:rPr lang="en-US" sz="1400" dirty="0"/>
              <a:t> </a:t>
            </a:r>
            <a:r>
              <a:rPr lang="en-US" sz="1400" dirty="0" err="1"/>
              <a:t>Plitnik</a:t>
            </a:r>
            <a:r>
              <a:rPr lang="en-US" sz="1400" dirty="0"/>
              <a:t>, </a:t>
            </a:r>
            <a:r>
              <a:rPr lang="en-US" sz="1400" i="1" dirty="0"/>
              <a:t>Music Speech Audio,</a:t>
            </a:r>
            <a:r>
              <a:rPr lang="en-US" sz="1400" dirty="0"/>
              <a:t> 2</a:t>
            </a:r>
            <a:r>
              <a:rPr lang="en-US" sz="1400" baseline="30000" dirty="0"/>
              <a:t>nd</a:t>
            </a:r>
            <a:r>
              <a:rPr lang="en-US" sz="1400" dirty="0"/>
              <a:t>. </a:t>
            </a:r>
            <a:r>
              <a:rPr lang="en-US" sz="1400" dirty="0" err="1"/>
              <a:t>Ed.,BYU</a:t>
            </a:r>
            <a:r>
              <a:rPr lang="en-US" sz="1400" dirty="0"/>
              <a:t> Academic Publishing, 2005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17882"/>
            <a:ext cx="8229600" cy="483008"/>
          </a:xfrm>
        </p:spPr>
        <p:txBody>
          <a:bodyPr>
            <a:normAutofit fontScale="90000"/>
          </a:bodyPr>
          <a:lstStyle/>
          <a:p>
            <a:r>
              <a:rPr lang="en-US" dirty="0"/>
              <a:t>Frequency Response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550A5104-046C-40F8-8172-02896F65E1E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98763" y="1177142"/>
            <a:ext cx="8209808" cy="461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868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827354" y="-989152"/>
            <a:ext cx="5867401" cy="8912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28600" y="5867400"/>
            <a:ext cx="2286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From </a:t>
            </a:r>
            <a:r>
              <a:rPr lang="en-US" sz="1100" dirty="0" err="1"/>
              <a:t>Materialscientist</a:t>
            </a:r>
            <a:r>
              <a:rPr lang="en-US" sz="1100" dirty="0"/>
              <a:t>, used under the Creative Commons Attribution-Share Alike 2.5 Generic License.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/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039"/>
            <a:ext cx="3873500" cy="6833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378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E0B612-0B94-463A-9AD6-D3899DCBBD7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Wavelength and Period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More generally, the </a:t>
            </a:r>
            <a:r>
              <a:rPr lang="en-US" b="1"/>
              <a:t>wavelength</a:t>
            </a:r>
            <a:r>
              <a:rPr lang="en-US"/>
              <a:t> is the minimum distance between any two identical points on adjacent waves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 </a:t>
            </a:r>
            <a:r>
              <a:rPr lang="en-US" b="1"/>
              <a:t>period</a:t>
            </a:r>
            <a:r>
              <a:rPr lang="en-US" i="1"/>
              <a:t>,</a:t>
            </a:r>
            <a:r>
              <a:rPr lang="en-US" b="1" i="1"/>
              <a:t> </a:t>
            </a:r>
            <a:r>
              <a:rPr lang="en-US" i="1"/>
              <a:t>T ,</a:t>
            </a:r>
            <a:r>
              <a:rPr lang="en-US"/>
              <a:t> is the time interval required for two identical points of adjacent waves to pass by a point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The period of the wave is the same as the period of the simple harmonic oscillation of one element of the medium</a:t>
            </a:r>
          </a:p>
        </p:txBody>
      </p:sp>
    </p:spTree>
    <p:extLst>
      <p:ext uri="{BB962C8B-B14F-4D97-AF65-F5344CB8AC3E}">
        <p14:creationId xmlns:p14="http://schemas.microsoft.com/office/powerpoint/2010/main" val="2710526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56F50B-7866-470A-8715-38CA1645C1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Frequency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2672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The </a:t>
            </a:r>
            <a:r>
              <a:rPr lang="en-US" sz="2800" b="1"/>
              <a:t>frequency</a:t>
            </a:r>
            <a:r>
              <a:rPr lang="en-US" sz="2800"/>
              <a:t>, ƒ, is the number of crests (or any point on the wave) that pass a given point in a unit time interval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 time interval is most commonly the second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 frequency of the wave is the same as the frequency of the simple harmonic motion of one element of the medium</a:t>
            </a:r>
          </a:p>
        </p:txBody>
      </p:sp>
      <p:pic>
        <p:nvPicPr>
          <p:cNvPr id="5223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5713" y="1597025"/>
            <a:ext cx="36258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4883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532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3D31FD-9B7F-4D94-878A-4AD12AC2E9A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Frequency, cont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frequency and the period are related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When the time interval is the second, the units of frequency are s</a:t>
            </a:r>
            <a:r>
              <a:rPr lang="en-US" baseline="30000"/>
              <a:t>-1</a:t>
            </a:r>
            <a:r>
              <a:rPr lang="en-US"/>
              <a:t> = Hz</a:t>
            </a:r>
          </a:p>
          <a:p>
            <a:pPr lvl="1" eaLnBrk="1" hangingPunct="1"/>
            <a:r>
              <a:rPr lang="en-US"/>
              <a:t>Hz is a hertz</a:t>
            </a:r>
          </a:p>
        </p:txBody>
      </p:sp>
      <p:pic>
        <p:nvPicPr>
          <p:cNvPr id="5325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1338" y="2206625"/>
            <a:ext cx="1176337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2872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1647</Words>
  <Application>Microsoft Office PowerPoint</Application>
  <PresentationFormat>On-screen Show (4:3)</PresentationFormat>
  <Paragraphs>334</Paragraphs>
  <Slides>55</Slides>
  <Notes>3</Notes>
  <HiddenSlides>0</HiddenSlides>
  <MMClips>3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Arial Black</vt:lpstr>
      <vt:lpstr>Calibri</vt:lpstr>
      <vt:lpstr>Cambria Math</vt:lpstr>
      <vt:lpstr>Symbol</vt:lpstr>
      <vt:lpstr>Tahoma</vt:lpstr>
      <vt:lpstr>Office Theme</vt:lpstr>
      <vt:lpstr>Equation</vt:lpstr>
      <vt:lpstr>Sinusoidal Waves</vt:lpstr>
      <vt:lpstr>Question 223.3.1</vt:lpstr>
      <vt:lpstr>Amplitude and Wavelength</vt:lpstr>
      <vt:lpstr>Question 223.3.2</vt:lpstr>
      <vt:lpstr>Question 223.3.2.5</vt:lpstr>
      <vt:lpstr>PowerPoint Presentation</vt:lpstr>
      <vt:lpstr>Wavelength and Period</vt:lpstr>
      <vt:lpstr>Frequency</vt:lpstr>
      <vt:lpstr>Frequency, cont</vt:lpstr>
      <vt:lpstr>PowerPoint Presentation</vt:lpstr>
      <vt:lpstr>PowerPoint Presentation</vt:lpstr>
      <vt:lpstr>Question 223.3.4</vt:lpstr>
      <vt:lpstr>Question 223.3.5</vt:lpstr>
      <vt:lpstr>Question 223.3.6</vt:lpstr>
      <vt:lpstr>Question 223.3.8</vt:lpstr>
      <vt:lpstr>Wavenumber</vt:lpstr>
      <vt:lpstr>Wavenumber</vt:lpstr>
      <vt:lpstr>PowerPoint Presentation</vt:lpstr>
      <vt:lpstr>PowerPoint Presentation</vt:lpstr>
      <vt:lpstr>PowerPoint Presentation</vt:lpstr>
      <vt:lpstr>Musical Rumble Strip Route 66</vt:lpstr>
      <vt:lpstr>Question 223.3.3</vt:lpstr>
      <vt:lpstr>PowerPoint Presentation</vt:lpstr>
      <vt:lpstr>PowerPoint Presentation</vt:lpstr>
      <vt:lpstr>Question 223.3.9</vt:lpstr>
      <vt:lpstr>PowerPoint Presentation</vt:lpstr>
      <vt:lpstr>PowerPoint Presentation</vt:lpstr>
      <vt:lpstr>Question 223.4.0.1</vt:lpstr>
      <vt:lpstr>Question 223.4.0.2</vt:lpstr>
      <vt:lpstr>Question 223.4.0.3</vt:lpstr>
      <vt:lpstr>PowerPoint Presentation</vt:lpstr>
      <vt:lpstr>PowerPoint Presentation</vt:lpstr>
      <vt:lpstr>Wave Function</vt:lpstr>
      <vt:lpstr>PowerPoint Presentation</vt:lpstr>
      <vt:lpstr>PowerPoint Presentation</vt:lpstr>
      <vt:lpstr>PowerPoint Presentation</vt:lpstr>
      <vt:lpstr>Question 223.4.2</vt:lpstr>
      <vt:lpstr>Question 223.4.2</vt:lpstr>
      <vt:lpstr>Speed of Waves</vt:lpstr>
      <vt:lpstr>PowerPoint Presentation</vt:lpstr>
      <vt:lpstr>Forces on a Segment of String</vt:lpstr>
      <vt:lpstr>Forces on a Segment of String</vt:lpstr>
      <vt:lpstr>Forces on a Segment of String</vt:lpstr>
      <vt:lpstr>Forces on a Segment of String</vt:lpstr>
      <vt:lpstr>Forces on a Segment of String</vt:lpstr>
      <vt:lpstr>Question 223.4.3</vt:lpstr>
      <vt:lpstr>Question 223.4.4</vt:lpstr>
      <vt:lpstr>PowerPoint Presentation</vt:lpstr>
      <vt:lpstr>Question 223.4.4.5</vt:lpstr>
      <vt:lpstr>Question 223.4.4.1</vt:lpstr>
      <vt:lpstr>Question 223.4.4.2</vt:lpstr>
      <vt:lpstr>Question 223.4.4.3</vt:lpstr>
      <vt:lpstr>Frequency Response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13</cp:revision>
  <dcterms:created xsi:type="dcterms:W3CDTF">2011-09-12T21:35:14Z</dcterms:created>
  <dcterms:modified xsi:type="dcterms:W3CDTF">2019-04-29T15:51:19Z</dcterms:modified>
</cp:coreProperties>
</file>