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86" r:id="rId2"/>
    <p:sldId id="285" r:id="rId3"/>
    <p:sldId id="287" r:id="rId4"/>
    <p:sldId id="289" r:id="rId5"/>
    <p:sldId id="341" r:id="rId6"/>
    <p:sldId id="310" r:id="rId7"/>
    <p:sldId id="344" r:id="rId8"/>
    <p:sldId id="288" r:id="rId9"/>
    <p:sldId id="311" r:id="rId10"/>
    <p:sldId id="290" r:id="rId11"/>
    <p:sldId id="291" r:id="rId12"/>
    <p:sldId id="312" r:id="rId13"/>
    <p:sldId id="292" r:id="rId14"/>
    <p:sldId id="313" r:id="rId15"/>
    <p:sldId id="293" r:id="rId16"/>
    <p:sldId id="294" r:id="rId17"/>
    <p:sldId id="295" r:id="rId18"/>
    <p:sldId id="296" r:id="rId19"/>
    <p:sldId id="297" r:id="rId20"/>
    <p:sldId id="298" r:id="rId21"/>
    <p:sldId id="314" r:id="rId22"/>
    <p:sldId id="315" r:id="rId23"/>
    <p:sldId id="316" r:id="rId24"/>
    <p:sldId id="317" r:id="rId25"/>
    <p:sldId id="299" r:id="rId26"/>
    <p:sldId id="300" r:id="rId27"/>
    <p:sldId id="301" r:id="rId28"/>
    <p:sldId id="302" r:id="rId29"/>
    <p:sldId id="303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04" r:id="rId39"/>
    <p:sldId id="305" r:id="rId40"/>
    <p:sldId id="306" r:id="rId41"/>
    <p:sldId id="307" r:id="rId42"/>
    <p:sldId id="308" r:id="rId43"/>
    <p:sldId id="309" r:id="rId44"/>
    <p:sldId id="336" r:id="rId45"/>
    <p:sldId id="337" r:id="rId46"/>
    <p:sldId id="342" r:id="rId47"/>
    <p:sldId id="343" r:id="rId48"/>
    <p:sldId id="339" r:id="rId49"/>
    <p:sldId id="340" r:id="rId50"/>
    <p:sldId id="28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D14D749C-C0D3-485E-8084-7F974543AFC9}"/>
    <pc:docChg chg="custSel addSld modSld sldOrd">
      <pc:chgData name="Lines, Todd" userId="afaf7c3a-e8aa-4568-882a-02ad8f9e19b0" providerId="ADAL" clId="{D14D749C-C0D3-485E-8084-7F974543AFC9}" dt="2019-04-30T18:57:28.338" v="60"/>
      <pc:docMkLst>
        <pc:docMk/>
      </pc:docMkLst>
      <pc:sldChg chg="ord">
        <pc:chgData name="Lines, Todd" userId="afaf7c3a-e8aa-4568-882a-02ad8f9e19b0" providerId="ADAL" clId="{D14D749C-C0D3-485E-8084-7F974543AFC9}" dt="2019-04-30T18:19:22.249" v="45"/>
        <pc:sldMkLst>
          <pc:docMk/>
          <pc:sldMk cId="3687487709" sldId="287"/>
        </pc:sldMkLst>
      </pc:sldChg>
      <pc:sldChg chg="ord">
        <pc:chgData name="Lines, Todd" userId="afaf7c3a-e8aa-4568-882a-02ad8f9e19b0" providerId="ADAL" clId="{D14D749C-C0D3-485E-8084-7F974543AFC9}" dt="2019-04-30T18:19:41.998" v="46"/>
        <pc:sldMkLst>
          <pc:docMk/>
          <pc:sldMk cId="3852839569" sldId="289"/>
        </pc:sldMkLst>
      </pc:sldChg>
      <pc:sldChg chg="addSp delSp modSp ord">
        <pc:chgData name="Lines, Todd" userId="afaf7c3a-e8aa-4568-882a-02ad8f9e19b0" providerId="ADAL" clId="{D14D749C-C0D3-485E-8084-7F974543AFC9}" dt="2019-04-30T18:19:06.778" v="44"/>
        <pc:sldMkLst>
          <pc:docMk/>
          <pc:sldMk cId="1389832616" sldId="310"/>
        </pc:sldMkLst>
        <pc:spChg chg="mod topLvl">
          <ac:chgData name="Lines, Todd" userId="afaf7c3a-e8aa-4568-882a-02ad8f9e19b0" providerId="ADAL" clId="{D14D749C-C0D3-485E-8084-7F974543AFC9}" dt="2019-04-30T18:09:37.548" v="41" actId="164"/>
          <ac:spMkLst>
            <pc:docMk/>
            <pc:sldMk cId="1389832616" sldId="310"/>
            <ac:spMk id="5126" creationId="{00000000-0000-0000-0000-000000000000}"/>
          </ac:spMkLst>
        </pc:spChg>
        <pc:spChg chg="mod topLvl">
          <ac:chgData name="Lines, Todd" userId="afaf7c3a-e8aa-4568-882a-02ad8f9e19b0" providerId="ADAL" clId="{D14D749C-C0D3-485E-8084-7F974543AFC9}" dt="2019-04-30T18:09:37.548" v="41" actId="164"/>
          <ac:spMkLst>
            <pc:docMk/>
            <pc:sldMk cId="1389832616" sldId="310"/>
            <ac:spMk id="5127" creationId="{00000000-0000-0000-0000-000000000000}"/>
          </ac:spMkLst>
        </pc:spChg>
        <pc:spChg chg="mod topLvl">
          <ac:chgData name="Lines, Todd" userId="afaf7c3a-e8aa-4568-882a-02ad8f9e19b0" providerId="ADAL" clId="{D14D749C-C0D3-485E-8084-7F974543AFC9}" dt="2019-04-30T18:09:37.548" v="41" actId="164"/>
          <ac:spMkLst>
            <pc:docMk/>
            <pc:sldMk cId="1389832616" sldId="310"/>
            <ac:spMk id="5128" creationId="{00000000-0000-0000-0000-000000000000}"/>
          </ac:spMkLst>
        </pc:spChg>
        <pc:spChg chg="mod topLvl">
          <ac:chgData name="Lines, Todd" userId="afaf7c3a-e8aa-4568-882a-02ad8f9e19b0" providerId="ADAL" clId="{D14D749C-C0D3-485E-8084-7F974543AFC9}" dt="2019-04-30T18:09:37.548" v="41" actId="164"/>
          <ac:spMkLst>
            <pc:docMk/>
            <pc:sldMk cId="1389832616" sldId="310"/>
            <ac:spMk id="5129" creationId="{00000000-0000-0000-0000-000000000000}"/>
          </ac:spMkLst>
        </pc:spChg>
        <pc:spChg chg="mod topLvl">
          <ac:chgData name="Lines, Todd" userId="afaf7c3a-e8aa-4568-882a-02ad8f9e19b0" providerId="ADAL" clId="{D14D749C-C0D3-485E-8084-7F974543AFC9}" dt="2019-04-30T18:09:37.548" v="41" actId="164"/>
          <ac:spMkLst>
            <pc:docMk/>
            <pc:sldMk cId="1389832616" sldId="310"/>
            <ac:spMk id="5130" creationId="{00000000-0000-0000-0000-000000000000}"/>
          </ac:spMkLst>
        </pc:spChg>
        <pc:spChg chg="mod topLvl">
          <ac:chgData name="Lines, Todd" userId="afaf7c3a-e8aa-4568-882a-02ad8f9e19b0" providerId="ADAL" clId="{D14D749C-C0D3-485E-8084-7F974543AFC9}" dt="2019-04-30T18:09:37.548" v="41" actId="164"/>
          <ac:spMkLst>
            <pc:docMk/>
            <pc:sldMk cId="1389832616" sldId="310"/>
            <ac:spMk id="5131" creationId="{00000000-0000-0000-0000-000000000000}"/>
          </ac:spMkLst>
        </pc:spChg>
        <pc:spChg chg="mod topLvl">
          <ac:chgData name="Lines, Todd" userId="afaf7c3a-e8aa-4568-882a-02ad8f9e19b0" providerId="ADAL" clId="{D14D749C-C0D3-485E-8084-7F974543AFC9}" dt="2019-04-30T18:09:37.548" v="41" actId="164"/>
          <ac:spMkLst>
            <pc:docMk/>
            <pc:sldMk cId="1389832616" sldId="310"/>
            <ac:spMk id="5132" creationId="{00000000-0000-0000-0000-000000000000}"/>
          </ac:spMkLst>
        </pc:spChg>
        <pc:spChg chg="mod topLvl">
          <ac:chgData name="Lines, Todd" userId="afaf7c3a-e8aa-4568-882a-02ad8f9e19b0" providerId="ADAL" clId="{D14D749C-C0D3-485E-8084-7F974543AFC9}" dt="2019-04-30T18:09:37.548" v="41" actId="164"/>
          <ac:spMkLst>
            <pc:docMk/>
            <pc:sldMk cId="1389832616" sldId="310"/>
            <ac:spMk id="5133" creationId="{00000000-0000-0000-0000-000000000000}"/>
          </ac:spMkLst>
        </pc:spChg>
        <pc:spChg chg="mod topLvl">
          <ac:chgData name="Lines, Todd" userId="afaf7c3a-e8aa-4568-882a-02ad8f9e19b0" providerId="ADAL" clId="{D14D749C-C0D3-485E-8084-7F974543AFC9}" dt="2019-04-30T18:09:37.548" v="41" actId="164"/>
          <ac:spMkLst>
            <pc:docMk/>
            <pc:sldMk cId="1389832616" sldId="310"/>
            <ac:spMk id="5134" creationId="{00000000-0000-0000-0000-000000000000}"/>
          </ac:spMkLst>
        </pc:spChg>
        <pc:spChg chg="mod topLvl">
          <ac:chgData name="Lines, Todd" userId="afaf7c3a-e8aa-4568-882a-02ad8f9e19b0" providerId="ADAL" clId="{D14D749C-C0D3-485E-8084-7F974543AFC9}" dt="2019-04-30T18:09:37.548" v="41" actId="164"/>
          <ac:spMkLst>
            <pc:docMk/>
            <pc:sldMk cId="1389832616" sldId="310"/>
            <ac:spMk id="5135" creationId="{00000000-0000-0000-0000-000000000000}"/>
          </ac:spMkLst>
        </pc:spChg>
        <pc:spChg chg="mod topLvl">
          <ac:chgData name="Lines, Todd" userId="afaf7c3a-e8aa-4568-882a-02ad8f9e19b0" providerId="ADAL" clId="{D14D749C-C0D3-485E-8084-7F974543AFC9}" dt="2019-04-30T18:09:37.548" v="41" actId="164"/>
          <ac:spMkLst>
            <pc:docMk/>
            <pc:sldMk cId="1389832616" sldId="310"/>
            <ac:spMk id="5136" creationId="{00000000-0000-0000-0000-000000000000}"/>
          </ac:spMkLst>
        </pc:spChg>
        <pc:spChg chg="mod topLvl">
          <ac:chgData name="Lines, Todd" userId="afaf7c3a-e8aa-4568-882a-02ad8f9e19b0" providerId="ADAL" clId="{D14D749C-C0D3-485E-8084-7F974543AFC9}" dt="2019-04-30T18:09:37.548" v="41" actId="164"/>
          <ac:spMkLst>
            <pc:docMk/>
            <pc:sldMk cId="1389832616" sldId="310"/>
            <ac:spMk id="5137" creationId="{00000000-0000-0000-0000-000000000000}"/>
          </ac:spMkLst>
        </pc:spChg>
        <pc:grpChg chg="del">
          <ac:chgData name="Lines, Todd" userId="afaf7c3a-e8aa-4568-882a-02ad8f9e19b0" providerId="ADAL" clId="{D14D749C-C0D3-485E-8084-7F974543AFC9}" dt="2019-04-30T18:06:23.326" v="0" actId="165"/>
          <ac:grpSpMkLst>
            <pc:docMk/>
            <pc:sldMk cId="1389832616" sldId="310"/>
            <ac:grpSpMk id="2" creationId="{00000000-0000-0000-0000-000000000000}"/>
          </ac:grpSpMkLst>
        </pc:grpChg>
        <pc:grpChg chg="del mod topLvl">
          <ac:chgData name="Lines, Todd" userId="afaf7c3a-e8aa-4568-882a-02ad8f9e19b0" providerId="ADAL" clId="{D14D749C-C0D3-485E-8084-7F974543AFC9}" dt="2019-04-30T18:06:50.370" v="3" actId="165"/>
          <ac:grpSpMkLst>
            <pc:docMk/>
            <pc:sldMk cId="1389832616" sldId="310"/>
            <ac:grpSpMk id="3" creationId="{00000000-0000-0000-0000-000000000000}"/>
          </ac:grpSpMkLst>
        </pc:grpChg>
        <pc:grpChg chg="add del mod">
          <ac:chgData name="Lines, Todd" userId="afaf7c3a-e8aa-4568-882a-02ad8f9e19b0" providerId="ADAL" clId="{D14D749C-C0D3-485E-8084-7F974543AFC9}" dt="2019-04-30T18:07:54.781" v="29" actId="165"/>
          <ac:grpSpMkLst>
            <pc:docMk/>
            <pc:sldMk cId="1389832616" sldId="310"/>
            <ac:grpSpMk id="4" creationId="{BC36162A-A64D-4A92-8B71-01264315B24A}"/>
          </ac:grpSpMkLst>
        </pc:grpChg>
        <pc:grpChg chg="add mod">
          <ac:chgData name="Lines, Todd" userId="afaf7c3a-e8aa-4568-882a-02ad8f9e19b0" providerId="ADAL" clId="{D14D749C-C0D3-485E-8084-7F974543AFC9}" dt="2019-04-30T18:09:37.548" v="41" actId="164"/>
          <ac:grpSpMkLst>
            <pc:docMk/>
            <pc:sldMk cId="1389832616" sldId="310"/>
            <ac:grpSpMk id="5" creationId="{93DAC785-4362-47EC-9CB8-3B72511717BB}"/>
          </ac:grpSpMkLst>
        </pc:grpChg>
        <pc:graphicFrameChg chg="mod topLvl">
          <ac:chgData name="Lines, Todd" userId="afaf7c3a-e8aa-4568-882a-02ad8f9e19b0" providerId="ADAL" clId="{D14D749C-C0D3-485E-8084-7F974543AFC9}" dt="2019-04-30T18:09:37.548" v="41" actId="164"/>
          <ac:graphicFrameMkLst>
            <pc:docMk/>
            <pc:sldMk cId="1389832616" sldId="310"/>
            <ac:graphicFrameMk id="5122" creationId="{00000000-0000-0000-0000-000000000000}"/>
          </ac:graphicFrameMkLst>
        </pc:graphicFrameChg>
        <pc:picChg chg="del mod">
          <ac:chgData name="Lines, Todd" userId="afaf7c3a-e8aa-4568-882a-02ad8f9e19b0" providerId="ADAL" clId="{D14D749C-C0D3-485E-8084-7F974543AFC9}" dt="2019-04-30T18:09:50.841" v="43"/>
          <ac:picMkLst>
            <pc:docMk/>
            <pc:sldMk cId="1389832616" sldId="310"/>
            <ac:picMk id="6" creationId="{9F5718DE-BDB9-47F2-8CD0-650475A07DE0}"/>
          </ac:picMkLst>
        </pc:picChg>
      </pc:sldChg>
      <pc:sldChg chg="ord">
        <pc:chgData name="Lines, Todd" userId="afaf7c3a-e8aa-4568-882a-02ad8f9e19b0" providerId="ADAL" clId="{D14D749C-C0D3-485E-8084-7F974543AFC9}" dt="2019-04-30T18:32:17.690" v="48"/>
        <pc:sldMkLst>
          <pc:docMk/>
          <pc:sldMk cId="1729789265" sldId="311"/>
        </pc:sldMkLst>
      </pc:sldChg>
      <pc:sldChg chg="delSp modSp">
        <pc:chgData name="Lines, Todd" userId="afaf7c3a-e8aa-4568-882a-02ad8f9e19b0" providerId="ADAL" clId="{D14D749C-C0D3-485E-8084-7F974543AFC9}" dt="2019-04-30T18:53:59.664" v="50"/>
        <pc:sldMkLst>
          <pc:docMk/>
          <pc:sldMk cId="1222242176" sldId="314"/>
        </pc:sldMkLst>
        <pc:picChg chg="del mod">
          <ac:chgData name="Lines, Todd" userId="afaf7c3a-e8aa-4568-882a-02ad8f9e19b0" providerId="ADAL" clId="{D14D749C-C0D3-485E-8084-7F974543AFC9}" dt="2019-04-30T18:53:59.664" v="50"/>
          <ac:picMkLst>
            <pc:docMk/>
            <pc:sldMk cId="1222242176" sldId="314"/>
            <ac:picMk id="7" creationId="{103356B0-9435-43AF-8F0E-29B8BAA8A78A}"/>
          </ac:picMkLst>
        </pc:picChg>
      </pc:sldChg>
      <pc:sldChg chg="delSp modSp">
        <pc:chgData name="Lines, Todd" userId="afaf7c3a-e8aa-4568-882a-02ad8f9e19b0" providerId="ADAL" clId="{D14D749C-C0D3-485E-8084-7F974543AFC9}" dt="2019-04-30T18:55:25.372" v="52"/>
        <pc:sldMkLst>
          <pc:docMk/>
          <pc:sldMk cId="1189374261" sldId="315"/>
        </pc:sldMkLst>
        <pc:picChg chg="del mod">
          <ac:chgData name="Lines, Todd" userId="afaf7c3a-e8aa-4568-882a-02ad8f9e19b0" providerId="ADAL" clId="{D14D749C-C0D3-485E-8084-7F974543AFC9}" dt="2019-04-30T18:55:25.372" v="52"/>
          <ac:picMkLst>
            <pc:docMk/>
            <pc:sldMk cId="1189374261" sldId="315"/>
            <ac:picMk id="4" creationId="{DA3992FC-05C1-40B3-A370-D908CBA7B181}"/>
          </ac:picMkLst>
        </pc:picChg>
      </pc:sldChg>
      <pc:sldChg chg="delSp modSp">
        <pc:chgData name="Lines, Todd" userId="afaf7c3a-e8aa-4568-882a-02ad8f9e19b0" providerId="ADAL" clId="{D14D749C-C0D3-485E-8084-7F974543AFC9}" dt="2019-04-30T18:56:17.180" v="55"/>
        <pc:sldMkLst>
          <pc:docMk/>
          <pc:sldMk cId="1734463390" sldId="316"/>
        </pc:sldMkLst>
        <pc:spChg chg="del">
          <ac:chgData name="Lines, Todd" userId="afaf7c3a-e8aa-4568-882a-02ad8f9e19b0" providerId="ADAL" clId="{D14D749C-C0D3-485E-8084-7F974543AFC9}" dt="2019-04-30T18:56:00.006" v="53" actId="478"/>
          <ac:spMkLst>
            <pc:docMk/>
            <pc:sldMk cId="1734463390" sldId="316"/>
            <ac:spMk id="40963" creationId="{00000000-0000-0000-0000-000000000000}"/>
          </ac:spMkLst>
        </pc:spChg>
        <pc:picChg chg="del mod">
          <ac:chgData name="Lines, Todd" userId="afaf7c3a-e8aa-4568-882a-02ad8f9e19b0" providerId="ADAL" clId="{D14D749C-C0D3-485E-8084-7F974543AFC9}" dt="2019-04-30T18:56:17.180" v="55"/>
          <ac:picMkLst>
            <pc:docMk/>
            <pc:sldMk cId="1734463390" sldId="316"/>
            <ac:picMk id="4" creationId="{023BC418-3931-46E3-A4DD-8C9FC04F5C6F}"/>
          </ac:picMkLst>
        </pc:picChg>
      </pc:sldChg>
      <pc:sldChg chg="delSp modSp">
        <pc:chgData name="Lines, Todd" userId="afaf7c3a-e8aa-4568-882a-02ad8f9e19b0" providerId="ADAL" clId="{D14D749C-C0D3-485E-8084-7F974543AFC9}" dt="2019-04-30T18:56:42.530" v="58"/>
        <pc:sldMkLst>
          <pc:docMk/>
          <pc:sldMk cId="3937303269" sldId="317"/>
        </pc:sldMkLst>
        <pc:spChg chg="del">
          <ac:chgData name="Lines, Todd" userId="afaf7c3a-e8aa-4568-882a-02ad8f9e19b0" providerId="ADAL" clId="{D14D749C-C0D3-485E-8084-7F974543AFC9}" dt="2019-04-30T18:56:30.453" v="56" actId="478"/>
          <ac:spMkLst>
            <pc:docMk/>
            <pc:sldMk cId="3937303269" sldId="317"/>
            <ac:spMk id="41987" creationId="{00000000-0000-0000-0000-000000000000}"/>
          </ac:spMkLst>
        </pc:spChg>
        <pc:picChg chg="del mod">
          <ac:chgData name="Lines, Todd" userId="afaf7c3a-e8aa-4568-882a-02ad8f9e19b0" providerId="ADAL" clId="{D14D749C-C0D3-485E-8084-7F974543AFC9}" dt="2019-04-30T18:56:42.530" v="58"/>
          <ac:picMkLst>
            <pc:docMk/>
            <pc:sldMk cId="3937303269" sldId="317"/>
            <ac:picMk id="4" creationId="{664D7EED-04A8-42F0-9951-C12BCE023342}"/>
          </ac:picMkLst>
        </pc:picChg>
      </pc:sldChg>
      <pc:sldChg chg="delSp modSp">
        <pc:chgData name="Lines, Todd" userId="afaf7c3a-e8aa-4568-882a-02ad8f9e19b0" providerId="ADAL" clId="{D14D749C-C0D3-485E-8084-7F974543AFC9}" dt="2019-04-30T18:57:28.338" v="60"/>
        <pc:sldMkLst>
          <pc:docMk/>
          <pc:sldMk cId="3726261940" sldId="336"/>
        </pc:sldMkLst>
        <pc:picChg chg="del mod">
          <ac:chgData name="Lines, Todd" userId="afaf7c3a-e8aa-4568-882a-02ad8f9e19b0" providerId="ADAL" clId="{D14D749C-C0D3-485E-8084-7F974543AFC9}" dt="2019-04-30T18:57:28.338" v="60"/>
          <ac:picMkLst>
            <pc:docMk/>
            <pc:sldMk cId="3726261940" sldId="336"/>
            <ac:picMk id="8" creationId="{FC5AEA90-AFF9-4676-A184-901E0E8FA33F}"/>
          </ac:picMkLst>
        </pc:picChg>
      </pc:sldChg>
      <pc:sldChg chg="add">
        <pc:chgData name="Lines, Todd" userId="afaf7c3a-e8aa-4568-882a-02ad8f9e19b0" providerId="ADAL" clId="{D14D749C-C0D3-485E-8084-7F974543AFC9}" dt="2019-04-30T18:26:48.630" v="47"/>
        <pc:sldMkLst>
          <pc:docMk/>
          <pc:sldMk cId="103656388" sldId="34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81139-F0BA-49F9-93A6-6F626C1CF540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20C94-1406-4988-8D1D-1073C32750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5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5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42607B-54DC-48D1-A218-DA4A714D19E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40B7-8B0E-44A6-9E20-D5135BF064F6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H-6JG0NeG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red_green_and_resultant_wave.avi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reg_gree_purple_separate.avi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k7IxJ52u7U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GN_HO7_lUg" TargetMode="External"/><Relationship Id="rId4" Type="http://schemas.openxmlformats.org/officeDocument/2006/relationships/image" Target="../media/image20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X04ySm4TTk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223.4.5.1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index of refraction is  n = 2, how fast is the light going in the material medium?</a:t>
            </a:r>
          </a:p>
          <a:p>
            <a:pPr marL="514350" indent="-514350">
              <a:buAutoNum type="alphaLcParenR"/>
            </a:pPr>
            <a:r>
              <a:rPr lang="en-US" dirty="0"/>
              <a:t>Twice the speed of light</a:t>
            </a:r>
          </a:p>
          <a:p>
            <a:pPr marL="514350" indent="-514350">
              <a:buAutoNum type="alphaLcParenR"/>
            </a:pPr>
            <a:r>
              <a:rPr lang="en-US" dirty="0"/>
              <a:t>Half the speed of light</a:t>
            </a:r>
          </a:p>
          <a:p>
            <a:pPr marL="514350" indent="-514350">
              <a:buAutoNum type="alphaLcParenR"/>
            </a:pPr>
            <a:r>
              <a:rPr lang="en-US" dirty="0"/>
              <a:t>A quarter the speed of light</a:t>
            </a:r>
          </a:p>
          <a:p>
            <a:pPr marL="514350" indent="-514350">
              <a:buAutoNum type="alphaLcParenR"/>
            </a:pPr>
            <a:r>
              <a:rPr lang="en-US" dirty="0"/>
              <a:t>1/16 the speed of 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14" name="Title 6"/>
          <p:cNvSpPr>
            <a:spLocks noGrp="1"/>
          </p:cNvSpPr>
          <p:nvPr>
            <p:ph type="title"/>
          </p:nvPr>
        </p:nvSpPr>
        <p:spPr>
          <a:xfrm>
            <a:off x="457201" y="274638"/>
            <a:ext cx="448056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 223.4.9</a:t>
            </a:r>
          </a:p>
        </p:txBody>
      </p:sp>
      <p:sp>
        <p:nvSpPr>
          <p:cNvPr id="64516" name="Content Placeholder 7"/>
          <p:cNvSpPr>
            <a:spLocks noGrp="1"/>
          </p:cNvSpPr>
          <p:nvPr>
            <p:ph sz="half" idx="2"/>
          </p:nvPr>
        </p:nvSpPr>
        <p:spPr>
          <a:xfrm>
            <a:off x="524435" y="1210234"/>
            <a:ext cx="4450977" cy="533848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>
                <a:solidFill>
                  <a:schemeClr val="bg1"/>
                </a:solidFill>
              </a:rPr>
              <a:t>The Pioneer 10 spacecraft has a large dish antenna, the Earth Observation System spacecraft has a much smaller antenna. Why?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Pioneer 10 is really smaller, it just looks like it is big in the picture.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The intensity of the communication signal goes down with the square of the distance. Pioneer 10 must be designed to work farther away.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The EOS satellite probably does not need to communicate as much as the Pioneer 10 spacecraft.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The Pioneer 10 spacecraft must have a wimpy transceiver.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No good reason, they have artists design the look of these things so they look far out and cool</a:t>
            </a:r>
          </a:p>
        </p:txBody>
      </p:sp>
      <p:sp>
        <p:nvSpPr>
          <p:cNvPr id="645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5A48A1-FA10-4297-9A45-A4DF9393E8E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6487" y="3886087"/>
            <a:ext cx="2482044" cy="244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3495" y="582305"/>
            <a:ext cx="2367887" cy="315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94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223.4.10  123.22.5</a:t>
            </a:r>
          </a:p>
        </p:txBody>
      </p:sp>
      <p:sp>
        <p:nvSpPr>
          <p:cNvPr id="539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I have 100W of power coming from my speaker. What is the intensity 0.5m from the speaker?</a:t>
            </a:r>
          </a:p>
          <a:p>
            <a:pPr>
              <a:buFontTx/>
              <a:buNone/>
            </a:pPr>
            <a:r>
              <a:rPr lang="en-US" dirty="0"/>
              <a:t>a) 0.01W</a:t>
            </a:r>
          </a:p>
          <a:p>
            <a:pPr>
              <a:buFontTx/>
              <a:buNone/>
            </a:pPr>
            <a:r>
              <a:rPr lang="en-US" dirty="0"/>
              <a:t>b) Just under 1W</a:t>
            </a:r>
          </a:p>
          <a:p>
            <a:pPr>
              <a:buFontTx/>
              <a:buNone/>
            </a:pPr>
            <a:r>
              <a:rPr lang="en-US" dirty="0"/>
              <a:t>c) A little over 10W</a:t>
            </a:r>
          </a:p>
          <a:p>
            <a:pPr>
              <a:buFontTx/>
              <a:buNone/>
            </a:pPr>
            <a:r>
              <a:rPr lang="en-US" dirty="0"/>
              <a:t>d) A little over 30W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9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1" name="Title 1"/>
          <p:cNvSpPr>
            <a:spLocks noGrp="1"/>
          </p:cNvSpPr>
          <p:nvPr>
            <p:ph type="title"/>
          </p:nvPr>
        </p:nvSpPr>
        <p:spPr>
          <a:xfrm>
            <a:off x="4616450" y="90488"/>
            <a:ext cx="4305300" cy="914400"/>
          </a:xfrm>
        </p:spPr>
        <p:txBody>
          <a:bodyPr/>
          <a:lstStyle/>
          <a:p>
            <a:r>
              <a:rPr lang="en-US"/>
              <a:t>Intensity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61963" y="682625"/>
            <a:ext cx="5638800" cy="5486400"/>
            <a:chOff x="1676400" y="1371600"/>
            <a:chExt cx="5638800" cy="5486400"/>
          </a:xfrm>
        </p:grpSpPr>
        <p:sp>
          <p:nvSpPr>
            <p:cNvPr id="6" name="Oval 5"/>
            <p:cNvSpPr/>
            <p:nvPr/>
          </p:nvSpPr>
          <p:spPr>
            <a:xfrm>
              <a:off x="1828800" y="1371600"/>
              <a:ext cx="5486400" cy="548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>
              <a:off x="1676400" y="1371600"/>
              <a:ext cx="5638800" cy="5486400"/>
            </a:xfrm>
            <a:prstGeom prst="arc">
              <a:avLst>
                <a:gd name="adj1" fmla="val 19422644"/>
                <a:gd name="adj2" fmla="val 2217654"/>
              </a:avLst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2247900"/>
              <a:ext cx="3657600" cy="37338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5" name="Straight Connector 14"/>
            <p:cNvCxnSpPr>
              <a:endCxn id="34" idx="0"/>
            </p:cNvCxnSpPr>
            <p:nvPr/>
          </p:nvCxnSpPr>
          <p:spPr>
            <a:xfrm flipV="1">
              <a:off x="4572000" y="24384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34" idx="4"/>
            </p:cNvCxnSpPr>
            <p:nvPr/>
          </p:nvCxnSpPr>
          <p:spPr>
            <a:xfrm>
              <a:off x="4572000" y="41148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019800" y="2362200"/>
              <a:ext cx="685800" cy="3448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629400" y="2438400"/>
              <a:ext cx="228600" cy="33528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>
              <a:off x="2743200" y="2252663"/>
              <a:ext cx="3657600" cy="3690937"/>
            </a:xfrm>
            <a:prstGeom prst="arc">
              <a:avLst>
                <a:gd name="adj1" fmla="val 19331133"/>
                <a:gd name="adj2" fmla="val 2328634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57800" y="2971800"/>
              <a:ext cx="762000" cy="2286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57600" y="3124200"/>
              <a:ext cx="1828800" cy="19812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>
              <a:off x="3581400" y="3124200"/>
              <a:ext cx="1905000" cy="1981200"/>
            </a:xfrm>
            <a:prstGeom prst="arc">
              <a:avLst>
                <a:gd name="adj1" fmla="val 19422644"/>
                <a:gd name="adj2" fmla="val 2125500"/>
              </a:avLst>
            </a:prstGeom>
            <a:solidFill>
              <a:srgbClr val="32757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943600" y="2986088"/>
              <a:ext cx="152400" cy="223361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14800" y="3581400"/>
              <a:ext cx="1219200" cy="1066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3" name="Straight Connector 62"/>
            <p:cNvCxnSpPr>
              <a:endCxn id="34" idx="0"/>
            </p:cNvCxnSpPr>
            <p:nvPr/>
          </p:nvCxnSpPr>
          <p:spPr>
            <a:xfrm flipV="1">
              <a:off x="4572000" y="24384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34" idx="4"/>
            </p:cNvCxnSpPr>
            <p:nvPr/>
          </p:nvCxnSpPr>
          <p:spPr>
            <a:xfrm>
              <a:off x="4572000" y="41148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5257800" y="3552825"/>
              <a:ext cx="76200" cy="1119188"/>
            </a:xfrm>
            <a:prstGeom prst="ellipse">
              <a:avLst/>
            </a:prstGeom>
            <a:solidFill>
              <a:srgbClr val="32757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 rot="-5400000">
            <a:off x="3034506" y="3331370"/>
            <a:ext cx="581025" cy="233362"/>
            <a:chOff x="957263" y="4371974"/>
            <a:chExt cx="581026" cy="233365"/>
          </a:xfrm>
        </p:grpSpPr>
        <p:sp>
          <p:nvSpPr>
            <p:cNvPr id="78" name="Trapezoid 77"/>
            <p:cNvSpPr/>
            <p:nvPr/>
          </p:nvSpPr>
          <p:spPr>
            <a:xfrm>
              <a:off x="957264" y="4449763"/>
              <a:ext cx="581026" cy="155577"/>
            </a:xfrm>
            <a:prstGeom prst="trapezoid">
              <a:avLst>
                <a:gd name="adj" fmla="val 104546"/>
              </a:avLst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09663" y="4371974"/>
              <a:ext cx="276225" cy="88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83" name="Straight Connector 82"/>
          <p:cNvCxnSpPr/>
          <p:nvPr/>
        </p:nvCxnSpPr>
        <p:spPr>
          <a:xfrm rot="5400000" flipH="1" flipV="1">
            <a:off x="1786731" y="5003007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2523331" y="5003007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3245644" y="5003007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3967162" y="5003801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28" name="TextBox 86"/>
          <p:cNvSpPr txBox="1">
            <a:spLocks noChangeArrowheads="1"/>
          </p:cNvSpPr>
          <p:nvPr/>
        </p:nvSpPr>
        <p:spPr bwMode="auto">
          <a:xfrm>
            <a:off x="3432175" y="6340475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10m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343275" y="6310313"/>
            <a:ext cx="749300" cy="15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3344863" y="5965825"/>
            <a:ext cx="1452562" cy="31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3362325" y="5607050"/>
            <a:ext cx="2214563" cy="47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32" name="TextBox 102"/>
          <p:cNvSpPr txBox="1">
            <a:spLocks noChangeArrowheads="1"/>
          </p:cNvSpPr>
          <p:nvPr/>
        </p:nvSpPr>
        <p:spPr bwMode="auto">
          <a:xfrm>
            <a:off x="4035425" y="5938838"/>
            <a:ext cx="633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20m</a:t>
            </a:r>
          </a:p>
        </p:txBody>
      </p:sp>
      <p:sp>
        <p:nvSpPr>
          <p:cNvPr id="542733" name="TextBox 103"/>
          <p:cNvSpPr txBox="1">
            <a:spLocks noChangeArrowheads="1"/>
          </p:cNvSpPr>
          <p:nvPr/>
        </p:nvSpPr>
        <p:spPr bwMode="auto">
          <a:xfrm>
            <a:off x="4832350" y="5626100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30m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H="1" flipV="1">
            <a:off x="4089400" y="4002088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4106863" y="2879725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4811713" y="4514850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4829175" y="2298700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5535613" y="1760538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5538788" y="5076825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>
            <a:off x="6183312" y="3440113"/>
            <a:ext cx="1154113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16200000" flipH="1">
            <a:off x="6549231" y="3418682"/>
            <a:ext cx="2162175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639719" y="3437731"/>
            <a:ext cx="3317875" cy="111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43" name="TextBox 119"/>
          <p:cNvSpPr txBox="1">
            <a:spLocks noChangeArrowheads="1"/>
          </p:cNvSpPr>
          <p:nvPr/>
        </p:nvSpPr>
        <p:spPr bwMode="auto">
          <a:xfrm>
            <a:off x="6837363" y="3240088"/>
            <a:ext cx="506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1m</a:t>
            </a:r>
          </a:p>
        </p:txBody>
      </p:sp>
      <p:sp>
        <p:nvSpPr>
          <p:cNvPr id="542744" name="TextBox 120"/>
          <p:cNvSpPr txBox="1">
            <a:spLocks noChangeArrowheads="1"/>
          </p:cNvSpPr>
          <p:nvPr/>
        </p:nvSpPr>
        <p:spPr bwMode="auto">
          <a:xfrm>
            <a:off x="7634288" y="3243263"/>
            <a:ext cx="506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2m</a:t>
            </a:r>
          </a:p>
        </p:txBody>
      </p:sp>
      <p:sp>
        <p:nvSpPr>
          <p:cNvPr id="542745" name="TextBox 121"/>
          <p:cNvSpPr txBox="1">
            <a:spLocks noChangeArrowheads="1"/>
          </p:cNvSpPr>
          <p:nvPr/>
        </p:nvSpPr>
        <p:spPr bwMode="auto">
          <a:xfrm>
            <a:off x="8356600" y="3244850"/>
            <a:ext cx="506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3m</a:t>
            </a:r>
          </a:p>
        </p:txBody>
      </p:sp>
    </p:spTree>
    <p:extLst>
      <p:ext uri="{BB962C8B-B14F-4D97-AF65-F5344CB8AC3E}">
        <p14:creationId xmlns:p14="http://schemas.microsoft.com/office/powerpoint/2010/main" val="131504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223.4.11  123.22.7</a:t>
            </a:r>
          </a:p>
        </p:txBody>
      </p:sp>
      <p:sp>
        <p:nvSpPr>
          <p:cNvPr id="545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/>
              <a:t>Suppose I have a loud speaker and 1m away from that loud speaker I measure an intensity of 1W /m². What is the sound level? </a:t>
            </a:r>
          </a:p>
          <a:p>
            <a:pPr>
              <a:buFontTx/>
              <a:buNone/>
            </a:pPr>
            <a:r>
              <a:rPr lang="en-US" b="1" dirty="0"/>
              <a:t>a)  3dB</a:t>
            </a:r>
          </a:p>
          <a:p>
            <a:pPr>
              <a:buFontTx/>
              <a:buNone/>
            </a:pPr>
            <a:r>
              <a:rPr lang="en-US" b="1" dirty="0"/>
              <a:t>b) 10dB</a:t>
            </a:r>
          </a:p>
          <a:p>
            <a:pPr>
              <a:buFontTx/>
              <a:buNone/>
            </a:pPr>
            <a:r>
              <a:rPr lang="en-US" b="1" dirty="0"/>
              <a:t>c) 120dB</a:t>
            </a:r>
          </a:p>
          <a:p>
            <a:pPr>
              <a:buFontTx/>
              <a:buNone/>
            </a:pPr>
            <a:r>
              <a:rPr lang="en-US" b="1" dirty="0"/>
              <a:t>d) 150dB</a:t>
            </a:r>
          </a:p>
        </p:txBody>
      </p:sp>
    </p:spTree>
    <p:extLst>
      <p:ext uri="{BB962C8B-B14F-4D97-AF65-F5344CB8AC3E}">
        <p14:creationId xmlns:p14="http://schemas.microsoft.com/office/powerpoint/2010/main" val="226530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519113" y="685800"/>
          <a:ext cx="818356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632040" imgH="2336760" progId="Equation.3">
                  <p:embed/>
                </p:oleObj>
              </mc:Choice>
              <mc:Fallback>
                <p:oleObj name="Equation" r:id="rId3" imgW="3632040" imgH="2336760" progId="Equation.3">
                  <p:embed/>
                  <p:pic>
                    <p:nvPicPr>
                      <p:cNvPr id="317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685800"/>
                        <a:ext cx="8183562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83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223.4.12 123.22.8</a:t>
            </a:r>
          </a:p>
        </p:txBody>
      </p:sp>
      <p:sp>
        <p:nvSpPr>
          <p:cNvPr id="546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/>
              <a:t>Suppose I have a loud speaker and 10m away from that loud speaker I measure an intensity of 0.01 W /m². What is the sound level? </a:t>
            </a:r>
          </a:p>
          <a:p>
            <a:pPr>
              <a:buFontTx/>
              <a:buNone/>
            </a:pPr>
            <a:r>
              <a:rPr lang="en-US" b="1" dirty="0"/>
              <a:t>a)  30dB</a:t>
            </a:r>
          </a:p>
          <a:p>
            <a:pPr>
              <a:buFontTx/>
              <a:buNone/>
            </a:pPr>
            <a:r>
              <a:rPr lang="en-US" b="1" dirty="0"/>
              <a:t>b) 100dB</a:t>
            </a:r>
          </a:p>
          <a:p>
            <a:pPr>
              <a:buFontTx/>
              <a:buNone/>
            </a:pPr>
            <a:r>
              <a:rPr lang="en-US" b="1" dirty="0"/>
              <a:t>c) 120dB</a:t>
            </a:r>
          </a:p>
          <a:p>
            <a:pPr>
              <a:buFontTx/>
              <a:buNone/>
            </a:pPr>
            <a:r>
              <a:rPr lang="en-US" b="1" dirty="0"/>
              <a:t>d) 150dB</a:t>
            </a:r>
          </a:p>
        </p:txBody>
      </p:sp>
    </p:spTree>
    <p:extLst>
      <p:ext uri="{BB962C8B-B14F-4D97-AF65-F5344CB8AC3E}">
        <p14:creationId xmlns:p14="http://schemas.microsoft.com/office/powerpoint/2010/main" val="227708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223.4.13 123.22.9</a:t>
            </a:r>
          </a:p>
        </p:txBody>
      </p:sp>
      <p:sp>
        <p:nvSpPr>
          <p:cNvPr id="547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/>
              <a:t>Suppose I have two French horn players both playing the same note at the same time.  I stand a meter away and find that they are each playing with an intensity of  0.00001 W/m</a:t>
            </a:r>
            <a:r>
              <a:rPr lang="en-US" b="1" baseline="30000" dirty="0"/>
              <a:t>2</a:t>
            </a:r>
            <a:r>
              <a:rPr lang="en-US" b="1" dirty="0"/>
              <a:t>. What is the sound level? </a:t>
            </a:r>
          </a:p>
          <a:p>
            <a:pPr>
              <a:buFontTx/>
              <a:buNone/>
            </a:pPr>
            <a:r>
              <a:rPr lang="en-US" b="1" dirty="0"/>
              <a:t>a) 0.00001</a:t>
            </a:r>
          </a:p>
          <a:p>
            <a:pPr>
              <a:buFontTx/>
              <a:buNone/>
            </a:pPr>
            <a:r>
              <a:rPr lang="en-US" b="1" dirty="0"/>
              <a:t>b) 70dB</a:t>
            </a:r>
          </a:p>
          <a:p>
            <a:pPr>
              <a:buFontTx/>
              <a:buNone/>
            </a:pPr>
            <a:r>
              <a:rPr lang="en-US" b="1" dirty="0"/>
              <a:t>c) 73dB</a:t>
            </a:r>
          </a:p>
          <a:p>
            <a:pPr>
              <a:buFontTx/>
              <a:buNone/>
            </a:pPr>
            <a:r>
              <a:rPr lang="en-US" b="1" dirty="0"/>
              <a:t>d) 1400dB</a:t>
            </a:r>
          </a:p>
        </p:txBody>
      </p:sp>
    </p:spTree>
    <p:extLst>
      <p:ext uri="{BB962C8B-B14F-4D97-AF65-F5344CB8AC3E}">
        <p14:creationId xmlns:p14="http://schemas.microsoft.com/office/powerpoint/2010/main" val="3235514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223.4.14  123.22.10</a:t>
            </a:r>
          </a:p>
        </p:txBody>
      </p:sp>
      <p:sp>
        <p:nvSpPr>
          <p:cNvPr id="548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You are sitting in church. The speaker is talking into a microphone. The sound system radiates sound with a power of 50W . You are 20m  from the sound system output. What is the sound level? </a:t>
            </a:r>
          </a:p>
          <a:p>
            <a:pPr>
              <a:buFontTx/>
              <a:buNone/>
            </a:pPr>
            <a:r>
              <a:rPr lang="en-US" b="1" dirty="0"/>
              <a:t>a) 78dB</a:t>
            </a:r>
          </a:p>
          <a:p>
            <a:pPr>
              <a:buFontTx/>
              <a:buNone/>
            </a:pPr>
            <a:r>
              <a:rPr lang="en-US" b="1" dirty="0"/>
              <a:t>b) 80dB</a:t>
            </a:r>
          </a:p>
          <a:p>
            <a:pPr>
              <a:buFontTx/>
              <a:buNone/>
            </a:pPr>
            <a:r>
              <a:rPr lang="en-US" b="1" dirty="0"/>
              <a:t>c) 100dB</a:t>
            </a:r>
          </a:p>
          <a:p>
            <a:pPr>
              <a:buFontTx/>
              <a:buNone/>
            </a:pPr>
            <a:r>
              <a:rPr lang="en-US" b="1" dirty="0"/>
              <a:t>d) 120dB</a:t>
            </a:r>
          </a:p>
        </p:txBody>
      </p:sp>
    </p:spTree>
    <p:extLst>
      <p:ext uri="{BB962C8B-B14F-4D97-AF65-F5344CB8AC3E}">
        <p14:creationId xmlns:p14="http://schemas.microsoft.com/office/powerpoint/2010/main" val="1123963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223.4.15 GR 123.22.11 GR</a:t>
            </a:r>
          </a:p>
        </p:txBody>
      </p:sp>
      <p:sp>
        <p:nvSpPr>
          <p:cNvPr id="549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dirty="0"/>
              <a:t>You are standing outside a Guns &amp; Roses Concert. The concert is in a stadium. You are 40 m from the stadium. You have a sound level meter with you and find that where you stand the sound level is 120dB. How much acoustic power are the “musicians” creating at their output location?</a:t>
            </a:r>
          </a:p>
          <a:p>
            <a:pPr>
              <a:buFontTx/>
              <a:buNone/>
            </a:pPr>
            <a:r>
              <a:rPr lang="en-US" b="1" dirty="0"/>
              <a:t>a) 78W</a:t>
            </a:r>
          </a:p>
          <a:p>
            <a:pPr>
              <a:buFontTx/>
              <a:buNone/>
            </a:pPr>
            <a:r>
              <a:rPr lang="en-US" b="1" dirty="0"/>
              <a:t>b) 134W</a:t>
            </a:r>
          </a:p>
          <a:p>
            <a:pPr>
              <a:buFontTx/>
              <a:buNone/>
            </a:pPr>
            <a:r>
              <a:rPr lang="en-US" b="1" dirty="0"/>
              <a:t>c) 545W</a:t>
            </a:r>
          </a:p>
          <a:p>
            <a:pPr>
              <a:buFontTx/>
              <a:buNone/>
            </a:pPr>
            <a:r>
              <a:rPr lang="en-US" b="1" dirty="0"/>
              <a:t>d) 20106W</a:t>
            </a:r>
          </a:p>
        </p:txBody>
      </p:sp>
    </p:spTree>
    <p:extLst>
      <p:ext uri="{BB962C8B-B14F-4D97-AF65-F5344CB8AC3E}">
        <p14:creationId xmlns:p14="http://schemas.microsoft.com/office/powerpoint/2010/main" val="391273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223.4.16  123.22.12</a:t>
            </a:r>
          </a:p>
        </p:txBody>
      </p:sp>
      <p:sp>
        <p:nvSpPr>
          <p:cNvPr id="5509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dirty="0"/>
              <a:t>You are sitting in church. The speaker is talking into a microphone. The sound system radiates sound with a power of 100W . You are 10m  from the sound system output. What is the sound level? We can find this using our new SIL equation that includes power and distance.</a:t>
            </a:r>
          </a:p>
          <a:p>
            <a:pPr>
              <a:buFontTx/>
              <a:buNone/>
            </a:pPr>
            <a:r>
              <a:rPr lang="en-US" b="1" dirty="0"/>
              <a:t>a)50dB</a:t>
            </a:r>
          </a:p>
          <a:p>
            <a:pPr>
              <a:buFontTx/>
              <a:buNone/>
            </a:pPr>
            <a:r>
              <a:rPr lang="en-US" b="1" dirty="0"/>
              <a:t>b) 78dB</a:t>
            </a:r>
          </a:p>
          <a:p>
            <a:pPr>
              <a:buFontTx/>
              <a:buNone/>
            </a:pPr>
            <a:r>
              <a:rPr lang="en-US" b="1" dirty="0"/>
              <a:t>c) 109dB</a:t>
            </a:r>
          </a:p>
          <a:p>
            <a:pPr>
              <a:buFontTx/>
              <a:buNone/>
            </a:pPr>
            <a:r>
              <a:rPr lang="en-US" b="1" dirty="0"/>
              <a:t>d) 140dB</a:t>
            </a:r>
          </a:p>
        </p:txBody>
      </p:sp>
    </p:spTree>
    <p:extLst>
      <p:ext uri="{BB962C8B-B14F-4D97-AF65-F5344CB8AC3E}">
        <p14:creationId xmlns:p14="http://schemas.microsoft.com/office/powerpoint/2010/main" val="332562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 223.4.5     123.22.1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60W light bulb is allowed to burn for 3600s. How much energy has been used?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36000J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72000J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144000J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216000J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5400000J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5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223.5.1  123.22.13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You are a parent standing at platform 9.75. The Hogwarts Express is just leaving the station. The whistle blows. The engineer (if there is one) hears a perfect middle C (256 Hz). What do you hear as the train leaves?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higher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lower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Middle C (256 Hz)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161209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Inertial Frames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921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Remember Inertial Reference 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two observers can both take the view that they are stationary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Newton’s laws are all good in either frame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4575" y="3113088"/>
            <a:ext cx="4987925" cy="1803400"/>
            <a:chOff x="802" y="2409"/>
            <a:chExt cx="3142" cy="11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09"/>
              <a:ext cx="3142" cy="1136"/>
              <a:chOff x="802" y="2409"/>
              <a:chExt cx="3142" cy="11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09"/>
                <a:ext cx="3142" cy="1136"/>
                <a:chOff x="802" y="2409"/>
                <a:chExt cx="3142" cy="1136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>
                  <a:off x="3072" y="2724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82" y="2409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242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Spherical Emitter Setup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1488" y="1743075"/>
            <a:ext cx="7713662" cy="4386263"/>
            <a:chOff x="297" y="1098"/>
            <a:chExt cx="4859" cy="27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90" y="1098"/>
              <a:ext cx="2871" cy="2763"/>
              <a:chOff x="1056" y="1824"/>
              <a:chExt cx="1536" cy="1584"/>
            </a:xfrm>
          </p:grpSpPr>
          <p:sp>
            <p:nvSpPr>
              <p:cNvPr id="39949" name="Oval 5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0" name="Oval 6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1" name="Oval 7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2" name="Oval 8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3" name="Oval 9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4" name="Oval 10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5" name="Oval 11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1" name="Line 12"/>
            <p:cNvSpPr>
              <a:spLocks noChangeShapeType="1"/>
            </p:cNvSpPr>
            <p:nvPr/>
          </p:nvSpPr>
          <p:spPr bwMode="auto">
            <a:xfrm flipV="1">
              <a:off x="1252" y="2452"/>
              <a:ext cx="1573" cy="10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Text Box 13"/>
            <p:cNvSpPr txBox="1">
              <a:spLocks noChangeArrowheads="1"/>
            </p:cNvSpPr>
            <p:nvPr/>
          </p:nvSpPr>
          <p:spPr bwMode="auto">
            <a:xfrm>
              <a:off x="297" y="2422"/>
              <a:ext cx="9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Point Source</a:t>
              </a:r>
            </a:p>
          </p:txBody>
        </p:sp>
        <p:sp>
          <p:nvSpPr>
            <p:cNvPr id="39943" name="Line 14"/>
            <p:cNvSpPr>
              <a:spLocks noChangeShapeType="1"/>
            </p:cNvSpPr>
            <p:nvPr/>
          </p:nvSpPr>
          <p:spPr bwMode="auto">
            <a:xfrm>
              <a:off x="1435" y="1804"/>
              <a:ext cx="202" cy="45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Text Box 15"/>
            <p:cNvSpPr txBox="1">
              <a:spLocks noChangeArrowheads="1"/>
            </p:cNvSpPr>
            <p:nvPr/>
          </p:nvSpPr>
          <p:spPr bwMode="auto">
            <a:xfrm>
              <a:off x="393" y="1540"/>
              <a:ext cx="109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Spherical Wave Crests</a:t>
              </a:r>
            </a:p>
          </p:txBody>
        </p:sp>
        <p:sp>
          <p:nvSpPr>
            <p:cNvPr id="39945" name="Line 16"/>
            <p:cNvSpPr>
              <a:spLocks noChangeShapeType="1"/>
            </p:cNvSpPr>
            <p:nvPr/>
          </p:nvSpPr>
          <p:spPr bwMode="auto">
            <a:xfrm>
              <a:off x="1430" y="1800"/>
              <a:ext cx="431" cy="32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Oval 17"/>
            <p:cNvSpPr>
              <a:spLocks noChangeArrowheads="1"/>
            </p:cNvSpPr>
            <p:nvPr/>
          </p:nvSpPr>
          <p:spPr bwMode="auto">
            <a:xfrm>
              <a:off x="3831" y="2359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Line 18"/>
            <p:cNvSpPr>
              <a:spLocks noChangeShapeType="1"/>
            </p:cNvSpPr>
            <p:nvPr/>
          </p:nvSpPr>
          <p:spPr bwMode="auto">
            <a:xfrm flipH="1">
              <a:off x="3968" y="2077"/>
              <a:ext cx="648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Text Box 19"/>
            <p:cNvSpPr txBox="1">
              <a:spLocks noChangeArrowheads="1"/>
            </p:cNvSpPr>
            <p:nvPr/>
          </p:nvSpPr>
          <p:spPr bwMode="auto">
            <a:xfrm>
              <a:off x="4496" y="1846"/>
              <a:ext cx="6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Detector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37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Moving Detector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7775" y="1895475"/>
            <a:ext cx="4557713" cy="4386263"/>
            <a:chOff x="1586" y="1194"/>
            <a:chExt cx="2871" cy="276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86" y="1194"/>
              <a:ext cx="2871" cy="2763"/>
              <a:chOff x="1056" y="1824"/>
              <a:chExt cx="1536" cy="1584"/>
            </a:xfrm>
          </p:grpSpPr>
          <p:sp>
            <p:nvSpPr>
              <p:cNvPr id="40968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9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0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1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2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3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4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66" name="Oval 13"/>
            <p:cNvSpPr>
              <a:spLocks noChangeArrowheads="1"/>
            </p:cNvSpPr>
            <p:nvPr/>
          </p:nvSpPr>
          <p:spPr bwMode="auto">
            <a:xfrm>
              <a:off x="3927" y="2455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14"/>
            <p:cNvSpPr>
              <a:spLocks noChangeShapeType="1"/>
            </p:cNvSpPr>
            <p:nvPr/>
          </p:nvSpPr>
          <p:spPr bwMode="auto">
            <a:xfrm flipH="1">
              <a:off x="3675" y="2515"/>
              <a:ext cx="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463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Moving Detector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70175" y="2047875"/>
            <a:ext cx="4557713" cy="4386263"/>
            <a:chOff x="1682" y="1290"/>
            <a:chExt cx="2871" cy="276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82" y="1290"/>
              <a:ext cx="2871" cy="2763"/>
              <a:chOff x="1056" y="1824"/>
              <a:chExt cx="1536" cy="1584"/>
            </a:xfrm>
          </p:grpSpPr>
          <p:sp>
            <p:nvSpPr>
              <p:cNvPr id="41992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3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5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990" name="Oval 13"/>
            <p:cNvSpPr>
              <a:spLocks noChangeArrowheads="1"/>
            </p:cNvSpPr>
            <p:nvPr/>
          </p:nvSpPr>
          <p:spPr bwMode="auto">
            <a:xfrm>
              <a:off x="4023" y="2551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14"/>
            <p:cNvSpPr>
              <a:spLocks noChangeShapeType="1"/>
            </p:cNvSpPr>
            <p:nvPr/>
          </p:nvSpPr>
          <p:spPr bwMode="auto">
            <a:xfrm>
              <a:off x="4137" y="2611"/>
              <a:ext cx="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7303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223.5.2 Question 123.22.14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A train passes you while blowing its whistle. Describe the frequency change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nearly instantaneous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gradual, as the train approaches the frequency changes proportionately with the distance from you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gradual, as the train approaches the frequency changes inverse proportionately with the distance from you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Can’t tell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endParaRPr lang="en-US" sz="2800" dirty="0"/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722F0-04E0-4C85-BB4F-F38C170A22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3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223.5.3 Question 123.22.15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You are sitting on the Hogwarts Express. It  is just leaving the station. The whistle blows. The engineer (if there is one) hears a perfect middle C (256 Hz). What do you hear as the train leaves?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higher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lower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Middle C (256 Hz)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291876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225.5.4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Often a single jet will create two sonic booms, why?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One is from the plane and one is from the condensation trail that follows the plane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The nose and the tail both act as wave sources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One is from the plane and one is a Newton's third law reaction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44647A-B62D-46AC-8BB6-871103D5B2E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78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are playing your Irish tin whistle at 440Hz. Your friend runs toward you at 10m/s. What frequency does your friend hear? (take 343m.s as the speed of sound)</a:t>
            </a:r>
          </a:p>
          <a:p>
            <a:pPr marL="514350" indent="-514350">
              <a:buAutoNum type="alphaLcParenR"/>
            </a:pPr>
            <a:r>
              <a:rPr lang="en-US" dirty="0"/>
              <a:t>453.8Hz</a:t>
            </a:r>
          </a:p>
          <a:p>
            <a:pPr marL="514350" indent="-514350">
              <a:buAutoNum type="alphaLcParenR"/>
            </a:pPr>
            <a:r>
              <a:rPr lang="en-US" dirty="0"/>
              <a:t>427.1Hz</a:t>
            </a:r>
          </a:p>
          <a:p>
            <a:pPr marL="514350" indent="-514350">
              <a:buAutoNum type="alphaLcParenR"/>
            </a:pPr>
            <a:r>
              <a:rPr lang="en-US" dirty="0"/>
              <a:t>453.2</a:t>
            </a:r>
          </a:p>
          <a:p>
            <a:pPr marL="514350" indent="-514350">
              <a:buAutoNum type="alphaLcParenR"/>
            </a:pPr>
            <a:r>
              <a:rPr lang="en-US" dirty="0"/>
              <a:t>427.5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88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223.5.5 Question 123.22.16</a:t>
            </a:r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25" y="1631950"/>
            <a:ext cx="3813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3859213"/>
            <a:ext cx="37211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5550" y="1395413"/>
            <a:ext cx="41973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5550" y="3179763"/>
            <a:ext cx="42068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2563" y="4876800"/>
            <a:ext cx="38814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0135" name="TextBox 11"/>
          <p:cNvSpPr txBox="1">
            <a:spLocks noChangeArrowheads="1"/>
          </p:cNvSpPr>
          <p:nvPr/>
        </p:nvSpPr>
        <p:spPr bwMode="auto">
          <a:xfrm>
            <a:off x="5619750" y="1430338"/>
            <a:ext cx="4587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0136" name="TextBox 12"/>
          <p:cNvSpPr txBox="1">
            <a:spLocks noChangeArrowheads="1"/>
          </p:cNvSpPr>
          <p:nvPr/>
        </p:nvSpPr>
        <p:spPr bwMode="auto">
          <a:xfrm>
            <a:off x="5624513" y="2881313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60137" name="TextBox 13"/>
          <p:cNvSpPr txBox="1">
            <a:spLocks noChangeArrowheads="1"/>
          </p:cNvSpPr>
          <p:nvPr/>
        </p:nvSpPr>
        <p:spPr bwMode="auto">
          <a:xfrm>
            <a:off x="5688013" y="4581525"/>
            <a:ext cx="4810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36738" y="3006725"/>
            <a:ext cx="619125" cy="620713"/>
            <a:chOff x="4239950" y="2048691"/>
            <a:chExt cx="620486" cy="620486"/>
          </a:xfrm>
        </p:grpSpPr>
        <p:sp>
          <p:nvSpPr>
            <p:cNvPr id="15" name="Rectangle 14"/>
            <p:cNvSpPr/>
            <p:nvPr/>
          </p:nvSpPr>
          <p:spPr>
            <a:xfrm>
              <a:off x="4239950" y="2301012"/>
              <a:ext cx="620486" cy="115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4239949" y="2301659"/>
              <a:ext cx="620486" cy="114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217988" y="3367088"/>
            <a:ext cx="620712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22750" y="3567113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8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223.4.6   123.22.2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Suppose I do 50J of work in two hours, then I do 50J of work in one hour. For which set of work was the power larger?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 first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 second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They are the same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Neither amount of work had power associated with it.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87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H-6JG0NeG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932873"/>
            <a:ext cx="8991858" cy="50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58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d_green_and_resultant_wav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50" y="2541588"/>
            <a:ext cx="8947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52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1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675" y="825500"/>
            <a:ext cx="4938713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91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2800" y="3111500"/>
            <a:ext cx="4938713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910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2800" y="5332413"/>
            <a:ext cx="4938713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262438" y="4826000"/>
            <a:ext cx="619125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5027613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40213" y="2817813"/>
            <a:ext cx="620712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4239418" y="2818607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4388" y="392113"/>
            <a:ext cx="4975225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7958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11.3</a:t>
            </a:r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25" y="1631950"/>
            <a:ext cx="3813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3859213"/>
            <a:ext cx="37211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5550" y="1395413"/>
            <a:ext cx="41973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5550" y="3179763"/>
            <a:ext cx="42068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2563" y="4876800"/>
            <a:ext cx="38814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0135" name="TextBox 11"/>
          <p:cNvSpPr txBox="1">
            <a:spLocks noChangeArrowheads="1"/>
          </p:cNvSpPr>
          <p:nvPr/>
        </p:nvSpPr>
        <p:spPr bwMode="auto">
          <a:xfrm>
            <a:off x="5619750" y="1430338"/>
            <a:ext cx="4587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0136" name="TextBox 12"/>
          <p:cNvSpPr txBox="1">
            <a:spLocks noChangeArrowheads="1"/>
          </p:cNvSpPr>
          <p:nvPr/>
        </p:nvSpPr>
        <p:spPr bwMode="auto">
          <a:xfrm>
            <a:off x="5624513" y="2881313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60137" name="TextBox 13"/>
          <p:cNvSpPr txBox="1">
            <a:spLocks noChangeArrowheads="1"/>
          </p:cNvSpPr>
          <p:nvPr/>
        </p:nvSpPr>
        <p:spPr bwMode="auto">
          <a:xfrm>
            <a:off x="5688013" y="4581525"/>
            <a:ext cx="4810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36738" y="3006725"/>
            <a:ext cx="619125" cy="620713"/>
            <a:chOff x="4239950" y="2048691"/>
            <a:chExt cx="620486" cy="620486"/>
          </a:xfrm>
        </p:grpSpPr>
        <p:sp>
          <p:nvSpPr>
            <p:cNvPr id="15" name="Rectangle 14"/>
            <p:cNvSpPr/>
            <p:nvPr/>
          </p:nvSpPr>
          <p:spPr>
            <a:xfrm>
              <a:off x="4239950" y="2301012"/>
              <a:ext cx="620486" cy="115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4239949" y="2301659"/>
              <a:ext cx="620486" cy="114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217988" y="3367088"/>
            <a:ext cx="620712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22750" y="3567113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5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g_gree_purple_separat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01875"/>
            <a:ext cx="9058275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498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177" name="Picture 3" descr="wave_additio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0"/>
            <a:ext cx="8572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1647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k7IxJ52u7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69454" y="1042555"/>
            <a:ext cx="8054109" cy="45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39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GN_HO7_lU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0146" y="774701"/>
            <a:ext cx="8802254" cy="49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43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223.5.6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371600"/>
            <a:ext cx="82296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Two pulses travel along a string in opposite directions. One pulse is inverted. When they meet, the string looks flat. Something must have canceled out.  What is it?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Wave velocities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Segment velocities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Energy of the waves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Power of the waves</a:t>
            </a:r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539879-F00E-4549-815A-3F0634DD449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60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I add two sinusoidal waves on a string and the two waves have the same amplitude and frequency, but are going the opposite direction. If the phase difference is equal to a half a wavelength, what do I get?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Twice the amplitude of the original waves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Half the amplitude of the original waves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negative amplitude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  <p:pic>
        <p:nvPicPr>
          <p:cNvPr id="5088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78" y="5383129"/>
            <a:ext cx="306863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83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223.4.8  123.22.4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If you cup your hand to your ear, you can hear better. This is because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You change the frequency of the sound with your hand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You increase the collection area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You increase the amplitude of the wave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3EBA7D-9A04-4522-9A2F-EC8F4813A8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39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I add two sinusoidal waves on a string and the two waves have the same amplitude and frequency, but are going the opposite direction. If the phase difference is equal to a whole wavelength, what do I get?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Constructive Interference 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Destructive Interference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negative amplitude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  <p:pic>
        <p:nvPicPr>
          <p:cNvPr id="5087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677" y="5106402"/>
            <a:ext cx="306863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734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223.6.0.1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two sinusoidal waves in the same medium. The waves travel the same direction (unlike our class demonstration).  If the resultant wave has a larger amplitude than the original waves we call this…</a:t>
            </a:r>
          </a:p>
          <a:p>
            <a:pPr marL="514350" indent="-514350">
              <a:buAutoNum type="alphaLcParenR"/>
            </a:pPr>
            <a:r>
              <a:rPr lang="en-US" dirty="0"/>
              <a:t>Constructive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Destructive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A miracle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5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223.6.0.2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two sinusoidal waves in the same medium. The waves travel the same direction (unlike our class demonstration).  If the resultant wave has a smaller amplitude than the original waves we call this…</a:t>
            </a:r>
          </a:p>
          <a:p>
            <a:pPr marL="514350" indent="-514350">
              <a:buAutoNum type="alphaLcParenR"/>
            </a:pPr>
            <a:r>
              <a:rPr lang="en-US" dirty="0"/>
              <a:t>Constructive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Destructive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Depressing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18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223.6.0.3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have two sinusoidal waves in the same medium. The waves travel the same direction (unlike our class demonstration).  Sometimes we get constructive and sometimes destructive interference. What makes the difference?</a:t>
            </a:r>
          </a:p>
          <a:p>
            <a:pPr marL="514350" indent="-514350">
              <a:buAutoNum type="alphaLcParenR"/>
            </a:pPr>
            <a:r>
              <a:rPr lang="en-US" dirty="0"/>
              <a:t>The relative amplitude of the waves</a:t>
            </a:r>
          </a:p>
          <a:p>
            <a:pPr marL="514350" indent="-514350">
              <a:buAutoNum type="alphaLcParenR"/>
            </a:pPr>
            <a:r>
              <a:rPr lang="en-US" dirty="0"/>
              <a:t>The relative phase constant of the waves</a:t>
            </a:r>
          </a:p>
          <a:p>
            <a:pPr marL="514350" indent="-514350">
              <a:buAutoNum type="alphaLcParenR"/>
            </a:pPr>
            <a:r>
              <a:rPr lang="en-US" dirty="0"/>
              <a:t>The wavelength of the waves</a:t>
            </a:r>
          </a:p>
          <a:p>
            <a:pPr marL="514350" indent="-514350">
              <a:buAutoNum type="alphaLcParenR"/>
            </a:pPr>
            <a:r>
              <a:rPr lang="en-US" dirty="0"/>
              <a:t>Random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46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Sonic Boom Setup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1873250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97300" y="1571625"/>
            <a:ext cx="4897438" cy="4876800"/>
            <a:chOff x="2392" y="990"/>
            <a:chExt cx="3085" cy="307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92" y="990"/>
              <a:ext cx="3085" cy="3072"/>
              <a:chOff x="2392" y="990"/>
              <a:chExt cx="3085" cy="3072"/>
            </a:xfrm>
          </p:grpSpPr>
          <p:sp>
            <p:nvSpPr>
              <p:cNvPr id="50185" name="AutoShape 6"/>
              <p:cNvSpPr>
                <a:spLocks noChangeArrowheads="1"/>
              </p:cNvSpPr>
              <p:nvPr/>
            </p:nvSpPr>
            <p:spPr bwMode="auto">
              <a:xfrm rot="5400000">
                <a:off x="2158" y="1326"/>
                <a:ext cx="3072" cy="2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6" name="Line 7"/>
              <p:cNvSpPr>
                <a:spLocks noChangeShapeType="1"/>
              </p:cNvSpPr>
              <p:nvPr/>
            </p:nvSpPr>
            <p:spPr bwMode="auto">
              <a:xfrm flipV="1">
                <a:off x="2392" y="2530"/>
                <a:ext cx="3085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7" name="Oval 8"/>
              <p:cNvSpPr>
                <a:spLocks noChangeArrowheads="1"/>
              </p:cNvSpPr>
              <p:nvPr/>
            </p:nvSpPr>
            <p:spPr bwMode="auto">
              <a:xfrm>
                <a:off x="2706" y="1746"/>
                <a:ext cx="1518" cy="1554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8" name="Oval 9"/>
              <p:cNvSpPr>
                <a:spLocks noChangeArrowheads="1"/>
              </p:cNvSpPr>
              <p:nvPr/>
            </p:nvSpPr>
            <p:spPr bwMode="auto">
              <a:xfrm>
                <a:off x="3437" y="2495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3251" y="1932"/>
                <a:ext cx="1116" cy="1189"/>
                <a:chOff x="2706" y="1746"/>
                <a:chExt cx="1518" cy="1554"/>
              </a:xfrm>
            </p:grpSpPr>
            <p:sp>
              <p:nvSpPr>
                <p:cNvPr id="50215" name="Oval 11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6" name="Oval 12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3777" y="2128"/>
                <a:ext cx="749" cy="796"/>
                <a:chOff x="2706" y="1746"/>
                <a:chExt cx="1518" cy="1554"/>
              </a:xfrm>
            </p:grpSpPr>
            <p:sp>
              <p:nvSpPr>
                <p:cNvPr id="50213" name="Oval 14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4" name="Oval 15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4295" y="2317"/>
                <a:ext cx="409" cy="419"/>
                <a:chOff x="2706" y="1746"/>
                <a:chExt cx="1518" cy="1554"/>
              </a:xfrm>
            </p:grpSpPr>
            <p:sp>
              <p:nvSpPr>
                <p:cNvPr id="50211" name="Oval 17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2" name="Oval 18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4746" y="2467"/>
                <a:ext cx="99" cy="115"/>
                <a:chOff x="2706" y="1746"/>
                <a:chExt cx="1518" cy="1554"/>
              </a:xfrm>
            </p:grpSpPr>
            <p:sp>
              <p:nvSpPr>
                <p:cNvPr id="50209" name="Oval 20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0" name="Oval 21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193" name="Oval 22"/>
              <p:cNvSpPr>
                <a:spLocks noChangeArrowheads="1"/>
              </p:cNvSpPr>
              <p:nvPr/>
            </p:nvSpPr>
            <p:spPr bwMode="auto">
              <a:xfrm>
                <a:off x="3785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4" name="Oval 23"/>
              <p:cNvSpPr>
                <a:spLocks noChangeArrowheads="1"/>
              </p:cNvSpPr>
              <p:nvPr/>
            </p:nvSpPr>
            <p:spPr bwMode="auto">
              <a:xfrm>
                <a:off x="4129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5" name="Oval 24"/>
              <p:cNvSpPr>
                <a:spLocks noChangeArrowheads="1"/>
              </p:cNvSpPr>
              <p:nvPr/>
            </p:nvSpPr>
            <p:spPr bwMode="auto">
              <a:xfrm>
                <a:off x="4477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6" name="Oval 25"/>
              <p:cNvSpPr>
                <a:spLocks noChangeArrowheads="1"/>
              </p:cNvSpPr>
              <p:nvPr/>
            </p:nvSpPr>
            <p:spPr bwMode="auto">
              <a:xfrm>
                <a:off x="4769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7" name="Text Box 26"/>
              <p:cNvSpPr txBox="1">
                <a:spLocks noChangeArrowheads="1"/>
              </p:cNvSpPr>
              <p:nvPr/>
            </p:nvSpPr>
            <p:spPr bwMode="auto">
              <a:xfrm>
                <a:off x="3447" y="2495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o</a:t>
                </a:r>
              </a:p>
            </p:txBody>
          </p:sp>
          <p:sp>
            <p:nvSpPr>
              <p:cNvPr id="50198" name="Text Box 27"/>
              <p:cNvSpPr txBox="1">
                <a:spLocks noChangeArrowheads="1"/>
              </p:cNvSpPr>
              <p:nvPr/>
            </p:nvSpPr>
            <p:spPr bwMode="auto">
              <a:xfrm>
                <a:off x="3759" y="2495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50199" name="Text Box 28"/>
              <p:cNvSpPr txBox="1">
                <a:spLocks noChangeArrowheads="1"/>
              </p:cNvSpPr>
              <p:nvPr/>
            </p:nvSpPr>
            <p:spPr bwMode="auto">
              <a:xfrm>
                <a:off x="4127" y="2479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50200" name="Text Box 29"/>
              <p:cNvSpPr txBox="1">
                <a:spLocks noChangeArrowheads="1"/>
              </p:cNvSpPr>
              <p:nvPr/>
            </p:nvSpPr>
            <p:spPr bwMode="auto">
              <a:xfrm>
                <a:off x="4463" y="2487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50201" name="Text Box 30"/>
              <p:cNvSpPr txBox="1">
                <a:spLocks noChangeArrowheads="1"/>
              </p:cNvSpPr>
              <p:nvPr/>
            </p:nvSpPr>
            <p:spPr bwMode="auto">
              <a:xfrm>
                <a:off x="4679" y="2543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4</a:t>
                </a:r>
              </a:p>
            </p:txBody>
          </p:sp>
          <p:sp>
            <p:nvSpPr>
              <p:cNvPr id="50202" name="Text Box 31"/>
              <p:cNvSpPr txBox="1">
                <a:spLocks noChangeArrowheads="1"/>
              </p:cNvSpPr>
              <p:nvPr/>
            </p:nvSpPr>
            <p:spPr bwMode="auto">
              <a:xfrm>
                <a:off x="4879" y="2271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50203" name="Line 32"/>
              <p:cNvSpPr>
                <a:spLocks noChangeShapeType="1"/>
              </p:cNvSpPr>
              <p:nvPr/>
            </p:nvSpPr>
            <p:spPr bwMode="auto">
              <a:xfrm>
                <a:off x="3456" y="2536"/>
                <a:ext cx="0" cy="1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4" name="Line 33"/>
              <p:cNvSpPr>
                <a:spLocks noChangeShapeType="1"/>
              </p:cNvSpPr>
              <p:nvPr/>
            </p:nvSpPr>
            <p:spPr bwMode="auto">
              <a:xfrm>
                <a:off x="4896" y="2536"/>
                <a:ext cx="0" cy="1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5" name="Line 34"/>
              <p:cNvSpPr>
                <a:spLocks noChangeShapeType="1"/>
              </p:cNvSpPr>
              <p:nvPr/>
            </p:nvSpPr>
            <p:spPr bwMode="auto">
              <a:xfrm>
                <a:off x="3464" y="3544"/>
                <a:ext cx="1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6" name="Text Box 35"/>
              <p:cNvSpPr txBox="1">
                <a:spLocks noChangeArrowheads="1"/>
              </p:cNvSpPr>
              <p:nvPr/>
            </p:nvSpPr>
            <p:spPr bwMode="auto">
              <a:xfrm>
                <a:off x="4085" y="3423"/>
                <a:ext cx="276" cy="23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s</a:t>
                </a:r>
                <a:r>
                  <a:rPr lang="en-US"/>
                  <a:t>t</a:t>
                </a:r>
                <a:endParaRPr lang="en-US" baseline="-25000"/>
              </a:p>
            </p:txBody>
          </p:sp>
          <p:sp>
            <p:nvSpPr>
              <p:cNvPr id="50207" name="Line 36"/>
              <p:cNvSpPr>
                <a:spLocks noChangeShapeType="1"/>
              </p:cNvSpPr>
              <p:nvPr/>
            </p:nvSpPr>
            <p:spPr bwMode="auto">
              <a:xfrm>
                <a:off x="4376" y="1800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8" name="Text Box 37"/>
              <p:cNvSpPr txBox="1">
                <a:spLocks noChangeArrowheads="1"/>
              </p:cNvSpPr>
              <p:nvPr/>
            </p:nvSpPr>
            <p:spPr bwMode="auto">
              <a:xfrm>
                <a:off x="4423" y="1455"/>
                <a:ext cx="241" cy="23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v</a:t>
                </a:r>
                <a:r>
                  <a:rPr lang="en-US" baseline="-25000">
                    <a:solidFill>
                      <a:srgbClr val="FF0000"/>
                    </a:solidFill>
                  </a:rPr>
                  <a:t>s</a:t>
                </a:r>
              </a:p>
            </p:txBody>
          </p:sp>
        </p:grpSp>
        <p:sp>
          <p:nvSpPr>
            <p:cNvPr id="50182" name="Line 38"/>
            <p:cNvSpPr>
              <a:spLocks noChangeShapeType="1"/>
            </p:cNvSpPr>
            <p:nvPr/>
          </p:nvSpPr>
          <p:spPr bwMode="auto">
            <a:xfrm flipH="1" flipV="1">
              <a:off x="2496" y="992"/>
              <a:ext cx="2400" cy="1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Arc 39"/>
            <p:cNvSpPr>
              <a:spLocks/>
            </p:cNvSpPr>
            <p:nvPr/>
          </p:nvSpPr>
          <p:spPr bwMode="auto">
            <a:xfrm flipH="1">
              <a:off x="3632" y="1891"/>
              <a:ext cx="328" cy="637"/>
            </a:xfrm>
            <a:custGeom>
              <a:avLst/>
              <a:gdLst>
                <a:gd name="T0" fmla="*/ 0 w 21600"/>
                <a:gd name="T1" fmla="*/ 0 h 20092"/>
                <a:gd name="T2" fmla="*/ 0 w 21600"/>
                <a:gd name="T3" fmla="*/ 1 h 20092"/>
                <a:gd name="T4" fmla="*/ 0 w 21600"/>
                <a:gd name="T5" fmla="*/ 1 h 200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092"/>
                <a:gd name="T11" fmla="*/ 21600 w 21600"/>
                <a:gd name="T12" fmla="*/ 20092 h 200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092" fill="none" extrusionOk="0">
                  <a:moveTo>
                    <a:pt x="7929" y="0"/>
                  </a:moveTo>
                  <a:cubicBezTo>
                    <a:pt x="16179" y="3256"/>
                    <a:pt x="21600" y="11223"/>
                    <a:pt x="21600" y="20092"/>
                  </a:cubicBezTo>
                </a:path>
                <a:path w="21600" h="20092" stroke="0" extrusionOk="0">
                  <a:moveTo>
                    <a:pt x="7929" y="0"/>
                  </a:moveTo>
                  <a:cubicBezTo>
                    <a:pt x="16179" y="3256"/>
                    <a:pt x="21600" y="11223"/>
                    <a:pt x="21600" y="20092"/>
                  </a:cubicBezTo>
                  <a:lnTo>
                    <a:pt x="0" y="2009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Text Box 40"/>
            <p:cNvSpPr txBox="1">
              <a:spLocks noChangeArrowheads="1"/>
            </p:cNvSpPr>
            <p:nvPr/>
          </p:nvSpPr>
          <p:spPr bwMode="auto">
            <a:xfrm>
              <a:off x="3457" y="2085"/>
              <a:ext cx="1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261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thumb/0/0d/US_Navy_070205-N-6436W-127_Patrol_Boats_assigned_to_Inshore_Boat_Units_Five_One_%28IBU-51%29_and_IBU-52_conduct_operations_near_Coronado_Bay_Bridge.jpg/800px-US_Navy_070205-N-6436W-127_Patrol_Boats_assigned_to_Inshore_Boat_Units_Five_One_%28IBU-51%29_and_IBU-52_conduct_operations_near_Coronado_Bay_Brid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3"/>
          <a:stretch/>
        </p:blipFill>
        <p:spPr bwMode="auto">
          <a:xfrm>
            <a:off x="1539324" y="-1"/>
            <a:ext cx="631290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236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upload.wikimedia.org/wikipedia/commons/5/52/Sonic_boom_clou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0"/>
            <a:ext cx="7682139" cy="684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80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QX04ySm4TT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37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8218" y="1812928"/>
            <a:ext cx="24337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Top: Normal 'dark' spectral line positions at rest. Middle: Source moving away from observer. Bottom: Source moving towards observer. (Public domain image courtesy NASA: http://www.jwst.nasa.gov/education/7Page45.pdf)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77" y="1919020"/>
            <a:ext cx="3880424" cy="33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443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68289" y="2071454"/>
            <a:ext cx="23044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High </a:t>
            </a:r>
            <a:r>
              <a:rPr lang="en-US" dirty="0"/>
              <a:t>Redshift Galaxy Cluster shown here in false color from the Spitzer Space Telescope. (Public domain image courtesy NASA/JPL-Caltech/S.A. Stanford (UC Davis/LLNL)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11" y="1844759"/>
            <a:ext cx="3725044" cy="41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924128" y="291829"/>
            <a:ext cx="6945548" cy="6313252"/>
            <a:chOff x="1056" y="1824"/>
            <a:chExt cx="1536" cy="1584"/>
          </a:xfrm>
        </p:grpSpPr>
        <p:sp>
          <p:nvSpPr>
            <p:cNvPr id="5131" name="Oval 6"/>
            <p:cNvSpPr>
              <a:spLocks noChangeArrowheads="1"/>
            </p:cNvSpPr>
            <p:nvPr/>
          </p:nvSpPr>
          <p:spPr bwMode="auto">
            <a:xfrm>
              <a:off x="1056" y="1824"/>
              <a:ext cx="1536" cy="1584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32" name="Oval 7"/>
            <p:cNvSpPr>
              <a:spLocks noChangeArrowheads="1"/>
            </p:cNvSpPr>
            <p:nvPr/>
          </p:nvSpPr>
          <p:spPr bwMode="auto">
            <a:xfrm>
              <a:off x="1224" y="1992"/>
              <a:ext cx="1200" cy="124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8"/>
            <p:cNvSpPr>
              <a:spLocks noChangeArrowheads="1"/>
            </p:cNvSpPr>
            <p:nvPr/>
          </p:nvSpPr>
          <p:spPr bwMode="auto">
            <a:xfrm>
              <a:off x="1392" y="2136"/>
              <a:ext cx="864" cy="96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9"/>
            <p:cNvSpPr>
              <a:spLocks noChangeArrowheads="1"/>
            </p:cNvSpPr>
            <p:nvPr/>
          </p:nvSpPr>
          <p:spPr bwMode="auto">
            <a:xfrm>
              <a:off x="1512" y="2256"/>
              <a:ext cx="624" cy="72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0"/>
            <p:cNvSpPr>
              <a:spLocks noChangeArrowheads="1"/>
            </p:cNvSpPr>
            <p:nvPr/>
          </p:nvSpPr>
          <p:spPr bwMode="auto">
            <a:xfrm>
              <a:off x="1622" y="2400"/>
              <a:ext cx="400" cy="43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1"/>
            <p:cNvSpPr>
              <a:spLocks noChangeArrowheads="1"/>
            </p:cNvSpPr>
            <p:nvPr/>
          </p:nvSpPr>
          <p:spPr bwMode="auto">
            <a:xfrm>
              <a:off x="1738" y="2520"/>
              <a:ext cx="179" cy="19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2"/>
            <p:cNvSpPr>
              <a:spLocks noChangeArrowheads="1"/>
            </p:cNvSpPr>
            <p:nvPr/>
          </p:nvSpPr>
          <p:spPr bwMode="auto">
            <a:xfrm>
              <a:off x="1816" y="2599"/>
              <a:ext cx="26" cy="3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65807" y="3208274"/>
            <a:ext cx="1101841" cy="2876952"/>
            <a:chOff x="1255765" y="2207348"/>
            <a:chExt cx="1272743" cy="3815140"/>
          </a:xfrm>
          <a:solidFill>
            <a:schemeClr val="tx2">
              <a:lumMod val="50000"/>
            </a:schemeClr>
          </a:solidFill>
        </p:grpSpPr>
        <p:sp>
          <p:nvSpPr>
            <p:cNvPr id="20" name="Oval 12"/>
            <p:cNvSpPr>
              <a:spLocks noChangeArrowheads="1"/>
            </p:cNvSpPr>
            <p:nvPr/>
          </p:nvSpPr>
          <p:spPr bwMode="auto">
            <a:xfrm flipH="1">
              <a:off x="1681044" y="2865611"/>
              <a:ext cx="420688" cy="140045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 rot="10099660" flipH="1">
              <a:off x="2313352" y="3441501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 flipH="1">
              <a:off x="1271541" y="5760992"/>
              <a:ext cx="448907" cy="20538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flipH="1">
              <a:off x="1628646" y="2207348"/>
              <a:ext cx="496888" cy="692150"/>
            </a:xfrm>
            <a:prstGeom prst="ellipse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 rot="8649417" flipH="1">
              <a:off x="2100794" y="2904963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 rot="20522501" flipH="1">
              <a:off x="1956616" y="3998171"/>
              <a:ext cx="239713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 flipH="1">
              <a:off x="2108045" y="4871561"/>
              <a:ext cx="236538" cy="115092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 rot="335058" flipH="1">
              <a:off x="2127532" y="5806095"/>
              <a:ext cx="360147" cy="19259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 rot="631007" flipH="1">
              <a:off x="1551643" y="3961764"/>
              <a:ext cx="241300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 flipH="1">
              <a:off x="1504795" y="4791106"/>
              <a:ext cx="209037" cy="11890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 rot="811954" flipH="1">
              <a:off x="2384593" y="4006620"/>
              <a:ext cx="143915" cy="300064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 rot="11244453" flipH="1">
              <a:off x="1319151" y="3460533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rot="12761612" flipH="1">
              <a:off x="1514614" y="2863204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 rot="7497537" flipH="1">
              <a:off x="1303841" y="4035577"/>
              <a:ext cx="165219" cy="261372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4953029" y="4053306"/>
            <a:ext cx="513289" cy="7116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154083" y="3752559"/>
            <a:ext cx="121920" cy="753290"/>
            <a:chOff x="3770811" y="2873829"/>
            <a:chExt cx="448492" cy="2475098"/>
          </a:xfrm>
          <a:solidFill>
            <a:schemeClr val="bg1"/>
          </a:solidFill>
        </p:grpSpPr>
        <p:sp>
          <p:nvSpPr>
            <p:cNvPr id="37" name="Isosceles Triangle 36"/>
            <p:cNvSpPr/>
            <p:nvPr/>
          </p:nvSpPr>
          <p:spPr>
            <a:xfrm rot="10800000">
              <a:off x="3770811" y="2873829"/>
              <a:ext cx="435429" cy="339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10800000" flipV="1">
              <a:off x="3775163" y="3200400"/>
              <a:ext cx="435429" cy="18331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10800000">
              <a:off x="3783874" y="5009292"/>
              <a:ext cx="435429" cy="33963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66863" y="3127212"/>
            <a:ext cx="1101841" cy="2876952"/>
            <a:chOff x="1255765" y="2207348"/>
            <a:chExt cx="1272743" cy="3815140"/>
          </a:xfrm>
          <a:solidFill>
            <a:schemeClr val="tx2">
              <a:lumMod val="50000"/>
            </a:schemeClr>
          </a:solidFill>
        </p:grpSpPr>
        <p:sp>
          <p:nvSpPr>
            <p:cNvPr id="43" name="Oval 12"/>
            <p:cNvSpPr>
              <a:spLocks noChangeArrowheads="1"/>
            </p:cNvSpPr>
            <p:nvPr/>
          </p:nvSpPr>
          <p:spPr bwMode="auto">
            <a:xfrm flipH="1">
              <a:off x="1681044" y="2865611"/>
              <a:ext cx="420688" cy="140045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 rot="10099660" flipH="1">
              <a:off x="2313352" y="3441501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 flipH="1">
              <a:off x="1271541" y="5760992"/>
              <a:ext cx="448907" cy="20538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1628646" y="2207348"/>
              <a:ext cx="496888" cy="692150"/>
            </a:xfrm>
            <a:prstGeom prst="ellipse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 rot="8649417" flipH="1">
              <a:off x="2100794" y="2904963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 rot="20522501" flipH="1">
              <a:off x="1956616" y="3998171"/>
              <a:ext cx="239713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 flipH="1">
              <a:off x="2108045" y="4871561"/>
              <a:ext cx="236538" cy="115092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 rot="335058" flipH="1">
              <a:off x="2127532" y="5806095"/>
              <a:ext cx="360147" cy="19259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 rot="631007" flipH="1">
              <a:off x="1551643" y="3961764"/>
              <a:ext cx="241300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 flipH="1">
              <a:off x="1504795" y="4791106"/>
              <a:ext cx="209037" cy="11890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 rot="811954" flipH="1">
              <a:off x="2384593" y="4006620"/>
              <a:ext cx="143915" cy="300064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 rot="11244453" flipH="1">
              <a:off x="1319151" y="3460533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 rot="12761612" flipH="1">
              <a:off x="1514614" y="2863204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 rot="7497537" flipH="1">
              <a:off x="1303841" y="4035577"/>
              <a:ext cx="165219" cy="261372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7" name="Oval 56"/>
          <p:cNvSpPr/>
          <p:nvPr/>
        </p:nvSpPr>
        <p:spPr>
          <a:xfrm>
            <a:off x="7654085" y="3972244"/>
            <a:ext cx="513289" cy="7116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855139" y="3671497"/>
            <a:ext cx="121920" cy="753290"/>
            <a:chOff x="3770811" y="2873829"/>
            <a:chExt cx="448492" cy="2475098"/>
          </a:xfrm>
          <a:solidFill>
            <a:schemeClr val="bg1"/>
          </a:solidFill>
        </p:grpSpPr>
        <p:sp>
          <p:nvSpPr>
            <p:cNvPr id="59" name="Isosceles Triangle 58"/>
            <p:cNvSpPr/>
            <p:nvPr/>
          </p:nvSpPr>
          <p:spPr>
            <a:xfrm rot="10800000">
              <a:off x="3770811" y="2873829"/>
              <a:ext cx="435429" cy="339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0800000" flipV="1">
              <a:off x="3775163" y="3200400"/>
              <a:ext cx="435429" cy="18331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10800000">
              <a:off x="3783874" y="5009292"/>
              <a:ext cx="435429" cy="33963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30366" y="6138153"/>
            <a:ext cx="12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Professor 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21685" y="6096000"/>
            <a:ext cx="124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Professor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111" y="359923"/>
            <a:ext cx="611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which professor is the sound louder?</a:t>
            </a:r>
          </a:p>
        </p:txBody>
      </p:sp>
      <p:sp>
        <p:nvSpPr>
          <p:cNvPr id="65" name="Line 15"/>
          <p:cNvSpPr>
            <a:spLocks noChangeShapeType="1"/>
          </p:cNvSpPr>
          <p:nvPr/>
        </p:nvSpPr>
        <p:spPr bwMode="auto">
          <a:xfrm flipV="1">
            <a:off x="2334638" y="3563026"/>
            <a:ext cx="1987685" cy="1816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979251" y="5228076"/>
            <a:ext cx="1492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Point Source</a:t>
            </a:r>
          </a:p>
        </p:txBody>
      </p:sp>
    </p:spTree>
    <p:extLst>
      <p:ext uri="{BB962C8B-B14F-4D97-AF65-F5344CB8AC3E}">
        <p14:creationId xmlns:p14="http://schemas.microsoft.com/office/powerpoint/2010/main" val="3266778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667000"/>
            <a:ext cx="6524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Intensity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DAC785-4362-47EC-9CB8-3B72511717BB}"/>
              </a:ext>
            </a:extLst>
          </p:cNvPr>
          <p:cNvGrpSpPr/>
          <p:nvPr/>
        </p:nvGrpSpPr>
        <p:grpSpPr>
          <a:xfrm>
            <a:off x="2819400" y="1994725"/>
            <a:ext cx="3818906" cy="3372159"/>
            <a:chOff x="2819400" y="1994725"/>
            <a:chExt cx="3818906" cy="3372159"/>
          </a:xfrm>
        </p:grpSpPr>
        <p:sp>
          <p:nvSpPr>
            <p:cNvPr id="5131" name="Oval 6"/>
            <p:cNvSpPr>
              <a:spLocks noChangeArrowheads="1"/>
            </p:cNvSpPr>
            <p:nvPr/>
          </p:nvSpPr>
          <p:spPr bwMode="auto">
            <a:xfrm>
              <a:off x="4019795" y="1994725"/>
              <a:ext cx="2618511" cy="25146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7"/>
            <p:cNvSpPr>
              <a:spLocks noChangeArrowheads="1"/>
            </p:cNvSpPr>
            <p:nvPr/>
          </p:nvSpPr>
          <p:spPr bwMode="auto">
            <a:xfrm>
              <a:off x="4279476" y="2273300"/>
              <a:ext cx="2109448" cy="19812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8"/>
            <p:cNvSpPr>
              <a:spLocks noChangeArrowheads="1"/>
            </p:cNvSpPr>
            <p:nvPr/>
          </p:nvSpPr>
          <p:spPr bwMode="auto">
            <a:xfrm>
              <a:off x="4539156" y="2490025"/>
              <a:ext cx="1579789" cy="15240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9"/>
            <p:cNvSpPr>
              <a:spLocks noChangeArrowheads="1"/>
            </p:cNvSpPr>
            <p:nvPr/>
          </p:nvSpPr>
          <p:spPr bwMode="auto">
            <a:xfrm>
              <a:off x="4758571" y="2680525"/>
              <a:ext cx="1140959" cy="11430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0"/>
            <p:cNvSpPr>
              <a:spLocks noChangeArrowheads="1"/>
            </p:cNvSpPr>
            <p:nvPr/>
          </p:nvSpPr>
          <p:spPr bwMode="auto">
            <a:xfrm>
              <a:off x="4978937" y="2909125"/>
              <a:ext cx="700227" cy="6858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1"/>
            <p:cNvSpPr>
              <a:spLocks noChangeArrowheads="1"/>
            </p:cNvSpPr>
            <p:nvPr/>
          </p:nvSpPr>
          <p:spPr bwMode="auto">
            <a:xfrm>
              <a:off x="5172676" y="3099625"/>
              <a:ext cx="312748" cy="3048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2"/>
            <p:cNvSpPr>
              <a:spLocks noChangeArrowheads="1"/>
            </p:cNvSpPr>
            <p:nvPr/>
          </p:nvSpPr>
          <p:spPr bwMode="auto">
            <a:xfrm>
              <a:off x="5285167" y="3213925"/>
              <a:ext cx="87766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Freeform 13"/>
            <p:cNvSpPr>
              <a:spLocks/>
            </p:cNvSpPr>
            <p:nvPr/>
          </p:nvSpPr>
          <p:spPr bwMode="auto">
            <a:xfrm>
              <a:off x="3691247" y="3525652"/>
              <a:ext cx="304800" cy="914400"/>
            </a:xfrm>
            <a:custGeom>
              <a:avLst/>
              <a:gdLst>
                <a:gd name="T0" fmla="*/ 77 w 480"/>
                <a:gd name="T1" fmla="*/ 0 h 384"/>
                <a:gd name="T2" fmla="*/ 38 w 480"/>
                <a:gd name="T3" fmla="*/ 216 h 384"/>
                <a:gd name="T4" fmla="*/ 46 w 480"/>
                <a:gd name="T5" fmla="*/ 432 h 384"/>
                <a:gd name="T6" fmla="*/ 0 w 480"/>
                <a:gd name="T7" fmla="*/ 86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480" y="0"/>
                  </a:moveTo>
                  <a:cubicBezTo>
                    <a:pt x="376" y="32"/>
                    <a:pt x="272" y="64"/>
                    <a:pt x="240" y="96"/>
                  </a:cubicBezTo>
                  <a:cubicBezTo>
                    <a:pt x="208" y="128"/>
                    <a:pt x="328" y="144"/>
                    <a:pt x="288" y="192"/>
                  </a:cubicBezTo>
                  <a:cubicBezTo>
                    <a:pt x="248" y="240"/>
                    <a:pt x="124" y="312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9432345"/>
                </p:ext>
              </p:extLst>
            </p:nvPr>
          </p:nvGraphicFramePr>
          <p:xfrm>
            <a:off x="2819400" y="4368800"/>
            <a:ext cx="1708150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825480" imgH="253800" progId="Equation.3">
                    <p:embed/>
                  </p:oleObj>
                </mc:Choice>
                <mc:Fallback>
                  <p:oleObj name="Equation" r:id="rId3" imgW="825480" imgH="253800" progId="Equation.3">
                    <p:embed/>
                    <p:pic>
                      <p:nvPicPr>
                        <p:cNvPr id="512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4368800"/>
                          <a:ext cx="1708150" cy="525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Line 15"/>
            <p:cNvSpPr>
              <a:spLocks noChangeShapeType="1"/>
            </p:cNvSpPr>
            <p:nvPr/>
          </p:nvSpPr>
          <p:spPr bwMode="auto">
            <a:xfrm flipV="1">
              <a:off x="4888675" y="3289466"/>
              <a:ext cx="419595" cy="1705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Text Box 16"/>
            <p:cNvSpPr txBox="1">
              <a:spLocks noChangeArrowheads="1"/>
            </p:cNvSpPr>
            <p:nvPr/>
          </p:nvSpPr>
          <p:spPr bwMode="auto">
            <a:xfrm>
              <a:off x="4154384" y="5000171"/>
              <a:ext cx="14922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Point Source</a:t>
              </a:r>
            </a:p>
          </p:txBody>
        </p:sp>
        <p:sp>
          <p:nvSpPr>
            <p:cNvPr id="5129" name="Line 17"/>
            <p:cNvSpPr>
              <a:spLocks noChangeShapeType="1"/>
            </p:cNvSpPr>
            <p:nvPr/>
          </p:nvSpPr>
          <p:spPr bwMode="auto">
            <a:xfrm flipV="1">
              <a:off x="5320145" y="2094673"/>
              <a:ext cx="494806" cy="1159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Text Box 18"/>
            <p:cNvSpPr txBox="1">
              <a:spLocks noChangeArrowheads="1"/>
            </p:cNvSpPr>
            <p:nvPr/>
          </p:nvSpPr>
          <p:spPr bwMode="auto">
            <a:xfrm>
              <a:off x="5374574" y="2199574"/>
              <a:ext cx="2603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83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924128" y="291829"/>
            <a:ext cx="6945548" cy="6313252"/>
            <a:chOff x="1056" y="1824"/>
            <a:chExt cx="1536" cy="1584"/>
          </a:xfrm>
        </p:grpSpPr>
        <p:sp>
          <p:nvSpPr>
            <p:cNvPr id="5131" name="Oval 6"/>
            <p:cNvSpPr>
              <a:spLocks noChangeArrowheads="1"/>
            </p:cNvSpPr>
            <p:nvPr/>
          </p:nvSpPr>
          <p:spPr bwMode="auto">
            <a:xfrm>
              <a:off x="1056" y="1824"/>
              <a:ext cx="1536" cy="1584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32" name="Oval 7"/>
            <p:cNvSpPr>
              <a:spLocks noChangeArrowheads="1"/>
            </p:cNvSpPr>
            <p:nvPr/>
          </p:nvSpPr>
          <p:spPr bwMode="auto">
            <a:xfrm>
              <a:off x="1224" y="1992"/>
              <a:ext cx="1200" cy="124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8"/>
            <p:cNvSpPr>
              <a:spLocks noChangeArrowheads="1"/>
            </p:cNvSpPr>
            <p:nvPr/>
          </p:nvSpPr>
          <p:spPr bwMode="auto">
            <a:xfrm>
              <a:off x="1392" y="2136"/>
              <a:ext cx="864" cy="96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9"/>
            <p:cNvSpPr>
              <a:spLocks noChangeArrowheads="1"/>
            </p:cNvSpPr>
            <p:nvPr/>
          </p:nvSpPr>
          <p:spPr bwMode="auto">
            <a:xfrm>
              <a:off x="1512" y="2256"/>
              <a:ext cx="624" cy="72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0"/>
            <p:cNvSpPr>
              <a:spLocks noChangeArrowheads="1"/>
            </p:cNvSpPr>
            <p:nvPr/>
          </p:nvSpPr>
          <p:spPr bwMode="auto">
            <a:xfrm>
              <a:off x="1622" y="2400"/>
              <a:ext cx="400" cy="43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1"/>
            <p:cNvSpPr>
              <a:spLocks noChangeArrowheads="1"/>
            </p:cNvSpPr>
            <p:nvPr/>
          </p:nvSpPr>
          <p:spPr bwMode="auto">
            <a:xfrm>
              <a:off x="1738" y="2520"/>
              <a:ext cx="179" cy="19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2"/>
            <p:cNvSpPr>
              <a:spLocks noChangeArrowheads="1"/>
            </p:cNvSpPr>
            <p:nvPr/>
          </p:nvSpPr>
          <p:spPr bwMode="auto">
            <a:xfrm>
              <a:off x="1816" y="2599"/>
              <a:ext cx="26" cy="3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65807" y="3208274"/>
            <a:ext cx="1101841" cy="2876952"/>
            <a:chOff x="1255765" y="2207348"/>
            <a:chExt cx="1272743" cy="3815140"/>
          </a:xfrm>
          <a:solidFill>
            <a:schemeClr val="tx2">
              <a:lumMod val="50000"/>
            </a:schemeClr>
          </a:solidFill>
        </p:grpSpPr>
        <p:sp>
          <p:nvSpPr>
            <p:cNvPr id="20" name="Oval 12"/>
            <p:cNvSpPr>
              <a:spLocks noChangeArrowheads="1"/>
            </p:cNvSpPr>
            <p:nvPr/>
          </p:nvSpPr>
          <p:spPr bwMode="auto">
            <a:xfrm flipH="1">
              <a:off x="1681044" y="2865611"/>
              <a:ext cx="420688" cy="140045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 rot="10099660" flipH="1">
              <a:off x="2313352" y="3441501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 flipH="1">
              <a:off x="1271541" y="5760992"/>
              <a:ext cx="448907" cy="20538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flipH="1">
              <a:off x="1628646" y="2207348"/>
              <a:ext cx="496888" cy="692150"/>
            </a:xfrm>
            <a:prstGeom prst="ellipse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 rot="8649417" flipH="1">
              <a:off x="2100794" y="2904963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 rot="20522501" flipH="1">
              <a:off x="1956616" y="3998171"/>
              <a:ext cx="239713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 flipH="1">
              <a:off x="2108045" y="4871561"/>
              <a:ext cx="236538" cy="115092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 rot="335058" flipH="1">
              <a:off x="2127532" y="5806095"/>
              <a:ext cx="360147" cy="19259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 rot="631007" flipH="1">
              <a:off x="1551643" y="3961764"/>
              <a:ext cx="241300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 flipH="1">
              <a:off x="1504795" y="4791106"/>
              <a:ext cx="209037" cy="11890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 rot="811954" flipH="1">
              <a:off x="2384593" y="4006620"/>
              <a:ext cx="143915" cy="300064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 rot="11244453" flipH="1">
              <a:off x="1319151" y="3460533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rot="12761612" flipH="1">
              <a:off x="1514614" y="2863204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 rot="7497537" flipH="1">
              <a:off x="1303841" y="4035577"/>
              <a:ext cx="165219" cy="261372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4953029" y="4053306"/>
            <a:ext cx="513289" cy="7116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154083" y="3752559"/>
            <a:ext cx="121920" cy="753290"/>
            <a:chOff x="3770811" y="2873829"/>
            <a:chExt cx="448492" cy="2475098"/>
          </a:xfrm>
          <a:solidFill>
            <a:schemeClr val="bg1"/>
          </a:solidFill>
        </p:grpSpPr>
        <p:sp>
          <p:nvSpPr>
            <p:cNvPr id="37" name="Isosceles Triangle 36"/>
            <p:cNvSpPr/>
            <p:nvPr/>
          </p:nvSpPr>
          <p:spPr>
            <a:xfrm rot="10800000">
              <a:off x="3770811" y="2873829"/>
              <a:ext cx="435429" cy="339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10800000" flipV="1">
              <a:off x="3775163" y="3200400"/>
              <a:ext cx="435429" cy="18331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10800000">
              <a:off x="3783874" y="5009292"/>
              <a:ext cx="435429" cy="33963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66863" y="3127212"/>
            <a:ext cx="1101841" cy="2876952"/>
            <a:chOff x="1255765" y="2207348"/>
            <a:chExt cx="1272743" cy="3815140"/>
          </a:xfrm>
          <a:solidFill>
            <a:schemeClr val="tx2">
              <a:lumMod val="50000"/>
            </a:schemeClr>
          </a:solidFill>
        </p:grpSpPr>
        <p:sp>
          <p:nvSpPr>
            <p:cNvPr id="43" name="Oval 12"/>
            <p:cNvSpPr>
              <a:spLocks noChangeArrowheads="1"/>
            </p:cNvSpPr>
            <p:nvPr/>
          </p:nvSpPr>
          <p:spPr bwMode="auto">
            <a:xfrm flipH="1">
              <a:off x="1681044" y="2865611"/>
              <a:ext cx="420688" cy="140045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 rot="10099660" flipH="1">
              <a:off x="2313352" y="3441501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 flipH="1">
              <a:off x="1271541" y="5760992"/>
              <a:ext cx="448907" cy="20538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1628646" y="2207348"/>
              <a:ext cx="496888" cy="692150"/>
            </a:xfrm>
            <a:prstGeom prst="ellipse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 rot="8649417" flipH="1">
              <a:off x="2100794" y="2904963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 rot="20522501" flipH="1">
              <a:off x="1956616" y="3998171"/>
              <a:ext cx="239713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 flipH="1">
              <a:off x="2108045" y="4871561"/>
              <a:ext cx="236538" cy="115092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 rot="335058" flipH="1">
              <a:off x="2127532" y="5806095"/>
              <a:ext cx="360147" cy="19259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 rot="631007" flipH="1">
              <a:off x="1551643" y="3961764"/>
              <a:ext cx="241300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 flipH="1">
              <a:off x="1504795" y="4791106"/>
              <a:ext cx="209037" cy="11890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 rot="811954" flipH="1">
              <a:off x="2384593" y="4006620"/>
              <a:ext cx="143915" cy="300064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 rot="11244453" flipH="1">
              <a:off x="1319151" y="3460533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 rot="12761612" flipH="1">
              <a:off x="1514614" y="2863204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 rot="7497537" flipH="1">
              <a:off x="1303841" y="4035577"/>
              <a:ext cx="165219" cy="261372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7" name="Oval 56"/>
          <p:cNvSpPr/>
          <p:nvPr/>
        </p:nvSpPr>
        <p:spPr>
          <a:xfrm>
            <a:off x="7654085" y="3972244"/>
            <a:ext cx="513289" cy="7116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855139" y="3671497"/>
            <a:ext cx="121920" cy="753290"/>
            <a:chOff x="3770811" y="2873829"/>
            <a:chExt cx="448492" cy="2475098"/>
          </a:xfrm>
          <a:solidFill>
            <a:schemeClr val="bg1"/>
          </a:solidFill>
        </p:grpSpPr>
        <p:sp>
          <p:nvSpPr>
            <p:cNvPr id="59" name="Isosceles Triangle 58"/>
            <p:cNvSpPr/>
            <p:nvPr/>
          </p:nvSpPr>
          <p:spPr>
            <a:xfrm rot="10800000">
              <a:off x="3770811" y="2873829"/>
              <a:ext cx="435429" cy="339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0800000" flipV="1">
              <a:off x="3775163" y="3200400"/>
              <a:ext cx="435429" cy="18331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10800000">
              <a:off x="3783874" y="5009292"/>
              <a:ext cx="435429" cy="33963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30366" y="6138153"/>
            <a:ext cx="12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Professor 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21685" y="6096000"/>
            <a:ext cx="124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Professor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111" y="359923"/>
            <a:ext cx="611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which professor is the sound louder?</a:t>
            </a:r>
          </a:p>
        </p:txBody>
      </p:sp>
      <p:sp>
        <p:nvSpPr>
          <p:cNvPr id="65" name="Line 15"/>
          <p:cNvSpPr>
            <a:spLocks noChangeShapeType="1"/>
          </p:cNvSpPr>
          <p:nvPr/>
        </p:nvSpPr>
        <p:spPr bwMode="auto">
          <a:xfrm flipV="1">
            <a:off x="2334638" y="3563026"/>
            <a:ext cx="1987685" cy="1816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979251" y="5228076"/>
            <a:ext cx="1492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Point Source</a:t>
            </a:r>
          </a:p>
        </p:txBody>
      </p:sp>
    </p:spTree>
    <p:extLst>
      <p:ext uri="{BB962C8B-B14F-4D97-AF65-F5344CB8AC3E}">
        <p14:creationId xmlns:p14="http://schemas.microsoft.com/office/powerpoint/2010/main" val="10365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223.4.7   123.22.3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Tuning Fork: Which tuning fork is louder, the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mounted one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free one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C24E5-89AC-43BC-95C0-434346ACF2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1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63638" y="1122363"/>
            <a:ext cx="6262687" cy="4262437"/>
            <a:chOff x="1163783" y="1122218"/>
            <a:chExt cx="6262252" cy="4262460"/>
          </a:xfrm>
        </p:grpSpPr>
        <p:pic>
          <p:nvPicPr>
            <p:cNvPr id="540674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 l="20950" b="11513"/>
            <a:stretch>
              <a:fillRect/>
            </a:stretch>
          </p:blipFill>
          <p:spPr bwMode="auto">
            <a:xfrm>
              <a:off x="2355273" y="1122218"/>
              <a:ext cx="5070762" cy="372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0675" name="TextBox 3"/>
            <p:cNvSpPr txBox="1">
              <a:spLocks noChangeArrowheads="1"/>
            </p:cNvSpPr>
            <p:nvPr/>
          </p:nvSpPr>
          <p:spPr bwMode="auto">
            <a:xfrm>
              <a:off x="1163783" y="2549235"/>
              <a:ext cx="11222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Intensity in W/m</a:t>
              </a:r>
              <a:r>
                <a:rPr lang="en-US" baseline="30000"/>
                <a:t>2</a:t>
              </a:r>
              <a:r>
                <a:rPr lang="en-US"/>
                <a:t> </a:t>
              </a:r>
            </a:p>
          </p:txBody>
        </p:sp>
        <p:sp>
          <p:nvSpPr>
            <p:cNvPr id="540676" name="TextBox 4"/>
            <p:cNvSpPr txBox="1">
              <a:spLocks noChangeArrowheads="1"/>
            </p:cNvSpPr>
            <p:nvPr/>
          </p:nvSpPr>
          <p:spPr bwMode="auto">
            <a:xfrm>
              <a:off x="4308764" y="5015346"/>
              <a:ext cx="19220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 in meters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67258" y="4697287"/>
              <a:ext cx="290492" cy="38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78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1506</Words>
  <Application>Microsoft Office PowerPoint</Application>
  <PresentationFormat>On-screen Show (4:3)</PresentationFormat>
  <Paragraphs>209</Paragraphs>
  <Slides>50</Slides>
  <Notes>1</Notes>
  <HiddenSlides>0</HiddenSlides>
  <MMClips>6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Symbol</vt:lpstr>
      <vt:lpstr>Office Theme</vt:lpstr>
      <vt:lpstr>Equation</vt:lpstr>
      <vt:lpstr>Question 223.4.5.1</vt:lpstr>
      <vt:lpstr>Question  223.4.5     123.22.1</vt:lpstr>
      <vt:lpstr>Question 223.4.6   123.22.2</vt:lpstr>
      <vt:lpstr>Question 223.4.8  123.22.4</vt:lpstr>
      <vt:lpstr>PowerPoint Presentation</vt:lpstr>
      <vt:lpstr>Intensity</vt:lpstr>
      <vt:lpstr>PowerPoint Presentation</vt:lpstr>
      <vt:lpstr>Question 223.4.7   123.22.3</vt:lpstr>
      <vt:lpstr>PowerPoint Presentation</vt:lpstr>
      <vt:lpstr>Question 223.4.9</vt:lpstr>
      <vt:lpstr>Question 223.4.10  123.22.5</vt:lpstr>
      <vt:lpstr>Intensity</vt:lpstr>
      <vt:lpstr>Question 223.4.11  123.22.7</vt:lpstr>
      <vt:lpstr>PowerPoint Presentation</vt:lpstr>
      <vt:lpstr>Question 223.4.12 123.22.8</vt:lpstr>
      <vt:lpstr>Question 223.4.13 123.22.9</vt:lpstr>
      <vt:lpstr>Question 223.4.14  123.22.10</vt:lpstr>
      <vt:lpstr>Question 223.4.15 GR 123.22.11 GR</vt:lpstr>
      <vt:lpstr>Question 223.4.16  123.22.12</vt:lpstr>
      <vt:lpstr>Question 223.5.1  123.22.13</vt:lpstr>
      <vt:lpstr>Inertial Frames</vt:lpstr>
      <vt:lpstr>Spherical Emitter Setup</vt:lpstr>
      <vt:lpstr>Moving Detector</vt:lpstr>
      <vt:lpstr>Moving Detector</vt:lpstr>
      <vt:lpstr>Question 223.5.2 Question 123.22.14</vt:lpstr>
      <vt:lpstr>Question 223.5.3 Question 123.22.15</vt:lpstr>
      <vt:lpstr>Question 225.5.4</vt:lpstr>
      <vt:lpstr>Question 223.5.4.1</vt:lpstr>
      <vt:lpstr>Question 223.5.5 Question 123.22.16</vt:lpstr>
      <vt:lpstr>PowerPoint Presentation</vt:lpstr>
      <vt:lpstr>PowerPoint Presentation</vt:lpstr>
      <vt:lpstr>PowerPoint Presentation</vt:lpstr>
      <vt:lpstr>Question 11.3</vt:lpstr>
      <vt:lpstr>PowerPoint Presentation</vt:lpstr>
      <vt:lpstr>PowerPoint Presentation</vt:lpstr>
      <vt:lpstr>PowerPoint Presentation</vt:lpstr>
      <vt:lpstr>PowerPoint Presentation</vt:lpstr>
      <vt:lpstr>Question 223.5.6</vt:lpstr>
      <vt:lpstr>Question 223.5.7</vt:lpstr>
      <vt:lpstr>Question 223.5.8</vt:lpstr>
      <vt:lpstr>Question 223.6.0.1</vt:lpstr>
      <vt:lpstr>Question 223.6.0.2</vt:lpstr>
      <vt:lpstr>Question 223.6.0.3</vt:lpstr>
      <vt:lpstr>Sonic Boom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Intensity</dc:title>
  <dc:creator>rtlines</dc:creator>
  <cp:lastModifiedBy>Lines, Todd</cp:lastModifiedBy>
  <cp:revision>6</cp:revision>
  <dcterms:created xsi:type="dcterms:W3CDTF">2011-11-04T18:22:03Z</dcterms:created>
  <dcterms:modified xsi:type="dcterms:W3CDTF">2019-04-30T18:57:34Z</dcterms:modified>
</cp:coreProperties>
</file>