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2" r:id="rId4"/>
    <p:sldId id="293" r:id="rId5"/>
    <p:sldId id="294" r:id="rId6"/>
    <p:sldId id="295" r:id="rId7"/>
    <p:sldId id="299" r:id="rId8"/>
    <p:sldId id="261" r:id="rId9"/>
    <p:sldId id="262" r:id="rId10"/>
    <p:sldId id="263" r:id="rId11"/>
    <p:sldId id="321" r:id="rId12"/>
    <p:sldId id="323" r:id="rId13"/>
    <p:sldId id="334" r:id="rId14"/>
    <p:sldId id="324" r:id="rId15"/>
    <p:sldId id="325" r:id="rId16"/>
    <p:sldId id="326" r:id="rId17"/>
    <p:sldId id="328" r:id="rId18"/>
    <p:sldId id="335" r:id="rId19"/>
    <p:sldId id="329" r:id="rId20"/>
    <p:sldId id="330" r:id="rId21"/>
    <p:sldId id="331" r:id="rId22"/>
    <p:sldId id="332" r:id="rId23"/>
    <p:sldId id="333" r:id="rId24"/>
    <p:sldId id="284" r:id="rId25"/>
    <p:sldId id="282" r:id="rId26"/>
    <p:sldId id="283" r:id="rId27"/>
    <p:sldId id="315" r:id="rId28"/>
    <p:sldId id="316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269" r:id="rId37"/>
    <p:sldId id="27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FC94C1F4-FEDE-4B5D-A725-5B36DA6684EB}"/>
    <pc:docChg chg="modSld">
      <pc:chgData name="Lines, Todd" userId="afaf7c3a-e8aa-4568-882a-02ad8f9e19b0" providerId="ADAL" clId="{FC94C1F4-FEDE-4B5D-A725-5B36DA6684EB}" dt="2019-05-02T18:37:22.803" v="3"/>
      <pc:docMkLst>
        <pc:docMk/>
      </pc:docMkLst>
      <pc:sldChg chg="delSp modSp">
        <pc:chgData name="Lines, Todd" userId="afaf7c3a-e8aa-4568-882a-02ad8f9e19b0" providerId="ADAL" clId="{FC94C1F4-FEDE-4B5D-A725-5B36DA6684EB}" dt="2019-05-02T18:36:40.626" v="1"/>
        <pc:sldMkLst>
          <pc:docMk/>
          <pc:sldMk cId="1982790131" sldId="329"/>
        </pc:sldMkLst>
        <pc:picChg chg="del mod">
          <ac:chgData name="Lines, Todd" userId="afaf7c3a-e8aa-4568-882a-02ad8f9e19b0" providerId="ADAL" clId="{FC94C1F4-FEDE-4B5D-A725-5B36DA6684EB}" dt="2019-05-02T18:36:40.626" v="1"/>
          <ac:picMkLst>
            <pc:docMk/>
            <pc:sldMk cId="1982790131" sldId="329"/>
            <ac:picMk id="6" creationId="{E336505E-1C9E-4C31-B9BD-67334F5B8026}"/>
          </ac:picMkLst>
        </pc:picChg>
      </pc:sldChg>
      <pc:sldChg chg="delSp modSp">
        <pc:chgData name="Lines, Todd" userId="afaf7c3a-e8aa-4568-882a-02ad8f9e19b0" providerId="ADAL" clId="{FC94C1F4-FEDE-4B5D-A725-5B36DA6684EB}" dt="2019-05-02T18:37:22.803" v="3"/>
        <pc:sldMkLst>
          <pc:docMk/>
          <pc:sldMk cId="73473782" sldId="331"/>
        </pc:sldMkLst>
        <pc:picChg chg="del mod">
          <ac:chgData name="Lines, Todd" userId="afaf7c3a-e8aa-4568-882a-02ad8f9e19b0" providerId="ADAL" clId="{FC94C1F4-FEDE-4B5D-A725-5B36DA6684EB}" dt="2019-05-02T18:37:22.803" v="3"/>
          <ac:picMkLst>
            <pc:docMk/>
            <pc:sldMk cId="73473782" sldId="331"/>
            <ac:picMk id="6" creationId="{43D08431-BC57-430C-8DF3-F0D1A554A979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28BD-B451-44CB-8598-76CA2A7DC8BD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39A5-6A26-46F5-A5BA-973B1EF44D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2C913-3A06-45F1-8B5D-E63464BCF6A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0DDA8-9D1C-476E-AE4C-363D74F72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5C90-C599-4103-B9D8-F35C9EFD2BC3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C6ZAOiIfK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oKNyUpnn2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5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image" Target="../media/image5.wmf"/><Relationship Id="rId7" Type="http://schemas.openxmlformats.org/officeDocument/2006/relationships/image" Target="../media/image1.wmf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Effect of </a:t>
            </a:r>
            <a:r>
              <a:rPr lang="en-US">
                <a:sym typeface="Symbol" pitchFamily="18" charset="2"/>
              </a:rPr>
              <a:t>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13150" cy="4525963"/>
          </a:xfrm>
        </p:spPr>
        <p:txBody>
          <a:bodyPr/>
          <a:lstStyle/>
          <a:p>
            <a:pPr eaLnBrk="1" hangingPunct="1"/>
            <a:r>
              <a:rPr lang="en-US"/>
              <a:t>Same example, but with different values of </a:t>
            </a:r>
            <a:r>
              <a:rPr lang="en-US">
                <a:sym typeface="Symbol" pitchFamily="18" charset="2"/>
              </a:rPr>
              <a:t></a:t>
            </a:r>
            <a:r>
              <a:rPr lang="en-US"/>
              <a:t> </a:t>
            </a:r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3538" y="2097088"/>
            <a:ext cx="4521200" cy="3014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557838" y="5305425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019300" imgH="431800" progId="Equation.3">
                  <p:embed/>
                </p:oleObj>
              </mc:Choice>
              <mc:Fallback>
                <p:oleObj name="Equation" r:id="rId4" imgW="2019300" imgH="43180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5305425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8201025" y="4760913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419040" imgH="1346040" progId="Equation.3">
                  <p:embed/>
                </p:oleObj>
              </mc:Choice>
              <mc:Fallback>
                <p:oleObj name="Equation" r:id="rId6" imgW="419040" imgH="1346040" progId="Equation.3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5" y="4760913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877BE-92C3-491C-93AD-A4AD9F2A15F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One: Fixed End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6731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 There is a big change in the medium at the end of the rope.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rope ends.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 is a person or (as in the figure) some thing holding the rope in place.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change in medium causes a reflection.  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the fixed end case, the pulse is inverted.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4371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09273" y="176212"/>
            <a:ext cx="5725454" cy="6505575"/>
            <a:chOff x="294346" y="123825"/>
            <a:chExt cx="5725454" cy="6505575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8325" y="123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8325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8325" y="34290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50292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92525" y="1524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57600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7600" y="34766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57600" y="5076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9"/>
            <p:cNvSpPr txBox="1"/>
            <p:nvPr/>
          </p:nvSpPr>
          <p:spPr>
            <a:xfrm>
              <a:off x="294346" y="6858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0s</a:t>
              </a: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294346" y="22976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1s</a:t>
              </a: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294346" y="38862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2s</a:t>
              </a: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294346" y="5486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3s</a:t>
              </a: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113746" y="6974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4s</a:t>
              </a:r>
            </a:p>
          </p:txBody>
        </p:sp>
        <p:sp>
          <p:nvSpPr>
            <p:cNvPr id="18" name="TextBox 14"/>
            <p:cNvSpPr txBox="1"/>
            <p:nvPr/>
          </p:nvSpPr>
          <p:spPr>
            <a:xfrm>
              <a:off x="3113746" y="2309336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5s</a:t>
              </a: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3113746" y="38978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6s</a:t>
              </a:r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3113746" y="549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6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C6ZAOiIfK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1719263"/>
            <a:ext cx="8001000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E64E3-294D-42DF-BB91-93B1EBA0D5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0" y="1192213"/>
            <a:ext cx="8824913" cy="5072062"/>
            <a:chOff x="0" y="751"/>
            <a:chExt cx="5559" cy="3195"/>
          </a:xfrm>
        </p:grpSpPr>
        <p:sp>
          <p:nvSpPr>
            <p:cNvPr id="59399" name="Rectangle 18"/>
            <p:cNvSpPr>
              <a:spLocks noChangeArrowheads="1"/>
            </p:cNvSpPr>
            <p:nvPr/>
          </p:nvSpPr>
          <p:spPr bwMode="auto">
            <a:xfrm>
              <a:off x="5083" y="796"/>
              <a:ext cx="476" cy="2939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59438" name="AutoShape 82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9" name="AutoShape 81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0" name="AutoShape 80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1" name="AutoShape 7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2" name="AutoShape 77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3" name="AutoShape 76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4" name="AutoShape 75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5" name="AutoShape 13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6" name="AutoShape 9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7" name="AutoShape 12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8" name="AutoShape 11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59450" name="AutoShape 4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1" name="AutoShape 5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2" name="AutoShape 6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9401" name="AutoShape 17"/>
            <p:cNvSpPr>
              <a:spLocks noChangeArrowheads="1"/>
            </p:cNvSpPr>
            <p:nvPr/>
          </p:nvSpPr>
          <p:spPr bwMode="auto">
            <a:xfrm rot="-8976195">
              <a:off x="5136" y="1528"/>
              <a:ext cx="56" cy="50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Oval 16"/>
            <p:cNvSpPr>
              <a:spLocks noChangeArrowheads="1"/>
            </p:cNvSpPr>
            <p:nvPr/>
          </p:nvSpPr>
          <p:spPr bwMode="auto">
            <a:xfrm rot="2292968">
              <a:off x="5147" y="1563"/>
              <a:ext cx="275" cy="101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Oval 47"/>
            <p:cNvSpPr>
              <a:spLocks noChangeArrowheads="1"/>
            </p:cNvSpPr>
            <p:nvPr/>
          </p:nvSpPr>
          <p:spPr bwMode="auto">
            <a:xfrm>
              <a:off x="463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4" name="Line 48"/>
            <p:cNvSpPr>
              <a:spLocks noChangeShapeType="1"/>
            </p:cNvSpPr>
            <p:nvPr/>
          </p:nvSpPr>
          <p:spPr bwMode="auto">
            <a:xfrm flipH="1">
              <a:off x="354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Line 49"/>
            <p:cNvSpPr>
              <a:spLocks noChangeShapeType="1"/>
            </p:cNvSpPr>
            <p:nvPr/>
          </p:nvSpPr>
          <p:spPr bwMode="auto">
            <a:xfrm flipH="1">
              <a:off x="4374" y="2133"/>
              <a:ext cx="832" cy="1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2825" y="1902"/>
              <a:ext cx="1764" cy="1709"/>
              <a:chOff x="2825" y="1902"/>
              <a:chExt cx="1764" cy="1709"/>
            </a:xfrm>
          </p:grpSpPr>
          <p:sp>
            <p:nvSpPr>
              <p:cNvPr id="59417" name="Oval 46"/>
              <p:cNvSpPr>
                <a:spLocks noChangeArrowheads="1"/>
              </p:cNvSpPr>
              <p:nvPr/>
            </p:nvSpPr>
            <p:spPr bwMode="auto">
              <a:xfrm>
                <a:off x="2825" y="1902"/>
                <a:ext cx="1764" cy="1709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2961" y="2081"/>
                <a:ext cx="1565" cy="1353"/>
                <a:chOff x="2961" y="2081"/>
                <a:chExt cx="1565" cy="1353"/>
              </a:xfrm>
            </p:grpSpPr>
            <p:sp>
              <p:nvSpPr>
                <p:cNvPr id="59420" name="Line 40"/>
                <p:cNvSpPr>
                  <a:spLocks noChangeShapeType="1"/>
                </p:cNvSpPr>
                <p:nvPr/>
              </p:nvSpPr>
              <p:spPr bwMode="auto">
                <a:xfrm>
                  <a:off x="3708" y="2796"/>
                  <a:ext cx="0" cy="264"/>
                </a:xfrm>
                <a:prstGeom prst="line">
                  <a:avLst/>
                </a:prstGeom>
                <a:noFill/>
                <a:ln w="28575">
                  <a:solidFill>
                    <a:srgbClr val="33CCCC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2961" y="2081"/>
                  <a:ext cx="1565" cy="1258"/>
                  <a:chOff x="3235" y="2328"/>
                  <a:chExt cx="1565" cy="1258"/>
                </a:xfrm>
              </p:grpSpPr>
              <p:sp>
                <p:nvSpPr>
                  <p:cNvPr id="5942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860" y="2941"/>
                    <a:ext cx="251" cy="4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6" name="AutoShape 23"/>
                  <p:cNvSpPr>
                    <a:spLocks noChangeArrowheads="1"/>
                  </p:cNvSpPr>
                  <p:nvPr/>
                </p:nvSpPr>
                <p:spPr bwMode="auto">
                  <a:xfrm rot="2051297">
                    <a:off x="3781" y="2925"/>
                    <a:ext cx="476" cy="219"/>
                  </a:xfrm>
                  <a:prstGeom prst="flowChartMagneticDrum">
                    <a:avLst/>
                  </a:prstGeom>
                  <a:solidFill>
                    <a:schemeClr val="accent1">
                      <a:alpha val="52156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7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0" y="2532"/>
                    <a:ext cx="0" cy="4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8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9" y="2643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5" y="24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9" y="2835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5943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1" y="2328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49" y="2709"/>
                    <a:ext cx="8" cy="43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3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59" y="3132"/>
                    <a:ext cx="35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147" y="3128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7" y="33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3" y="2579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7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43" y="2987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5942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393" y="2903"/>
                  <a:ext cx="257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7DC4C9"/>
                      </a:solidFill>
                    </a:rPr>
                    <a:t>F</a:t>
                  </a:r>
                  <a:r>
                    <a:rPr lang="en-US" baseline="-25000">
                      <a:solidFill>
                        <a:srgbClr val="7DC4C9"/>
                      </a:solidFill>
                    </a:rPr>
                    <a:t>g</a:t>
                  </a:r>
                </a:p>
              </p:txBody>
            </p:sp>
            <p:sp>
              <p:nvSpPr>
                <p:cNvPr id="59423" name="Line 42"/>
                <p:cNvSpPr>
                  <a:spLocks noChangeShapeType="1"/>
                </p:cNvSpPr>
                <p:nvPr/>
              </p:nvSpPr>
              <p:spPr bwMode="auto">
                <a:xfrm>
                  <a:off x="3876" y="2880"/>
                  <a:ext cx="0" cy="39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79" y="3203"/>
                  <a:ext cx="36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F</a:t>
                  </a:r>
                  <a:r>
                    <a:rPr lang="en-US" baseline="-25000">
                      <a:solidFill>
                        <a:schemeClr val="accent2"/>
                      </a:solidFill>
                    </a:rPr>
                    <a:t>wall</a:t>
                  </a:r>
                </a:p>
              </p:txBody>
            </p:sp>
          </p:grpSp>
          <p:sp>
            <p:nvSpPr>
              <p:cNvPr id="59419" name="Oval 50"/>
              <p:cNvSpPr>
                <a:spLocks noChangeArrowheads="1"/>
              </p:cNvSpPr>
              <p:nvPr/>
            </p:nvSpPr>
            <p:spPr bwMode="auto">
              <a:xfrm>
                <a:off x="3648" y="2671"/>
                <a:ext cx="438" cy="429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7" name="Line 52"/>
            <p:cNvSpPr>
              <a:spLocks noChangeShapeType="1"/>
            </p:cNvSpPr>
            <p:nvPr/>
          </p:nvSpPr>
          <p:spPr bwMode="auto">
            <a:xfrm flipH="1" flipV="1">
              <a:off x="153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Line 53"/>
            <p:cNvSpPr>
              <a:spLocks noChangeShapeType="1"/>
            </p:cNvSpPr>
            <p:nvPr/>
          </p:nvSpPr>
          <p:spPr bwMode="auto">
            <a:xfrm flipH="1">
              <a:off x="136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Oval 51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Text Box 68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59411" name="Text Box 70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59412" name="Line 55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AutoShape 58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64"/>
            <p:cNvSpPr>
              <a:spLocks noChangeShapeType="1"/>
            </p:cNvSpPr>
            <p:nvPr/>
          </p:nvSpPr>
          <p:spPr bwMode="auto">
            <a:xfrm flipH="1" flipV="1">
              <a:off x="133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71"/>
            <p:cNvSpPr>
              <a:spLocks noChangeShapeType="1"/>
            </p:cNvSpPr>
            <p:nvPr/>
          </p:nvSpPr>
          <p:spPr bwMode="auto">
            <a:xfrm>
              <a:off x="1344" y="2735"/>
              <a:ext cx="0" cy="7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Text Box 72"/>
            <p:cNvSpPr txBox="1">
              <a:spLocks noChangeArrowheads="1"/>
            </p:cNvSpPr>
            <p:nvPr/>
          </p:nvSpPr>
          <p:spPr bwMode="auto">
            <a:xfrm>
              <a:off x="1396" y="2875"/>
              <a:ext cx="559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28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1D312-1489-4696-8AD3-D2B5D5D832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Reasonable?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47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Remember back in PH 121 (or statics) the book on the table?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Book has a force due to gravity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Table exerts a force equal to </a:t>
            </a:r>
            <a:r>
              <a:rPr lang="en-US" i="1" dirty="0" err="1"/>
              <a:t>m</a:t>
            </a:r>
            <a:r>
              <a:rPr lang="en-US" i="1" baseline="-25000" dirty="0" err="1"/>
              <a:t>book</a:t>
            </a:r>
            <a:r>
              <a:rPr lang="en-US" i="1" dirty="0" err="1"/>
              <a:t>g</a:t>
            </a:r>
            <a:r>
              <a:rPr lang="en-US" dirty="0"/>
              <a:t> on the book</a:t>
            </a:r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5369719" y="2215356"/>
            <a:ext cx="2466975" cy="88900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 rot="16200000">
            <a:off x="5109369" y="2815431"/>
            <a:ext cx="1117600" cy="587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 rot="16200000">
            <a:off x="7076282" y="2815431"/>
            <a:ext cx="1117600" cy="587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936457" y="1897856"/>
            <a:ext cx="1473200" cy="342900"/>
            <a:chOff x="3886" y="2322"/>
            <a:chExt cx="928" cy="216"/>
          </a:xfrm>
        </p:grpSpPr>
        <p:sp>
          <p:nvSpPr>
            <p:cNvPr id="17429" name="Rectangle 8" descr="Light horizontal"/>
            <p:cNvSpPr>
              <a:spLocks noChangeArrowheads="1"/>
            </p:cNvSpPr>
            <p:nvPr/>
          </p:nvSpPr>
          <p:spPr bwMode="auto">
            <a:xfrm>
              <a:off x="3940" y="2359"/>
              <a:ext cx="823" cy="155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9"/>
            <p:cNvSpPr>
              <a:spLocks noChangeArrowheads="1"/>
            </p:cNvSpPr>
            <p:nvPr/>
          </p:nvSpPr>
          <p:spPr bwMode="auto">
            <a:xfrm>
              <a:off x="3931" y="2333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10"/>
            <p:cNvSpPr>
              <a:spLocks noChangeArrowheads="1"/>
            </p:cNvSpPr>
            <p:nvPr/>
          </p:nvSpPr>
          <p:spPr bwMode="auto">
            <a:xfrm>
              <a:off x="3936" y="2511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11"/>
            <p:cNvSpPr>
              <a:spLocks/>
            </p:cNvSpPr>
            <p:nvPr/>
          </p:nvSpPr>
          <p:spPr bwMode="auto">
            <a:xfrm>
              <a:off x="3886" y="2322"/>
              <a:ext cx="64" cy="211"/>
            </a:xfrm>
            <a:custGeom>
              <a:avLst/>
              <a:gdLst>
                <a:gd name="T0" fmla="*/ 45 w 64"/>
                <a:gd name="T1" fmla="*/ 0 h 211"/>
                <a:gd name="T2" fmla="*/ 9 w 64"/>
                <a:gd name="T3" fmla="*/ 64 h 211"/>
                <a:gd name="T4" fmla="*/ 0 w 64"/>
                <a:gd name="T5" fmla="*/ 156 h 211"/>
                <a:gd name="T6" fmla="*/ 64 w 64"/>
                <a:gd name="T7" fmla="*/ 211 h 211"/>
                <a:gd name="T8" fmla="*/ 36 w 64"/>
                <a:gd name="T9" fmla="*/ 137 h 211"/>
                <a:gd name="T10" fmla="*/ 36 w 64"/>
                <a:gd name="T11" fmla="*/ 73 h 211"/>
                <a:gd name="T12" fmla="*/ 45 w 64"/>
                <a:gd name="T13" fmla="*/ 0 h 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1"/>
                <a:gd name="T23" fmla="*/ 64 w 64"/>
                <a:gd name="T24" fmla="*/ 211 h 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1">
                  <a:moveTo>
                    <a:pt x="45" y="0"/>
                  </a:moveTo>
                  <a:lnTo>
                    <a:pt x="9" y="64"/>
                  </a:lnTo>
                  <a:lnTo>
                    <a:pt x="0" y="156"/>
                  </a:lnTo>
                  <a:lnTo>
                    <a:pt x="64" y="211"/>
                  </a:lnTo>
                  <a:lnTo>
                    <a:pt x="36" y="137"/>
                  </a:lnTo>
                  <a:lnTo>
                    <a:pt x="36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4768851"/>
            <a:ext cx="1473200" cy="342900"/>
            <a:chOff x="3886" y="2322"/>
            <a:chExt cx="928" cy="216"/>
          </a:xfrm>
        </p:grpSpPr>
        <p:sp>
          <p:nvSpPr>
            <p:cNvPr id="17425" name="Rectangle 14" descr="Light horizontal"/>
            <p:cNvSpPr>
              <a:spLocks noChangeArrowheads="1"/>
            </p:cNvSpPr>
            <p:nvPr/>
          </p:nvSpPr>
          <p:spPr bwMode="auto">
            <a:xfrm>
              <a:off x="3940" y="2359"/>
              <a:ext cx="823" cy="155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5"/>
            <p:cNvSpPr>
              <a:spLocks noChangeArrowheads="1"/>
            </p:cNvSpPr>
            <p:nvPr/>
          </p:nvSpPr>
          <p:spPr bwMode="auto">
            <a:xfrm>
              <a:off x="3931" y="2333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Rectangle 16"/>
            <p:cNvSpPr>
              <a:spLocks noChangeArrowheads="1"/>
            </p:cNvSpPr>
            <p:nvPr/>
          </p:nvSpPr>
          <p:spPr bwMode="auto">
            <a:xfrm>
              <a:off x="3936" y="2511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Freeform 17"/>
            <p:cNvSpPr>
              <a:spLocks/>
            </p:cNvSpPr>
            <p:nvPr/>
          </p:nvSpPr>
          <p:spPr bwMode="auto">
            <a:xfrm>
              <a:off x="3886" y="2322"/>
              <a:ext cx="64" cy="211"/>
            </a:xfrm>
            <a:custGeom>
              <a:avLst/>
              <a:gdLst>
                <a:gd name="T0" fmla="*/ 45 w 64"/>
                <a:gd name="T1" fmla="*/ 0 h 211"/>
                <a:gd name="T2" fmla="*/ 9 w 64"/>
                <a:gd name="T3" fmla="*/ 64 h 211"/>
                <a:gd name="T4" fmla="*/ 0 w 64"/>
                <a:gd name="T5" fmla="*/ 156 h 211"/>
                <a:gd name="T6" fmla="*/ 64 w 64"/>
                <a:gd name="T7" fmla="*/ 211 h 211"/>
                <a:gd name="T8" fmla="*/ 36 w 64"/>
                <a:gd name="T9" fmla="*/ 137 h 211"/>
                <a:gd name="T10" fmla="*/ 36 w 64"/>
                <a:gd name="T11" fmla="*/ 73 h 211"/>
                <a:gd name="T12" fmla="*/ 45 w 64"/>
                <a:gd name="T13" fmla="*/ 0 h 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1"/>
                <a:gd name="T23" fmla="*/ 64 w 64"/>
                <a:gd name="T24" fmla="*/ 211 h 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1">
                  <a:moveTo>
                    <a:pt x="45" y="0"/>
                  </a:moveTo>
                  <a:lnTo>
                    <a:pt x="9" y="64"/>
                  </a:lnTo>
                  <a:lnTo>
                    <a:pt x="0" y="156"/>
                  </a:lnTo>
                  <a:lnTo>
                    <a:pt x="64" y="211"/>
                  </a:lnTo>
                  <a:lnTo>
                    <a:pt x="36" y="137"/>
                  </a:lnTo>
                  <a:lnTo>
                    <a:pt x="36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6765925" y="5095876"/>
            <a:ext cx="0" cy="739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19"/>
          <p:cNvGraphicFramePr>
            <a:graphicFrameLocks noChangeAspect="1"/>
          </p:cNvGraphicFramePr>
          <p:nvPr/>
        </p:nvGraphicFramePr>
        <p:xfrm>
          <a:off x="6888163" y="5589588"/>
          <a:ext cx="4984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90440" imgH="241200" progId="Equation.3">
                  <p:embed/>
                </p:oleObj>
              </mc:Choice>
              <mc:Fallback>
                <p:oleObj name="Equation" r:id="rId3" imgW="190440" imgH="241200" progId="Equation.3">
                  <p:embed/>
                  <p:pic>
                    <p:nvPicPr>
                      <p:cNvPr id="1741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5589588"/>
                        <a:ext cx="4984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Line 21"/>
          <p:cNvSpPr>
            <a:spLocks noChangeShapeType="1"/>
          </p:cNvSpPr>
          <p:nvPr/>
        </p:nvSpPr>
        <p:spPr bwMode="auto">
          <a:xfrm flipV="1">
            <a:off x="6757988" y="4059238"/>
            <a:ext cx="0" cy="739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1" name="Object 22"/>
          <p:cNvGraphicFramePr>
            <a:graphicFrameLocks noChangeAspect="1"/>
          </p:cNvGraphicFramePr>
          <p:nvPr/>
        </p:nvGraphicFramePr>
        <p:xfrm>
          <a:off x="6859588" y="3856038"/>
          <a:ext cx="8318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17160" imgH="228600" progId="Equation.3">
                  <p:embed/>
                </p:oleObj>
              </mc:Choice>
              <mc:Fallback>
                <p:oleObj name="Equation" r:id="rId5" imgW="317160" imgH="228600" progId="Equation.3">
                  <p:embed/>
                  <p:pic>
                    <p:nvPicPr>
                      <p:cNvPr id="174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3856038"/>
                        <a:ext cx="83185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83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F9FDA-4605-470B-B956-789B87D2F90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Demo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See if you can feel that you must provide the force</a:t>
            </a:r>
          </a:p>
        </p:txBody>
      </p:sp>
    </p:spTree>
    <p:extLst>
      <p:ext uri="{BB962C8B-B14F-4D97-AF65-F5344CB8AC3E}">
        <p14:creationId xmlns:p14="http://schemas.microsoft.com/office/powerpoint/2010/main" val="285070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17699"/>
            <a:ext cx="2362201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365500"/>
            <a:ext cx="23214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9713" y="4965700"/>
            <a:ext cx="230028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533400"/>
            <a:ext cx="251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1841500"/>
            <a:ext cx="25146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3400" y="33655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1" y="4889500"/>
            <a:ext cx="25908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4"/>
          <p:cNvGrpSpPr/>
          <p:nvPr/>
        </p:nvGrpSpPr>
        <p:grpSpPr>
          <a:xfrm>
            <a:off x="1447800" y="609600"/>
            <a:ext cx="3210854" cy="5181600"/>
            <a:chOff x="1709273" y="738187"/>
            <a:chExt cx="3210854" cy="5181600"/>
          </a:xfrm>
        </p:grpSpPr>
        <p:sp>
          <p:nvSpPr>
            <p:cNvPr id="36" name="TextBox 9"/>
            <p:cNvSpPr txBox="1"/>
            <p:nvPr/>
          </p:nvSpPr>
          <p:spPr>
            <a:xfrm>
              <a:off x="1709273" y="7381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0s</a:t>
              </a:r>
            </a:p>
          </p:txBody>
        </p:sp>
        <p:sp>
          <p:nvSpPr>
            <p:cNvPr id="37" name="TextBox 10"/>
            <p:cNvSpPr txBox="1"/>
            <p:nvPr/>
          </p:nvSpPr>
          <p:spPr>
            <a:xfrm>
              <a:off x="1709273" y="23500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1s</a:t>
              </a:r>
            </a:p>
          </p:txBody>
        </p:sp>
        <p:sp>
          <p:nvSpPr>
            <p:cNvPr id="38" name="TextBox 11"/>
            <p:cNvSpPr txBox="1"/>
            <p:nvPr/>
          </p:nvSpPr>
          <p:spPr>
            <a:xfrm>
              <a:off x="1709273" y="39385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2s</a:t>
              </a:r>
            </a:p>
          </p:txBody>
        </p:sp>
        <p:sp>
          <p:nvSpPr>
            <p:cNvPr id="39" name="TextBox 12"/>
            <p:cNvSpPr txBox="1"/>
            <p:nvPr/>
          </p:nvSpPr>
          <p:spPr>
            <a:xfrm>
              <a:off x="1709273" y="55387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3s</a:t>
              </a: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4528673" y="7498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4s</a:t>
              </a:r>
            </a:p>
          </p:txBody>
        </p:sp>
        <p:sp>
          <p:nvSpPr>
            <p:cNvPr id="41" name="TextBox 14"/>
            <p:cNvSpPr txBox="1"/>
            <p:nvPr/>
          </p:nvSpPr>
          <p:spPr>
            <a:xfrm>
              <a:off x="4528673" y="236172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5s</a:t>
              </a:r>
            </a:p>
          </p:txBody>
        </p:sp>
        <p:sp>
          <p:nvSpPr>
            <p:cNvPr id="42" name="TextBox 15"/>
            <p:cNvSpPr txBox="1"/>
            <p:nvPr/>
          </p:nvSpPr>
          <p:spPr>
            <a:xfrm>
              <a:off x="4528673" y="39502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6s</a:t>
              </a:r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4528673" y="55504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6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xoKNyUpnn2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" y="1333500"/>
            <a:ext cx="90678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4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292EC-ADB3-4B5F-956B-BE6C725E96E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750" y="1192213"/>
            <a:ext cx="8399463" cy="5072062"/>
            <a:chOff x="180" y="751"/>
            <a:chExt cx="5291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24" y="751"/>
              <a:ext cx="4847" cy="1224"/>
              <a:chOff x="444" y="868"/>
              <a:chExt cx="4847" cy="1224"/>
            </a:xfrm>
          </p:grpSpPr>
          <p:sp>
            <p:nvSpPr>
              <p:cNvPr id="62501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2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3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4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5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6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7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8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9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0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1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2513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4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5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472" name="Oval 22"/>
            <p:cNvSpPr>
              <a:spLocks noChangeArrowheads="1"/>
            </p:cNvSpPr>
            <p:nvPr/>
          </p:nvSpPr>
          <p:spPr bwMode="auto">
            <a:xfrm>
              <a:off x="481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23"/>
            <p:cNvSpPr>
              <a:spLocks noChangeShapeType="1"/>
            </p:cNvSpPr>
            <p:nvPr/>
          </p:nvSpPr>
          <p:spPr bwMode="auto">
            <a:xfrm flipH="1">
              <a:off x="372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Line 24"/>
            <p:cNvSpPr>
              <a:spLocks noChangeShapeType="1"/>
            </p:cNvSpPr>
            <p:nvPr/>
          </p:nvSpPr>
          <p:spPr bwMode="auto">
            <a:xfrm flipH="1">
              <a:off x="4554" y="2143"/>
              <a:ext cx="832" cy="11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Oval 26"/>
            <p:cNvSpPr>
              <a:spLocks noChangeArrowheads="1"/>
            </p:cNvSpPr>
            <p:nvPr/>
          </p:nvSpPr>
          <p:spPr bwMode="auto">
            <a:xfrm>
              <a:off x="300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28"/>
            <p:cNvSpPr>
              <a:spLocks noChangeShapeType="1"/>
            </p:cNvSpPr>
            <p:nvPr/>
          </p:nvSpPr>
          <p:spPr bwMode="auto">
            <a:xfrm>
              <a:off x="388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141" y="2081"/>
              <a:ext cx="1565" cy="1258"/>
              <a:chOff x="3235" y="2328"/>
              <a:chExt cx="1565" cy="1258"/>
            </a:xfrm>
          </p:grpSpPr>
          <p:sp>
            <p:nvSpPr>
              <p:cNvPr id="62488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9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0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1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2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2493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2494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2495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6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7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8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2499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2500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2478" name="Text Box 43"/>
            <p:cNvSpPr txBox="1">
              <a:spLocks noChangeArrowheads="1"/>
            </p:cNvSpPr>
            <p:nvPr/>
          </p:nvSpPr>
          <p:spPr bwMode="auto">
            <a:xfrm>
              <a:off x="357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79" name="Oval 46"/>
            <p:cNvSpPr>
              <a:spLocks noChangeArrowheads="1"/>
            </p:cNvSpPr>
            <p:nvPr/>
          </p:nvSpPr>
          <p:spPr bwMode="auto">
            <a:xfrm>
              <a:off x="3828" y="2671"/>
              <a:ext cx="438" cy="4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Line 47"/>
            <p:cNvSpPr>
              <a:spLocks noChangeShapeType="1"/>
            </p:cNvSpPr>
            <p:nvPr/>
          </p:nvSpPr>
          <p:spPr bwMode="auto">
            <a:xfrm flipH="1" flipV="1">
              <a:off x="171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Line 48"/>
            <p:cNvSpPr>
              <a:spLocks noChangeShapeType="1"/>
            </p:cNvSpPr>
            <p:nvPr/>
          </p:nvSpPr>
          <p:spPr bwMode="auto">
            <a:xfrm flipH="1">
              <a:off x="154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2" name="Oval 49"/>
            <p:cNvSpPr>
              <a:spLocks noChangeArrowheads="1"/>
            </p:cNvSpPr>
            <p:nvPr/>
          </p:nvSpPr>
          <p:spPr bwMode="auto">
            <a:xfrm>
              <a:off x="18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Text Box 50"/>
            <p:cNvSpPr txBox="1">
              <a:spLocks noChangeArrowheads="1"/>
            </p:cNvSpPr>
            <p:nvPr/>
          </p:nvSpPr>
          <p:spPr bwMode="auto">
            <a:xfrm>
              <a:off x="98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2484" name="Text Box 51"/>
            <p:cNvSpPr txBox="1">
              <a:spLocks noChangeArrowheads="1"/>
            </p:cNvSpPr>
            <p:nvPr/>
          </p:nvSpPr>
          <p:spPr bwMode="auto">
            <a:xfrm>
              <a:off x="1067" y="2772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85" name="Line 52"/>
            <p:cNvSpPr>
              <a:spLocks noChangeShapeType="1"/>
            </p:cNvSpPr>
            <p:nvPr/>
          </p:nvSpPr>
          <p:spPr bwMode="auto">
            <a:xfrm>
              <a:off x="1526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AutoShape 53"/>
            <p:cNvSpPr>
              <a:spLocks noChangeArrowheads="1"/>
            </p:cNvSpPr>
            <p:nvPr/>
          </p:nvSpPr>
          <p:spPr bwMode="auto">
            <a:xfrm rot="2051297">
              <a:off x="135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Line 54"/>
            <p:cNvSpPr>
              <a:spLocks noChangeShapeType="1"/>
            </p:cNvSpPr>
            <p:nvPr/>
          </p:nvSpPr>
          <p:spPr bwMode="auto">
            <a:xfrm flipH="1" flipV="1">
              <a:off x="151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79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A8EDD-E190-4DCB-BB40-24D9141A10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123.21.6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Does a wave on a string move faster for a heavier or lighter rope?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352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60645-FEDE-4321-8C90-8A445AB3CA1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3: Semi-loose End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670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Now the pulse is partially reflected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RHS rope sees a semi-fixed end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LHS receives part of the pulse energy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New pulse has been “transmitted”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02063" y="1944688"/>
            <a:ext cx="5167312" cy="4427537"/>
            <a:chOff x="2395" y="1225"/>
            <a:chExt cx="3255" cy="2789"/>
          </a:xfrm>
        </p:grpSpPr>
        <p:sp>
          <p:nvSpPr>
            <p:cNvPr id="63496" name="Rectangle 5"/>
            <p:cNvSpPr>
              <a:spLocks noChangeArrowheads="1"/>
            </p:cNvSpPr>
            <p:nvPr/>
          </p:nvSpPr>
          <p:spPr bwMode="auto">
            <a:xfrm>
              <a:off x="2395" y="1225"/>
              <a:ext cx="3255" cy="278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3497" name="Picture 4" descr="11_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6" y="1348"/>
              <a:ext cx="3072" cy="2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1984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0FC15-F05C-481F-90B8-18635F0468E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1192213"/>
            <a:ext cx="9142413" cy="5072062"/>
            <a:chOff x="0" y="751"/>
            <a:chExt cx="5759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64555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6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9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1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3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4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5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4567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8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9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20" name="Line 23"/>
            <p:cNvSpPr>
              <a:spLocks noChangeShapeType="1"/>
            </p:cNvSpPr>
            <p:nvPr/>
          </p:nvSpPr>
          <p:spPr bwMode="auto">
            <a:xfrm flipH="1">
              <a:off x="3548" y="1600"/>
              <a:ext cx="1388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Oval 26"/>
            <p:cNvSpPr>
              <a:spLocks noChangeArrowheads="1"/>
            </p:cNvSpPr>
            <p:nvPr/>
          </p:nvSpPr>
          <p:spPr bwMode="auto">
            <a:xfrm>
              <a:off x="282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Line 28"/>
            <p:cNvSpPr>
              <a:spLocks noChangeShapeType="1"/>
            </p:cNvSpPr>
            <p:nvPr/>
          </p:nvSpPr>
          <p:spPr bwMode="auto">
            <a:xfrm>
              <a:off x="370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2961" y="2081"/>
              <a:ext cx="1565" cy="1258"/>
              <a:chOff x="3235" y="2328"/>
              <a:chExt cx="1565" cy="1258"/>
            </a:xfrm>
          </p:grpSpPr>
          <p:sp>
            <p:nvSpPr>
              <p:cNvPr id="64542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3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4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5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6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4547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4548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4549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0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2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4553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4554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4524" name="Text Box 43"/>
            <p:cNvSpPr txBox="1">
              <a:spLocks noChangeArrowheads="1"/>
            </p:cNvSpPr>
            <p:nvPr/>
          </p:nvSpPr>
          <p:spPr bwMode="auto">
            <a:xfrm>
              <a:off x="339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25" name="Line 44"/>
            <p:cNvSpPr>
              <a:spLocks noChangeShapeType="1"/>
            </p:cNvSpPr>
            <p:nvPr/>
          </p:nvSpPr>
          <p:spPr bwMode="auto">
            <a:xfrm>
              <a:off x="3876" y="2880"/>
              <a:ext cx="0" cy="2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Text Box 45"/>
            <p:cNvSpPr txBox="1">
              <a:spLocks noChangeArrowheads="1"/>
            </p:cNvSpPr>
            <p:nvPr/>
          </p:nvSpPr>
          <p:spPr bwMode="auto">
            <a:xfrm>
              <a:off x="3714" y="3120"/>
              <a:ext cx="4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</a:t>
              </a:r>
              <a:r>
                <a:rPr lang="en-US" baseline="-25000">
                  <a:solidFill>
                    <a:schemeClr val="accent2"/>
                  </a:solidFill>
                </a:rPr>
                <a:t>RHSl</a:t>
              </a:r>
            </a:p>
          </p:txBody>
        </p:sp>
        <p:sp>
          <p:nvSpPr>
            <p:cNvPr id="64527" name="Oval 46"/>
            <p:cNvSpPr>
              <a:spLocks noChangeArrowheads="1"/>
            </p:cNvSpPr>
            <p:nvPr/>
          </p:nvSpPr>
          <p:spPr bwMode="auto">
            <a:xfrm>
              <a:off x="3648" y="2671"/>
              <a:ext cx="438" cy="4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Line 47"/>
            <p:cNvSpPr>
              <a:spLocks noChangeShapeType="1"/>
            </p:cNvSpPr>
            <p:nvPr/>
          </p:nvSpPr>
          <p:spPr bwMode="auto">
            <a:xfrm flipH="1" flipV="1">
              <a:off x="153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Line 48"/>
            <p:cNvSpPr>
              <a:spLocks noChangeShapeType="1"/>
            </p:cNvSpPr>
            <p:nvPr/>
          </p:nvSpPr>
          <p:spPr bwMode="auto">
            <a:xfrm flipH="1">
              <a:off x="136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49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Text Box 50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4532" name="Text Box 51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33" name="Line 52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AutoShape 53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54"/>
            <p:cNvSpPr>
              <a:spLocks noChangeShapeType="1"/>
            </p:cNvSpPr>
            <p:nvPr/>
          </p:nvSpPr>
          <p:spPr bwMode="auto">
            <a:xfrm flipH="1" flipV="1">
              <a:off x="1326" y="1485"/>
              <a:ext cx="13" cy="79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Line 55"/>
            <p:cNvSpPr>
              <a:spLocks noChangeShapeType="1"/>
            </p:cNvSpPr>
            <p:nvPr/>
          </p:nvSpPr>
          <p:spPr bwMode="auto">
            <a:xfrm>
              <a:off x="1344" y="2735"/>
              <a:ext cx="9" cy="45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Text Box 56"/>
            <p:cNvSpPr txBox="1">
              <a:spLocks noChangeArrowheads="1"/>
            </p:cNvSpPr>
            <p:nvPr/>
          </p:nvSpPr>
          <p:spPr bwMode="auto">
            <a:xfrm>
              <a:off x="1363" y="2875"/>
              <a:ext cx="6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RHS</a:t>
              </a:r>
            </a:p>
          </p:txBody>
        </p:sp>
        <p:sp>
          <p:nvSpPr>
            <p:cNvPr id="64538" name="AutoShape 57"/>
            <p:cNvSpPr>
              <a:spLocks noChangeArrowheads="1"/>
            </p:cNvSpPr>
            <p:nvPr/>
          </p:nvSpPr>
          <p:spPr bwMode="auto">
            <a:xfrm rot="6374373">
              <a:off x="5046" y="1757"/>
              <a:ext cx="430" cy="521"/>
            </a:xfrm>
            <a:prstGeom prst="can">
              <a:avLst>
                <a:gd name="adj" fmla="val 605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AutoShape 58"/>
            <p:cNvSpPr>
              <a:spLocks noChangeArrowheads="1"/>
            </p:cNvSpPr>
            <p:nvPr/>
          </p:nvSpPr>
          <p:spPr bwMode="auto">
            <a:xfrm rot="6068705">
              <a:off x="5310" y="1858"/>
              <a:ext cx="430" cy="468"/>
            </a:xfrm>
            <a:prstGeom prst="can">
              <a:avLst>
                <a:gd name="adj" fmla="val 5441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Oval 22"/>
            <p:cNvSpPr>
              <a:spLocks noChangeArrowheads="1"/>
            </p:cNvSpPr>
            <p:nvPr/>
          </p:nvSpPr>
          <p:spPr bwMode="auto">
            <a:xfrm>
              <a:off x="4722" y="1586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Line 24"/>
            <p:cNvSpPr>
              <a:spLocks noChangeShapeType="1"/>
            </p:cNvSpPr>
            <p:nvPr/>
          </p:nvSpPr>
          <p:spPr bwMode="auto">
            <a:xfrm flipH="1">
              <a:off x="4374" y="2051"/>
              <a:ext cx="942" cy="1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7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83E60E-D79A-4609-A31C-60EED159D9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Consider momentum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05150" cy="4525963"/>
          </a:xfrm>
        </p:spPr>
        <p:txBody>
          <a:bodyPr/>
          <a:lstStyle/>
          <a:p>
            <a:pPr eaLnBrk="1" hangingPunct="1"/>
            <a:r>
              <a:rPr lang="en-US" sz="2800"/>
              <a:t>When we move from a less dense medium to a more dense medium </a:t>
            </a:r>
          </a:p>
          <a:p>
            <a:pPr lvl="1" eaLnBrk="1" hangingPunct="1"/>
            <a:r>
              <a:rPr lang="en-US" sz="2400"/>
              <a:t>Reflected pulse is inverted</a:t>
            </a:r>
          </a:p>
          <a:p>
            <a:pPr lvl="1" eaLnBrk="1" hangingPunct="1"/>
            <a:r>
              <a:rPr lang="en-US" sz="2400"/>
              <a:t>Pulse slows down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916238" y="3084513"/>
            <a:ext cx="5994400" cy="1957387"/>
            <a:chOff x="1837" y="1943"/>
            <a:chExt cx="3776" cy="1233"/>
          </a:xfrm>
        </p:grpSpPr>
        <p:sp>
          <p:nvSpPr>
            <p:cNvPr id="18441" name="AutoShape 5"/>
            <p:cNvSpPr>
              <a:spLocks noChangeArrowheads="1"/>
            </p:cNvSpPr>
            <p:nvPr/>
          </p:nvSpPr>
          <p:spPr bwMode="auto">
            <a:xfrm rot="5400000" flipH="1">
              <a:off x="2010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AutoShape 6"/>
            <p:cNvSpPr>
              <a:spLocks noChangeArrowheads="1"/>
            </p:cNvSpPr>
            <p:nvPr/>
          </p:nvSpPr>
          <p:spPr bwMode="auto">
            <a:xfrm rot="5400000" flipH="1">
              <a:off x="2426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AutoShape 7"/>
            <p:cNvSpPr>
              <a:spLocks noChangeArrowheads="1"/>
            </p:cNvSpPr>
            <p:nvPr/>
          </p:nvSpPr>
          <p:spPr bwMode="auto">
            <a:xfrm rot="5400000" flipH="1">
              <a:off x="2842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AutoShape 8"/>
            <p:cNvSpPr>
              <a:spLocks noChangeArrowheads="1"/>
            </p:cNvSpPr>
            <p:nvPr/>
          </p:nvSpPr>
          <p:spPr bwMode="auto">
            <a:xfrm rot="5400000" flipH="1">
              <a:off x="3258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AutoShape 9"/>
            <p:cNvSpPr>
              <a:spLocks noChangeArrowheads="1"/>
            </p:cNvSpPr>
            <p:nvPr/>
          </p:nvSpPr>
          <p:spPr bwMode="auto">
            <a:xfrm rot="5400000" flipH="1">
              <a:off x="3590" y="2818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AutoShape 10"/>
            <p:cNvSpPr>
              <a:spLocks noChangeArrowheads="1"/>
            </p:cNvSpPr>
            <p:nvPr/>
          </p:nvSpPr>
          <p:spPr bwMode="auto">
            <a:xfrm rot="5400000" flipH="1">
              <a:off x="4006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AutoShape 11"/>
            <p:cNvSpPr>
              <a:spLocks noChangeArrowheads="1"/>
            </p:cNvSpPr>
            <p:nvPr/>
          </p:nvSpPr>
          <p:spPr bwMode="auto">
            <a:xfrm rot="5400000" flipH="1">
              <a:off x="442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AutoShape 12"/>
            <p:cNvSpPr>
              <a:spLocks noChangeArrowheads="1"/>
            </p:cNvSpPr>
            <p:nvPr/>
          </p:nvSpPr>
          <p:spPr bwMode="auto">
            <a:xfrm rot="5400000" flipH="1">
              <a:off x="4838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utoShape 13"/>
            <p:cNvSpPr>
              <a:spLocks noChangeArrowheads="1"/>
            </p:cNvSpPr>
            <p:nvPr/>
          </p:nvSpPr>
          <p:spPr bwMode="auto">
            <a:xfrm rot="5400000" flipH="1">
              <a:off x="526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4"/>
            <p:cNvSpPr>
              <a:spLocks noChangeShapeType="1"/>
            </p:cNvSpPr>
            <p:nvPr/>
          </p:nvSpPr>
          <p:spPr bwMode="auto">
            <a:xfrm flipH="1">
              <a:off x="3320" y="2304"/>
              <a:ext cx="224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5"/>
            <p:cNvSpPr>
              <a:spLocks noChangeShapeType="1"/>
            </p:cNvSpPr>
            <p:nvPr/>
          </p:nvSpPr>
          <p:spPr bwMode="auto">
            <a:xfrm>
              <a:off x="3592" y="2296"/>
              <a:ext cx="12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Text Box 16"/>
            <p:cNvSpPr txBox="1">
              <a:spLocks noChangeArrowheads="1"/>
            </p:cNvSpPr>
            <p:nvPr/>
          </p:nvSpPr>
          <p:spPr bwMode="auto">
            <a:xfrm>
              <a:off x="3038" y="1943"/>
              <a:ext cx="21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Which piece is harder to move?</a:t>
              </a:r>
            </a:p>
          </p:txBody>
        </p:sp>
      </p:grpSp>
      <p:graphicFrame>
        <p:nvGraphicFramePr>
          <p:cNvPr id="18434" name="Object 17"/>
          <p:cNvGraphicFramePr>
            <a:graphicFrameLocks noChangeAspect="1"/>
          </p:cNvGraphicFramePr>
          <p:nvPr/>
        </p:nvGraphicFramePr>
        <p:xfrm>
          <a:off x="5842000" y="1936750"/>
          <a:ext cx="812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507960" imgH="469800" progId="Equation.3">
                  <p:embed/>
                </p:oleObj>
              </mc:Choice>
              <mc:Fallback>
                <p:oleObj name="Equation" r:id="rId3" imgW="507960" imgH="469800" progId="Equation.3">
                  <p:embed/>
                  <p:pic>
                    <p:nvPicPr>
                      <p:cNvPr id="184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936750"/>
                        <a:ext cx="8128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5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Superposition With and Inverted Pulse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003425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816225" y="1682750"/>
            <a:ext cx="5080000" cy="4079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248400" cy="48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08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35150"/>
            <a:ext cx="5894388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4248150" y="4772025"/>
            <a:ext cx="2154238" cy="40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382963" y="4281488"/>
            <a:ext cx="2024062" cy="142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284" name="TextBox 9"/>
          <p:cNvSpPr txBox="1">
            <a:spLocks noChangeArrowheads="1"/>
          </p:cNvSpPr>
          <p:nvPr/>
        </p:nvSpPr>
        <p:spPr bwMode="auto">
          <a:xfrm>
            <a:off x="4518025" y="6037263"/>
            <a:ext cx="1246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Nodes</a:t>
            </a:r>
          </a:p>
        </p:txBody>
      </p:sp>
      <p:sp>
        <p:nvSpPr>
          <p:cNvPr id="609285" name="TextBox 10"/>
          <p:cNvSpPr txBox="1">
            <a:spLocks noChangeArrowheads="1"/>
          </p:cNvSpPr>
          <p:nvPr/>
        </p:nvSpPr>
        <p:spPr bwMode="auto">
          <a:xfrm>
            <a:off x="3052763" y="1389063"/>
            <a:ext cx="2054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Anti-Nodes</a:t>
            </a:r>
          </a:p>
        </p:txBody>
      </p:sp>
      <p:cxnSp>
        <p:nvCxnSpPr>
          <p:cNvPr id="13" name="Straight Arrow Connector 12"/>
          <p:cNvCxnSpPr>
            <a:stCxn id="609285" idx="2"/>
          </p:cNvCxnSpPr>
          <p:nvPr/>
        </p:nvCxnSpPr>
        <p:spPr>
          <a:xfrm rot="5400000">
            <a:off x="3197225" y="1644651"/>
            <a:ext cx="554037" cy="121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09285" idx="2"/>
          </p:cNvCxnSpPr>
          <p:nvPr/>
        </p:nvCxnSpPr>
        <p:spPr>
          <a:xfrm rot="16200000" flipH="1">
            <a:off x="4071144" y="1981994"/>
            <a:ext cx="536575" cy="51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09285" idx="2"/>
          </p:cNvCxnSpPr>
          <p:nvPr/>
        </p:nvCxnSpPr>
        <p:spPr>
          <a:xfrm rot="16200000" flipH="1">
            <a:off x="4903788" y="1149350"/>
            <a:ext cx="554037" cy="220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9284" idx="0"/>
          </p:cNvCxnSpPr>
          <p:nvPr/>
        </p:nvCxnSpPr>
        <p:spPr>
          <a:xfrm rot="5400000" flipH="1" flipV="1">
            <a:off x="5164137" y="3825876"/>
            <a:ext cx="2187575" cy="223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09284" idx="0"/>
          </p:cNvCxnSpPr>
          <p:nvPr/>
        </p:nvCxnSpPr>
        <p:spPr>
          <a:xfrm rot="16200000" flipV="1">
            <a:off x="2396331" y="3293269"/>
            <a:ext cx="2252663" cy="323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238" y="4425950"/>
            <a:ext cx="4561522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13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3400" y="2500313"/>
            <a:ext cx="45466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133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7050" y="282575"/>
            <a:ext cx="4522788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 rot="16200000" flipH="1" flipV="1">
            <a:off x="2259012" y="500063"/>
            <a:ext cx="423863" cy="1220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0"/>
          </p:cNvCxnSpPr>
          <p:nvPr/>
        </p:nvCxnSpPr>
        <p:spPr bwMode="auto">
          <a:xfrm rot="16200000" flipV="1">
            <a:off x="7458869" y="962819"/>
            <a:ext cx="534988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 flipV="1">
            <a:off x="2232025" y="2562225"/>
            <a:ext cx="422275" cy="1222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38" idx="0"/>
          </p:cNvCxnSpPr>
          <p:nvPr/>
        </p:nvCxnSpPr>
        <p:spPr>
          <a:xfrm rot="16200000" flipV="1">
            <a:off x="7450615" y="3043714"/>
            <a:ext cx="570231" cy="276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 rot="16200000" flipH="1" flipV="1">
            <a:off x="2236787" y="4592638"/>
            <a:ext cx="423863" cy="1220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 rot="16200000" flipV="1">
            <a:off x="7436644" y="5055394"/>
            <a:ext cx="534988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2"/>
          <p:cNvGrpSpPr/>
          <p:nvPr/>
        </p:nvGrpSpPr>
        <p:grpSpPr>
          <a:xfrm>
            <a:off x="778828" y="869950"/>
            <a:ext cx="7927022" cy="1294605"/>
            <a:chOff x="778828" y="869950"/>
            <a:chExt cx="7927022" cy="1294605"/>
          </a:xfrm>
        </p:grpSpPr>
        <p:grpSp>
          <p:nvGrpSpPr>
            <p:cNvPr id="7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" name="Trapezoid 22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0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13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3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4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4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17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1" name="Rectangle 10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8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5" name="Rectangle 14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21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9" name="Rectangle 18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  <p:grpSp>
        <p:nvGrpSpPr>
          <p:cNvPr id="22" name="Group 123"/>
          <p:cNvGrpSpPr/>
          <p:nvPr/>
        </p:nvGrpSpPr>
        <p:grpSpPr>
          <a:xfrm>
            <a:off x="824548" y="2896870"/>
            <a:ext cx="7927022" cy="1294605"/>
            <a:chOff x="778828" y="869950"/>
            <a:chExt cx="7927022" cy="1294605"/>
          </a:xfrm>
        </p:grpSpPr>
        <p:grpSp>
          <p:nvGrpSpPr>
            <p:cNvPr id="27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141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2" name="Trapezoid 141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4" name="Oval 143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30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31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138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9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0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11328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611329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36" name="Rectangle 135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33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34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32" name="Rectangle 131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  <p:grpSp>
        <p:nvGrpSpPr>
          <p:cNvPr id="611335" name="Group 148"/>
          <p:cNvGrpSpPr/>
          <p:nvPr/>
        </p:nvGrpSpPr>
        <p:grpSpPr>
          <a:xfrm>
            <a:off x="809308" y="4969510"/>
            <a:ext cx="7927022" cy="1294605"/>
            <a:chOff x="778828" y="869950"/>
            <a:chExt cx="7927022" cy="1294605"/>
          </a:xfrm>
        </p:grpSpPr>
        <p:grpSp>
          <p:nvGrpSpPr>
            <p:cNvPr id="611336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166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7" name="Trapezoid 166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611337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611338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163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64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65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11339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611340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61" name="Rectangle 160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41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59" name="Rectangle 158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42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4"/>
          <p:cNvGrpSpPr>
            <a:grpSpLocks/>
          </p:cNvGrpSpPr>
          <p:nvPr/>
        </p:nvGrpSpPr>
        <p:grpSpPr bwMode="auto">
          <a:xfrm>
            <a:off x="2305050" y="1343025"/>
            <a:ext cx="4545013" cy="4646613"/>
            <a:chOff x="1815391" y="1538512"/>
            <a:chExt cx="4545420" cy="4646956"/>
          </a:xfrm>
        </p:grpSpPr>
        <p:pic>
          <p:nvPicPr>
            <p:cNvPr id="61235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5391" y="4131115"/>
              <a:ext cx="4471080" cy="115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23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45099" y="3004458"/>
              <a:ext cx="4408715" cy="89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235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38851" y="1538512"/>
              <a:ext cx="4521960" cy="1226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rot="10800000" flipH="1">
              <a:off x="1815391" y="5544071"/>
              <a:ext cx="44708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358" name="TextBox 6"/>
            <p:cNvSpPr txBox="1">
              <a:spLocks noChangeArrowheads="1"/>
            </p:cNvSpPr>
            <p:nvPr/>
          </p:nvSpPr>
          <p:spPr bwMode="auto">
            <a:xfrm>
              <a:off x="3918828" y="5600693"/>
              <a:ext cx="35779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705" y="0"/>
            <a:ext cx="83045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223.6.6 Question 123.23.9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The nodes of a standing wave occur at </a:t>
            </a:r>
          </a:p>
          <a:p>
            <a:pPr marL="533400" indent="-533400" eaLnBrk="1" hangingPunct="1"/>
            <a:endParaRPr lang="en-US" sz="2800" dirty="0"/>
          </a:p>
          <a:p>
            <a:pPr marL="533400" indent="-533400" eaLnBrk="1" hangingPunct="1"/>
            <a:endParaRPr lang="en-US" sz="2800" dirty="0"/>
          </a:p>
          <a:p>
            <a:pPr marL="533400" indent="-533400" eaLnBrk="1" hangingPunct="1">
              <a:buFontTx/>
              <a:buNone/>
            </a:pPr>
            <a:r>
              <a:rPr lang="en-US" sz="2800" dirty="0"/>
              <a:t>And the antinodes occur at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Can’t tell</a:t>
            </a:r>
          </a:p>
          <a:p>
            <a:pPr marL="533400" indent="-533400" eaLnBrk="1" hangingPunct="1">
              <a:buFontTx/>
              <a:buAutoNum type="alphaLcParenR"/>
            </a:pPr>
            <a:endParaRPr lang="en-US" sz="2800" dirty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9288" y="2095500"/>
          <a:ext cx="12954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95000" imgH="393480" progId="Equation.3">
                  <p:embed/>
                </p:oleObj>
              </mc:Choice>
              <mc:Fallback>
                <p:oleObj name="Equation" r:id="rId3" imgW="495000" imgH="39348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095500"/>
                        <a:ext cx="12954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E1834-F0C5-466A-A3A2-551D77D4B717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206500" y="364172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95000" imgH="393480" progId="Equation.3">
                  <p:embed/>
                </p:oleObj>
              </mc:Choice>
              <mc:Fallback>
                <p:oleObj name="Equation" r:id="rId5" imgW="495000" imgH="39348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64172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1200150" y="415607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495000" imgH="393480" progId="Equation.3">
                  <p:embed/>
                </p:oleObj>
              </mc:Choice>
              <mc:Fallback>
                <p:oleObj name="Equation" r:id="rId7" imgW="495000" imgH="393480" progId="Equation.3">
                  <p:embed/>
                  <p:pic>
                    <p:nvPicPr>
                      <p:cNvPr id="41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15607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1174750" y="4802188"/>
          <a:ext cx="781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533160" imgH="177480" progId="Equation.3">
                  <p:embed/>
                </p:oleObj>
              </mc:Choice>
              <mc:Fallback>
                <p:oleObj name="Equation" r:id="rId9" imgW="533160" imgH="177480" progId="Equation.3">
                  <p:embed/>
                  <p:pic>
                    <p:nvPicPr>
                      <p:cNvPr id="41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802188"/>
                        <a:ext cx="7810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209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223.6.7 Question 123.23.10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1963" cy="232251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/>
              <a:t>I have my trusty ukulele and I have a string experiencing a standing wave. Which frequency corresponds to this wave shown?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fundamental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second harmonic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third harmonic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fourth harmonic</a:t>
            </a:r>
          </a:p>
        </p:txBody>
      </p:sp>
      <p:pic>
        <p:nvPicPr>
          <p:cNvPr id="6103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575" y="4500563"/>
            <a:ext cx="45212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394575" y="5087938"/>
            <a:ext cx="762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4650" y="5106988"/>
            <a:ext cx="96838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63725" y="5651500"/>
            <a:ext cx="6116638" cy="127000"/>
          </a:xfrm>
          <a:prstGeom prst="rect">
            <a:avLst/>
          </a:prstGeom>
          <a:solidFill>
            <a:srgbClr val="754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1671638" y="5549900"/>
            <a:ext cx="141287" cy="1063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 flipV="1">
            <a:off x="2141538" y="4716463"/>
            <a:ext cx="422275" cy="1222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0"/>
          </p:cNvCxnSpPr>
          <p:nvPr/>
        </p:nvCxnSpPr>
        <p:spPr>
          <a:xfrm rot="16200000" flipV="1">
            <a:off x="7340600" y="5180013"/>
            <a:ext cx="533400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/>
          <p:cNvSpPr/>
          <p:nvPr/>
        </p:nvSpPr>
        <p:spPr>
          <a:xfrm rot="5214248">
            <a:off x="5878513" y="4248150"/>
            <a:ext cx="254000" cy="3121025"/>
          </a:xfrm>
          <a:prstGeom prst="trapezoid">
            <a:avLst/>
          </a:prstGeom>
          <a:solidFill>
            <a:srgbClr val="754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3713" y="5662613"/>
            <a:ext cx="3970337" cy="747712"/>
            <a:chOff x="-1270000" y="4396009"/>
            <a:chExt cx="7518383" cy="1247445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980250" y="4402056"/>
              <a:ext cx="3268133" cy="1241398"/>
              <a:chOff x="0" y="4435922"/>
              <a:chExt cx="7124699" cy="1241398"/>
            </a:xfrm>
          </p:grpSpPr>
          <p:sp>
            <p:nvSpPr>
              <p:cNvPr id="27" name="Rectangle 10"/>
              <p:cNvSpPr/>
              <p:nvPr/>
            </p:nvSpPr>
            <p:spPr>
              <a:xfrm>
                <a:off x="974" y="4456359"/>
                <a:ext cx="3755192" cy="1220961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3369507" y="4435171"/>
                <a:ext cx="3755192" cy="1220961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-1270000" y="4396009"/>
              <a:ext cx="3268133" cy="1225252"/>
              <a:chOff x="0" y="4429875"/>
              <a:chExt cx="7124699" cy="122525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4429875"/>
                <a:ext cx="3755192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3368533" y="4435172"/>
                <a:ext cx="3755192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64264" y="4396011"/>
              <a:ext cx="1083732" cy="1225252"/>
              <a:chOff x="0" y="4429875"/>
              <a:chExt cx="7124699" cy="1225252"/>
            </a:xfrm>
          </p:grpSpPr>
          <p:sp>
            <p:nvSpPr>
              <p:cNvPr id="23" name="Rectangle 18"/>
              <p:cNvSpPr/>
              <p:nvPr/>
            </p:nvSpPr>
            <p:spPr>
              <a:xfrm>
                <a:off x="2328" y="4429873"/>
                <a:ext cx="3754995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3362060" y="4435170"/>
                <a:ext cx="3754995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521575" y="5645150"/>
            <a:ext cx="1028700" cy="173038"/>
          </a:xfrm>
          <a:prstGeom prst="rect">
            <a:avLst/>
          </a:prstGeom>
          <a:solidFill>
            <a:srgbClr val="754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762875" y="5676900"/>
            <a:ext cx="177800" cy="1317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3175" y="5726113"/>
            <a:ext cx="431800" cy="285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96275" y="5676900"/>
            <a:ext cx="177800" cy="1317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56575" y="5726113"/>
            <a:ext cx="431800" cy="285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34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403D9F-4EFC-49BE-BB08-8D3A2AC4178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18.2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Two identical waves travel in opposite directions in a medium.  If each wave has amplitude, A, the maximum amplitude of the resultant wave would be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2A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4A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A/2</a:t>
            </a:r>
          </a:p>
        </p:txBody>
      </p:sp>
    </p:spTree>
    <p:extLst>
      <p:ext uri="{BB962C8B-B14F-4D97-AF65-F5344CB8AC3E}">
        <p14:creationId xmlns:p14="http://schemas.microsoft.com/office/powerpoint/2010/main" val="9905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CD0D3-C27D-45E7-B26E-D48722990FF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123.21.7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wave is traveling on a rope. Does the wave speed increase or decrease as you pull harder on a rope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/>
              <a:t>Increase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/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434781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2B312-D626-4030-B633-DB22DCA884D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18.3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Does the node of a standing wave move in the  x direction?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9995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9E2E3-C541-4C0D-9F1F-8C114DD130C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18.4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/>
              <a:t>The nodes of a standing wave occur at </a:t>
            </a:r>
          </a:p>
          <a:p>
            <a:pPr marL="533400" indent="-533400" eaLnBrk="1" hangingPunct="1"/>
            <a:endParaRPr lang="en-US" sz="2800"/>
          </a:p>
          <a:p>
            <a:pPr marL="533400" indent="-533400" eaLnBrk="1" hangingPunct="1"/>
            <a:endParaRPr lang="en-US" sz="2800"/>
          </a:p>
          <a:p>
            <a:pPr marL="533400" indent="-533400" eaLnBrk="1" hangingPunct="1">
              <a:buFontTx/>
              <a:buNone/>
            </a:pPr>
            <a:r>
              <a:rPr lang="en-US" sz="2800"/>
              <a:t>And the antinodes occur at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Can’t tell</a:t>
            </a:r>
          </a:p>
          <a:p>
            <a:pPr marL="533400" indent="-533400" eaLnBrk="1" hangingPunct="1">
              <a:buFontTx/>
              <a:buAutoNum type="alphaLcParenR"/>
            </a:pPr>
            <a:endParaRPr lang="en-US" sz="2800"/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9288" y="2095500"/>
          <a:ext cx="12969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95000" imgH="393480" progId="Equation.3">
                  <p:embed/>
                </p:oleObj>
              </mc:Choice>
              <mc:Fallback>
                <p:oleObj name="Equation" r:id="rId3" imgW="495000" imgH="39348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095500"/>
                        <a:ext cx="1296987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206500" y="364172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495000" imgH="393480" progId="Equation.3">
                  <p:embed/>
                </p:oleObj>
              </mc:Choice>
              <mc:Fallback>
                <p:oleObj name="Equation" r:id="rId5" imgW="495000" imgH="393480" progId="Equation.3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64172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200150" y="415607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495000" imgH="393480" progId="Equation.3">
                  <p:embed/>
                </p:oleObj>
              </mc:Choice>
              <mc:Fallback>
                <p:oleObj name="Equation" r:id="rId7" imgW="495000" imgH="393480" progId="Equation.3">
                  <p:embed/>
                  <p:pic>
                    <p:nvPicPr>
                      <p:cNvPr id="8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15607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1174750" y="4802188"/>
          <a:ext cx="781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533160" imgH="177480" progId="Equation.3">
                  <p:embed/>
                </p:oleObj>
              </mc:Choice>
              <mc:Fallback>
                <p:oleObj name="Equation" r:id="rId9" imgW="533160" imgH="177480" progId="Equation.3">
                  <p:embed/>
                  <p:pic>
                    <p:nvPicPr>
                      <p:cNvPr id="81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802188"/>
                        <a:ext cx="7810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80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74161-27B8-49DC-B23C-08E3A26D3C9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18.5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/>
              <a:t>A string is clamped at both ends and plucked so it vibrates in a standing mode between two extreme positions a and b. Let upward motion correspond to positive velocities. When the string is in position c, the instantaneous velocity of points along the string: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1 is zero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2 is positive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3 is negative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4 depends on location. </a:t>
            </a:r>
          </a:p>
          <a:p>
            <a:pPr marL="609600" indent="-609600" eaLnBrk="1" hangingPunct="1"/>
            <a:endParaRPr lang="en-US" sz="2800"/>
          </a:p>
        </p:txBody>
      </p:sp>
      <p:pic>
        <p:nvPicPr>
          <p:cNvPr id="1392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13250"/>
            <a:ext cx="38496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0" name="Text Box 5"/>
          <p:cNvSpPr txBox="1">
            <a:spLocks noChangeArrowheads="1"/>
          </p:cNvSpPr>
          <p:nvPr/>
        </p:nvSpPr>
        <p:spPr bwMode="auto">
          <a:xfrm>
            <a:off x="6623050" y="519271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9271" name="Text Box 6"/>
          <p:cNvSpPr txBox="1">
            <a:spLocks noChangeArrowheads="1"/>
          </p:cNvSpPr>
          <p:nvPr/>
        </p:nvSpPr>
        <p:spPr bwMode="auto">
          <a:xfrm>
            <a:off x="6624638" y="43434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9272" name="Text Box 7"/>
          <p:cNvSpPr txBox="1">
            <a:spLocks noChangeArrowheads="1"/>
          </p:cNvSpPr>
          <p:nvPr/>
        </p:nvSpPr>
        <p:spPr bwMode="auto">
          <a:xfrm>
            <a:off x="6665913" y="4794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85672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9C5C6-2AA3-4417-A704-1C0869B15C3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Answer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D). </a:t>
            </a:r>
          </a:p>
        </p:txBody>
      </p:sp>
      <p:pic>
        <p:nvPicPr>
          <p:cNvPr id="1402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325" y="1668463"/>
            <a:ext cx="5349875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4" name="Text Box 5"/>
          <p:cNvSpPr txBox="1">
            <a:spLocks noChangeArrowheads="1"/>
          </p:cNvSpPr>
          <p:nvPr/>
        </p:nvSpPr>
        <p:spPr bwMode="auto">
          <a:xfrm>
            <a:off x="2944813" y="1620838"/>
            <a:ext cx="354012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</a:t>
            </a:r>
          </a:p>
        </p:txBody>
      </p:sp>
      <p:sp>
        <p:nvSpPr>
          <p:cNvPr id="140295" name="Text Box 6"/>
          <p:cNvSpPr txBox="1">
            <a:spLocks noChangeArrowheads="1"/>
          </p:cNvSpPr>
          <p:nvPr/>
        </p:nvSpPr>
        <p:spPr bwMode="auto">
          <a:xfrm>
            <a:off x="3876675" y="1871663"/>
            <a:ext cx="376238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Q</a:t>
            </a:r>
          </a:p>
        </p:txBody>
      </p:sp>
      <p:sp>
        <p:nvSpPr>
          <p:cNvPr id="140296" name="Text Box 7"/>
          <p:cNvSpPr txBox="1">
            <a:spLocks noChangeArrowheads="1"/>
          </p:cNvSpPr>
          <p:nvPr/>
        </p:nvSpPr>
        <p:spPr bwMode="auto">
          <a:xfrm>
            <a:off x="4775200" y="1716088"/>
            <a:ext cx="3683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79592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A0AA4-B8A0-4957-8A44-36D087EE35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18.6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/>
              <a:t>A string is clamped at both ends and plucked so it vibrates in a standing mode between two extreme positions </a:t>
            </a:r>
            <a:r>
              <a:rPr lang="en-US" sz="2800" i="1"/>
              <a:t>a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. Let upward motion correspond to positive velocities. When the string is in position </a:t>
            </a:r>
            <a:r>
              <a:rPr lang="en-US" sz="2800" i="1"/>
              <a:t>b</a:t>
            </a:r>
            <a:r>
              <a:rPr lang="en-US" sz="2800"/>
              <a:t>, the instantaneous velocity of points along the string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is zero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is positive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is negative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depends on location </a:t>
            </a:r>
          </a:p>
        </p:txBody>
      </p:sp>
      <p:pic>
        <p:nvPicPr>
          <p:cNvPr id="141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13250"/>
            <a:ext cx="38496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8" name="Text Box 5"/>
          <p:cNvSpPr txBox="1">
            <a:spLocks noChangeArrowheads="1"/>
          </p:cNvSpPr>
          <p:nvPr/>
        </p:nvSpPr>
        <p:spPr bwMode="auto">
          <a:xfrm>
            <a:off x="6623050" y="519271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1319" name="Text Box 6"/>
          <p:cNvSpPr txBox="1">
            <a:spLocks noChangeArrowheads="1"/>
          </p:cNvSpPr>
          <p:nvPr/>
        </p:nvSpPr>
        <p:spPr bwMode="auto">
          <a:xfrm>
            <a:off x="6624638" y="43434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1320" name="Text Box 7"/>
          <p:cNvSpPr txBox="1">
            <a:spLocks noChangeArrowheads="1"/>
          </p:cNvSpPr>
          <p:nvPr/>
        </p:nvSpPr>
        <p:spPr bwMode="auto">
          <a:xfrm>
            <a:off x="6665913" y="4794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98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ACB53D-2AAB-4C41-B020-029FC8B22F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Answer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A)</a:t>
            </a:r>
          </a:p>
        </p:txBody>
      </p:sp>
      <p:pic>
        <p:nvPicPr>
          <p:cNvPr id="142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2293938"/>
            <a:ext cx="39782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2" name="Text Box 5"/>
          <p:cNvSpPr txBox="1">
            <a:spLocks noChangeArrowheads="1"/>
          </p:cNvSpPr>
          <p:nvPr/>
        </p:nvSpPr>
        <p:spPr bwMode="auto">
          <a:xfrm>
            <a:off x="3089275" y="2738438"/>
            <a:ext cx="354013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</a:t>
            </a:r>
          </a:p>
        </p:txBody>
      </p:sp>
      <p:sp>
        <p:nvSpPr>
          <p:cNvPr id="142343" name="Text Box 6"/>
          <p:cNvSpPr txBox="1">
            <a:spLocks noChangeArrowheads="1"/>
          </p:cNvSpPr>
          <p:nvPr/>
        </p:nvSpPr>
        <p:spPr bwMode="auto">
          <a:xfrm>
            <a:off x="3644900" y="2524125"/>
            <a:ext cx="376238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Q</a:t>
            </a:r>
          </a:p>
        </p:txBody>
      </p:sp>
      <p:sp>
        <p:nvSpPr>
          <p:cNvPr id="142344" name="Text Box 7"/>
          <p:cNvSpPr txBox="1">
            <a:spLocks noChangeArrowheads="1"/>
          </p:cNvSpPr>
          <p:nvPr/>
        </p:nvSpPr>
        <p:spPr bwMode="auto">
          <a:xfrm>
            <a:off x="4425950" y="2108200"/>
            <a:ext cx="3683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39851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61448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Superposition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Standing Waves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5131" name="Rectangle 4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3"/>
          <p:cNvGraphicFramePr>
            <a:graphicFrameLocks noChangeAspect="1"/>
          </p:cNvGraphicFramePr>
          <p:nvPr/>
        </p:nvGraphicFramePr>
        <p:xfrm>
          <a:off x="1458913" y="2270125"/>
          <a:ext cx="23145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311200" imgH="431640" progId="Equation.3">
                  <p:embed/>
                </p:oleObj>
              </mc:Choice>
              <mc:Fallback>
                <p:oleObj name="Equation" r:id="rId3" imgW="2311200" imgH="431640" progId="Equation.3">
                  <p:embed/>
                  <p:pic>
                    <p:nvPicPr>
                      <p:cNvPr id="512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270125"/>
                        <a:ext cx="23145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0"/>
          <p:cNvGraphicFramePr>
            <a:graphicFrameLocks noChangeAspect="1"/>
          </p:cNvGraphicFramePr>
          <p:nvPr/>
        </p:nvGraphicFramePr>
        <p:xfrm>
          <a:off x="4027488" y="2308225"/>
          <a:ext cx="2017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019240" imgH="431640" progId="Equation.3">
                  <p:embed/>
                </p:oleObj>
              </mc:Choice>
              <mc:Fallback>
                <p:oleObj name="Equation" r:id="rId5" imgW="2019240" imgH="431640" progId="Equation.3">
                  <p:embed/>
                  <p:pic>
                    <p:nvPicPr>
                      <p:cNvPr id="512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2308225"/>
                        <a:ext cx="20177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24"/>
          <p:cNvSpPr>
            <a:spLocks noChangeArrowheads="1"/>
          </p:cNvSpPr>
          <p:nvPr/>
        </p:nvSpPr>
        <p:spPr bwMode="auto">
          <a:xfrm>
            <a:off x="0" y="1460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Rectangle 27"/>
          <p:cNvSpPr>
            <a:spLocks noChangeArrowheads="1"/>
          </p:cNvSpPr>
          <p:nvPr/>
        </p:nvSpPr>
        <p:spPr bwMode="auto">
          <a:xfrm>
            <a:off x="4457700" y="2914650"/>
            <a:ext cx="2270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200">
                <a:cs typeface="Times New Roman" pitchFamily="18" charset="0"/>
              </a:rPr>
              <a:t> </a:t>
            </a:r>
            <a:endParaRPr lang="en-US" sz="900"/>
          </a:p>
          <a:p>
            <a:pPr algn="l" eaLnBrk="0" hangingPunct="0"/>
            <a:endParaRPr lang="en-US"/>
          </a:p>
        </p:txBody>
      </p:sp>
      <p:sp>
        <p:nvSpPr>
          <p:cNvPr id="5137" name="Rectangle 2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4" name="Object 28"/>
          <p:cNvGraphicFramePr>
            <a:graphicFrameLocks noChangeAspect="1"/>
          </p:cNvGraphicFramePr>
          <p:nvPr/>
        </p:nvGraphicFramePr>
        <p:xfrm>
          <a:off x="1774825" y="4411663"/>
          <a:ext cx="23764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2374560" imgH="215640" progId="Equation.3">
                  <p:embed/>
                </p:oleObj>
              </mc:Choice>
              <mc:Fallback>
                <p:oleObj name="Equation" r:id="rId7" imgW="2374560" imgH="215640" progId="Equation.3">
                  <p:embed/>
                  <p:pic>
                    <p:nvPicPr>
                      <p:cNvPr id="51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411663"/>
                        <a:ext cx="2376488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1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5" name="Object 30"/>
          <p:cNvGraphicFramePr>
            <a:graphicFrameLocks noChangeAspect="1"/>
          </p:cNvGraphicFramePr>
          <p:nvPr/>
        </p:nvGraphicFramePr>
        <p:xfrm>
          <a:off x="1778000" y="4772025"/>
          <a:ext cx="26193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2616120" imgH="215640" progId="Equation.3">
                  <p:embed/>
                </p:oleObj>
              </mc:Choice>
              <mc:Fallback>
                <p:oleObj name="Equation" r:id="rId9" imgW="2616120" imgH="215640" progId="Equation.3">
                  <p:embed/>
                  <p:pic>
                    <p:nvPicPr>
                      <p:cNvPr id="512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772025"/>
                        <a:ext cx="2619375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3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6" name="Object 32"/>
          <p:cNvGraphicFramePr>
            <a:graphicFrameLocks noChangeAspect="1"/>
          </p:cNvGraphicFramePr>
          <p:nvPr/>
        </p:nvGraphicFramePr>
        <p:xfrm>
          <a:off x="1762125" y="5192713"/>
          <a:ext cx="14716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473120" imgH="215640" progId="Equation.3">
                  <p:embed/>
                </p:oleObj>
              </mc:Choice>
              <mc:Fallback>
                <p:oleObj name="Equation" r:id="rId11" imgW="1473120" imgH="215640" progId="Equation.3">
                  <p:embed/>
                  <p:pic>
                    <p:nvPicPr>
                      <p:cNvPr id="512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192713"/>
                        <a:ext cx="1471613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35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7" name="Object 34"/>
          <p:cNvGraphicFramePr>
            <a:graphicFrameLocks noChangeAspect="1"/>
          </p:cNvGraphicFramePr>
          <p:nvPr/>
        </p:nvGraphicFramePr>
        <p:xfrm>
          <a:off x="5422900" y="4146550"/>
          <a:ext cx="509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507960" imgH="393480" progId="Equation.3">
                  <p:embed/>
                </p:oleObj>
              </mc:Choice>
              <mc:Fallback>
                <p:oleObj name="Equation" r:id="rId13" imgW="507960" imgH="393480" progId="Equation.3">
                  <p:embed/>
                  <p:pic>
                    <p:nvPicPr>
                      <p:cNvPr id="512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146550"/>
                        <a:ext cx="50958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37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8" name="Object 36"/>
          <p:cNvGraphicFramePr>
            <a:graphicFrameLocks noChangeAspect="1"/>
          </p:cNvGraphicFramePr>
          <p:nvPr/>
        </p:nvGraphicFramePr>
        <p:xfrm>
          <a:off x="5421313" y="4611688"/>
          <a:ext cx="509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507960" imgH="393480" progId="Equation.3">
                  <p:embed/>
                </p:oleObj>
              </mc:Choice>
              <mc:Fallback>
                <p:oleObj name="Equation" r:id="rId15" imgW="507960" imgH="393480" progId="Equation.3">
                  <p:embed/>
                  <p:pic>
                    <p:nvPicPr>
                      <p:cNvPr id="51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4611688"/>
                        <a:ext cx="5095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Standing Waves in Strings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Rectangle 7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Rectangle 8"/>
          <p:cNvSpPr>
            <a:spLocks noChangeArrowheads="1"/>
          </p:cNvSpPr>
          <p:nvPr/>
        </p:nvSpPr>
        <p:spPr bwMode="auto">
          <a:xfrm>
            <a:off x="0" y="1460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1" name="Rectangle 12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2" name="Rectangle 1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3" name="Rectangle 1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4" name="Rectangle 15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16"/>
          <p:cNvGraphicFramePr>
            <a:graphicFrameLocks noChangeAspect="1"/>
          </p:cNvGraphicFramePr>
          <p:nvPr/>
        </p:nvGraphicFramePr>
        <p:xfrm>
          <a:off x="5060950" y="1687513"/>
          <a:ext cx="9794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977760" imgH="1320480" progId="Equation.3">
                  <p:embed/>
                </p:oleObj>
              </mc:Choice>
              <mc:Fallback>
                <p:oleObj name="Equation" r:id="rId3" imgW="977760" imgH="1320480" progId="Equation.3">
                  <p:embed/>
                  <p:pic>
                    <p:nvPicPr>
                      <p:cNvPr id="614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687513"/>
                        <a:ext cx="979488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Rectangle 17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7" name="Object 18"/>
          <p:cNvGraphicFramePr>
            <a:graphicFrameLocks noChangeAspect="1"/>
          </p:cNvGraphicFramePr>
          <p:nvPr/>
        </p:nvGraphicFramePr>
        <p:xfrm>
          <a:off x="6643688" y="1644650"/>
          <a:ext cx="546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614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644650"/>
                        <a:ext cx="5461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Rectangle 21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16.9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 wave travels across a boundary between two different weight ropes. If it goes from the heavier to the lighter rope, the wave speed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Increases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Decreases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Stays the same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54CA6-2371-4C3D-9BCD-3813C9281D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16.10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 wave travels across a boundary between two different weight ropes. If it goes from the lighter to the heavier rope, the reflected wave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Is inverted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Is not inverted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D2813-E4C4-402A-A221-FA93E480D8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9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16.11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/>
              <a:t>If one end of the rope is fixed to a pole, the reflected wave is inverted because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rope dissipates energy so the pulse must be lower to account for the lower potential energy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pole exerts an equal but opposite force on the end of the rope, so it is forced downward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pull of gravity increases for the end of ropes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Can’t tell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00098-A586-4021-A6FD-B25936B14A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123.21.8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The speed of sound in water is about 1.4km/s. Will the speed of sound be faster or slower in air?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Faster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Slower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  <a:p>
            <a:pPr marL="609600" indent="-609600" eaLnBrk="1" hangingPunct="1"/>
            <a:endParaRPr lang="en-US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4A40A-39FE-434B-BF0F-F604B45A61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8275" y="1550988"/>
            <a:ext cx="2695575" cy="1790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3613" y="1546225"/>
            <a:ext cx="2847975" cy="18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8488" y="3502025"/>
            <a:ext cx="2981325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401888" y="3190875"/>
          <a:ext cx="11445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1143000" imgH="215640" progId="Equation.3">
                  <p:embed/>
                </p:oleObj>
              </mc:Choice>
              <mc:Fallback>
                <p:oleObj name="Equation" r:id="rId6" imgW="1143000" imgH="21564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190875"/>
                        <a:ext cx="11445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5705475" y="3262313"/>
          <a:ext cx="13731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1371600" imgH="215640" progId="Equation.3">
                  <p:embed/>
                </p:oleObj>
              </mc:Choice>
              <mc:Fallback>
                <p:oleObj name="Equation" r:id="rId8" imgW="1371600" imgH="215640" progId="Equation.3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262313"/>
                        <a:ext cx="1373188" cy="21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885825" y="4295775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419100" imgH="1346200" progId="Equation.3">
                  <p:embed/>
                </p:oleObj>
              </mc:Choice>
              <mc:Fallback>
                <p:oleObj name="Equation" r:id="rId10" imgW="419100" imgH="1346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295775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9" name="Object 13"/>
          <p:cNvGraphicFramePr>
            <a:graphicFrameLocks noChangeAspect="1"/>
          </p:cNvGraphicFramePr>
          <p:nvPr/>
        </p:nvGraphicFramePr>
        <p:xfrm>
          <a:off x="3787775" y="5581650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2" imgW="2019300" imgH="431800" progId="Equation.3">
                  <p:embed/>
                </p:oleObj>
              </mc:Choice>
              <mc:Fallback>
                <p:oleObj name="Equation" r:id="rId12" imgW="2019300" imgH="431800" progId="Equation.3">
                  <p:embed/>
                  <p:pic>
                    <p:nvPicPr>
                      <p:cNvPr id="10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5581650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Amplitude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9313" y="2090738"/>
            <a:ext cx="3832225" cy="2543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22388" y="2909888"/>
          <a:ext cx="1711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698197" imgH="431613" progId="Equation.3">
                  <p:embed/>
                </p:oleObj>
              </mc:Choice>
              <mc:Fallback>
                <p:oleObj name="Equation" r:id="rId4" imgW="698197" imgH="431613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909888"/>
                        <a:ext cx="17113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846</Words>
  <Application>Microsoft Office PowerPoint</Application>
  <PresentationFormat>On-screen Show (4:3)</PresentationFormat>
  <Paragraphs>238</Paragraphs>
  <Slides>37</Slides>
  <Notes>1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Question 123.21.6</vt:lpstr>
      <vt:lpstr>Question 123.21.7</vt:lpstr>
      <vt:lpstr>Question 16.9</vt:lpstr>
      <vt:lpstr>Question 16.10</vt:lpstr>
      <vt:lpstr>Question 16.11</vt:lpstr>
      <vt:lpstr>Question 123.21.8</vt:lpstr>
      <vt:lpstr>Example</vt:lpstr>
      <vt:lpstr>Amplitude</vt:lpstr>
      <vt:lpstr>Effect of </vt:lpstr>
      <vt:lpstr>Case One: Fixed End</vt:lpstr>
      <vt:lpstr>PowerPoint Presentation</vt:lpstr>
      <vt:lpstr>PowerPoint Presentation</vt:lpstr>
      <vt:lpstr>Forces on the End of the Rope</vt:lpstr>
      <vt:lpstr>Reasonable?</vt:lpstr>
      <vt:lpstr>Demo</vt:lpstr>
      <vt:lpstr>PowerPoint Presentation</vt:lpstr>
      <vt:lpstr>PowerPoint Presentation</vt:lpstr>
      <vt:lpstr>Forces on the End of the Rope</vt:lpstr>
      <vt:lpstr>Case 3: Semi-loose End</vt:lpstr>
      <vt:lpstr>Forces on the End of the Rope</vt:lpstr>
      <vt:lpstr>Consider momentum</vt:lpstr>
      <vt:lpstr>Superposition With and Inverted Pulse</vt:lpstr>
      <vt:lpstr>PowerPoint Presentation</vt:lpstr>
      <vt:lpstr>PowerPoint Presentation</vt:lpstr>
      <vt:lpstr>PowerPoint Presentation</vt:lpstr>
      <vt:lpstr>Question 223.6.6 Question 123.23.9</vt:lpstr>
      <vt:lpstr>Question 223.6.7 Question 123.23.10</vt:lpstr>
      <vt:lpstr>Question 18.2</vt:lpstr>
      <vt:lpstr>Question 18.3</vt:lpstr>
      <vt:lpstr>Question 18.4</vt:lpstr>
      <vt:lpstr>Question 18.5</vt:lpstr>
      <vt:lpstr>Answer</vt:lpstr>
      <vt:lpstr>Question 18.6</vt:lpstr>
      <vt:lpstr>Answer</vt:lpstr>
      <vt:lpstr>Summary</vt:lpstr>
      <vt:lpstr>Summary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12</cp:revision>
  <dcterms:created xsi:type="dcterms:W3CDTF">2011-09-20T01:33:22Z</dcterms:created>
  <dcterms:modified xsi:type="dcterms:W3CDTF">2019-05-02T18:37:29Z</dcterms:modified>
</cp:coreProperties>
</file>