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5" r:id="rId2"/>
    <p:sldId id="296" r:id="rId3"/>
    <p:sldId id="297" r:id="rId4"/>
    <p:sldId id="293" r:id="rId5"/>
    <p:sldId id="294" r:id="rId6"/>
    <p:sldId id="258" r:id="rId7"/>
    <p:sldId id="265" r:id="rId8"/>
    <p:sldId id="261" r:id="rId9"/>
    <p:sldId id="263" r:id="rId10"/>
    <p:sldId id="259" r:id="rId11"/>
    <p:sldId id="264" r:id="rId12"/>
    <p:sldId id="298" r:id="rId13"/>
    <p:sldId id="299" r:id="rId14"/>
    <p:sldId id="266" r:id="rId15"/>
    <p:sldId id="267" r:id="rId16"/>
    <p:sldId id="268" r:id="rId17"/>
    <p:sldId id="300" r:id="rId18"/>
    <p:sldId id="30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86322" autoAdjust="0"/>
  </p:normalViewPr>
  <p:slideViewPr>
    <p:cSldViewPr snapToGrid="0">
      <p:cViewPr varScale="1">
        <p:scale>
          <a:sx n="63" d="100"/>
          <a:sy n="63" d="100"/>
        </p:scale>
        <p:origin x="5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92E6A6A-291A-4088-938D-C03997507AE5}"/>
    <pc:docChg chg="custSel modSld">
      <pc:chgData name="Lines, Todd" userId="afaf7c3a-e8aa-4568-882a-02ad8f9e19b0" providerId="ADAL" clId="{A92E6A6A-291A-4088-938D-C03997507AE5}" dt="2019-05-13T19:03:21.776" v="95"/>
      <pc:docMkLst>
        <pc:docMk/>
      </pc:docMkLst>
      <pc:sldChg chg="addSp delSp modSp">
        <pc:chgData name="Lines, Todd" userId="afaf7c3a-e8aa-4568-882a-02ad8f9e19b0" providerId="ADAL" clId="{A92E6A6A-291A-4088-938D-C03997507AE5}" dt="2019-05-13T19:02:19.192" v="91"/>
        <pc:sldMkLst>
          <pc:docMk/>
          <pc:sldMk cId="972047820" sldId="293"/>
        </pc:sldMkLst>
        <pc:picChg chg="add">
          <ac:chgData name="Lines, Todd" userId="afaf7c3a-e8aa-4568-882a-02ad8f9e19b0" providerId="ADAL" clId="{A92E6A6A-291A-4088-938D-C03997507AE5}" dt="2019-05-13T19:02:08.579" v="89"/>
          <ac:picMkLst>
            <pc:docMk/>
            <pc:sldMk cId="972047820" sldId="293"/>
            <ac:picMk id="2" creationId="{E58CAC1E-FE32-42D2-B3AE-9E6DF81A4A30}"/>
          </ac:picMkLst>
        </pc:picChg>
        <pc:picChg chg="del mod">
          <ac:chgData name="Lines, Todd" userId="afaf7c3a-e8aa-4568-882a-02ad8f9e19b0" providerId="ADAL" clId="{A92E6A6A-291A-4088-938D-C03997507AE5}" dt="2019-05-13T19:02:19.192" v="91"/>
          <ac:picMkLst>
            <pc:docMk/>
            <pc:sldMk cId="972047820" sldId="293"/>
            <ac:picMk id="3" creationId="{8A73B909-7AD6-4207-B4B3-7999ADE68653}"/>
          </ac:picMkLst>
        </pc:picChg>
        <pc:picChg chg="del">
          <ac:chgData name="Lines, Todd" userId="afaf7c3a-e8aa-4568-882a-02ad8f9e19b0" providerId="ADAL" clId="{A92E6A6A-291A-4088-938D-C03997507AE5}" dt="2019-05-13T19:02:05.703" v="88" actId="478"/>
          <ac:picMkLst>
            <pc:docMk/>
            <pc:sldMk cId="972047820" sldId="293"/>
            <ac:picMk id="3074" creationId="{00000000-0000-0000-0000-000000000000}"/>
          </ac:picMkLst>
        </pc:picChg>
        <pc:picChg chg="del">
          <ac:chgData name="Lines, Todd" userId="afaf7c3a-e8aa-4568-882a-02ad8f9e19b0" providerId="ADAL" clId="{A92E6A6A-291A-4088-938D-C03997507AE5}" dt="2019-05-13T19:02:03.713" v="87" actId="478"/>
          <ac:picMkLst>
            <pc:docMk/>
            <pc:sldMk cId="972047820" sldId="293"/>
            <ac:picMk id="3075" creationId="{00000000-0000-0000-0000-000000000000}"/>
          </ac:picMkLst>
        </pc:picChg>
      </pc:sldChg>
      <pc:sldChg chg="addSp delSp modSp">
        <pc:chgData name="Lines, Todd" userId="afaf7c3a-e8aa-4568-882a-02ad8f9e19b0" providerId="ADAL" clId="{A92E6A6A-291A-4088-938D-C03997507AE5}" dt="2019-05-13T19:03:21.776" v="95"/>
        <pc:sldMkLst>
          <pc:docMk/>
          <pc:sldMk cId="4052172046" sldId="294"/>
        </pc:sldMkLst>
        <pc:picChg chg="add">
          <ac:chgData name="Lines, Todd" userId="afaf7c3a-e8aa-4568-882a-02ad8f9e19b0" providerId="ADAL" clId="{A92E6A6A-291A-4088-938D-C03997507AE5}" dt="2019-05-13T19:03:11.024" v="93"/>
          <ac:picMkLst>
            <pc:docMk/>
            <pc:sldMk cId="4052172046" sldId="294"/>
            <ac:picMk id="2" creationId="{5F8AAA5E-B10E-42D0-B9DD-0805755BDD01}"/>
          </ac:picMkLst>
        </pc:picChg>
        <pc:picChg chg="del mod">
          <ac:chgData name="Lines, Todd" userId="afaf7c3a-e8aa-4568-882a-02ad8f9e19b0" providerId="ADAL" clId="{A92E6A6A-291A-4088-938D-C03997507AE5}" dt="2019-05-13T19:03:21.776" v="95"/>
          <ac:picMkLst>
            <pc:docMk/>
            <pc:sldMk cId="4052172046" sldId="294"/>
            <ac:picMk id="3" creationId="{EC8279B9-FAEF-4179-B410-7368E289B7D8}"/>
          </ac:picMkLst>
        </pc:picChg>
        <pc:picChg chg="del">
          <ac:chgData name="Lines, Todd" userId="afaf7c3a-e8aa-4568-882a-02ad8f9e19b0" providerId="ADAL" clId="{A92E6A6A-291A-4088-938D-C03997507AE5}" dt="2019-05-13T19:03:08.073" v="92" actId="478"/>
          <ac:picMkLst>
            <pc:docMk/>
            <pc:sldMk cId="4052172046" sldId="294"/>
            <ac:picMk id="4098" creationId="{00000000-0000-0000-0000-000000000000}"/>
          </ac:picMkLst>
        </pc:picChg>
      </pc:sldChg>
      <pc:sldChg chg="modSp">
        <pc:chgData name="Lines, Todd" userId="afaf7c3a-e8aa-4568-882a-02ad8f9e19b0" providerId="ADAL" clId="{A92E6A6A-291A-4088-938D-C03997507AE5}" dt="2019-05-07T23:43:05.364" v="83" actId="20577"/>
        <pc:sldMkLst>
          <pc:docMk/>
          <pc:sldMk cId="219996855" sldId="296"/>
        </pc:sldMkLst>
        <pc:spChg chg="mod">
          <ac:chgData name="Lines, Todd" userId="afaf7c3a-e8aa-4568-882a-02ad8f9e19b0" providerId="ADAL" clId="{A92E6A6A-291A-4088-938D-C03997507AE5}" dt="2019-05-07T23:43:05.364" v="83" actId="20577"/>
          <ac:spMkLst>
            <pc:docMk/>
            <pc:sldMk cId="219996855" sldId="296"/>
            <ac:spMk id="191492" creationId="{00000000-0000-0000-0000-000000000000}"/>
          </ac:spMkLst>
        </pc:spChg>
      </pc:sldChg>
      <pc:sldChg chg="modSp">
        <pc:chgData name="Lines, Todd" userId="afaf7c3a-e8aa-4568-882a-02ad8f9e19b0" providerId="ADAL" clId="{A92E6A6A-291A-4088-938D-C03997507AE5}" dt="2019-05-07T23:43:22.756" v="86" actId="20577"/>
        <pc:sldMkLst>
          <pc:docMk/>
          <pc:sldMk cId="2764037190" sldId="297"/>
        </pc:sldMkLst>
        <pc:spChg chg="mod">
          <ac:chgData name="Lines, Todd" userId="afaf7c3a-e8aa-4568-882a-02ad8f9e19b0" providerId="ADAL" clId="{A92E6A6A-291A-4088-938D-C03997507AE5}" dt="2019-05-07T23:43:22.756" v="86" actId="20577"/>
          <ac:spMkLst>
            <pc:docMk/>
            <pc:sldMk cId="2764037190" sldId="297"/>
            <ac:spMk id="19149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20DDF-410A-4A2E-BE2B-BF9258AB4EB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5037-B36C-428B-80E4-B5F1332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995E9-268A-47CD-8EB6-6898CE55DF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32CF-726D-406C-8E04-892C3237510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0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Anamations/bamboo%20six%20hole%20flute.wma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namations/recorder.wma" TargetMode="External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223.8.1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49713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In the figure, will rays 1 and 2 be in phase?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Can’t tell with the information given</a:t>
            </a:r>
          </a:p>
          <a:p>
            <a:pPr marL="609600" indent="-609600" eaLnBrk="1" hangingPunct="1">
              <a:buFontTx/>
              <a:buAutoNum type="alphaLcParenR"/>
            </a:pPr>
            <a:endParaRPr lang="en-US" dirty="0"/>
          </a:p>
          <a:p>
            <a:pPr marL="609600" indent="-609600" eaLnBrk="1" hangingPunct="1">
              <a:buFontTx/>
              <a:buNone/>
            </a:pPr>
            <a:endParaRPr lang="en-US" dirty="0"/>
          </a:p>
        </p:txBody>
      </p:sp>
      <p:sp>
        <p:nvSpPr>
          <p:cNvPr id="191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1E5971-AF74-4BE9-89AF-02A4D0FADC9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91493" name="Picture 4" descr="37-17"/>
          <p:cNvPicPr>
            <a:picLocks noChangeAspect="1" noChangeArrowheads="1"/>
          </p:cNvPicPr>
          <p:nvPr/>
        </p:nvPicPr>
        <p:blipFill>
          <a:blip r:embed="rId2" cstate="print"/>
          <a:srcRect t="17642"/>
          <a:stretch>
            <a:fillRect/>
          </a:stretch>
        </p:blipFill>
        <p:spPr bwMode="auto">
          <a:xfrm>
            <a:off x="5272088" y="1933575"/>
            <a:ext cx="313848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9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675121" y="2701264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6" name="Straight Connector 35"/>
          <p:cNvCxnSpPr>
            <a:stCxn id="32" idx="2"/>
          </p:cNvCxnSpPr>
          <p:nvPr/>
        </p:nvCxnSpPr>
        <p:spPr>
          <a:xfrm>
            <a:off x="763588" y="2488406"/>
            <a:ext cx="1092508" cy="3503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</p:cNvCxnSpPr>
          <p:nvPr/>
        </p:nvCxnSpPr>
        <p:spPr>
          <a:xfrm flipV="1">
            <a:off x="762000" y="2879678"/>
            <a:ext cx="1080448" cy="13160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6737" y="2230675"/>
            <a:ext cx="211613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Dead Spot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1513906" y="3015302"/>
            <a:ext cx="438150" cy="381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714" name="TextBox 62"/>
          <p:cNvSpPr txBox="1">
            <a:spLocks noChangeArrowheads="1"/>
          </p:cNvSpPr>
          <p:nvPr/>
        </p:nvSpPr>
        <p:spPr bwMode="auto">
          <a:xfrm>
            <a:off x="1963738" y="3252788"/>
            <a:ext cx="3606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Half a wavelength farther from the green wave center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675121" y="2701264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12331" y="2640107"/>
            <a:ext cx="229742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Dead Spots</a:t>
            </a:r>
          </a:p>
        </p:txBody>
      </p:sp>
      <p:sp>
        <p:nvSpPr>
          <p:cNvPr id="24" name="Oval 23"/>
          <p:cNvSpPr/>
          <p:nvPr/>
        </p:nvSpPr>
        <p:spPr>
          <a:xfrm>
            <a:off x="2318841" y="2362344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8913" y="1968833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92633" y="1698152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13221" y="3739489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471241" y="3943494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87038" y="4092908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16483" y="4222277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two waves coming from speakers in my room. I am sitting 3 wavelengths away from one speaker and 4.5 wavelengths away from the other speaker. I hear..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4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8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Practically nothing</a:t>
            </a:r>
          </a:p>
        </p:txBody>
      </p:sp>
    </p:spTree>
    <p:extLst>
      <p:ext uri="{BB962C8B-B14F-4D97-AF65-F5344CB8AC3E}">
        <p14:creationId xmlns:p14="http://schemas.microsoft.com/office/powerpoint/2010/main" val="34251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two waves coming from speakers in my room. I am sitting 3 wavelengths away from one speaker and 6 wavelengths away from the other speaker. I hear..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4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8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Practically nothing</a:t>
            </a:r>
          </a:p>
        </p:txBody>
      </p:sp>
    </p:spTree>
    <p:extLst>
      <p:ext uri="{BB962C8B-B14F-4D97-AF65-F5344CB8AC3E}">
        <p14:creationId xmlns:p14="http://schemas.microsoft.com/office/powerpoint/2010/main" val="199010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343025" y="12525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319213" y="4924425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742950" y="3400425"/>
            <a:ext cx="477202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171575" y="1548594"/>
            <a:ext cx="21751" cy="18518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152525" y="3386919"/>
            <a:ext cx="21751" cy="18518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7250" y="2200275"/>
            <a:ext cx="6543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2m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4010025"/>
            <a:ext cx="6543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2m</a:t>
            </a:r>
          </a:p>
        </p:txBody>
      </p:sp>
      <p:sp>
        <p:nvSpPr>
          <p:cNvPr id="64" name="Oval 63"/>
          <p:cNvSpPr/>
          <p:nvPr/>
        </p:nvSpPr>
        <p:spPr>
          <a:xfrm>
            <a:off x="4421308" y="1440977"/>
            <a:ext cx="236417" cy="273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8" name="Straight Connector 67"/>
          <p:cNvCxnSpPr>
            <a:stCxn id="32" idx="2"/>
            <a:endCxn id="64" idx="2"/>
          </p:cNvCxnSpPr>
          <p:nvPr/>
        </p:nvCxnSpPr>
        <p:spPr>
          <a:xfrm>
            <a:off x="1906588" y="1574006"/>
            <a:ext cx="2514720" cy="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4" idx="2"/>
            <a:endCxn id="64" idx="7"/>
          </p:cNvCxnSpPr>
          <p:nvPr/>
        </p:nvCxnSpPr>
        <p:spPr>
          <a:xfrm flipV="1">
            <a:off x="1876425" y="1481033"/>
            <a:ext cx="2746678" cy="377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771651" y="914400"/>
            <a:ext cx="280034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95600" y="609600"/>
            <a:ext cx="6543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3m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9950" y="1249045"/>
            <a:ext cx="5114290" cy="237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Beats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178050" y="3019425"/>
          <a:ext cx="1276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392480" imgH="399600" progId="Equation.3">
                  <p:embed/>
                </p:oleObj>
              </mc:Choice>
              <mc:Fallback>
                <p:oleObj name="Equation" r:id="rId4" imgW="1392480" imgH="399600" progId="Equation.3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019425"/>
                        <a:ext cx="1276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5748338" y="3017838"/>
          <a:ext cx="1276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392480" imgH="399600" progId="Equation.3">
                  <p:embed/>
                </p:oleObj>
              </mc:Choice>
              <mc:Fallback>
                <p:oleObj name="Equation" r:id="rId6" imgW="1392480" imgH="39960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3017838"/>
                        <a:ext cx="1276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5087938" y="5637213"/>
          <a:ext cx="2633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628720" imgH="457200" progId="Equation.3">
                  <p:embed/>
                </p:oleObj>
              </mc:Choice>
              <mc:Fallback>
                <p:oleObj name="Equation" r:id="rId8" imgW="2628720" imgH="457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637213"/>
                        <a:ext cx="263366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70760" y="3529648"/>
            <a:ext cx="4922520" cy="204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524000"/>
            <a:ext cx="8459788" cy="394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223.9.1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2412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You are tuning a guitar by comparing the sound of the string with that of a standard tuning fork. </a:t>
            </a:r>
            <a:r>
              <a:rPr lang="en-US" sz="2800"/>
              <a:t>You notice a beat frequency of 5Hz. </a:t>
            </a:r>
            <a:r>
              <a:rPr lang="en-US" sz="2800" dirty="0"/>
              <a:t>You tighten the guitar string and the beat frequency rises to 8Hz. In order to tune the string exactly to the tuning fork, you should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Continue to tighten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Loosen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Impossible to determine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81063" y="1069095"/>
            <a:ext cx="7402512" cy="4918075"/>
            <a:chOff x="881743" y="489852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489852"/>
              <a:ext cx="1501729" cy="587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Flour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312554"/>
              <a:ext cx="1501729" cy="587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Sugar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133344"/>
              <a:ext cx="1501729" cy="587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Eggs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118672"/>
              <a:ext cx="1503316" cy="587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Chocolate Chips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038951"/>
              <a:ext cx="1501729" cy="587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Baking Powder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007061"/>
              <a:ext cx="1501729" cy="587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Margarine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286405"/>
              <a:ext cx="1192177" cy="11919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6782" y="2460916"/>
              <a:ext cx="843749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6782" y="2460916"/>
              <a:ext cx="843749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784494"/>
              <a:ext cx="2784390" cy="150191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605284"/>
              <a:ext cx="2325616" cy="85522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427986"/>
              <a:ext cx="2177984" cy="4534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2881428"/>
              <a:ext cx="2171634" cy="5318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304259"/>
              <a:ext cx="2325616" cy="102742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478365"/>
              <a:ext cx="2757404" cy="182333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>
              <a:off x="5764744" y="2881428"/>
              <a:ext cx="1017556" cy="38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248139"/>
              <a:ext cx="1501729" cy="12742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Chocolate Chip Cookies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97618" y="5829764"/>
              <a:ext cx="1503316" cy="587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vanilla</a:t>
              </a:r>
            </a:p>
          </p:txBody>
        </p:sp>
        <p:cxnSp>
          <p:nvCxnSpPr>
            <p:cNvPr id="38" name="Elbow Connector 14"/>
            <p:cNvCxnSpPr>
              <a:stCxn id="37" idx="3"/>
            </p:cNvCxnSpPr>
            <p:nvPr/>
          </p:nvCxnSpPr>
          <p:spPr>
            <a:xfrm flipV="1">
              <a:off x="2400934" y="3478365"/>
              <a:ext cx="2766929" cy="264412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223.8.2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49713" cy="4525963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The thickness of the film is 2 wavelengths. The film has a refractive index that is bigger than 1. Will rays 1 and 2 be in phase?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Can’t tell with the information given</a:t>
            </a:r>
          </a:p>
          <a:p>
            <a:pPr marL="609600" indent="-609600" eaLnBrk="1" hangingPunct="1">
              <a:buFontTx/>
              <a:buAutoNum type="alphaLcParenR"/>
            </a:pPr>
            <a:endParaRPr lang="en-US" dirty="0"/>
          </a:p>
          <a:p>
            <a:pPr marL="609600" indent="-609600" eaLnBrk="1" hangingPunct="1">
              <a:buFontTx/>
              <a:buNone/>
            </a:pPr>
            <a:endParaRPr lang="en-US" dirty="0"/>
          </a:p>
        </p:txBody>
      </p:sp>
      <p:sp>
        <p:nvSpPr>
          <p:cNvPr id="191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1E5971-AF74-4BE9-89AF-02A4D0FADC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91493" name="Picture 4" descr="37-17"/>
          <p:cNvPicPr>
            <a:picLocks noChangeAspect="1" noChangeArrowheads="1"/>
          </p:cNvPicPr>
          <p:nvPr/>
        </p:nvPicPr>
        <p:blipFill>
          <a:blip r:embed="rId2" cstate="print"/>
          <a:srcRect t="17642"/>
          <a:stretch>
            <a:fillRect/>
          </a:stretch>
        </p:blipFill>
        <p:spPr bwMode="auto">
          <a:xfrm>
            <a:off x="5272088" y="1933575"/>
            <a:ext cx="313848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99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81063" y="955370"/>
            <a:ext cx="7402512" cy="5175250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Flour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523948"/>
              <a:ext cx="1501729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Sugar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5768"/>
              <a:ext cx="1501729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vinegar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331224"/>
              <a:ext cx="1503316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cocoa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1225"/>
              <a:ext cx="1501729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Baking Soda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220318"/>
              <a:ext cx="1501729" cy="5872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oil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95"/>
              <a:ext cx="1192177" cy="1190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7746" y="2672483"/>
              <a:ext cx="84182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7746" y="2672483"/>
              <a:ext cx="84182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6675"/>
              <a:ext cx="2784390" cy="150182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818494"/>
              <a:ext cx="2325616" cy="8545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40314"/>
              <a:ext cx="2177984" cy="4545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3094860"/>
              <a:ext cx="2171634" cy="5309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4861"/>
              <a:ext cx="2325616" cy="102909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689407"/>
              <a:ext cx="2757404" cy="182363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224"/>
              <a:ext cx="1017556" cy="3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8496"/>
              <a:ext cx="1501729" cy="5872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Chocolate cake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2138"/>
              <a:ext cx="1503316" cy="5872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vanilla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89407"/>
              <a:ext cx="2766929" cy="264545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84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2938463"/>
            <a:ext cx="369888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4457700"/>
            <a:ext cx="331788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41825" y="3119438"/>
            <a:ext cx="342900" cy="213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5062538"/>
            <a:ext cx="354013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5051425"/>
            <a:ext cx="354012" cy="2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50013" y="3870325"/>
            <a:ext cx="32702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0018" name="TextBox 40"/>
          <p:cNvSpPr txBox="1">
            <a:spLocks noChangeArrowheads="1"/>
          </p:cNvSpPr>
          <p:nvPr/>
        </p:nvSpPr>
        <p:spPr bwMode="auto">
          <a:xfrm rot="-5400000">
            <a:off x="-256381" y="2958306"/>
            <a:ext cx="2511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Mass of ingredient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81063" y="939495"/>
            <a:ext cx="7402512" cy="5191125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523248"/>
              <a:ext cx="1501729" cy="5891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880Hz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6180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330434"/>
              <a:ext cx="1503316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1760Hz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1248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219189"/>
              <a:ext cx="1501729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2640Hz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40"/>
              <a:ext cx="1192177" cy="11927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774"/>
              <a:ext cx="2784390" cy="150266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818706"/>
              <a:ext cx="2325616" cy="8537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39825"/>
              <a:ext cx="2177984" cy="4549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3094793"/>
              <a:ext cx="2171634" cy="529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5322"/>
              <a:ext cx="2325616" cy="102957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691147"/>
              <a:ext cx="2757404" cy="18216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168"/>
              <a:ext cx="1017556" cy="3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7523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Trumpet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2121"/>
              <a:ext cx="1503316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1147"/>
              <a:ext cx="2766929" cy="264461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81063" y="903995"/>
            <a:ext cx="7402512" cy="5295900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8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563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032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37"/>
              <a:ext cx="1192177" cy="119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295"/>
              <a:ext cx="2784390" cy="15031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40578"/>
              <a:ext cx="2177984" cy="4530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6522"/>
              <a:ext cx="2325616" cy="10287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876"/>
              <a:ext cx="1017556" cy="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6933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Clarinet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1303"/>
              <a:ext cx="1503316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0645"/>
              <a:ext cx="2766929" cy="26456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Trumpet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1981200"/>
            <a:ext cx="387350" cy="326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4495800"/>
            <a:ext cx="387350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4800601"/>
            <a:ext cx="38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Clarinet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520065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520700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5211763"/>
            <a:ext cx="387350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1330325"/>
            <a:ext cx="730091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792433"/>
            <a:ext cx="8447087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ross 6"/>
          <p:cNvSpPr/>
          <p:nvPr/>
        </p:nvSpPr>
        <p:spPr>
          <a:xfrm>
            <a:off x="4408488" y="1624283"/>
            <a:ext cx="473075" cy="474662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4414838" y="2527570"/>
            <a:ext cx="473075" cy="474663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386263" y="3318145"/>
            <a:ext cx="474662" cy="473075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262438" y="4302395"/>
            <a:ext cx="782637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289050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>
            <a:off x="2293938" y="1166813"/>
            <a:ext cx="1143000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2882107" y="1151731"/>
            <a:ext cx="1322388" cy="815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01975" y="865188"/>
            <a:ext cx="2155825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9438" y="865188"/>
            <a:ext cx="3525837" cy="142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150" name="TextBox 13"/>
          <p:cNvSpPr txBox="1">
            <a:spLocks noChangeArrowheads="1"/>
          </p:cNvSpPr>
          <p:nvPr/>
        </p:nvSpPr>
        <p:spPr bwMode="auto">
          <a:xfrm>
            <a:off x="2155825" y="538163"/>
            <a:ext cx="2014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Peaks show partials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407988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 flipH="1" flipV="1">
            <a:off x="2605088" y="4595813"/>
            <a:ext cx="160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2718594" y="3926681"/>
            <a:ext cx="2122488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069431" y="2939257"/>
            <a:ext cx="2759075" cy="2693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01975" y="2351088"/>
            <a:ext cx="3576638" cy="329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175" name="TextBox 21"/>
          <p:cNvSpPr txBox="1">
            <a:spLocks noChangeArrowheads="1"/>
          </p:cNvSpPr>
          <p:nvPr/>
        </p:nvSpPr>
        <p:spPr bwMode="auto">
          <a:xfrm>
            <a:off x="438150" y="5684838"/>
            <a:ext cx="82661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Strip chart also shows partials, darker black means higher peak</a:t>
            </a:r>
          </a:p>
          <a:p>
            <a:r>
              <a:rPr lang="en-US"/>
              <a:t>It is like looking at the graph above, but from above, and repeated for each second of playing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223.8.2.5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49713" cy="4525963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en-US" dirty="0"/>
              <a:t>The thickness of the film is 2 wavelengths. The film has a refractive index that is bigger than 1. Will rays 3 and 4 be in phase?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Can’t tell with the information given</a:t>
            </a:r>
          </a:p>
          <a:p>
            <a:pPr marL="609600" indent="-609600" eaLnBrk="1" hangingPunct="1">
              <a:buFontTx/>
              <a:buAutoNum type="alphaLcParenR"/>
            </a:pPr>
            <a:endParaRPr lang="en-US" dirty="0"/>
          </a:p>
          <a:p>
            <a:pPr marL="609600" indent="-609600" eaLnBrk="1" hangingPunct="1">
              <a:buFontTx/>
              <a:buNone/>
            </a:pPr>
            <a:endParaRPr lang="en-US" dirty="0"/>
          </a:p>
        </p:txBody>
      </p:sp>
      <p:sp>
        <p:nvSpPr>
          <p:cNvPr id="191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1E5971-AF74-4BE9-89AF-02A4D0FADC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91493" name="Picture 4" descr="37-17"/>
          <p:cNvPicPr>
            <a:picLocks noChangeAspect="1" noChangeArrowheads="1"/>
          </p:cNvPicPr>
          <p:nvPr/>
        </p:nvPicPr>
        <p:blipFill>
          <a:blip r:embed="rId2" cstate="print"/>
          <a:srcRect t="17642"/>
          <a:stretch>
            <a:fillRect/>
          </a:stretch>
        </p:blipFill>
        <p:spPr bwMode="auto">
          <a:xfrm>
            <a:off x="5272088" y="1933575"/>
            <a:ext cx="313848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4037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850" y="1485900"/>
            <a:ext cx="5551488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75365" y="2236788"/>
            <a:ext cx="1909763" cy="161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75365" y="3856038"/>
            <a:ext cx="2506235" cy="1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196" name="TextBox 21"/>
          <p:cNvSpPr txBox="1">
            <a:spLocks noChangeArrowheads="1"/>
          </p:cNvSpPr>
          <p:nvPr/>
        </p:nvSpPr>
        <p:spPr bwMode="auto">
          <a:xfrm>
            <a:off x="373063" y="3071813"/>
            <a:ext cx="24685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Notice that there are non-harmonic partials in this instrument too!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7" name="TextBox 2"/>
          <p:cNvSpPr txBox="1">
            <a:spLocks noChangeArrowheads="1"/>
          </p:cNvSpPr>
          <p:nvPr/>
        </p:nvSpPr>
        <p:spPr bwMode="auto">
          <a:xfrm>
            <a:off x="3624263" y="6122988"/>
            <a:ext cx="2519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2" action="ppaction://hlinkfile"/>
              </a:rPr>
              <a:t>Bamboo six holed flute</a:t>
            </a:r>
            <a:endParaRPr lang="en-US"/>
          </a:p>
        </p:txBody>
      </p:sp>
      <p:pic>
        <p:nvPicPr>
          <p:cNvPr id="6492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244475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625028"/>
            <a:ext cx="8080664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0242" name="TextBox 2"/>
          <p:cNvSpPr txBox="1">
            <a:spLocks noChangeArrowheads="1"/>
          </p:cNvSpPr>
          <p:nvPr/>
        </p:nvSpPr>
        <p:spPr bwMode="auto">
          <a:xfrm>
            <a:off x="4167766" y="6204816"/>
            <a:ext cx="908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Ocarina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5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3" action="ppaction://hlinkfile"/>
              </a:rPr>
              <a:t>Recorder</a:t>
            </a:r>
            <a:endParaRPr lang="en-US"/>
          </a:p>
        </p:txBody>
      </p:sp>
      <p:pic>
        <p:nvPicPr>
          <p:cNvPr id="6512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89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03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Recorder</a:t>
            </a:r>
          </a:p>
        </p:txBody>
      </p:sp>
      <p:pic>
        <p:nvPicPr>
          <p:cNvPr id="65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Application: Light Spectra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8676" name="Picture 4" descr="solar4300-44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23988"/>
            <a:ext cx="5715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Application: Industrial Monitoring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t="3201"/>
          <a:stretch>
            <a:fillRect/>
          </a:stretch>
        </p:blipFill>
        <p:spPr bwMode="auto">
          <a:xfrm>
            <a:off x="958850" y="1177925"/>
            <a:ext cx="7023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250" y="4651375"/>
            <a:ext cx="46831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Application, Vibrometry Target ID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t="8987"/>
          <a:stretch>
            <a:fillRect/>
          </a:stretch>
        </p:blipFill>
        <p:spPr bwMode="auto">
          <a:xfrm>
            <a:off x="1039813" y="1158875"/>
            <a:ext cx="7280275" cy="51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963" y="1822450"/>
            <a:ext cx="4926012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8CAC1E-FE32-42D2-B3AE-9E6DF81A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033587"/>
            <a:ext cx="69913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7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513" y="2143125"/>
            <a:ext cx="4708525" cy="3132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Example: Square Wave, More Terms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593975"/>
            <a:ext cx="8218487" cy="170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0" y="2233613"/>
            <a:ext cx="4089400" cy="271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044575" y="2797175"/>
          <a:ext cx="26050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574640" imgH="431640" progId="Equation.3">
                  <p:embed/>
                </p:oleObj>
              </mc:Choice>
              <mc:Fallback>
                <p:oleObj name="Equation" r:id="rId4" imgW="1574640" imgH="43164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797175"/>
                        <a:ext cx="26050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123950" y="5289550"/>
          <a:ext cx="64817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4241520" imgH="431640" progId="Equation.3">
                  <p:embed/>
                </p:oleObj>
              </mc:Choice>
              <mc:Fallback>
                <p:oleObj name="Equation" r:id="rId6" imgW="4241520" imgH="431640" progId="Equation.3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289550"/>
                        <a:ext cx="648176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8AAA5E-B10E-42D0-B9DD-0805755B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033587"/>
            <a:ext cx="69913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7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947739"/>
            <a:ext cx="8658225" cy="412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410409" y="3224142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6" name="Straight Connector 35"/>
          <p:cNvCxnSpPr>
            <a:stCxn id="32" idx="2"/>
          </p:cNvCxnSpPr>
          <p:nvPr/>
        </p:nvCxnSpPr>
        <p:spPr>
          <a:xfrm>
            <a:off x="763588" y="2488406"/>
            <a:ext cx="808037" cy="8548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</p:cNvCxnSpPr>
          <p:nvPr/>
        </p:nvCxnSpPr>
        <p:spPr>
          <a:xfrm flipV="1">
            <a:off x="762000" y="3400425"/>
            <a:ext cx="809625" cy="7953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54805" y="3067028"/>
            <a:ext cx="20617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Loud Spot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610434" y="1909692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6" name="Straight Connector 35"/>
          <p:cNvCxnSpPr>
            <a:stCxn id="32" idx="2"/>
          </p:cNvCxnSpPr>
          <p:nvPr/>
        </p:nvCxnSpPr>
        <p:spPr>
          <a:xfrm flipV="1">
            <a:off x="763588" y="2088107"/>
            <a:ext cx="1010621" cy="4002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</p:cNvCxnSpPr>
          <p:nvPr/>
        </p:nvCxnSpPr>
        <p:spPr>
          <a:xfrm flipV="1">
            <a:off x="762000" y="2115403"/>
            <a:ext cx="998561" cy="20803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97680" y="2066903"/>
            <a:ext cx="20617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Loud Spot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846446" y="3234519"/>
            <a:ext cx="518330" cy="10365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714" name="TextBox 62"/>
          <p:cNvSpPr txBox="1">
            <a:spLocks noChangeArrowheads="1"/>
          </p:cNvSpPr>
          <p:nvPr/>
        </p:nvSpPr>
        <p:spPr bwMode="auto">
          <a:xfrm>
            <a:off x="1158522" y="3648576"/>
            <a:ext cx="3606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Full wavelength farther from the green wave center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610434" y="1909692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6" name="Straight Connector 35"/>
          <p:cNvCxnSpPr>
            <a:stCxn id="32" idx="2"/>
          </p:cNvCxnSpPr>
          <p:nvPr/>
        </p:nvCxnSpPr>
        <p:spPr>
          <a:xfrm flipV="1">
            <a:off x="763588" y="2088107"/>
            <a:ext cx="1010621" cy="4002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</p:cNvCxnSpPr>
          <p:nvPr/>
        </p:nvCxnSpPr>
        <p:spPr>
          <a:xfrm flipV="1">
            <a:off x="762000" y="2115403"/>
            <a:ext cx="998561" cy="20803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25477" y="1630175"/>
            <a:ext cx="22429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Loud Spots</a:t>
            </a:r>
          </a:p>
        </p:txBody>
      </p:sp>
      <p:sp>
        <p:nvSpPr>
          <p:cNvPr id="24" name="Oval 23"/>
          <p:cNvSpPr/>
          <p:nvPr/>
        </p:nvSpPr>
        <p:spPr>
          <a:xfrm>
            <a:off x="2349688" y="820146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10769" y="1381979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77318" y="22419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29718" y="306264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453343" y="3243620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77518" y="268164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158193" y="311979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25043" y="2900720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05684" y="4462392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902138" y="5258796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363194" y="4849079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29793" y="569154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504</Words>
  <Application>Microsoft Office PowerPoint</Application>
  <PresentationFormat>On-screen Show (4:3)</PresentationFormat>
  <Paragraphs>123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Office Theme</vt:lpstr>
      <vt:lpstr>Equation</vt:lpstr>
      <vt:lpstr>Question 223.8.1</vt:lpstr>
      <vt:lpstr>Question 223.8.2</vt:lpstr>
      <vt:lpstr>Question 223.8.2.5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223.8.3</vt:lpstr>
      <vt:lpstr>Question 223.8.4</vt:lpstr>
      <vt:lpstr>PowerPoint Presentation</vt:lpstr>
      <vt:lpstr>Example of Beats</vt:lpstr>
      <vt:lpstr>PowerPoint Presentation</vt:lpstr>
      <vt:lpstr>Question 223.9.1</vt:lpstr>
      <vt:lpstr>Question 223.9.2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Application: Light Spectra</vt:lpstr>
      <vt:lpstr>PowerPoint Presentation</vt:lpstr>
      <vt:lpstr>Application: Industrial Monitoring</vt:lpstr>
      <vt:lpstr>Application, Vibrometry Target ID</vt:lpstr>
      <vt:lpstr>Example: Square Wave</vt:lpstr>
      <vt:lpstr>Example: Square Wave</vt:lpstr>
      <vt:lpstr>Example: Square Wave, More Terms</vt:lpstr>
      <vt:lpstr>Example: Square Wave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12</cp:revision>
  <dcterms:created xsi:type="dcterms:W3CDTF">2011-09-23T00:44:42Z</dcterms:created>
  <dcterms:modified xsi:type="dcterms:W3CDTF">2019-05-13T19:03:31Z</dcterms:modified>
</cp:coreProperties>
</file>