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1" r:id="rId15"/>
    <p:sldId id="299" r:id="rId16"/>
    <p:sldId id="300" r:id="rId17"/>
    <p:sldId id="269" r:id="rId18"/>
    <p:sldId id="270" r:id="rId19"/>
    <p:sldId id="271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4660"/>
  </p:normalViewPr>
  <p:slideViewPr>
    <p:cSldViewPr snapToGrid="0">
      <p:cViewPr varScale="1">
        <p:scale>
          <a:sx n="28" d="100"/>
          <a:sy n="28" d="100"/>
        </p:scale>
        <p:origin x="7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61AFEA4-E4D2-48CC-92FF-5FB34F23EB32}"/>
    <pc:docChg chg="modSld">
      <pc:chgData name="Lines, Todd" userId="afaf7c3a-e8aa-4568-882a-02ad8f9e19b0" providerId="ADAL" clId="{D61AFEA4-E4D2-48CC-92FF-5FB34F23EB32}" dt="2019-05-23T19:38:23.721" v="0"/>
      <pc:docMkLst>
        <pc:docMk/>
      </pc:docMkLst>
      <pc:sldChg chg="delSp">
        <pc:chgData name="Lines, Todd" userId="afaf7c3a-e8aa-4568-882a-02ad8f9e19b0" providerId="ADAL" clId="{D61AFEA4-E4D2-48CC-92FF-5FB34F23EB32}" dt="2019-05-23T19:38:23.721" v="0"/>
        <pc:sldMkLst>
          <pc:docMk/>
          <pc:sldMk cId="1415678619" sldId="299"/>
        </pc:sldMkLst>
        <pc:picChg chg="del">
          <ac:chgData name="Lines, Todd" userId="afaf7c3a-e8aa-4568-882a-02ad8f9e19b0" providerId="ADAL" clId="{D61AFEA4-E4D2-48CC-92FF-5FB34F23EB32}" dt="2019-05-23T19:38:23.721" v="0"/>
          <ac:picMkLst>
            <pc:docMk/>
            <pc:sldMk cId="1415678619" sldId="299"/>
            <ac:picMk id="2" creationId="{0A213FCF-E411-4D0D-8B63-5A3FF353D50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926A9-87CD-4262-A2D0-EE283E8661F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1FA4-B678-4596-8A9E-103BE6114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1FA4-B678-4596-8A9E-103BE61149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D7B0D-279D-4F93-970A-63C79FA4C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F24B-83B8-43FD-8E70-8390B55350E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8E96-12D2-4B57-A4F5-5089C5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128932" y="0"/>
            <a:ext cx="84667" cy="6858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4504267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now have three “slits” with light going through them. What will I see on the screen?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Just a blur of light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Still bright spots and dark spots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Nothing, most of the light doesn’t get through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Exactly three bright spots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13601" y="1"/>
            <a:ext cx="389466" cy="2082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0534" y="2387600"/>
            <a:ext cx="372533" cy="1083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47467" y="3725334"/>
            <a:ext cx="372533" cy="1083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1333" y="5181600"/>
            <a:ext cx="406399" cy="16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4800" y="0"/>
            <a:ext cx="84667" cy="6858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0666" y="0"/>
            <a:ext cx="84667" cy="6858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15469" y="0"/>
            <a:ext cx="84667" cy="6858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06535" y="-33863"/>
            <a:ext cx="84667" cy="6858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5046133" y="3183466"/>
            <a:ext cx="1286934" cy="643467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549468" y="0"/>
            <a:ext cx="1523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01867" y="152400"/>
            <a:ext cx="914400" cy="795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36663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7551738" cy="1143000"/>
          </a:xfrm>
        </p:spPr>
        <p:txBody>
          <a:bodyPr/>
          <a:lstStyle/>
          <a:p>
            <a:pPr eaLnBrk="1" hangingPunct="1"/>
            <a:r>
              <a:rPr lang="en-US" sz="3200"/>
              <a:t>Resolving Power of a Diffraction Grating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For two nearly equal wavelengths, </a:t>
            </a:r>
            <a:r>
              <a:rPr lang="en-US" i="1">
                <a:cs typeface="Arial" charset="0"/>
              </a:rPr>
              <a:t>λ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>
                <a:cs typeface="Arial" charset="0"/>
              </a:rPr>
              <a:t>λ</a:t>
            </a:r>
            <a:r>
              <a:rPr lang="en-US" baseline="-25000"/>
              <a:t>2</a:t>
            </a:r>
            <a:r>
              <a:rPr lang="en-US"/>
              <a:t>, between which a diffraction grating can just barely distinguish, the </a:t>
            </a:r>
            <a:r>
              <a:rPr lang="en-US" b="1"/>
              <a:t>resolving power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, of the grating is defined as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Therefore, a grating with a high resolution can distinguish between small differences in wavelength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876800" y="3251200"/>
          <a:ext cx="238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79280" imgH="431640" progId="">
                  <p:embed/>
                </p:oleObj>
              </mc:Choice>
              <mc:Fallback>
                <p:oleObj name="Equation" r:id="rId3" imgW="1079280" imgH="431640" progId="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51200"/>
                        <a:ext cx="2381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42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5036" y="243840"/>
            <a:ext cx="522147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4393774" y="428954"/>
            <a:ext cx="391586" cy="16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8320" y="198121"/>
            <a:ext cx="25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Slit Envelope</a:t>
            </a:r>
          </a:p>
        </p:txBody>
      </p: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4116604" y="929641"/>
            <a:ext cx="546836" cy="44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3080" y="1143001"/>
            <a:ext cx="233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Intensity pattern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3639" y="51816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slits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3639" y="158496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slits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639" y="266700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slits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3639" y="374904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slits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46619" y="4831081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slits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9600" y="586740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slits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487410" y="6521450"/>
          <a:ext cx="811679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520560" imgH="215640" progId="Equation.3">
                  <p:embed/>
                </p:oleObj>
              </mc:Choice>
              <mc:Fallback>
                <p:oleObj name="Equation" r:id="rId4" imgW="52056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410" y="6521450"/>
                        <a:ext cx="811679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80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142875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Resolving Power of a Diffraction Grating, cont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resolving power in the </a:t>
            </a:r>
            <a:r>
              <a:rPr lang="en-US" i="1"/>
              <a:t>m</a:t>
            </a:r>
            <a:r>
              <a:rPr lang="en-US"/>
              <a:t>th-order diffraction is </a:t>
            </a:r>
            <a:r>
              <a:rPr lang="en-US" i="1"/>
              <a:t>R</a:t>
            </a:r>
            <a:r>
              <a:rPr lang="en-US"/>
              <a:t> = </a:t>
            </a:r>
            <a:r>
              <a:rPr lang="en-US" i="1"/>
              <a:t>Nm</a:t>
            </a:r>
          </a:p>
          <a:p>
            <a:pPr lvl="1" eaLnBrk="1" hangingPunct="1"/>
            <a:r>
              <a:rPr lang="en-US" i="1"/>
              <a:t>N</a:t>
            </a:r>
            <a:r>
              <a:rPr lang="en-US"/>
              <a:t> is the number of slits</a:t>
            </a:r>
          </a:p>
          <a:p>
            <a:pPr lvl="1" eaLnBrk="1" hangingPunct="1"/>
            <a:r>
              <a:rPr lang="en-US" i="1"/>
              <a:t>m</a:t>
            </a:r>
            <a:r>
              <a:rPr lang="en-US"/>
              <a:t> is the order number</a:t>
            </a:r>
          </a:p>
          <a:p>
            <a:pPr eaLnBrk="1" hangingPunct="1"/>
            <a:r>
              <a:rPr lang="en-US"/>
              <a:t>Resolving power increases with increasing order number and with increasing number of illuminated slits</a:t>
            </a:r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772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AIRS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5" name="Picture 4" descr="airsinst4_th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679134"/>
            <a:ext cx="42449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Scan_Geo_th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0538" y="3252470"/>
            <a:ext cx="3810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776" y="3629026"/>
            <a:ext cx="3019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6969" y="944880"/>
            <a:ext cx="3629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81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223.11.0.1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320800"/>
            <a:ext cx="3795486" cy="5485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now have just one slit. </a:t>
            </a:r>
          </a:p>
          <a:p>
            <a:pPr marL="0" indent="0">
              <a:buNone/>
            </a:pPr>
            <a:r>
              <a:rPr lang="en-US" dirty="0"/>
              <a:t>What is the path difference between ray 1 and ray 2?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9354257" flipH="1">
            <a:off x="7525817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9354257" flipH="1">
            <a:off x="7525818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4069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54069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25369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9169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77769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39569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39569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39569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39569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39569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9169" y="3398521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82569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25569" y="3246121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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7792169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169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92169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34969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30169" y="2941321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868369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868369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868369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42238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01719" y="4948715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061251" y="4655821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413138" y="676003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9413138" y="1702889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9413138" y="2698207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/>
          </p:nvPr>
        </p:nvGraphicFramePr>
        <p:xfrm>
          <a:off x="2768600" y="4017706"/>
          <a:ext cx="874486" cy="75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57002" imgH="393529" progId="Equation.3">
                  <p:embed/>
                </p:oleObj>
              </mc:Choice>
              <mc:Fallback>
                <p:oleObj name="Equation" r:id="rId3" imgW="457002" imgH="393529" progId="Equation.3">
                  <p:embed/>
                  <p:pic>
                    <p:nvPicPr>
                      <p:cNvPr id="6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017706"/>
                        <a:ext cx="874486" cy="752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2691720" y="3119770"/>
          <a:ext cx="1125538" cy="46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431640" imgH="177480" progId="Equation.3">
                  <p:embed/>
                </p:oleObj>
              </mc:Choice>
              <mc:Fallback>
                <p:oleObj name="Equation" r:id="rId5" imgW="431640" imgH="177480" progId="Equation.3">
                  <p:embed/>
                  <p:pic>
                    <p:nvPicPr>
                      <p:cNvPr id="6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720" y="3119770"/>
                        <a:ext cx="1125538" cy="46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/>
          </p:nvPr>
        </p:nvGraphicFramePr>
        <p:xfrm>
          <a:off x="2862944" y="4948715"/>
          <a:ext cx="8747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457200" imgH="393480" progId="Equation.3">
                  <p:embed/>
                </p:oleObj>
              </mc:Choice>
              <mc:Fallback>
                <p:oleObj name="Equation" r:id="rId7" imgW="457200" imgH="393480" progId="Equation.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944" y="4948715"/>
                        <a:ext cx="8747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/>
          </p:nvPr>
        </p:nvGraphicFramePr>
        <p:xfrm>
          <a:off x="2763838" y="6196014"/>
          <a:ext cx="971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507960" imgH="177480" progId="Equation.3">
                  <p:embed/>
                </p:oleObj>
              </mc:Choice>
              <mc:Fallback>
                <p:oleObj name="Equation" r:id="rId9" imgW="507960" imgH="177480" progId="Equation.3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6196014"/>
                        <a:ext cx="971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74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223.11.1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idx="1"/>
          </p:nvPr>
        </p:nvSpPr>
        <p:spPr>
          <a:xfrm>
            <a:off x="1134533" y="1600201"/>
            <a:ext cx="4650317" cy="4525963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dirty="0"/>
              <a:t>Suppose you have a single slit diffraction pattern. If you increase the size of the slit, the size of the central maximum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Becomes wider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Becomes narrower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Fades to non-existent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0" y="508001"/>
            <a:ext cx="4521201" cy="6265333"/>
            <a:chOff x="6096000" y="508001"/>
            <a:chExt cx="4521201" cy="6265333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6289888" y="2446022"/>
              <a:ext cx="6265333" cy="238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705599" y="1337734"/>
              <a:ext cx="270933" cy="208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56400" y="3809999"/>
              <a:ext cx="237065" cy="167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841066" y="3640666"/>
              <a:ext cx="2556934" cy="169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874933" y="2997200"/>
              <a:ext cx="2573867" cy="6096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04242" y="3337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</a:t>
              </a:r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1986114">
              <a:off x="7208519" y="3350683"/>
              <a:ext cx="457200" cy="508000"/>
            </a:xfrm>
            <a:prstGeom prst="arc">
              <a:avLst>
                <a:gd name="adj1" fmla="val 17594932"/>
                <a:gd name="adj2" fmla="val 1983216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010400" y="5300134"/>
              <a:ext cx="2404533" cy="338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958667" y="5029200"/>
              <a:ext cx="3577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096000" y="3403601"/>
              <a:ext cx="4741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12934" y="3826934"/>
              <a:ext cx="4741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50000" y="3064933"/>
              <a:ext cx="0" cy="3386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350001" y="3810000"/>
              <a:ext cx="0" cy="3386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214534" y="342053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67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 have a single slit illuminated by a laser. The slit width is  </a:t>
            </a:r>
            <a:r>
              <a:rPr lang="en-US" i="1" dirty="0"/>
              <a:t>a</a:t>
            </a:r>
            <a:r>
              <a:rPr lang="en-US" dirty="0"/>
              <a:t> and the light that passes through the slit lands on the screen, a distance  </a:t>
            </a:r>
            <a:r>
              <a:rPr lang="en-US" i="1" dirty="0"/>
              <a:t>L</a:t>
            </a:r>
            <a:r>
              <a:rPr lang="en-US" dirty="0"/>
              <a:t> away. If the screen is moved farther away, the size of the central spot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 the same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0350" y="650875"/>
            <a:ext cx="6591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22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5479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5479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7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7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78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02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1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92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2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92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2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92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02480" y="3398521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135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8880" y="3246121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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5745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45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45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88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83480" y="2941321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821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821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21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95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55030" y="4948715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014562" y="4655821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6324600" y="4908550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08550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06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Diffraction Pattern, Single Slit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391400" cy="4525963"/>
          </a:xfrm>
        </p:spPr>
        <p:txBody>
          <a:bodyPr/>
          <a:lstStyle/>
          <a:p>
            <a:pPr eaLnBrk="1" hangingPunct="1"/>
            <a:r>
              <a:rPr lang="en-US" dirty="0"/>
              <a:t>The diffraction pattern consists of the central maximum and a series of secondary maxima and minima</a:t>
            </a:r>
          </a:p>
          <a:p>
            <a:pPr eaLnBrk="1" hangingPunct="1"/>
            <a:r>
              <a:rPr lang="en-US" dirty="0"/>
              <a:t>The pattern is similar to an interference pattern</a:t>
            </a:r>
          </a:p>
          <a:p>
            <a:pPr eaLnBrk="1" hangingPunct="1"/>
            <a:endParaRPr lang="en-US" dirty="0"/>
          </a:p>
        </p:txBody>
      </p:sp>
      <p:pic>
        <p:nvPicPr>
          <p:cNvPr id="6" name="Picture 5" descr="034.JPG"/>
          <p:cNvPicPr>
            <a:picLocks noChangeAspect="1"/>
          </p:cNvPicPr>
          <p:nvPr/>
        </p:nvPicPr>
        <p:blipFill>
          <a:blip r:embed="rId2" cstate="print"/>
          <a:srcRect l="22140" t="31927" r="18011" b="41055"/>
          <a:stretch>
            <a:fillRect/>
          </a:stretch>
        </p:blipFill>
        <p:spPr>
          <a:xfrm rot="120000">
            <a:off x="3917157" y="4040577"/>
            <a:ext cx="4512460" cy="1852880"/>
          </a:xfrm>
          <a:prstGeom prst="rect">
            <a:avLst/>
          </a:prstGeom>
        </p:spPr>
      </p:pic>
      <p:sp>
        <p:nvSpPr>
          <p:cNvPr id="7" name="ClipArt Placeholder 6"/>
          <p:cNvSpPr>
            <a:spLocks noGrp="1"/>
          </p:cNvSpPr>
          <p:nvPr>
            <p:ph type="clipArt" sz="half" idx="2"/>
          </p:nvPr>
        </p:nvSpPr>
        <p:spPr/>
      </p:sp>
    </p:spTree>
    <p:extLst>
      <p:ext uri="{BB962C8B-B14F-4D97-AF65-F5344CB8AC3E}">
        <p14:creationId xmlns:p14="http://schemas.microsoft.com/office/powerpoint/2010/main" val="29557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152400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234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Fraunhofer Diffraction Pattern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7088" y="1509714"/>
            <a:ext cx="38100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Fraunhofer diffraction pattern</a:t>
            </a:r>
            <a:r>
              <a:rPr lang="en-US" i="1"/>
              <a:t> </a:t>
            </a:r>
            <a:r>
              <a:rPr lang="en-US"/>
              <a:t>occurs when the rays leave the diffracting object in parallel directions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Screen very far from the slit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Could be accomplished by a converging lens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96000" y="508001"/>
            <a:ext cx="4521201" cy="6265333"/>
            <a:chOff x="6096000" y="508001"/>
            <a:chExt cx="4521201" cy="6265333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6289888" y="2446022"/>
              <a:ext cx="6265333" cy="238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Rectangle 22"/>
            <p:cNvSpPr/>
            <p:nvPr/>
          </p:nvSpPr>
          <p:spPr>
            <a:xfrm>
              <a:off x="6705599" y="1337734"/>
              <a:ext cx="270933" cy="208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56400" y="3809999"/>
              <a:ext cx="237065" cy="167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41066" y="3640666"/>
              <a:ext cx="2556934" cy="169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874933" y="2997200"/>
              <a:ext cx="2573867" cy="6096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704242" y="3337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</a:t>
              </a:r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986114">
              <a:off x="7208519" y="3350683"/>
              <a:ext cx="457200" cy="508000"/>
            </a:xfrm>
            <a:prstGeom prst="arc">
              <a:avLst>
                <a:gd name="adj1" fmla="val 17594932"/>
                <a:gd name="adj2" fmla="val 1983216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010400" y="5300134"/>
              <a:ext cx="2404533" cy="338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58667" y="5029200"/>
              <a:ext cx="3577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096000" y="3403601"/>
              <a:ext cx="4741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12934" y="3826934"/>
              <a:ext cx="4741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350000" y="3064933"/>
              <a:ext cx="0" cy="3386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350001" y="3810000"/>
              <a:ext cx="0" cy="3386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4534" y="342053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9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Diffraction vs. Diffraction Pattern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Diffraction</a:t>
            </a:r>
            <a:r>
              <a:rPr lang="en-US"/>
              <a:t> refers to the general behavior of waves spreading out as they pass through a slit</a:t>
            </a:r>
          </a:p>
          <a:p>
            <a:pPr eaLnBrk="1" hangingPunct="1"/>
            <a:r>
              <a:rPr lang="en-US"/>
              <a:t>A </a:t>
            </a:r>
            <a:r>
              <a:rPr lang="en-US" i="1"/>
              <a:t>diffraction pattern</a:t>
            </a:r>
            <a:r>
              <a:rPr lang="en-US"/>
              <a:t> is actually a misnomer that is deeply entrenched</a:t>
            </a:r>
          </a:p>
          <a:p>
            <a:pPr lvl="1" eaLnBrk="1" hangingPunct="1"/>
            <a:r>
              <a:rPr lang="en-US"/>
              <a:t>The pattern seen on the screen is actually another </a:t>
            </a:r>
            <a:r>
              <a:rPr lang="en-US" i="1"/>
              <a:t>interference</a:t>
            </a:r>
            <a:r>
              <a:rPr lang="en-US"/>
              <a:t> pattern</a:t>
            </a:r>
          </a:p>
          <a:p>
            <a:pPr lvl="1" eaLnBrk="1" hangingPunct="1"/>
            <a:r>
              <a:rPr lang="en-US"/>
              <a:t>The interference is between parts of the incident light illuminating different regions of the slit</a:t>
            </a:r>
          </a:p>
        </p:txBody>
      </p:sp>
    </p:spTree>
    <p:extLst>
      <p:ext uri="{BB962C8B-B14F-4D97-AF65-F5344CB8AC3E}">
        <p14:creationId xmlns:p14="http://schemas.microsoft.com/office/powerpoint/2010/main" val="197738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5479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5479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7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7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78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02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1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92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2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92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2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92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02480" y="3398521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135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02731" y="3448050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5745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/>
          <p:cNvSpPr/>
          <p:nvPr/>
        </p:nvSpPr>
        <p:spPr>
          <a:xfrm rot="19354257" flipH="1">
            <a:off x="5479128" y="3303549"/>
            <a:ext cx="609600" cy="83453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45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45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88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83480" y="2941321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821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821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21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95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55030" y="4948715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014562" y="4655821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6324600" y="4908550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08550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5735955" y="31546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726430" y="42500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12155" y="25698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02630" y="15792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18120" y="944880"/>
            <a:ext cx="288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  <a:p>
            <a:r>
              <a:rPr lang="en-US" sz="1600" dirty="0"/>
              <a:t>4</a:t>
            </a:r>
          </a:p>
          <a:p>
            <a:endParaRPr lang="en-US" sz="1600" dirty="0"/>
          </a:p>
          <a:p>
            <a:r>
              <a:rPr lang="en-US" sz="1600" dirty="0"/>
              <a:t>3</a:t>
            </a:r>
          </a:p>
          <a:p>
            <a:endParaRPr lang="en-US" sz="1600" dirty="0"/>
          </a:p>
          <a:p>
            <a:r>
              <a:rPr lang="en-US" sz="1600" dirty="0"/>
              <a:t>2</a:t>
            </a:r>
          </a:p>
          <a:p>
            <a:endParaRPr lang="en-US" sz="1600" dirty="0"/>
          </a:p>
          <a:p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397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/>
          <p:cNvSpPr/>
          <p:nvPr/>
        </p:nvSpPr>
        <p:spPr>
          <a:xfrm rot="19354257" flipH="1">
            <a:off x="5717266" y="3431664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/>
          <p:cNvSpPr/>
          <p:nvPr/>
        </p:nvSpPr>
        <p:spPr>
          <a:xfrm rot="19354257" flipH="1">
            <a:off x="5717266" y="3793614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/>
          <p:cNvSpPr/>
          <p:nvPr/>
        </p:nvSpPr>
        <p:spPr>
          <a:xfrm rot="19354257" flipH="1">
            <a:off x="5712502" y="4141277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/>
          <p:cNvSpPr/>
          <p:nvPr/>
        </p:nvSpPr>
        <p:spPr>
          <a:xfrm rot="19354257" flipH="1">
            <a:off x="5710120" y="4472271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rot="19354257" flipH="1">
            <a:off x="5710124" y="3048282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rot="19354257" flipH="1">
            <a:off x="5700602" y="2731575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7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7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78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02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1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92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2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92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2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92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02480" y="3398521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111115" y="337709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8464" y="3792855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5745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45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835968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35968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88367" y="4646294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55030" y="4948714"/>
            <a:ext cx="114776" cy="14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005036" y="4886326"/>
            <a:ext cx="167164" cy="136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6184106" y="5006181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106" y="5006181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5735955" y="328803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726430" y="40309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35968" y="243459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11115" y="4112895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25767" y="186356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a/6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179220" y="2632710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176839" y="3004185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174458" y="337804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172077" y="3742374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179220" y="263509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176839" y="3006566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>
            <a:off x="4511041" y="2179320"/>
            <a:ext cx="609600" cy="640080"/>
          </a:xfrm>
          <a:custGeom>
            <a:avLst/>
            <a:gdLst>
              <a:gd name="connsiteX0" fmla="*/ 0 w 476250"/>
              <a:gd name="connsiteY0" fmla="*/ 0 h 419100"/>
              <a:gd name="connsiteX1" fmla="*/ 223838 w 476250"/>
              <a:gd name="connsiteY1" fmla="*/ 126206 h 419100"/>
              <a:gd name="connsiteX2" fmla="*/ 133350 w 476250"/>
              <a:gd name="connsiteY2" fmla="*/ 145256 h 419100"/>
              <a:gd name="connsiteX3" fmla="*/ 476250 w 476250"/>
              <a:gd name="connsiteY3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" h="419100">
                <a:moveTo>
                  <a:pt x="0" y="0"/>
                </a:moveTo>
                <a:cubicBezTo>
                  <a:pt x="100806" y="50998"/>
                  <a:pt x="201613" y="101997"/>
                  <a:pt x="223838" y="126206"/>
                </a:cubicBezTo>
                <a:cubicBezTo>
                  <a:pt x="246063" y="150415"/>
                  <a:pt x="91281" y="96440"/>
                  <a:pt x="133350" y="145256"/>
                </a:cubicBezTo>
                <a:cubicBezTo>
                  <a:pt x="175419" y="194072"/>
                  <a:pt x="419894" y="374253"/>
                  <a:pt x="476250" y="4191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111115" y="301133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111115" y="3753328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50242" y="293179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5831206" y="1688784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40718" y="36785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835968" y="207216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740718" y="438816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5110639" y="4477223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826444" y="278463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172553" y="411337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170172" y="447294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35968" y="134350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9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Diffraction, 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resultant light intensity on a viewing screen depends on the direction </a:t>
            </a:r>
            <a:r>
              <a:rPr lang="en-US" i="1">
                <a:cs typeface="Arial" charset="0"/>
              </a:rPr>
              <a:t>θ</a:t>
            </a:r>
            <a:endParaRPr lang="en-US"/>
          </a:p>
          <a:p>
            <a:pPr eaLnBrk="1" hangingPunct="1"/>
            <a:r>
              <a:rPr lang="en-US"/>
              <a:t>The diffraction pattern is actually an interference pattern</a:t>
            </a:r>
          </a:p>
          <a:p>
            <a:pPr lvl="1" eaLnBrk="1" hangingPunct="1"/>
            <a:r>
              <a:rPr lang="en-US"/>
              <a:t>The different sources of light are different portions of the single slit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Diffraction, Analysis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2556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All the waves that originate at the slit are in phase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Wave 1 travels farther than wave 3 by an amount equal to the path difference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/2) sin </a:t>
            </a:r>
            <a:r>
              <a:rPr lang="en-US" i="1">
                <a:cs typeface="Arial" charset="0"/>
              </a:rPr>
              <a:t>θ</a:t>
            </a:r>
            <a:r>
              <a:rPr lang="en-US">
                <a:cs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Tahoma" charset="0"/>
              </a:rPr>
              <a:t>If this path difference is exactly half of a wavelength, the two waves cancel each other and destructive interference results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general, </a:t>
            </a:r>
            <a:r>
              <a:rPr lang="en-US" i="1"/>
              <a:t>destructive interference</a:t>
            </a:r>
            <a:r>
              <a:rPr lang="en-US"/>
              <a:t> occurs for a single slit of width </a:t>
            </a:r>
            <a:r>
              <a:rPr lang="en-US" i="1"/>
              <a:t>a</a:t>
            </a:r>
            <a:r>
              <a:rPr lang="en-US"/>
              <a:t> when sin </a:t>
            </a:r>
            <a:r>
              <a:rPr lang="en-US" i="1">
                <a:cs typeface="Arial" charset="0"/>
              </a:rPr>
              <a:t>θ</a:t>
            </a:r>
            <a:r>
              <a:rPr lang="en-US" baseline="-25000">
                <a:cs typeface="Tahoma" charset="0"/>
              </a:rPr>
              <a:t>dark</a:t>
            </a:r>
            <a:r>
              <a:rPr lang="en-US">
                <a:cs typeface="Tahoma" charset="0"/>
              </a:rPr>
              <a:t> = </a:t>
            </a:r>
            <a:r>
              <a:rPr lang="en-US" i="1">
                <a:cs typeface="Tahoma" charset="0"/>
              </a:rPr>
              <a:t>m</a:t>
            </a:r>
            <a:r>
              <a:rPr lang="en-US" i="1">
                <a:cs typeface="Arial" charset="0"/>
              </a:rPr>
              <a:t>λ</a:t>
            </a:r>
            <a:r>
              <a:rPr lang="en-US">
                <a:cs typeface="Tahoma" charset="0"/>
              </a:rPr>
              <a:t> / </a:t>
            </a:r>
            <a:r>
              <a:rPr lang="en-US" i="1">
                <a:cs typeface="Tahoma" charset="0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m</a:t>
            </a:r>
            <a:r>
              <a:rPr lang="en-US"/>
              <a:t> = </a:t>
            </a:r>
            <a:r>
              <a:rPr lang="en-US">
                <a:cs typeface="Arial" charset="0"/>
                <a:sym typeface="UniversalMath1 BT" pitchFamily="18" charset="2"/>
              </a:rPr>
              <a:t>±</a:t>
            </a:r>
            <a:r>
              <a:rPr lang="en-US">
                <a:sym typeface="UniversalMath1 BT" pitchFamily="18" charset="2"/>
              </a:rPr>
              <a:t>1, </a:t>
            </a:r>
            <a:r>
              <a:rPr lang="en-US">
                <a:cs typeface="Arial" charset="0"/>
                <a:sym typeface="UniversalMath1 BT" pitchFamily="18" charset="2"/>
              </a:rPr>
              <a:t>±</a:t>
            </a:r>
            <a:r>
              <a:rPr lang="en-US">
                <a:sym typeface="UniversalMath1 BT" pitchFamily="18" charset="2"/>
              </a:rPr>
              <a:t>2, </a:t>
            </a:r>
            <a:r>
              <a:rPr lang="en-US">
                <a:cs typeface="Arial" charset="0"/>
                <a:sym typeface="UniversalMath1 BT" pitchFamily="18" charset="2"/>
              </a:rPr>
              <a:t>±</a:t>
            </a:r>
            <a:r>
              <a:rPr lang="en-US">
                <a:sym typeface="UniversalMath1 BT" pitchFamily="18" charset="2"/>
              </a:rPr>
              <a:t>3, …</a:t>
            </a:r>
          </a:p>
        </p:txBody>
      </p:sp>
    </p:spTree>
    <p:extLst>
      <p:ext uri="{BB962C8B-B14F-4D97-AF65-F5344CB8AC3E}">
        <p14:creationId xmlns:p14="http://schemas.microsoft.com/office/powerpoint/2010/main" val="420090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Diffraction from Narrow Slits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Single-Slit Diffraction, Intensity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340381"/>
            <a:ext cx="4495800" cy="4840287"/>
          </a:xfrm>
        </p:spPr>
        <p:txBody>
          <a:bodyPr/>
          <a:lstStyle/>
          <a:p>
            <a:pPr eaLnBrk="1" hangingPunct="1"/>
            <a:r>
              <a:rPr lang="en-US" sz="2200" dirty="0"/>
              <a:t>The general features of the intensity distribution are shown</a:t>
            </a:r>
          </a:p>
          <a:p>
            <a:pPr eaLnBrk="1" hangingPunct="1"/>
            <a:r>
              <a:rPr lang="en-US" sz="2200" dirty="0"/>
              <a:t>A broad central bright fringe is flanked by much weaker bright fringes alternating with dark fringes</a:t>
            </a:r>
          </a:p>
          <a:p>
            <a:pPr eaLnBrk="1" hangingPunct="1"/>
            <a:r>
              <a:rPr lang="en-US" sz="2200" dirty="0"/>
              <a:t>Each bright fringe peak lies approximately halfway between the dark fringes</a:t>
            </a:r>
          </a:p>
          <a:p>
            <a:pPr eaLnBrk="1" hangingPunct="1"/>
            <a:r>
              <a:rPr lang="en-US" sz="2200" dirty="0"/>
              <a:t>The central bright maximum is twice as wide as the secondary maxima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96000" y="508001"/>
            <a:ext cx="4521201" cy="6265333"/>
            <a:chOff x="6096000" y="508001"/>
            <a:chExt cx="4521201" cy="6265333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289888" y="2446022"/>
              <a:ext cx="6265333" cy="238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6705599" y="1337734"/>
              <a:ext cx="270933" cy="208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56400" y="3809999"/>
              <a:ext cx="237065" cy="167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841066" y="3640666"/>
              <a:ext cx="2556934" cy="169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874933" y="2997200"/>
              <a:ext cx="2573867" cy="6096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04242" y="3337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</a:t>
              </a:r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1986114">
              <a:off x="7208519" y="3350683"/>
              <a:ext cx="457200" cy="508000"/>
            </a:xfrm>
            <a:prstGeom prst="arc">
              <a:avLst>
                <a:gd name="adj1" fmla="val 17594932"/>
                <a:gd name="adj2" fmla="val 1983216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010400" y="5300134"/>
              <a:ext cx="2404533" cy="338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58667" y="5029200"/>
              <a:ext cx="3577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096000" y="3403601"/>
              <a:ext cx="4741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12934" y="3826934"/>
              <a:ext cx="4741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350000" y="3064933"/>
              <a:ext cx="0" cy="3386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350001" y="3810000"/>
              <a:ext cx="0" cy="3386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4534" y="342053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83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Intensity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intensity can also be expressed as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Minima occur at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006850" y="2478089"/>
          <a:ext cx="42624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777680" imgH="520560" progId="">
                  <p:embed/>
                </p:oleObj>
              </mc:Choice>
              <mc:Fallback>
                <p:oleObj name="Equation" r:id="rId3" imgW="1777680" imgH="520560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2478089"/>
                        <a:ext cx="4262438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048000" y="5105401"/>
          <a:ext cx="6629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552400" imgH="393480" progId="">
                  <p:embed/>
                </p:oleObj>
              </mc:Choice>
              <mc:Fallback>
                <p:oleObj name="Equation" r:id="rId5" imgW="2552400" imgH="393480" progId="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1"/>
                        <a:ext cx="66294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961" y="2270622"/>
            <a:ext cx="8366759" cy="258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111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689" y="785814"/>
            <a:ext cx="65246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86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sinc</a:t>
            </a:r>
            <a:r>
              <a:rPr lang="en-US" dirty="0"/>
              <a:t>(x))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321" y="1447800"/>
            <a:ext cx="8503919" cy="445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810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744" y="2572385"/>
            <a:ext cx="4549457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1445" y="4297680"/>
            <a:ext cx="440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010400" y="39319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2440" y="393192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2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240" y="393192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8240" y="393192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2961" y="3794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42760" y="2971800"/>
            <a:ext cx="381000" cy="441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0240" y="2286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3680" y="2237156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Interference fringes:</a:t>
            </a:r>
          </a:p>
          <a:p>
            <a:r>
              <a:rPr lang="en-US" dirty="0"/>
              <a:t> due to having a single slit</a:t>
            </a:r>
          </a:p>
        </p:txBody>
      </p:sp>
    </p:spTree>
    <p:extLst>
      <p:ext uri="{BB962C8B-B14F-4D97-AF65-F5344CB8AC3E}">
        <p14:creationId xmlns:p14="http://schemas.microsoft.com/office/powerpoint/2010/main" val="393325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7964" y="0"/>
            <a:ext cx="7680325" cy="1143000"/>
          </a:xfrm>
        </p:spPr>
        <p:txBody>
          <a:bodyPr/>
          <a:lstStyle/>
          <a:p>
            <a:pPr eaLnBrk="1" hangingPunct="1"/>
            <a:r>
              <a:rPr lang="en-US" sz="2800"/>
              <a:t>Intensity of Two-Slit Diffraction Patterns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more than one slit is present, consideration must be made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diffraction patterns due to individual slits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interference due to the wave coming from different slits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single-slit diffraction pattern will act as an “envelope” for a two-slit interference pattern</a:t>
            </a:r>
          </a:p>
        </p:txBody>
      </p:sp>
    </p:spTree>
    <p:extLst>
      <p:ext uri="{BB962C8B-B14F-4D97-AF65-F5344CB8AC3E}">
        <p14:creationId xmlns:p14="http://schemas.microsoft.com/office/powerpoint/2010/main" val="3660682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 Equation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To determine the maximum intensity: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The factor in the square brackets represents the single-slit diffraction pattern</a:t>
            </a:r>
          </a:p>
          <a:p>
            <a:pPr lvl="2" eaLnBrk="1" hangingPunct="1"/>
            <a:r>
              <a:rPr lang="en-US"/>
              <a:t>This acts as the envelope</a:t>
            </a:r>
          </a:p>
          <a:p>
            <a:pPr lvl="1" eaLnBrk="1" hangingPunct="1"/>
            <a:r>
              <a:rPr lang="en-US"/>
              <a:t>The two-slit interference term is the cos</a:t>
            </a:r>
            <a:r>
              <a:rPr lang="en-US" baseline="30000"/>
              <a:t>2</a:t>
            </a:r>
            <a:r>
              <a:rPr lang="en-US"/>
              <a:t> term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048000" y="2159000"/>
          <a:ext cx="6096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908080" imgH="520560" progId="">
                  <p:embed/>
                </p:oleObj>
              </mc:Choice>
              <mc:Fallback>
                <p:oleObj name="Equation" r:id="rId3" imgW="2908080" imgH="520560" progId="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59000"/>
                        <a:ext cx="60960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946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Missing Maxima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4611687"/>
          </a:xfrm>
        </p:spPr>
        <p:txBody>
          <a:bodyPr/>
          <a:lstStyle/>
          <a:p>
            <a:pPr eaLnBrk="1" hangingPunct="1"/>
            <a:r>
              <a:rPr lang="en-US"/>
              <a:t>To find which interference maximum coincides with the first diffraction minimum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The conditions for the first interference maximum</a:t>
            </a:r>
          </a:p>
          <a:p>
            <a:pPr lvl="2" eaLnBrk="1" hangingPunct="1"/>
            <a:r>
              <a:rPr lang="en-US" i="1"/>
              <a:t>d</a:t>
            </a:r>
            <a:r>
              <a:rPr lang="en-US"/>
              <a:t>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= </a:t>
            </a:r>
            <a:r>
              <a:rPr lang="en-US" i="1"/>
              <a:t>m</a:t>
            </a:r>
            <a:r>
              <a:rPr lang="en-US" i="1">
                <a:cs typeface="Arial" charset="0"/>
              </a:rPr>
              <a:t>λ</a:t>
            </a:r>
            <a:endParaRPr lang="en-US">
              <a:latin typeface="Symbol" pitchFamily="18" charset="2"/>
            </a:endParaRPr>
          </a:p>
          <a:p>
            <a:pPr lvl="1" eaLnBrk="1" hangingPunct="1"/>
            <a:r>
              <a:rPr lang="en-US"/>
              <a:t>The conditions for the first diffraction minimum</a:t>
            </a:r>
          </a:p>
          <a:p>
            <a:pPr lvl="2" eaLnBrk="1" hangingPunct="1"/>
            <a:r>
              <a:rPr lang="en-US" i="1"/>
              <a:t>a</a:t>
            </a:r>
            <a:r>
              <a:rPr lang="en-US"/>
              <a:t>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= </a:t>
            </a:r>
            <a:r>
              <a:rPr lang="en-US" i="1">
                <a:cs typeface="Arial" charset="0"/>
              </a:rPr>
              <a:t>λ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4229100" y="3005138"/>
          <a:ext cx="3733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536480" imgH="393480" progId="">
                  <p:embed/>
                </p:oleObj>
              </mc:Choice>
              <mc:Fallback>
                <p:oleObj name="Equation" r:id="rId3" imgW="1536480" imgH="39348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005138"/>
                        <a:ext cx="373380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156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298" t="28617" r="15657" b="23033"/>
          <a:stretch>
            <a:fillRect/>
          </a:stretch>
        </p:blipFill>
        <p:spPr bwMode="auto">
          <a:xfrm>
            <a:off x="3002280" y="3581400"/>
            <a:ext cx="58978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40" y="1752600"/>
            <a:ext cx="5334000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2188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0" y="31013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152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1013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096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-5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8201" y="29260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20840" y="1844040"/>
            <a:ext cx="91440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1440" y="1584961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Interference fringes:</a:t>
            </a:r>
          </a:p>
          <a:p>
            <a:r>
              <a:rPr lang="en-US" sz="1600" dirty="0"/>
              <a:t> due to having two slits.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120" y="1463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35790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720" y="1727835"/>
            <a:ext cx="74218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0773" b="11108"/>
          <a:stretch/>
        </p:blipFill>
        <p:spPr bwMode="auto">
          <a:xfrm>
            <a:off x="2194561" y="5217460"/>
            <a:ext cx="7528560" cy="87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4937760" y="1950720"/>
            <a:ext cx="80772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11240" y="2209800"/>
            <a:ext cx="868680" cy="472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520" y="1630680"/>
            <a:ext cx="216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Diffraction envelope: </a:t>
            </a:r>
          </a:p>
          <a:p>
            <a:pPr algn="r"/>
            <a:r>
              <a:rPr lang="en-US" dirty="0"/>
              <a:t>The single slit pattern due to shape of the individual slits.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17678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Interference fringes:</a:t>
            </a:r>
          </a:p>
          <a:p>
            <a:r>
              <a:rPr lang="en-US" dirty="0"/>
              <a:t> due to having two slits.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8320" y="16459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3524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1320" y="47548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3440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90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3480" y="475488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46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62161" y="4602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9906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24614" y="2414588"/>
            <a:ext cx="3344863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438400" y="37338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3429000"/>
            <a:ext cx="64008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38400" y="2819400"/>
            <a:ext cx="6400800" cy="609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4343400" y="2819400"/>
            <a:ext cx="6858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4267200" y="2895600"/>
            <a:ext cx="7620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5800" y="259080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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09800" y="3124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320040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1981201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Aperture</a:t>
            </a:r>
          </a:p>
        </p:txBody>
      </p:sp>
      <p:sp>
        <p:nvSpPr>
          <p:cNvPr id="19" name="Freeform 18"/>
          <p:cNvSpPr/>
          <p:nvPr/>
        </p:nvSpPr>
        <p:spPr>
          <a:xfrm>
            <a:off x="2633272" y="2438401"/>
            <a:ext cx="567128" cy="8144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991600" y="2286000"/>
            <a:ext cx="457200" cy="5096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525000" y="1828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Minimum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191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Maximum</a:t>
            </a:r>
          </a:p>
        </p:txBody>
      </p:sp>
      <p:sp>
        <p:nvSpPr>
          <p:cNvPr id="24" name="Freeform 23"/>
          <p:cNvSpPr/>
          <p:nvPr/>
        </p:nvSpPr>
        <p:spPr>
          <a:xfrm>
            <a:off x="6725587" y="3672590"/>
            <a:ext cx="704538" cy="554636"/>
          </a:xfrm>
          <a:custGeom>
            <a:avLst/>
            <a:gdLst>
              <a:gd name="connsiteX0" fmla="*/ 0 w 704538"/>
              <a:gd name="connsiteY0" fmla="*/ 554636 h 554636"/>
              <a:gd name="connsiteX1" fmla="*/ 359764 w 704538"/>
              <a:gd name="connsiteY1" fmla="*/ 299803 h 554636"/>
              <a:gd name="connsiteX2" fmla="*/ 704538 w 704538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8" h="554636">
                <a:moveTo>
                  <a:pt x="0" y="554636"/>
                </a:moveTo>
                <a:cubicBezTo>
                  <a:pt x="121170" y="473439"/>
                  <a:pt x="242341" y="392242"/>
                  <a:pt x="359764" y="299803"/>
                </a:cubicBezTo>
                <a:cubicBezTo>
                  <a:pt x="477187" y="207364"/>
                  <a:pt x="704538" y="0"/>
                  <a:pt x="70453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9600" y="50292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Intensity Pattern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320040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144000" y="2819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4600" y="5791200"/>
            <a:ext cx="6324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0200" y="5496580"/>
            <a:ext cx="335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13687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6912" y="304801"/>
            <a:ext cx="9024889" cy="618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62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693270"/>
            <a:ext cx="7467599" cy="49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433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0"/>
            <a:ext cx="3819263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241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20448"/>
            <a:ext cx="7010399" cy="682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0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2489" y="1828800"/>
            <a:ext cx="2081319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572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3040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 Spectrometer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371601"/>
            <a:ext cx="4154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collimated beam is incident on the grating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diffracted light leaves the gratings and the telescope is used to view the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wavelength can be determined by measuring the precise angles at which the images of the slit appear for the various orders</a:t>
            </a: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1" y="2286001"/>
            <a:ext cx="4033837" cy="193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54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Details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1905000"/>
            <a:ext cx="72675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029200"/>
            <a:ext cx="3543300" cy="1428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238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664" y="0"/>
            <a:ext cx="73628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Grating, Intensity, cont.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the intensity pattern</a:t>
            </a:r>
          </a:p>
          <a:p>
            <a:pPr lvl="1" eaLnBrk="1" hangingPunct="1"/>
            <a:r>
              <a:rPr lang="en-US"/>
              <a:t>The sharp peaks are in contrast to the broad, bright fringes characteristic of the two-slit interference pattern</a:t>
            </a:r>
          </a:p>
          <a:p>
            <a:pPr lvl="1" eaLnBrk="1" hangingPunct="1"/>
            <a:r>
              <a:rPr lang="en-US"/>
              <a:t>Because the principle maxima are so sharp, they are much brighter than two-slit interference patterns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Grating Light Valve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81139"/>
            <a:ext cx="4230688" cy="4459287"/>
          </a:xfrm>
        </p:spPr>
        <p:txBody>
          <a:bodyPr/>
          <a:lstStyle/>
          <a:p>
            <a:pPr eaLnBrk="1" hangingPunct="1"/>
            <a:r>
              <a:rPr lang="en-US" sz="2200"/>
              <a:t>A grating light valve consists of a silicon microchip fitted with an array of parallel silicon nitride ribbons coated with a thin layer of aluminum</a:t>
            </a:r>
          </a:p>
          <a:p>
            <a:pPr eaLnBrk="1" hangingPunct="1"/>
            <a:r>
              <a:rPr lang="en-US" sz="2200"/>
              <a:t>When a voltage is applied between a ribbon and the electrode on the silicon substrate, an electric force pulls the ribbon down</a:t>
            </a:r>
          </a:p>
          <a:p>
            <a:pPr eaLnBrk="1" hangingPunct="1"/>
            <a:r>
              <a:rPr lang="en-US" sz="2200"/>
              <a:t>The array of ribbons acts as a diffraction grating</a:t>
            </a:r>
          </a:p>
        </p:txBody>
      </p:sp>
      <p:pic>
        <p:nvPicPr>
          <p:cNvPr id="59397" name="Picture 4" descr="38-1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76964" y="2190751"/>
            <a:ext cx="4033837" cy="3343275"/>
          </a:xfrm>
          <a:noFill/>
        </p:spPr>
      </p:pic>
    </p:spTree>
    <p:extLst>
      <p:ext uri="{BB962C8B-B14F-4D97-AF65-F5344CB8AC3E}">
        <p14:creationId xmlns:p14="http://schemas.microsoft.com/office/powerpoint/2010/main" val="78154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1099</Words>
  <Application>Microsoft Office PowerPoint</Application>
  <PresentationFormat>Widescreen</PresentationFormat>
  <Paragraphs>214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Symbol</vt:lpstr>
      <vt:lpstr>Tahoma</vt:lpstr>
      <vt:lpstr>Times New Roman</vt:lpstr>
      <vt:lpstr>UniversalMath1 BT</vt:lpstr>
      <vt:lpstr>Office Theme</vt:lpstr>
      <vt:lpstr>Equation</vt:lpstr>
      <vt:lpstr>Question</vt:lpstr>
      <vt:lpstr>PowerPoint Presentation</vt:lpstr>
      <vt:lpstr>PowerPoint Presentation</vt:lpstr>
      <vt:lpstr>PowerPoint Presentation</vt:lpstr>
      <vt:lpstr>PowerPoint Presentation</vt:lpstr>
      <vt:lpstr>Diffraction Grating Spectrometer</vt:lpstr>
      <vt:lpstr>Details</vt:lpstr>
      <vt:lpstr>Diffraction Grating, Intensity, cont.</vt:lpstr>
      <vt:lpstr>Grating Light Valve</vt:lpstr>
      <vt:lpstr>Resolving Power of a Diffraction Grating</vt:lpstr>
      <vt:lpstr>PowerPoint Presentation</vt:lpstr>
      <vt:lpstr>Resolving Power of a Diffraction Grating, cont</vt:lpstr>
      <vt:lpstr>AIRS</vt:lpstr>
      <vt:lpstr>Question 223.11.0.1</vt:lpstr>
      <vt:lpstr>Question 223.11.1</vt:lpstr>
      <vt:lpstr>Question 223.12.1</vt:lpstr>
      <vt:lpstr>PowerPoint Presentation</vt:lpstr>
      <vt:lpstr>Single-Slit Diffraction</vt:lpstr>
      <vt:lpstr>Diffraction Pattern, Single Slit</vt:lpstr>
      <vt:lpstr>Fraunhofer Diffraction Pattern</vt:lpstr>
      <vt:lpstr>Diffraction vs. Diffraction Pattern</vt:lpstr>
      <vt:lpstr>Single-Slit Diffraction</vt:lpstr>
      <vt:lpstr>Single-Slit Diffraction</vt:lpstr>
      <vt:lpstr>Single-Slit Diffraction, 2</vt:lpstr>
      <vt:lpstr>Single-Slit Diffraction, Analysis</vt:lpstr>
      <vt:lpstr>Diffraction from Narrow Slits</vt:lpstr>
      <vt:lpstr>Single-Slit Diffraction, Intensity</vt:lpstr>
      <vt:lpstr>Intensity</vt:lpstr>
      <vt:lpstr>sinc(x)</vt:lpstr>
      <vt:lpstr>(sinc(x))2</vt:lpstr>
      <vt:lpstr>PowerPoint Presentation</vt:lpstr>
      <vt:lpstr>Intensity of Two-Slit Diffraction Patterns</vt:lpstr>
      <vt:lpstr>Intensity Equation</vt:lpstr>
      <vt:lpstr>Missing Maxima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-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7</cp:revision>
  <dcterms:created xsi:type="dcterms:W3CDTF">2017-01-30T16:47:41Z</dcterms:created>
  <dcterms:modified xsi:type="dcterms:W3CDTF">2019-05-23T19:38:32Z</dcterms:modified>
</cp:coreProperties>
</file>