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5" r:id="rId39"/>
    <p:sldId id="29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C34E6-1A4D-45A4-93C7-2F9E6297AC31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7EAC2-1F5E-4A15-BE77-F3CEA4340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D0358-3329-469A-BCA1-D8D8893B4564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A11D-8D71-4193-90BF-C6CE5102AFFA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977-2343-4B37-B9BC-2905B12290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A11D-8D71-4193-90BF-C6CE5102AFFA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977-2343-4B37-B9BC-2905B12290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A11D-8D71-4193-90BF-C6CE5102AFFA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977-2343-4B37-B9BC-2905B12290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Fall 2007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AA56286-A981-4095-9D47-F7358FA48D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Fall 2007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8051507-2082-4027-AA11-2A33056B73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A11D-8D71-4193-90BF-C6CE5102AFFA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977-2343-4B37-B9BC-2905B12290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A11D-8D71-4193-90BF-C6CE5102AFFA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977-2343-4B37-B9BC-2905B12290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A11D-8D71-4193-90BF-C6CE5102AFFA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977-2343-4B37-B9BC-2905B12290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A11D-8D71-4193-90BF-C6CE5102AFFA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977-2343-4B37-B9BC-2905B12290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A11D-8D71-4193-90BF-C6CE5102AFFA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977-2343-4B37-B9BC-2905B12290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A11D-8D71-4193-90BF-C6CE5102AFFA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977-2343-4B37-B9BC-2905B12290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A11D-8D71-4193-90BF-C6CE5102AFFA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977-2343-4B37-B9BC-2905B12290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A11D-8D71-4193-90BF-C6CE5102AFFA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8977-2343-4B37-B9BC-2905B12290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BA11D-8D71-4193-90BF-C6CE5102AFFA}" type="datetimeFigureOut">
              <a:rPr lang="en-US" smtClean="0"/>
              <a:pPr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8977-2343-4B37-B9BC-2905B12290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Images Formed by Flat Mirrors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60513"/>
            <a:ext cx="3810000" cy="4383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Simplest possible mirror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Light rays leave the source and are reflected from the mirror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Point </a:t>
            </a:r>
            <a:r>
              <a:rPr lang="en-US" sz="2800" i="1" dirty="0">
                <a:latin typeface="Times New Roman" pitchFamily="18" charset="0"/>
              </a:rPr>
              <a:t>I</a:t>
            </a:r>
            <a:r>
              <a:rPr lang="en-US" sz="2800" dirty="0"/>
              <a:t> is called the </a:t>
            </a:r>
            <a:r>
              <a:rPr lang="en-US" sz="2800" b="1" dirty="0"/>
              <a:t>image</a:t>
            </a:r>
            <a:r>
              <a:rPr lang="en-US" sz="2800" dirty="0"/>
              <a:t> of the object at point </a:t>
            </a:r>
            <a:r>
              <a:rPr lang="en-US" sz="2800" i="1" dirty="0"/>
              <a:t>O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image is virtual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1150" y="177165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20050" y="177165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2699" y="2112892"/>
            <a:ext cx="324802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2007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152400"/>
            <a:ext cx="6477000" cy="1143000"/>
          </a:xfrm>
        </p:spPr>
        <p:txBody>
          <a:bodyPr>
            <a:normAutofit fontScale="90000"/>
          </a:bodyPr>
          <a:lstStyle/>
          <a:p>
            <a:r>
              <a:rPr lang="en-US"/>
              <a:t>Application – Day and Night Settings on Auto Mirrors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4572000"/>
            <a:ext cx="7772400" cy="198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With the daytime setting, the bright beam of reflected light is directed into the driver’s eyes</a:t>
            </a:r>
          </a:p>
          <a:p>
            <a:pPr>
              <a:lnSpc>
                <a:spcPct val="90000"/>
              </a:lnSpc>
            </a:pPr>
            <a:r>
              <a:rPr lang="en-US" sz="2400"/>
              <a:t>With the nighttime setting, the dim beam of reflected light is directed into the driver’s eyes, while the bright beam goes elsewhere</a:t>
            </a:r>
          </a:p>
        </p:txBody>
      </p:sp>
      <p:pic>
        <p:nvPicPr>
          <p:cNvPr id="338948" name="Picture 4" descr="36-07a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08150" y="1981200"/>
            <a:ext cx="1860550" cy="2438400"/>
          </a:xfrm>
          <a:noFill/>
          <a:ln/>
        </p:spPr>
      </p:pic>
      <p:pic>
        <p:nvPicPr>
          <p:cNvPr id="338949" name="Picture 5" descr="36-07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4038" y="1905000"/>
            <a:ext cx="1981200" cy="251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Spherical Mirrors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 </a:t>
            </a:r>
            <a:r>
              <a:rPr lang="en-US" sz="2800" b="1"/>
              <a:t>spherical mirror</a:t>
            </a:r>
            <a:r>
              <a:rPr lang="en-US" sz="2800"/>
              <a:t> has the shape of a section of a sphere</a:t>
            </a:r>
          </a:p>
          <a:p>
            <a:pPr>
              <a:lnSpc>
                <a:spcPct val="90000"/>
              </a:lnSpc>
            </a:pPr>
            <a:r>
              <a:rPr lang="en-US" sz="2800"/>
              <a:t>The mirror focuses incoming parallel rays to a point</a:t>
            </a:r>
          </a:p>
          <a:p>
            <a:pPr>
              <a:lnSpc>
                <a:spcPct val="90000"/>
              </a:lnSpc>
            </a:pPr>
            <a:r>
              <a:rPr lang="en-US" sz="2800"/>
              <a:t>A </a:t>
            </a:r>
            <a:r>
              <a:rPr lang="en-US" sz="2800" i="1"/>
              <a:t>concave spherical mirror</a:t>
            </a:r>
            <a:r>
              <a:rPr lang="en-US" sz="2800"/>
              <a:t> has the silvered surface of the mirror on the inner, or concave, side of the curve</a:t>
            </a:r>
          </a:p>
          <a:p>
            <a:pPr>
              <a:lnSpc>
                <a:spcPct val="90000"/>
              </a:lnSpc>
            </a:pPr>
            <a:r>
              <a:rPr lang="en-US" sz="2800"/>
              <a:t>A </a:t>
            </a:r>
            <a:r>
              <a:rPr lang="en-US" sz="2800" i="1"/>
              <a:t>convex spherical mirror</a:t>
            </a:r>
            <a:r>
              <a:rPr lang="en-US" sz="2800"/>
              <a:t> has the silvered surface of the mirror on the outer, or convex, side of the curve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Concave Mirror, Notation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7344" y="1682644"/>
            <a:ext cx="3420256" cy="4553264"/>
          </a:xfrm>
        </p:spPr>
        <p:txBody>
          <a:bodyPr>
            <a:normAutofit fontScale="92500"/>
          </a:bodyPr>
          <a:lstStyle/>
          <a:p>
            <a:r>
              <a:rPr lang="en-US" sz="2600" dirty="0"/>
              <a:t>The mirror has a </a:t>
            </a:r>
            <a:r>
              <a:rPr lang="en-US" sz="2600" i="1" dirty="0"/>
              <a:t>radius of curvature</a:t>
            </a:r>
            <a:r>
              <a:rPr lang="en-US" sz="2600" dirty="0"/>
              <a:t> of </a:t>
            </a:r>
            <a:r>
              <a:rPr lang="en-US" sz="2600" i="1" dirty="0"/>
              <a:t>R</a:t>
            </a:r>
          </a:p>
          <a:p>
            <a:r>
              <a:rPr lang="en-US" sz="2600" dirty="0"/>
              <a:t>Its </a:t>
            </a:r>
            <a:r>
              <a:rPr lang="en-US" sz="2600" i="1" dirty="0"/>
              <a:t>center of curvature</a:t>
            </a:r>
            <a:r>
              <a:rPr lang="en-US" sz="2600" dirty="0"/>
              <a:t> is the point </a:t>
            </a:r>
            <a:r>
              <a:rPr lang="en-US" sz="2600" i="1" dirty="0"/>
              <a:t>C</a:t>
            </a:r>
          </a:p>
          <a:p>
            <a:r>
              <a:rPr lang="en-US" sz="2600" dirty="0"/>
              <a:t>Point </a:t>
            </a:r>
            <a:r>
              <a:rPr lang="en-US" sz="2600" i="1" dirty="0"/>
              <a:t>V</a:t>
            </a:r>
            <a:r>
              <a:rPr lang="en-US" sz="2600" dirty="0"/>
              <a:t> is the center of the spherical segment</a:t>
            </a:r>
          </a:p>
          <a:p>
            <a:r>
              <a:rPr lang="en-US" sz="2600" dirty="0"/>
              <a:t>A line drawn from </a:t>
            </a:r>
            <a:r>
              <a:rPr lang="en-US" sz="2600" i="1" dirty="0"/>
              <a:t>C</a:t>
            </a:r>
            <a:r>
              <a:rPr lang="en-US" sz="2600" dirty="0"/>
              <a:t> to </a:t>
            </a:r>
            <a:r>
              <a:rPr lang="en-US" sz="2600" i="1" dirty="0"/>
              <a:t>V</a:t>
            </a:r>
            <a:r>
              <a:rPr lang="en-US" sz="2600" dirty="0"/>
              <a:t> is called the </a:t>
            </a:r>
            <a:r>
              <a:rPr lang="en-US" sz="2600" i="1" dirty="0"/>
              <a:t>principal axis</a:t>
            </a:r>
            <a:r>
              <a:rPr lang="en-US" sz="2600" dirty="0"/>
              <a:t> of the mirror</a:t>
            </a:r>
          </a:p>
        </p:txBody>
      </p:sp>
      <p:pic>
        <p:nvPicPr>
          <p:cNvPr id="53555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2191" y="2223796"/>
            <a:ext cx="4705350" cy="306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" y="1534333"/>
            <a:ext cx="7127406" cy="4515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Paraxial Rays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use only rays that diverge from the object and make a small angle with the principal axis</a:t>
            </a:r>
          </a:p>
          <a:p>
            <a:r>
              <a:rPr lang="en-US"/>
              <a:t>Such rays are called </a:t>
            </a:r>
            <a:r>
              <a:rPr lang="en-US" b="1"/>
              <a:t>paraxial rays</a:t>
            </a:r>
            <a:endParaRPr lang="en-US"/>
          </a:p>
          <a:p>
            <a:r>
              <a:rPr lang="en-US"/>
              <a:t>All paraxial rays reflect through the image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Spherical Aberration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66572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Rays that are far from the principal axis converge to other points on the principal axis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This produces a blurred image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effect is called </a:t>
            </a:r>
            <a:r>
              <a:rPr lang="en-US" sz="2800" b="1" dirty="0"/>
              <a:t>spherical aberration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1143000"/>
          </a:xfrm>
        </p:spPr>
        <p:txBody>
          <a:bodyPr>
            <a:normAutofit fontScale="90000"/>
          </a:bodyPr>
          <a:lstStyle/>
          <a:p>
            <a:r>
              <a:rPr lang="en-US"/>
              <a:t>Image Formed by a Concave Mirror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3132" y="1600200"/>
            <a:ext cx="4033838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Geometry can be used to determine the magnification of the image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h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is negative when the image is inverted with respect to the object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490663" y="3175000"/>
          <a:ext cx="1958975" cy="950913"/>
        </p:xfrm>
        <a:graphic>
          <a:graphicData uri="http://schemas.openxmlformats.org/presentationml/2006/ole">
            <p:oleObj spid="_x0000_s2050" name="Equation" r:id="rId3" imgW="888840" imgH="431640" progId="Equation.3">
              <p:embed/>
            </p:oleObj>
          </a:graphicData>
        </a:graphic>
      </p:graphicFrame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25329" y="1739998"/>
            <a:ext cx="4252912" cy="259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18544"/>
            <a:ext cx="9144000" cy="2848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/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9675" y="1541463"/>
            <a:ext cx="672465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848600" cy="1143000"/>
          </a:xfrm>
        </p:spPr>
        <p:txBody>
          <a:bodyPr>
            <a:normAutofit fontScale="90000"/>
          </a:bodyPr>
          <a:lstStyle/>
          <a:p>
            <a:r>
              <a:rPr lang="en-US"/>
              <a:t>Image Formed by a Concave Mirror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Geometry also shows the relationship between the image and object distances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This is called the </a:t>
            </a:r>
            <a:r>
              <a:rPr lang="en-US" sz="2400" b="1" dirty="0"/>
              <a:t>mirror equation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If </a:t>
            </a:r>
            <a:r>
              <a:rPr lang="en-US" sz="2800" i="1" dirty="0"/>
              <a:t>p</a:t>
            </a:r>
            <a:r>
              <a:rPr lang="en-US" sz="2800" dirty="0"/>
              <a:t> is much greater than </a:t>
            </a:r>
            <a:r>
              <a:rPr lang="en-US" sz="2800" i="1" dirty="0"/>
              <a:t>R</a:t>
            </a:r>
            <a:r>
              <a:rPr lang="en-US" sz="2800" dirty="0"/>
              <a:t>, then the image point is half-way between the center of curvature and the center point of the mirror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s</a:t>
            </a:r>
            <a:r>
              <a:rPr lang="en-US" sz="2400" dirty="0" smtClean="0"/>
              <a:t>  </a:t>
            </a:r>
            <a:r>
              <a:rPr lang="en-US" sz="2400" dirty="0">
                <a:cs typeface="Arial" pitchFamily="34" charset="0"/>
              </a:rPr>
              <a:t>→ ∞</a:t>
            </a:r>
            <a:r>
              <a:rPr lang="en-US" sz="2400" dirty="0"/>
              <a:t> , then 1</a:t>
            </a:r>
            <a:r>
              <a:rPr lang="en-US" sz="2400" dirty="0" smtClean="0"/>
              <a:t>/</a:t>
            </a:r>
            <a:r>
              <a:rPr lang="en-US" sz="2400" i="1" dirty="0" smtClean="0"/>
              <a:t> s</a:t>
            </a:r>
            <a:r>
              <a:rPr lang="en-US" sz="2400" dirty="0" smtClean="0"/>
              <a:t> </a:t>
            </a:r>
            <a:r>
              <a:rPr lang="en-US" sz="2400" dirty="0">
                <a:latin typeface="Symbol" pitchFamily="18" charset="2"/>
              </a:rPr>
              <a:t>»</a:t>
            </a:r>
            <a:r>
              <a:rPr lang="en-US" sz="2400" dirty="0"/>
              <a:t> 0 and </a:t>
            </a:r>
            <a:r>
              <a:rPr lang="en-US" sz="2400" i="1" dirty="0" smtClean="0"/>
              <a:t>s’</a:t>
            </a:r>
            <a:r>
              <a:rPr lang="en-US" sz="2400" dirty="0" smtClean="0"/>
              <a:t> </a:t>
            </a:r>
            <a:r>
              <a:rPr lang="en-US" sz="2400" dirty="0">
                <a:latin typeface="Symbol" pitchFamily="18" charset="2"/>
              </a:rPr>
              <a:t>» </a:t>
            </a:r>
            <a:r>
              <a:rPr lang="en-US" sz="2400" i="1" dirty="0"/>
              <a:t>R</a:t>
            </a:r>
            <a:r>
              <a:rPr lang="en-US" sz="2400" dirty="0"/>
              <a:t>/2</a:t>
            </a:r>
            <a:endParaRPr lang="en-US" sz="2400" dirty="0">
              <a:latin typeface="Symbol" pitchFamily="18" charset="2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443288" y="2409825"/>
          <a:ext cx="1673225" cy="977900"/>
        </p:xfrm>
        <a:graphic>
          <a:graphicData uri="http://schemas.openxmlformats.org/presentationml/2006/ole">
            <p:oleObj spid="_x0000_s3074" name="Equation" r:id="rId3" imgW="67284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848600" cy="1143000"/>
          </a:xfrm>
        </p:spPr>
        <p:txBody>
          <a:bodyPr/>
          <a:lstStyle/>
          <a:p>
            <a:r>
              <a:rPr lang="en-US"/>
              <a:t>Images Formed by Flat Mirrors, 2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A flat mirror </a:t>
            </a:r>
            <a:r>
              <a:rPr lang="en-US" sz="2800" i="1"/>
              <a:t>always</a:t>
            </a:r>
            <a:r>
              <a:rPr lang="en-US" sz="2800"/>
              <a:t> produces a virtual image</a:t>
            </a:r>
          </a:p>
          <a:p>
            <a:r>
              <a:rPr lang="en-US" sz="2800"/>
              <a:t>Geometry can be used to determine the properties of the image</a:t>
            </a:r>
          </a:p>
          <a:p>
            <a:r>
              <a:rPr lang="en-US" sz="2800"/>
              <a:t>There are an infinite number of choices of direction in which light rays could leave each point on the object</a:t>
            </a:r>
          </a:p>
          <a:p>
            <a:r>
              <a:rPr lang="en-US" sz="2800"/>
              <a:t>Two rays are needed to determine where an image is formed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Focal Length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3769" y="1656413"/>
            <a:ext cx="3810000" cy="4687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When the object is very far away, then </a:t>
            </a:r>
            <a:r>
              <a:rPr lang="en-US" sz="2400" dirty="0" smtClean="0"/>
              <a:t>s</a:t>
            </a:r>
            <a:r>
              <a:rPr lang="en-US" sz="2400" dirty="0" smtClean="0">
                <a:cs typeface="Arial" pitchFamily="34" charset="0"/>
              </a:rPr>
              <a:t>→ </a:t>
            </a:r>
            <a:r>
              <a:rPr lang="en-US" sz="2400" dirty="0">
                <a:cs typeface="Arial" pitchFamily="34" charset="0"/>
              </a:rPr>
              <a:t>∞</a:t>
            </a:r>
            <a:r>
              <a:rPr lang="en-US" sz="2400" dirty="0">
                <a:sym typeface="Symbol" pitchFamily="18" charset="2"/>
              </a:rPr>
              <a:t> and the incoming rays are essentially parallel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In this special case, the image point is called the </a:t>
            </a:r>
            <a:r>
              <a:rPr lang="en-US" sz="2400" b="1" dirty="0">
                <a:sym typeface="Symbol" pitchFamily="18" charset="2"/>
              </a:rPr>
              <a:t>focal point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The distance from the mirror to the focal point is called the </a:t>
            </a:r>
            <a:r>
              <a:rPr lang="en-US" sz="2400" b="1" dirty="0">
                <a:sym typeface="Symbol" pitchFamily="18" charset="2"/>
              </a:rPr>
              <a:t>focal length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ym typeface="Symbol" pitchFamily="18" charset="2"/>
              </a:rPr>
              <a:t>The focal length is </a:t>
            </a:r>
            <a:r>
              <a:rPr lang="en-US" sz="2000" dirty="0">
                <a:cs typeface="Arial" pitchFamily="34" charset="0"/>
                <a:sym typeface="Symbol" pitchFamily="18" charset="2"/>
              </a:rPr>
              <a:t>½</a:t>
            </a:r>
            <a:r>
              <a:rPr lang="en-US" sz="2000" dirty="0">
                <a:sym typeface="Symbol" pitchFamily="18" charset="2"/>
              </a:rPr>
              <a:t> the radius of curvature</a:t>
            </a:r>
          </a:p>
        </p:txBody>
      </p:sp>
      <p:pic>
        <p:nvPicPr>
          <p:cNvPr id="5457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84040" y="1547618"/>
            <a:ext cx="471487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Focal Point, cont.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3810000" cy="4459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 colored beams are traveling parallel to the principal axis</a:t>
            </a:r>
          </a:p>
          <a:p>
            <a:pPr>
              <a:lnSpc>
                <a:spcPct val="90000"/>
              </a:lnSpc>
            </a:pPr>
            <a:r>
              <a:rPr lang="en-US" sz="2800"/>
              <a:t>The mirror reflects all three beams to the focal point</a:t>
            </a:r>
          </a:p>
          <a:p>
            <a:pPr>
              <a:lnSpc>
                <a:spcPct val="90000"/>
              </a:lnSpc>
            </a:pPr>
            <a:r>
              <a:rPr lang="en-US" sz="2800"/>
              <a:t>The focal point is where all the beams intersect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It is the white point</a:t>
            </a:r>
          </a:p>
        </p:txBody>
      </p:sp>
      <p:pic>
        <p:nvPicPr>
          <p:cNvPr id="347140" name="Picture 4" descr="36-08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099050" y="1600200"/>
            <a:ext cx="3138488" cy="452596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2007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/>
              <a:t>Focal Point and Focal Length, cont.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focal point is dependent solely on the curvature of the mirror, not on the location of the object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It also does not depend on the material from which the mirror is made</a:t>
            </a:r>
          </a:p>
          <a:p>
            <a:pPr>
              <a:lnSpc>
                <a:spcPct val="90000"/>
              </a:lnSpc>
            </a:pPr>
            <a:r>
              <a:rPr lang="en-US" i="1" dirty="0"/>
              <a:t>ƒ</a:t>
            </a:r>
            <a:r>
              <a:rPr lang="en-US" dirty="0"/>
              <a:t> = </a:t>
            </a:r>
            <a:r>
              <a:rPr lang="en-US" i="1" dirty="0"/>
              <a:t>R</a:t>
            </a:r>
            <a:r>
              <a:rPr lang="en-US" dirty="0"/>
              <a:t> / 2</a:t>
            </a:r>
          </a:p>
          <a:p>
            <a:pPr>
              <a:lnSpc>
                <a:spcPct val="90000"/>
              </a:lnSpc>
            </a:pPr>
            <a:r>
              <a:rPr lang="en-US" dirty="0"/>
              <a:t>The mirror equation can be expressed as</a:t>
            </a:r>
          </a:p>
        </p:txBody>
      </p:sp>
      <p:graphicFrame>
        <p:nvGraphicFramePr>
          <p:cNvPr id="490499" name="Object 3"/>
          <p:cNvGraphicFramePr>
            <a:graphicFrameLocks noChangeAspect="1"/>
          </p:cNvGraphicFramePr>
          <p:nvPr/>
        </p:nvGraphicFramePr>
        <p:xfrm>
          <a:off x="3481388" y="5119688"/>
          <a:ext cx="1673225" cy="1042987"/>
        </p:xfrm>
        <a:graphic>
          <a:graphicData uri="http://schemas.openxmlformats.org/presentationml/2006/ole">
            <p:oleObj spid="_x0000_s4098" name="Equation" r:id="rId3" imgW="67284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2007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001000" cy="1143000"/>
          </a:xfrm>
        </p:spPr>
        <p:txBody>
          <a:bodyPr>
            <a:normAutofit fontScale="90000"/>
          </a:bodyPr>
          <a:lstStyle/>
          <a:p>
            <a:r>
              <a:rPr lang="en-US"/>
              <a:t>Focal Length Shown by Parallel Rays</a:t>
            </a:r>
          </a:p>
        </p:txBody>
      </p:sp>
      <p:pic>
        <p:nvPicPr>
          <p:cNvPr id="349187" name="Picture 3" descr="36-12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371600"/>
            <a:ext cx="5181600" cy="47450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Convex Mirrors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 convex mirror is sometimes called a </a:t>
            </a:r>
            <a:r>
              <a:rPr lang="en-US" sz="2800" b="1"/>
              <a:t>diverging mirror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light reflects from the outer, convex side</a:t>
            </a:r>
          </a:p>
          <a:p>
            <a:pPr>
              <a:lnSpc>
                <a:spcPct val="90000"/>
              </a:lnSpc>
            </a:pPr>
            <a:r>
              <a:rPr lang="en-US" sz="2800"/>
              <a:t>The rays from any point on the object diverge after reflection as though they were coming from some point behind the mirror </a:t>
            </a:r>
          </a:p>
          <a:p>
            <a:pPr>
              <a:lnSpc>
                <a:spcPct val="90000"/>
              </a:lnSpc>
            </a:pPr>
            <a:r>
              <a:rPr lang="en-US" sz="2800"/>
              <a:t>The image is virtual because the reflected rays only appear to originate at the image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848600" cy="1143000"/>
          </a:xfrm>
        </p:spPr>
        <p:txBody>
          <a:bodyPr>
            <a:normAutofit fontScale="90000"/>
          </a:bodyPr>
          <a:lstStyle/>
          <a:p>
            <a:r>
              <a:rPr lang="en-US"/>
              <a:t>Image Formed by a Convex Mirror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914400" y="5189090"/>
            <a:ext cx="7772400" cy="1411288"/>
          </a:xfrm>
        </p:spPr>
        <p:txBody>
          <a:bodyPr/>
          <a:lstStyle/>
          <a:p>
            <a:r>
              <a:rPr lang="en-US" sz="2800" dirty="0"/>
              <a:t>In general, the image formed by a convex mirror is upright, virtual, and smaller than the object</a:t>
            </a:r>
          </a:p>
          <a:p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488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7625" y="1868488"/>
            <a:ext cx="3967163" cy="312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0" y="1036320"/>
          <a:ext cx="9159006" cy="3916680"/>
        </p:xfrm>
        <a:graphic>
          <a:graphicData uri="http://schemas.openxmlformats.org/presentationml/2006/ole">
            <p:oleObj spid="_x0000_s5122" name="Equation" r:id="rId3" imgW="4343400" imgH="1854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Ray Diagrams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i="1"/>
              <a:t>ray diagram</a:t>
            </a:r>
            <a:r>
              <a:rPr lang="en-US"/>
              <a:t> can be used to determine the position and size of an image</a:t>
            </a:r>
          </a:p>
          <a:p>
            <a:r>
              <a:rPr lang="en-US"/>
              <a:t>They are graphical constructions which reveal the nature of the image</a:t>
            </a:r>
          </a:p>
          <a:p>
            <a:r>
              <a:rPr lang="en-US"/>
              <a:t>They can also be used to check the parameters calculated from the mirror and magnification equations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Drawing a Ray Diagram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To draw a ray diagram, you need to know:</a:t>
            </a:r>
          </a:p>
          <a:p>
            <a:pPr lvl="1"/>
            <a:r>
              <a:rPr lang="en-US" sz="2400"/>
              <a:t>The position of the object</a:t>
            </a:r>
          </a:p>
          <a:p>
            <a:pPr lvl="1"/>
            <a:r>
              <a:rPr lang="en-US" sz="2400"/>
              <a:t>The locations of the focal point and the center of curvature</a:t>
            </a:r>
          </a:p>
          <a:p>
            <a:r>
              <a:rPr lang="en-US" sz="2800"/>
              <a:t>Three rays are drawn</a:t>
            </a:r>
          </a:p>
          <a:p>
            <a:pPr lvl="1"/>
            <a:r>
              <a:rPr lang="en-US" sz="2400"/>
              <a:t>They all start from the same position on the object</a:t>
            </a:r>
          </a:p>
          <a:p>
            <a:r>
              <a:rPr lang="en-US" sz="2800"/>
              <a:t>The intersection of any two of the rays at a point locates the image</a:t>
            </a:r>
          </a:p>
          <a:p>
            <a:pPr lvl="1"/>
            <a:r>
              <a:rPr lang="en-US" sz="2400"/>
              <a:t>The third ray serves as a check of the construction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848600" cy="1143000"/>
          </a:xfrm>
        </p:spPr>
        <p:txBody>
          <a:bodyPr/>
          <a:lstStyle/>
          <a:p>
            <a:r>
              <a:rPr lang="en-US"/>
              <a:t>Ray Diagram – Concave Mirrors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854" y="1632081"/>
            <a:ext cx="7772400" cy="4383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Ray 1 is drawn from the top of the object parallel to the principal axis and is reflected through the focal point, </a:t>
            </a:r>
            <a:r>
              <a:rPr lang="en-US" i="1" dirty="0"/>
              <a:t>F</a:t>
            </a:r>
          </a:p>
          <a:p>
            <a:pPr>
              <a:lnSpc>
                <a:spcPct val="90000"/>
              </a:lnSpc>
            </a:pPr>
            <a:r>
              <a:rPr lang="en-US" dirty="0"/>
              <a:t>Ray 2 is drawn from the top of the object through the focal point and is reflected parallel to the principal axis</a:t>
            </a:r>
          </a:p>
          <a:p>
            <a:pPr>
              <a:lnSpc>
                <a:spcPct val="90000"/>
              </a:lnSpc>
            </a:pPr>
            <a:r>
              <a:rPr lang="en-US" dirty="0"/>
              <a:t>Ray 3 is drawn through the center of curvature, </a:t>
            </a:r>
            <a:r>
              <a:rPr lang="en-US" i="1" dirty="0"/>
              <a:t>C</a:t>
            </a:r>
            <a:r>
              <a:rPr lang="en-US" dirty="0"/>
              <a:t>, and is reflected back on itself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696200" cy="1143000"/>
          </a:xfrm>
        </p:spPr>
        <p:txBody>
          <a:bodyPr/>
          <a:lstStyle/>
          <a:p>
            <a:r>
              <a:rPr lang="en-US"/>
              <a:t>Images Formed by Flat Mirrors, 3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752600"/>
            <a:ext cx="2752299" cy="4459288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One ray starts at point </a:t>
            </a:r>
            <a:r>
              <a:rPr lang="en-US" sz="2600" i="1" dirty="0"/>
              <a:t>P</a:t>
            </a:r>
            <a:r>
              <a:rPr lang="en-US" sz="2600" dirty="0"/>
              <a:t>, travels to </a:t>
            </a:r>
            <a:r>
              <a:rPr lang="en-US" sz="2600" i="1" dirty="0"/>
              <a:t>Q</a:t>
            </a:r>
            <a:r>
              <a:rPr lang="en-US" sz="2600" dirty="0"/>
              <a:t> and reflects back on itself</a:t>
            </a:r>
          </a:p>
          <a:p>
            <a:r>
              <a:rPr lang="en-US" sz="2600" dirty="0"/>
              <a:t>Another ray follows the path </a:t>
            </a:r>
            <a:r>
              <a:rPr lang="en-US" sz="2600" i="1" dirty="0"/>
              <a:t>PR</a:t>
            </a:r>
            <a:r>
              <a:rPr lang="en-US" sz="2600" dirty="0"/>
              <a:t> and reflects according to the law of reflection</a:t>
            </a:r>
          </a:p>
          <a:p>
            <a:r>
              <a:rPr lang="en-US" sz="2600" dirty="0"/>
              <a:t>The triangles </a:t>
            </a:r>
            <a:r>
              <a:rPr lang="en-US" sz="2600" i="1" dirty="0"/>
              <a:t>PQR</a:t>
            </a:r>
            <a:r>
              <a:rPr lang="en-US" sz="2600" dirty="0"/>
              <a:t> and </a:t>
            </a:r>
            <a:r>
              <a:rPr lang="en-US" sz="2600" i="1" dirty="0"/>
              <a:t>P’QR</a:t>
            </a:r>
            <a:r>
              <a:rPr lang="en-US" sz="2600" dirty="0"/>
              <a:t> are congruent</a:t>
            </a:r>
          </a:p>
        </p:txBody>
      </p:sp>
      <p:pic>
        <p:nvPicPr>
          <p:cNvPr id="552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4054" y="1991839"/>
            <a:ext cx="4423773" cy="2498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About the Rays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rays actually go in all directions from the object</a:t>
            </a:r>
          </a:p>
          <a:p>
            <a:r>
              <a:rPr lang="en-US"/>
              <a:t>The three rays were chosen for their ease of construction</a:t>
            </a:r>
          </a:p>
          <a:p>
            <a:r>
              <a:rPr lang="en-US"/>
              <a:t>The image point obtained by the ray diagram must agree with the value of </a:t>
            </a:r>
            <a:r>
              <a:rPr lang="en-US" i="1"/>
              <a:t>q</a:t>
            </a:r>
            <a:r>
              <a:rPr lang="en-US"/>
              <a:t> calculated from the mirror equation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001000" cy="1143000"/>
          </a:xfrm>
        </p:spPr>
        <p:txBody>
          <a:bodyPr/>
          <a:lstStyle/>
          <a:p>
            <a:r>
              <a:rPr lang="en-US" sz="3200" dirty="0"/>
              <a:t>Ray Diagram for a Concave Mirror, </a:t>
            </a:r>
            <a:r>
              <a:rPr lang="en-US" sz="3200" i="1" dirty="0" smtClean="0"/>
              <a:t>s</a:t>
            </a:r>
            <a:r>
              <a:rPr lang="en-US" sz="3200" dirty="0" smtClean="0"/>
              <a:t> </a:t>
            </a:r>
            <a:r>
              <a:rPr lang="en-US" sz="3200" dirty="0"/>
              <a:t>&gt; </a:t>
            </a:r>
            <a:r>
              <a:rPr lang="en-US" sz="3200" i="1" dirty="0"/>
              <a:t>R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8575" y="4530150"/>
            <a:ext cx="9144000" cy="198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The center of curvature is between the object and the  concave mirror surface</a:t>
            </a:r>
          </a:p>
          <a:p>
            <a:pPr>
              <a:lnSpc>
                <a:spcPct val="90000"/>
              </a:lnSpc>
            </a:pPr>
            <a:r>
              <a:rPr lang="en-US" sz="2400"/>
              <a:t>The image is real</a:t>
            </a:r>
          </a:p>
          <a:p>
            <a:pPr>
              <a:lnSpc>
                <a:spcPct val="90000"/>
              </a:lnSpc>
            </a:pPr>
            <a:r>
              <a:rPr lang="en-US" sz="2400"/>
              <a:t>The image is inverted</a:t>
            </a:r>
          </a:p>
          <a:p>
            <a:pPr>
              <a:lnSpc>
                <a:spcPct val="90000"/>
              </a:lnSpc>
            </a:pPr>
            <a:r>
              <a:rPr lang="en-US" sz="2400"/>
              <a:t>The image is smaller than the object (reduced)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323" y="1152288"/>
            <a:ext cx="4320796" cy="274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143000"/>
          </a:xfrm>
        </p:spPr>
        <p:txBody>
          <a:bodyPr/>
          <a:lstStyle/>
          <a:p>
            <a:r>
              <a:rPr lang="en-US" sz="3200" dirty="0"/>
              <a:t>Ray Diagram for a Concave Mirror, </a:t>
            </a:r>
            <a:r>
              <a:rPr lang="en-US" sz="3200" i="1" dirty="0" smtClean="0"/>
              <a:t>s</a:t>
            </a:r>
            <a:r>
              <a:rPr lang="en-US" sz="3200" dirty="0" smtClean="0"/>
              <a:t> </a:t>
            </a:r>
            <a:r>
              <a:rPr lang="en-US" sz="3200" dirty="0"/>
              <a:t>&lt; </a:t>
            </a:r>
            <a:r>
              <a:rPr lang="en-US" sz="3200" i="1" dirty="0"/>
              <a:t>f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4572000"/>
            <a:ext cx="9144000" cy="1981200"/>
          </a:xfrm>
        </p:spPr>
        <p:txBody>
          <a:bodyPr/>
          <a:lstStyle/>
          <a:p>
            <a:r>
              <a:rPr lang="en-US" sz="2400" dirty="0"/>
              <a:t>The object is between the mirror surface and the focal point</a:t>
            </a:r>
          </a:p>
          <a:p>
            <a:r>
              <a:rPr lang="en-US" sz="2400" dirty="0"/>
              <a:t>The image is virtual</a:t>
            </a:r>
          </a:p>
          <a:p>
            <a:r>
              <a:rPr lang="en-US" sz="2400" dirty="0"/>
              <a:t>The image is upright</a:t>
            </a:r>
          </a:p>
          <a:p>
            <a:r>
              <a:rPr lang="en-US" sz="2400" dirty="0"/>
              <a:t>The image is larger than the object (enlarged)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9682" y="1138640"/>
            <a:ext cx="4674074" cy="2904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143000"/>
          </a:xfrm>
        </p:spPr>
        <p:txBody>
          <a:bodyPr/>
          <a:lstStyle/>
          <a:p>
            <a:r>
              <a:rPr lang="en-US" sz="2800"/>
              <a:t>The Rays in a Ray Diagram – Convex Mirrors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1810" y="1656413"/>
            <a:ext cx="7772400" cy="4383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Ray 1 is drawn from the top of the object parallel to the principal axis and is reflected away from the focal point, </a:t>
            </a:r>
            <a:r>
              <a:rPr lang="en-US" i="1" dirty="0"/>
              <a:t>F</a:t>
            </a:r>
          </a:p>
          <a:p>
            <a:pPr>
              <a:lnSpc>
                <a:spcPct val="90000"/>
              </a:lnSpc>
            </a:pPr>
            <a:r>
              <a:rPr lang="en-US" dirty="0"/>
              <a:t>Ray 2 is drawn from the top of the object toward the focal point and is reflected parallel to the principal axis</a:t>
            </a:r>
          </a:p>
          <a:p>
            <a:pPr>
              <a:lnSpc>
                <a:spcPct val="90000"/>
              </a:lnSpc>
            </a:pPr>
            <a:r>
              <a:rPr lang="en-US" dirty="0"/>
              <a:t>Ray 3 is drawn through the center of curvature, </a:t>
            </a:r>
            <a:r>
              <a:rPr lang="en-US" i="1" dirty="0"/>
              <a:t>C</a:t>
            </a:r>
            <a:r>
              <a:rPr lang="en-US" dirty="0"/>
              <a:t>, on the back side of the mirror and is reflected back on itself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334250" cy="1143000"/>
          </a:xfrm>
        </p:spPr>
        <p:txBody>
          <a:bodyPr>
            <a:normAutofit fontScale="90000"/>
          </a:bodyPr>
          <a:lstStyle/>
          <a:p>
            <a:r>
              <a:rPr lang="en-US"/>
              <a:t>Ray Diagram for a Convex Mirror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990600" y="4572000"/>
            <a:ext cx="7772400" cy="1981200"/>
          </a:xfrm>
        </p:spPr>
        <p:txBody>
          <a:bodyPr/>
          <a:lstStyle/>
          <a:p>
            <a:r>
              <a:rPr lang="en-US" sz="2400"/>
              <a:t>The object is in front of a convex mirror</a:t>
            </a:r>
          </a:p>
          <a:p>
            <a:r>
              <a:rPr lang="en-US" sz="2400"/>
              <a:t>The image is virtual</a:t>
            </a:r>
          </a:p>
          <a:p>
            <a:r>
              <a:rPr lang="en-US" sz="2400"/>
              <a:t>The image is upright</a:t>
            </a:r>
          </a:p>
          <a:p>
            <a:r>
              <a:rPr lang="en-US" sz="2400"/>
              <a:t>The image is smaller than the object (reduced)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9180" y="1092652"/>
            <a:ext cx="3878097" cy="3053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on Images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With a concave mirror, the image may be either real or virtual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When the object is outside the focal point, the image is real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When the object is at the focal point, the image is infinitely far away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When the object is between the mirror and the focal point, the image is virtual</a:t>
            </a:r>
          </a:p>
          <a:p>
            <a:pPr>
              <a:lnSpc>
                <a:spcPct val="90000"/>
              </a:lnSpc>
            </a:pPr>
            <a:r>
              <a:rPr lang="en-US" sz="2800"/>
              <a:t>With a convex mirror, the image is always virtual and upright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As the object distance decreases, the virtual image increases in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713" y="1570038"/>
            <a:ext cx="61245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7925" y="1570038"/>
            <a:ext cx="42481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6350380" y="3140075"/>
            <a:ext cx="293671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 smtClean="0"/>
              <a:t>f</a:t>
            </a:r>
            <a:r>
              <a:rPr lang="en-US" sz="1200" baseline="-25000" dirty="0"/>
              <a:t>2</a:t>
            </a:r>
          </a:p>
        </p:txBody>
      </p:sp>
      <p:sp>
        <p:nvSpPr>
          <p:cNvPr id="50" name="Text Box 13"/>
          <p:cNvSpPr txBox="1">
            <a:spLocks noChangeArrowheads="1"/>
          </p:cNvSpPr>
          <p:nvPr/>
        </p:nvSpPr>
        <p:spPr bwMode="auto">
          <a:xfrm>
            <a:off x="5045459" y="2840030"/>
            <a:ext cx="293671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 smtClean="0"/>
              <a:t>f</a:t>
            </a:r>
            <a:r>
              <a:rPr lang="en-US" sz="1200" baseline="-25000" dirty="0"/>
              <a:t>2</a:t>
            </a:r>
          </a:p>
        </p:txBody>
      </p:sp>
      <p:sp>
        <p:nvSpPr>
          <p:cNvPr id="48" name="Text Box 13"/>
          <p:cNvSpPr txBox="1">
            <a:spLocks noChangeArrowheads="1"/>
          </p:cNvSpPr>
          <p:nvPr/>
        </p:nvSpPr>
        <p:spPr bwMode="auto">
          <a:xfrm>
            <a:off x="2654680" y="3140075"/>
            <a:ext cx="29367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 smtClean="0"/>
              <a:t>f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3845305" y="2840030"/>
            <a:ext cx="29367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 smtClean="0"/>
              <a:t>f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Combination of Lenses</a:t>
            </a:r>
          </a:p>
        </p:txBody>
      </p:sp>
      <p:sp>
        <p:nvSpPr>
          <p:cNvPr id="20485" name="Freeform 4"/>
          <p:cNvSpPr>
            <a:spLocks/>
          </p:cNvSpPr>
          <p:nvPr/>
        </p:nvSpPr>
        <p:spPr bwMode="auto">
          <a:xfrm>
            <a:off x="5677271" y="2216944"/>
            <a:ext cx="323850" cy="1671638"/>
          </a:xfrm>
          <a:custGeom>
            <a:avLst/>
            <a:gdLst>
              <a:gd name="T0" fmla="*/ 105 w 204"/>
              <a:gd name="T1" fmla="*/ 0 h 1053"/>
              <a:gd name="T2" fmla="*/ 66 w 204"/>
              <a:gd name="T3" fmla="*/ 102 h 1053"/>
              <a:gd name="T4" fmla="*/ 36 w 204"/>
              <a:gd name="T5" fmla="*/ 210 h 1053"/>
              <a:gd name="T6" fmla="*/ 15 w 204"/>
              <a:gd name="T7" fmla="*/ 339 h 1053"/>
              <a:gd name="T8" fmla="*/ 0 w 204"/>
              <a:gd name="T9" fmla="*/ 513 h 1053"/>
              <a:gd name="T10" fmla="*/ 3 w 204"/>
              <a:gd name="T11" fmla="*/ 618 h 1053"/>
              <a:gd name="T12" fmla="*/ 21 w 204"/>
              <a:gd name="T13" fmla="*/ 777 h 1053"/>
              <a:gd name="T14" fmla="*/ 66 w 204"/>
              <a:gd name="T15" fmla="*/ 957 h 1053"/>
              <a:gd name="T16" fmla="*/ 102 w 204"/>
              <a:gd name="T17" fmla="*/ 1053 h 1053"/>
              <a:gd name="T18" fmla="*/ 126 w 204"/>
              <a:gd name="T19" fmla="*/ 999 h 1053"/>
              <a:gd name="T20" fmla="*/ 174 w 204"/>
              <a:gd name="T21" fmla="*/ 834 h 1053"/>
              <a:gd name="T22" fmla="*/ 204 w 204"/>
              <a:gd name="T23" fmla="*/ 621 h 1053"/>
              <a:gd name="T24" fmla="*/ 204 w 204"/>
              <a:gd name="T25" fmla="*/ 480 h 1053"/>
              <a:gd name="T26" fmla="*/ 192 w 204"/>
              <a:gd name="T27" fmla="*/ 315 h 1053"/>
              <a:gd name="T28" fmla="*/ 165 w 204"/>
              <a:gd name="T29" fmla="*/ 180 h 1053"/>
              <a:gd name="T30" fmla="*/ 135 w 204"/>
              <a:gd name="T31" fmla="*/ 69 h 1053"/>
              <a:gd name="T32" fmla="*/ 105 w 204"/>
              <a:gd name="T33" fmla="*/ 0 h 105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04"/>
              <a:gd name="T52" fmla="*/ 0 h 1053"/>
              <a:gd name="T53" fmla="*/ 204 w 204"/>
              <a:gd name="T54" fmla="*/ 1053 h 105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04" h="1053">
                <a:moveTo>
                  <a:pt x="105" y="0"/>
                </a:moveTo>
                <a:lnTo>
                  <a:pt x="66" y="102"/>
                </a:lnTo>
                <a:lnTo>
                  <a:pt x="36" y="210"/>
                </a:lnTo>
                <a:lnTo>
                  <a:pt x="15" y="339"/>
                </a:lnTo>
                <a:lnTo>
                  <a:pt x="0" y="513"/>
                </a:lnTo>
                <a:lnTo>
                  <a:pt x="3" y="618"/>
                </a:lnTo>
                <a:lnTo>
                  <a:pt x="21" y="777"/>
                </a:lnTo>
                <a:lnTo>
                  <a:pt x="66" y="957"/>
                </a:lnTo>
                <a:lnTo>
                  <a:pt x="102" y="1053"/>
                </a:lnTo>
                <a:lnTo>
                  <a:pt x="126" y="999"/>
                </a:lnTo>
                <a:lnTo>
                  <a:pt x="174" y="834"/>
                </a:lnTo>
                <a:lnTo>
                  <a:pt x="204" y="621"/>
                </a:lnTo>
                <a:lnTo>
                  <a:pt x="204" y="480"/>
                </a:lnTo>
                <a:lnTo>
                  <a:pt x="192" y="315"/>
                </a:lnTo>
                <a:lnTo>
                  <a:pt x="165" y="180"/>
                </a:lnTo>
                <a:lnTo>
                  <a:pt x="135" y="69"/>
                </a:lnTo>
                <a:lnTo>
                  <a:pt x="105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Freeform 5"/>
          <p:cNvSpPr>
            <a:spLocks/>
          </p:cNvSpPr>
          <p:nvPr/>
        </p:nvSpPr>
        <p:spPr bwMode="auto">
          <a:xfrm>
            <a:off x="3226162" y="2216944"/>
            <a:ext cx="323850" cy="1671638"/>
          </a:xfrm>
          <a:custGeom>
            <a:avLst/>
            <a:gdLst>
              <a:gd name="T0" fmla="*/ 105 w 204"/>
              <a:gd name="T1" fmla="*/ 0 h 1053"/>
              <a:gd name="T2" fmla="*/ 66 w 204"/>
              <a:gd name="T3" fmla="*/ 102 h 1053"/>
              <a:gd name="T4" fmla="*/ 36 w 204"/>
              <a:gd name="T5" fmla="*/ 210 h 1053"/>
              <a:gd name="T6" fmla="*/ 15 w 204"/>
              <a:gd name="T7" fmla="*/ 339 h 1053"/>
              <a:gd name="T8" fmla="*/ 0 w 204"/>
              <a:gd name="T9" fmla="*/ 513 h 1053"/>
              <a:gd name="T10" fmla="*/ 3 w 204"/>
              <a:gd name="T11" fmla="*/ 618 h 1053"/>
              <a:gd name="T12" fmla="*/ 21 w 204"/>
              <a:gd name="T13" fmla="*/ 777 h 1053"/>
              <a:gd name="T14" fmla="*/ 66 w 204"/>
              <a:gd name="T15" fmla="*/ 957 h 1053"/>
              <a:gd name="T16" fmla="*/ 102 w 204"/>
              <a:gd name="T17" fmla="*/ 1053 h 1053"/>
              <a:gd name="T18" fmla="*/ 126 w 204"/>
              <a:gd name="T19" fmla="*/ 999 h 1053"/>
              <a:gd name="T20" fmla="*/ 174 w 204"/>
              <a:gd name="T21" fmla="*/ 834 h 1053"/>
              <a:gd name="T22" fmla="*/ 204 w 204"/>
              <a:gd name="T23" fmla="*/ 621 h 1053"/>
              <a:gd name="T24" fmla="*/ 204 w 204"/>
              <a:gd name="T25" fmla="*/ 480 h 1053"/>
              <a:gd name="T26" fmla="*/ 192 w 204"/>
              <a:gd name="T27" fmla="*/ 315 h 1053"/>
              <a:gd name="T28" fmla="*/ 165 w 204"/>
              <a:gd name="T29" fmla="*/ 180 h 1053"/>
              <a:gd name="T30" fmla="*/ 135 w 204"/>
              <a:gd name="T31" fmla="*/ 69 h 1053"/>
              <a:gd name="T32" fmla="*/ 105 w 204"/>
              <a:gd name="T33" fmla="*/ 0 h 105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04"/>
              <a:gd name="T52" fmla="*/ 0 h 1053"/>
              <a:gd name="T53" fmla="*/ 204 w 204"/>
              <a:gd name="T54" fmla="*/ 1053 h 105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04" h="1053">
                <a:moveTo>
                  <a:pt x="105" y="0"/>
                </a:moveTo>
                <a:lnTo>
                  <a:pt x="66" y="102"/>
                </a:lnTo>
                <a:lnTo>
                  <a:pt x="36" y="210"/>
                </a:lnTo>
                <a:lnTo>
                  <a:pt x="15" y="339"/>
                </a:lnTo>
                <a:lnTo>
                  <a:pt x="0" y="513"/>
                </a:lnTo>
                <a:lnTo>
                  <a:pt x="3" y="618"/>
                </a:lnTo>
                <a:lnTo>
                  <a:pt x="21" y="777"/>
                </a:lnTo>
                <a:lnTo>
                  <a:pt x="66" y="957"/>
                </a:lnTo>
                <a:lnTo>
                  <a:pt x="102" y="1053"/>
                </a:lnTo>
                <a:lnTo>
                  <a:pt x="126" y="999"/>
                </a:lnTo>
                <a:lnTo>
                  <a:pt x="174" y="834"/>
                </a:lnTo>
                <a:lnTo>
                  <a:pt x="204" y="621"/>
                </a:lnTo>
                <a:lnTo>
                  <a:pt x="204" y="480"/>
                </a:lnTo>
                <a:lnTo>
                  <a:pt x="192" y="315"/>
                </a:lnTo>
                <a:lnTo>
                  <a:pt x="165" y="180"/>
                </a:lnTo>
                <a:lnTo>
                  <a:pt x="135" y="69"/>
                </a:lnTo>
                <a:lnTo>
                  <a:pt x="105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Line 6"/>
          <p:cNvSpPr>
            <a:spLocks noChangeShapeType="1"/>
          </p:cNvSpPr>
          <p:nvPr/>
        </p:nvSpPr>
        <p:spPr bwMode="auto">
          <a:xfrm>
            <a:off x="1302121" y="3132138"/>
            <a:ext cx="71532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1883991" y="3113741"/>
            <a:ext cx="44916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O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>
            <a:off x="2075234" y="2755901"/>
            <a:ext cx="1315666" cy="1587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>
            <a:off x="2060947" y="2760663"/>
            <a:ext cx="1344241" cy="69215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>
            <a:off x="3386138" y="2762250"/>
            <a:ext cx="1656509" cy="1029821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Line 11"/>
          <p:cNvSpPr>
            <a:spLocks noChangeShapeType="1"/>
          </p:cNvSpPr>
          <p:nvPr/>
        </p:nvSpPr>
        <p:spPr bwMode="auto">
          <a:xfrm>
            <a:off x="2041896" y="404070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 flipV="1">
            <a:off x="2051421" y="4155003"/>
            <a:ext cx="131921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Text Box 13"/>
          <p:cNvSpPr txBox="1">
            <a:spLocks noChangeArrowheads="1"/>
          </p:cNvSpPr>
          <p:nvPr/>
        </p:nvSpPr>
        <p:spPr bwMode="auto">
          <a:xfrm>
            <a:off x="2340645" y="4021138"/>
            <a:ext cx="397866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s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sp>
        <p:nvSpPr>
          <p:cNvPr id="20495" name="Line 14"/>
          <p:cNvSpPr>
            <a:spLocks noChangeShapeType="1"/>
          </p:cNvSpPr>
          <p:nvPr/>
        </p:nvSpPr>
        <p:spPr bwMode="auto">
          <a:xfrm>
            <a:off x="7163171" y="404070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Line 15"/>
          <p:cNvSpPr>
            <a:spLocks noChangeShapeType="1"/>
          </p:cNvSpPr>
          <p:nvPr/>
        </p:nvSpPr>
        <p:spPr bwMode="auto">
          <a:xfrm flipV="1">
            <a:off x="3402384" y="4152899"/>
            <a:ext cx="1112466" cy="448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Text Box 16"/>
          <p:cNvSpPr txBox="1">
            <a:spLocks noChangeArrowheads="1"/>
          </p:cNvSpPr>
          <p:nvPr/>
        </p:nvSpPr>
        <p:spPr bwMode="auto">
          <a:xfrm>
            <a:off x="3757972" y="3970337"/>
            <a:ext cx="461985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s’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sp>
        <p:nvSpPr>
          <p:cNvPr id="20498" name="Line 20"/>
          <p:cNvSpPr>
            <a:spLocks noChangeShapeType="1"/>
          </p:cNvSpPr>
          <p:nvPr/>
        </p:nvSpPr>
        <p:spPr bwMode="auto">
          <a:xfrm>
            <a:off x="3367459" y="4048125"/>
            <a:ext cx="0" cy="984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AutoShape 21"/>
          <p:cNvSpPr>
            <a:spLocks noChangeArrowheads="1"/>
          </p:cNvSpPr>
          <p:nvPr/>
        </p:nvSpPr>
        <p:spPr bwMode="auto">
          <a:xfrm>
            <a:off x="2027605" y="2763839"/>
            <a:ext cx="88900" cy="368300"/>
          </a:xfrm>
          <a:prstGeom prst="upArrow">
            <a:avLst>
              <a:gd name="adj1" fmla="val 50000"/>
              <a:gd name="adj2" fmla="val 103571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AutoShape 22"/>
          <p:cNvSpPr>
            <a:spLocks noChangeArrowheads="1"/>
          </p:cNvSpPr>
          <p:nvPr/>
        </p:nvSpPr>
        <p:spPr bwMode="auto">
          <a:xfrm flipV="1">
            <a:off x="4445370" y="3133725"/>
            <a:ext cx="104776" cy="312738"/>
          </a:xfrm>
          <a:prstGeom prst="upArrow">
            <a:avLst>
              <a:gd name="adj1" fmla="val 50000"/>
              <a:gd name="adj2" fmla="val 8125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Line 23"/>
          <p:cNvSpPr>
            <a:spLocks noChangeShapeType="1"/>
          </p:cNvSpPr>
          <p:nvPr/>
        </p:nvSpPr>
        <p:spPr bwMode="auto">
          <a:xfrm>
            <a:off x="2062162" y="2757488"/>
            <a:ext cx="3316661" cy="9539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Line 24"/>
          <p:cNvSpPr>
            <a:spLocks noChangeShapeType="1"/>
          </p:cNvSpPr>
          <p:nvPr/>
        </p:nvSpPr>
        <p:spPr bwMode="auto">
          <a:xfrm>
            <a:off x="3395664" y="3448049"/>
            <a:ext cx="1366836" cy="9525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Line 61"/>
          <p:cNvSpPr>
            <a:spLocks noChangeShapeType="1"/>
          </p:cNvSpPr>
          <p:nvPr/>
        </p:nvSpPr>
        <p:spPr bwMode="auto">
          <a:xfrm flipV="1">
            <a:off x="4492995" y="2633662"/>
            <a:ext cx="3365501" cy="814387"/>
          </a:xfrm>
          <a:prstGeom prst="line">
            <a:avLst/>
          </a:prstGeom>
          <a:noFill/>
          <a:ln w="9525">
            <a:solidFill>
              <a:srgbClr val="FFC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Line 62"/>
          <p:cNvSpPr>
            <a:spLocks noChangeShapeType="1"/>
          </p:cNvSpPr>
          <p:nvPr/>
        </p:nvSpPr>
        <p:spPr bwMode="auto">
          <a:xfrm flipV="1">
            <a:off x="5836022" y="2495550"/>
            <a:ext cx="1928812" cy="962024"/>
          </a:xfrm>
          <a:prstGeom prst="line">
            <a:avLst/>
          </a:prstGeom>
          <a:noFill/>
          <a:ln w="9525">
            <a:solidFill>
              <a:srgbClr val="FFC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Line 63"/>
          <p:cNvSpPr>
            <a:spLocks noChangeShapeType="1"/>
          </p:cNvSpPr>
          <p:nvPr/>
        </p:nvSpPr>
        <p:spPr bwMode="auto">
          <a:xfrm flipV="1">
            <a:off x="4483470" y="2819400"/>
            <a:ext cx="1366839" cy="628648"/>
          </a:xfrm>
          <a:prstGeom prst="line">
            <a:avLst/>
          </a:prstGeom>
          <a:noFill/>
          <a:ln w="9525">
            <a:solidFill>
              <a:srgbClr val="FFC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Line 64"/>
          <p:cNvSpPr>
            <a:spLocks noChangeShapeType="1"/>
          </p:cNvSpPr>
          <p:nvPr/>
        </p:nvSpPr>
        <p:spPr bwMode="auto">
          <a:xfrm flipV="1">
            <a:off x="5845547" y="2809874"/>
            <a:ext cx="2009774" cy="9525"/>
          </a:xfrm>
          <a:prstGeom prst="line">
            <a:avLst/>
          </a:prstGeom>
          <a:noFill/>
          <a:ln w="9525">
            <a:solidFill>
              <a:srgbClr val="FFC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AutoShape 65"/>
          <p:cNvSpPr>
            <a:spLocks noChangeArrowheads="1"/>
          </p:cNvSpPr>
          <p:nvPr/>
        </p:nvSpPr>
        <p:spPr bwMode="auto">
          <a:xfrm>
            <a:off x="7075857" y="2819400"/>
            <a:ext cx="84139" cy="311150"/>
          </a:xfrm>
          <a:prstGeom prst="upArrow">
            <a:avLst>
              <a:gd name="adj1" fmla="val 50000"/>
              <a:gd name="adj2" fmla="val 91518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8" name="Line 66"/>
          <p:cNvSpPr>
            <a:spLocks noChangeShapeType="1"/>
          </p:cNvSpPr>
          <p:nvPr/>
        </p:nvSpPr>
        <p:spPr bwMode="auto">
          <a:xfrm>
            <a:off x="2784846" y="4510881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9" name="Line 67"/>
          <p:cNvSpPr>
            <a:spLocks noChangeShapeType="1"/>
          </p:cNvSpPr>
          <p:nvPr/>
        </p:nvSpPr>
        <p:spPr bwMode="auto">
          <a:xfrm flipV="1">
            <a:off x="2784846" y="4625181"/>
            <a:ext cx="5651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0" name="Text Box 68"/>
          <p:cNvSpPr txBox="1">
            <a:spLocks noChangeArrowheads="1"/>
          </p:cNvSpPr>
          <p:nvPr/>
        </p:nvSpPr>
        <p:spPr bwMode="auto">
          <a:xfrm>
            <a:off x="2897559" y="4681538"/>
            <a:ext cx="344488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f</a:t>
            </a:r>
            <a:r>
              <a:rPr lang="en-US" sz="1800" baseline="-25000" dirty="0"/>
              <a:t>1</a:t>
            </a:r>
          </a:p>
        </p:txBody>
      </p:sp>
      <p:sp>
        <p:nvSpPr>
          <p:cNvPr id="20511" name="Line 69"/>
          <p:cNvSpPr>
            <a:spLocks noChangeShapeType="1"/>
          </p:cNvSpPr>
          <p:nvPr/>
        </p:nvSpPr>
        <p:spPr bwMode="auto">
          <a:xfrm>
            <a:off x="4486275" y="4152899"/>
            <a:ext cx="1352550" cy="210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2" name="Line 70"/>
          <p:cNvSpPr>
            <a:spLocks noChangeShapeType="1"/>
          </p:cNvSpPr>
          <p:nvPr/>
        </p:nvSpPr>
        <p:spPr bwMode="auto">
          <a:xfrm>
            <a:off x="4499346" y="404070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3" name="Text Box 71"/>
          <p:cNvSpPr txBox="1">
            <a:spLocks noChangeArrowheads="1"/>
          </p:cNvSpPr>
          <p:nvPr/>
        </p:nvSpPr>
        <p:spPr bwMode="auto">
          <a:xfrm>
            <a:off x="5055270" y="3979862"/>
            <a:ext cx="397866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s</a:t>
            </a:r>
            <a:r>
              <a:rPr lang="en-US" sz="1800" baseline="-25000" dirty="0" smtClean="0"/>
              <a:t>2</a:t>
            </a:r>
            <a:endParaRPr lang="en-US" sz="1800" baseline="-25000" dirty="0"/>
          </a:p>
        </p:txBody>
      </p:sp>
      <p:sp>
        <p:nvSpPr>
          <p:cNvPr id="20514" name="Line 72"/>
          <p:cNvSpPr>
            <a:spLocks noChangeShapeType="1"/>
          </p:cNvSpPr>
          <p:nvPr/>
        </p:nvSpPr>
        <p:spPr bwMode="auto">
          <a:xfrm>
            <a:off x="5843959" y="3990975"/>
            <a:ext cx="0" cy="984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5" name="Line 73"/>
          <p:cNvSpPr>
            <a:spLocks noChangeShapeType="1"/>
          </p:cNvSpPr>
          <p:nvPr/>
        </p:nvSpPr>
        <p:spPr bwMode="auto">
          <a:xfrm>
            <a:off x="6480546" y="4510881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6" name="Line 74"/>
          <p:cNvSpPr>
            <a:spLocks noChangeShapeType="1"/>
          </p:cNvSpPr>
          <p:nvPr/>
        </p:nvSpPr>
        <p:spPr bwMode="auto">
          <a:xfrm>
            <a:off x="5842370" y="4625180"/>
            <a:ext cx="634629" cy="396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7" name="Text Box 75"/>
          <p:cNvSpPr txBox="1">
            <a:spLocks noChangeArrowheads="1"/>
          </p:cNvSpPr>
          <p:nvPr/>
        </p:nvSpPr>
        <p:spPr bwMode="auto">
          <a:xfrm>
            <a:off x="6012234" y="4660807"/>
            <a:ext cx="344488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f</a:t>
            </a:r>
            <a:r>
              <a:rPr lang="en-US" sz="1800" baseline="-25000" dirty="0"/>
              <a:t>2</a:t>
            </a:r>
          </a:p>
        </p:txBody>
      </p:sp>
      <p:sp>
        <p:nvSpPr>
          <p:cNvPr id="20518" name="Line 76"/>
          <p:cNvSpPr>
            <a:spLocks noChangeShapeType="1"/>
          </p:cNvSpPr>
          <p:nvPr/>
        </p:nvSpPr>
        <p:spPr bwMode="auto">
          <a:xfrm flipV="1">
            <a:off x="3373809" y="4622800"/>
            <a:ext cx="2359025" cy="47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9" name="Text Box 77"/>
          <p:cNvSpPr txBox="1">
            <a:spLocks noChangeArrowheads="1"/>
          </p:cNvSpPr>
          <p:nvPr/>
        </p:nvSpPr>
        <p:spPr bwMode="auto">
          <a:xfrm>
            <a:off x="4283446" y="4441825"/>
            <a:ext cx="323850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d</a:t>
            </a:r>
            <a:endParaRPr lang="en-US" sz="1800" baseline="-25000"/>
          </a:p>
        </p:txBody>
      </p:sp>
      <p:sp>
        <p:nvSpPr>
          <p:cNvPr id="20520" name="Line 79"/>
          <p:cNvSpPr>
            <a:spLocks noChangeShapeType="1"/>
          </p:cNvSpPr>
          <p:nvPr/>
        </p:nvSpPr>
        <p:spPr bwMode="auto">
          <a:xfrm flipV="1">
            <a:off x="5850309" y="4152622"/>
            <a:ext cx="1311275" cy="47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1" name="Text Box 78"/>
          <p:cNvSpPr txBox="1">
            <a:spLocks noChangeArrowheads="1"/>
          </p:cNvSpPr>
          <p:nvPr/>
        </p:nvSpPr>
        <p:spPr bwMode="auto">
          <a:xfrm>
            <a:off x="6301147" y="3970337"/>
            <a:ext cx="461985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s’</a:t>
            </a:r>
            <a:r>
              <a:rPr lang="en-US" sz="1800" baseline="-25000" dirty="0" smtClean="0"/>
              <a:t>2</a:t>
            </a:r>
            <a:endParaRPr lang="en-US" sz="1800" baseline="-25000" dirty="0"/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6954776" y="3113741"/>
            <a:ext cx="35137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Line 24"/>
          <p:cNvSpPr>
            <a:spLocks noChangeShapeType="1"/>
          </p:cNvSpPr>
          <p:nvPr/>
        </p:nvSpPr>
        <p:spPr bwMode="auto">
          <a:xfrm flipV="1">
            <a:off x="4491038" y="3448047"/>
            <a:ext cx="1352550" cy="4765"/>
          </a:xfrm>
          <a:prstGeom prst="line">
            <a:avLst/>
          </a:prstGeom>
          <a:noFill/>
          <a:ln w="9525">
            <a:solidFill>
              <a:srgbClr val="FFC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42"/>
          <p:cNvSpPr/>
          <p:nvPr/>
        </p:nvSpPr>
        <p:spPr bwMode="auto">
          <a:xfrm>
            <a:off x="2755798" y="3111819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3965584" y="3107040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151555" y="3111787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6456601" y="3111771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4304442" y="2487333"/>
            <a:ext cx="44916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 sz="1800" dirty="0" smtClean="0"/>
              <a:t>O</a:t>
            </a:r>
            <a:r>
              <a:rPr lang="en-US" sz="1800" baseline="-25000" dirty="0"/>
              <a:t>2</a:t>
            </a:r>
            <a:endParaRPr lang="en-US" sz="1800" baseline="-25000" dirty="0" smtClean="0"/>
          </a:p>
          <a:p>
            <a:endParaRPr lang="en-US" sz="1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4479823" y="3102294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2924584" y="2773083"/>
            <a:ext cx="35137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6120663" y="3130550"/>
            <a:ext cx="293671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 smtClean="0"/>
              <a:t>f</a:t>
            </a:r>
            <a:r>
              <a:rPr lang="en-US" sz="1200" baseline="-25000" dirty="0"/>
              <a:t>2</a:t>
            </a:r>
          </a:p>
        </p:txBody>
      </p:sp>
      <p:sp>
        <p:nvSpPr>
          <p:cNvPr id="50" name="Text Box 13"/>
          <p:cNvSpPr txBox="1">
            <a:spLocks noChangeArrowheads="1"/>
          </p:cNvSpPr>
          <p:nvPr/>
        </p:nvSpPr>
        <p:spPr bwMode="auto">
          <a:xfrm>
            <a:off x="4701442" y="2830505"/>
            <a:ext cx="293671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 smtClean="0"/>
              <a:t>f</a:t>
            </a:r>
            <a:r>
              <a:rPr lang="en-US" sz="1200" baseline="-25000" dirty="0"/>
              <a:t>2</a:t>
            </a:r>
          </a:p>
        </p:txBody>
      </p:sp>
      <p:sp>
        <p:nvSpPr>
          <p:cNvPr id="48" name="Text Box 13"/>
          <p:cNvSpPr txBox="1">
            <a:spLocks noChangeArrowheads="1"/>
          </p:cNvSpPr>
          <p:nvPr/>
        </p:nvSpPr>
        <p:spPr bwMode="auto">
          <a:xfrm>
            <a:off x="3188080" y="3130550"/>
            <a:ext cx="29367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 smtClean="0"/>
              <a:t>f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4378705" y="2830505"/>
            <a:ext cx="29367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 smtClean="0"/>
              <a:t>f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Combination of Lenses</a:t>
            </a:r>
          </a:p>
        </p:txBody>
      </p:sp>
      <p:sp>
        <p:nvSpPr>
          <p:cNvPr id="20485" name="Freeform 4"/>
          <p:cNvSpPr>
            <a:spLocks/>
          </p:cNvSpPr>
          <p:nvPr/>
        </p:nvSpPr>
        <p:spPr bwMode="auto">
          <a:xfrm>
            <a:off x="5390404" y="1533526"/>
            <a:ext cx="323850" cy="3133724"/>
          </a:xfrm>
          <a:custGeom>
            <a:avLst/>
            <a:gdLst>
              <a:gd name="T0" fmla="*/ 105 w 204"/>
              <a:gd name="T1" fmla="*/ 0 h 1053"/>
              <a:gd name="T2" fmla="*/ 66 w 204"/>
              <a:gd name="T3" fmla="*/ 102 h 1053"/>
              <a:gd name="T4" fmla="*/ 36 w 204"/>
              <a:gd name="T5" fmla="*/ 210 h 1053"/>
              <a:gd name="T6" fmla="*/ 15 w 204"/>
              <a:gd name="T7" fmla="*/ 339 h 1053"/>
              <a:gd name="T8" fmla="*/ 0 w 204"/>
              <a:gd name="T9" fmla="*/ 513 h 1053"/>
              <a:gd name="T10" fmla="*/ 3 w 204"/>
              <a:gd name="T11" fmla="*/ 618 h 1053"/>
              <a:gd name="T12" fmla="*/ 21 w 204"/>
              <a:gd name="T13" fmla="*/ 777 h 1053"/>
              <a:gd name="T14" fmla="*/ 66 w 204"/>
              <a:gd name="T15" fmla="*/ 957 h 1053"/>
              <a:gd name="T16" fmla="*/ 102 w 204"/>
              <a:gd name="T17" fmla="*/ 1053 h 1053"/>
              <a:gd name="T18" fmla="*/ 126 w 204"/>
              <a:gd name="T19" fmla="*/ 999 h 1053"/>
              <a:gd name="T20" fmla="*/ 174 w 204"/>
              <a:gd name="T21" fmla="*/ 834 h 1053"/>
              <a:gd name="T22" fmla="*/ 204 w 204"/>
              <a:gd name="T23" fmla="*/ 621 h 1053"/>
              <a:gd name="T24" fmla="*/ 204 w 204"/>
              <a:gd name="T25" fmla="*/ 480 h 1053"/>
              <a:gd name="T26" fmla="*/ 192 w 204"/>
              <a:gd name="T27" fmla="*/ 315 h 1053"/>
              <a:gd name="T28" fmla="*/ 165 w 204"/>
              <a:gd name="T29" fmla="*/ 180 h 1053"/>
              <a:gd name="T30" fmla="*/ 135 w 204"/>
              <a:gd name="T31" fmla="*/ 69 h 1053"/>
              <a:gd name="T32" fmla="*/ 105 w 204"/>
              <a:gd name="T33" fmla="*/ 0 h 105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04"/>
              <a:gd name="T52" fmla="*/ 0 h 1053"/>
              <a:gd name="T53" fmla="*/ 204 w 204"/>
              <a:gd name="T54" fmla="*/ 1053 h 105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04" h="1053">
                <a:moveTo>
                  <a:pt x="105" y="0"/>
                </a:moveTo>
                <a:lnTo>
                  <a:pt x="66" y="102"/>
                </a:lnTo>
                <a:lnTo>
                  <a:pt x="36" y="210"/>
                </a:lnTo>
                <a:lnTo>
                  <a:pt x="15" y="339"/>
                </a:lnTo>
                <a:lnTo>
                  <a:pt x="0" y="513"/>
                </a:lnTo>
                <a:lnTo>
                  <a:pt x="3" y="618"/>
                </a:lnTo>
                <a:lnTo>
                  <a:pt x="21" y="777"/>
                </a:lnTo>
                <a:lnTo>
                  <a:pt x="66" y="957"/>
                </a:lnTo>
                <a:lnTo>
                  <a:pt x="102" y="1053"/>
                </a:lnTo>
                <a:lnTo>
                  <a:pt x="126" y="999"/>
                </a:lnTo>
                <a:lnTo>
                  <a:pt x="174" y="834"/>
                </a:lnTo>
                <a:lnTo>
                  <a:pt x="204" y="621"/>
                </a:lnTo>
                <a:lnTo>
                  <a:pt x="204" y="480"/>
                </a:lnTo>
                <a:lnTo>
                  <a:pt x="192" y="315"/>
                </a:lnTo>
                <a:lnTo>
                  <a:pt x="165" y="180"/>
                </a:lnTo>
                <a:lnTo>
                  <a:pt x="135" y="69"/>
                </a:lnTo>
                <a:lnTo>
                  <a:pt x="105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Freeform 5"/>
          <p:cNvSpPr>
            <a:spLocks/>
          </p:cNvSpPr>
          <p:nvPr/>
        </p:nvSpPr>
        <p:spPr bwMode="auto">
          <a:xfrm>
            <a:off x="3759562" y="2207419"/>
            <a:ext cx="323850" cy="1671638"/>
          </a:xfrm>
          <a:custGeom>
            <a:avLst/>
            <a:gdLst>
              <a:gd name="T0" fmla="*/ 105 w 204"/>
              <a:gd name="T1" fmla="*/ 0 h 1053"/>
              <a:gd name="T2" fmla="*/ 66 w 204"/>
              <a:gd name="T3" fmla="*/ 102 h 1053"/>
              <a:gd name="T4" fmla="*/ 36 w 204"/>
              <a:gd name="T5" fmla="*/ 210 h 1053"/>
              <a:gd name="T6" fmla="*/ 15 w 204"/>
              <a:gd name="T7" fmla="*/ 339 h 1053"/>
              <a:gd name="T8" fmla="*/ 0 w 204"/>
              <a:gd name="T9" fmla="*/ 513 h 1053"/>
              <a:gd name="T10" fmla="*/ 3 w 204"/>
              <a:gd name="T11" fmla="*/ 618 h 1053"/>
              <a:gd name="T12" fmla="*/ 21 w 204"/>
              <a:gd name="T13" fmla="*/ 777 h 1053"/>
              <a:gd name="T14" fmla="*/ 66 w 204"/>
              <a:gd name="T15" fmla="*/ 957 h 1053"/>
              <a:gd name="T16" fmla="*/ 102 w 204"/>
              <a:gd name="T17" fmla="*/ 1053 h 1053"/>
              <a:gd name="T18" fmla="*/ 126 w 204"/>
              <a:gd name="T19" fmla="*/ 999 h 1053"/>
              <a:gd name="T20" fmla="*/ 174 w 204"/>
              <a:gd name="T21" fmla="*/ 834 h 1053"/>
              <a:gd name="T22" fmla="*/ 204 w 204"/>
              <a:gd name="T23" fmla="*/ 621 h 1053"/>
              <a:gd name="T24" fmla="*/ 204 w 204"/>
              <a:gd name="T25" fmla="*/ 480 h 1053"/>
              <a:gd name="T26" fmla="*/ 192 w 204"/>
              <a:gd name="T27" fmla="*/ 315 h 1053"/>
              <a:gd name="T28" fmla="*/ 165 w 204"/>
              <a:gd name="T29" fmla="*/ 180 h 1053"/>
              <a:gd name="T30" fmla="*/ 135 w 204"/>
              <a:gd name="T31" fmla="*/ 69 h 1053"/>
              <a:gd name="T32" fmla="*/ 105 w 204"/>
              <a:gd name="T33" fmla="*/ 0 h 105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04"/>
              <a:gd name="T52" fmla="*/ 0 h 1053"/>
              <a:gd name="T53" fmla="*/ 204 w 204"/>
              <a:gd name="T54" fmla="*/ 1053 h 105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04" h="1053">
                <a:moveTo>
                  <a:pt x="105" y="0"/>
                </a:moveTo>
                <a:lnTo>
                  <a:pt x="66" y="102"/>
                </a:lnTo>
                <a:lnTo>
                  <a:pt x="36" y="210"/>
                </a:lnTo>
                <a:lnTo>
                  <a:pt x="15" y="339"/>
                </a:lnTo>
                <a:lnTo>
                  <a:pt x="0" y="513"/>
                </a:lnTo>
                <a:lnTo>
                  <a:pt x="3" y="618"/>
                </a:lnTo>
                <a:lnTo>
                  <a:pt x="21" y="777"/>
                </a:lnTo>
                <a:lnTo>
                  <a:pt x="66" y="957"/>
                </a:lnTo>
                <a:lnTo>
                  <a:pt x="102" y="1053"/>
                </a:lnTo>
                <a:lnTo>
                  <a:pt x="126" y="999"/>
                </a:lnTo>
                <a:lnTo>
                  <a:pt x="174" y="834"/>
                </a:lnTo>
                <a:lnTo>
                  <a:pt x="204" y="621"/>
                </a:lnTo>
                <a:lnTo>
                  <a:pt x="204" y="480"/>
                </a:lnTo>
                <a:lnTo>
                  <a:pt x="192" y="315"/>
                </a:lnTo>
                <a:lnTo>
                  <a:pt x="165" y="180"/>
                </a:lnTo>
                <a:lnTo>
                  <a:pt x="135" y="69"/>
                </a:lnTo>
                <a:lnTo>
                  <a:pt x="105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Line 6"/>
          <p:cNvSpPr>
            <a:spLocks noChangeShapeType="1"/>
          </p:cNvSpPr>
          <p:nvPr/>
        </p:nvSpPr>
        <p:spPr bwMode="auto">
          <a:xfrm>
            <a:off x="1835521" y="3122613"/>
            <a:ext cx="71532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2364248" y="3082925"/>
            <a:ext cx="44114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O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800" dirty="0"/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>
            <a:off x="2608634" y="2746376"/>
            <a:ext cx="1315666" cy="1587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>
            <a:off x="2594347" y="2751138"/>
            <a:ext cx="1344241" cy="69215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>
            <a:off x="3919538" y="2752725"/>
            <a:ext cx="1656509" cy="1029821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AutoShape 21"/>
          <p:cNvSpPr>
            <a:spLocks noChangeArrowheads="1"/>
          </p:cNvSpPr>
          <p:nvPr/>
        </p:nvSpPr>
        <p:spPr bwMode="auto">
          <a:xfrm>
            <a:off x="2561005" y="2754314"/>
            <a:ext cx="45719" cy="368300"/>
          </a:xfrm>
          <a:prstGeom prst="upArrow">
            <a:avLst>
              <a:gd name="adj1" fmla="val 50000"/>
              <a:gd name="adj2" fmla="val 103571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AutoShape 22"/>
          <p:cNvSpPr>
            <a:spLocks noChangeArrowheads="1"/>
          </p:cNvSpPr>
          <p:nvPr/>
        </p:nvSpPr>
        <p:spPr bwMode="auto">
          <a:xfrm flipV="1">
            <a:off x="5016870" y="3124200"/>
            <a:ext cx="69480" cy="312738"/>
          </a:xfrm>
          <a:prstGeom prst="upArrow">
            <a:avLst>
              <a:gd name="adj1" fmla="val 50000"/>
              <a:gd name="adj2" fmla="val 8125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Line 23"/>
          <p:cNvSpPr>
            <a:spLocks noChangeShapeType="1"/>
          </p:cNvSpPr>
          <p:nvPr/>
        </p:nvSpPr>
        <p:spPr bwMode="auto">
          <a:xfrm>
            <a:off x="2595562" y="2747963"/>
            <a:ext cx="3316661" cy="9539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Line 24"/>
          <p:cNvSpPr>
            <a:spLocks noChangeShapeType="1"/>
          </p:cNvSpPr>
          <p:nvPr/>
        </p:nvSpPr>
        <p:spPr bwMode="auto">
          <a:xfrm>
            <a:off x="3929064" y="3438524"/>
            <a:ext cx="1366836" cy="9525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Line 61"/>
          <p:cNvSpPr>
            <a:spLocks noChangeShapeType="1"/>
          </p:cNvSpPr>
          <p:nvPr/>
        </p:nvSpPr>
        <p:spPr bwMode="auto">
          <a:xfrm flipV="1">
            <a:off x="5474070" y="4457699"/>
            <a:ext cx="1498230" cy="9523"/>
          </a:xfrm>
          <a:prstGeom prst="line">
            <a:avLst/>
          </a:prstGeom>
          <a:noFill/>
          <a:ln w="9525">
            <a:solidFill>
              <a:srgbClr val="FFC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Line 62"/>
          <p:cNvSpPr>
            <a:spLocks noChangeShapeType="1"/>
          </p:cNvSpPr>
          <p:nvPr/>
        </p:nvSpPr>
        <p:spPr bwMode="auto">
          <a:xfrm flipV="1">
            <a:off x="5559797" y="2562225"/>
            <a:ext cx="1955428" cy="881062"/>
          </a:xfrm>
          <a:prstGeom prst="line">
            <a:avLst/>
          </a:prstGeom>
          <a:noFill/>
          <a:ln w="9525">
            <a:solidFill>
              <a:srgbClr val="FFC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Line 63"/>
          <p:cNvSpPr>
            <a:spLocks noChangeShapeType="1"/>
          </p:cNvSpPr>
          <p:nvPr/>
        </p:nvSpPr>
        <p:spPr bwMode="auto">
          <a:xfrm flipV="1">
            <a:off x="5016870" y="2266950"/>
            <a:ext cx="2022105" cy="1171573"/>
          </a:xfrm>
          <a:prstGeom prst="line">
            <a:avLst/>
          </a:prstGeom>
          <a:noFill/>
          <a:ln w="9525">
            <a:solidFill>
              <a:srgbClr val="FFC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Line 64"/>
          <p:cNvSpPr>
            <a:spLocks noChangeShapeType="1"/>
          </p:cNvSpPr>
          <p:nvPr/>
        </p:nvSpPr>
        <p:spPr bwMode="auto">
          <a:xfrm>
            <a:off x="5029199" y="3438525"/>
            <a:ext cx="533401" cy="1028700"/>
          </a:xfrm>
          <a:prstGeom prst="line">
            <a:avLst/>
          </a:prstGeom>
          <a:noFill/>
          <a:ln w="9525">
            <a:solidFill>
              <a:srgbClr val="FFC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AutoShape 65"/>
          <p:cNvSpPr>
            <a:spLocks noChangeArrowheads="1"/>
          </p:cNvSpPr>
          <p:nvPr/>
        </p:nvSpPr>
        <p:spPr bwMode="auto">
          <a:xfrm flipV="1">
            <a:off x="3140915" y="3133725"/>
            <a:ext cx="135685" cy="1352550"/>
          </a:xfrm>
          <a:prstGeom prst="upArrow">
            <a:avLst>
              <a:gd name="adj1" fmla="val 50000"/>
              <a:gd name="adj2" fmla="val 91518"/>
            </a:avLst>
          </a:prstGeom>
          <a:solidFill>
            <a:srgbClr val="FFFF6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24"/>
          <p:cNvSpPr>
            <a:spLocks noChangeShapeType="1"/>
          </p:cNvSpPr>
          <p:nvPr/>
        </p:nvSpPr>
        <p:spPr bwMode="auto">
          <a:xfrm flipV="1">
            <a:off x="5024438" y="3438524"/>
            <a:ext cx="552450" cy="4762"/>
          </a:xfrm>
          <a:prstGeom prst="line">
            <a:avLst/>
          </a:prstGeom>
          <a:noFill/>
          <a:ln w="9525">
            <a:solidFill>
              <a:srgbClr val="FFC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42"/>
          <p:cNvSpPr/>
          <p:nvPr/>
        </p:nvSpPr>
        <p:spPr bwMode="auto">
          <a:xfrm>
            <a:off x="3184423" y="3102294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4498984" y="3097515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4826588" y="3102262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6226884" y="3102246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Line 62"/>
          <p:cNvSpPr>
            <a:spLocks noChangeShapeType="1"/>
          </p:cNvSpPr>
          <p:nvPr/>
        </p:nvSpPr>
        <p:spPr bwMode="auto">
          <a:xfrm flipV="1">
            <a:off x="2705100" y="3419475"/>
            <a:ext cx="287655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62"/>
          <p:cNvSpPr>
            <a:spLocks noChangeShapeType="1"/>
          </p:cNvSpPr>
          <p:nvPr/>
        </p:nvSpPr>
        <p:spPr bwMode="auto">
          <a:xfrm flipV="1">
            <a:off x="2724150" y="3428998"/>
            <a:ext cx="2324099" cy="1323976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62"/>
          <p:cNvSpPr>
            <a:spLocks noChangeShapeType="1"/>
          </p:cNvSpPr>
          <p:nvPr/>
        </p:nvSpPr>
        <p:spPr bwMode="auto">
          <a:xfrm flipV="1">
            <a:off x="2524125" y="4476749"/>
            <a:ext cx="3000375" cy="9526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>
            <a:off x="2594346" y="474603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 flipV="1">
            <a:off x="2603871" y="4860339"/>
            <a:ext cx="131921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13"/>
          <p:cNvSpPr txBox="1">
            <a:spLocks noChangeArrowheads="1"/>
          </p:cNvSpPr>
          <p:nvPr/>
        </p:nvSpPr>
        <p:spPr bwMode="auto">
          <a:xfrm>
            <a:off x="2905118" y="4691062"/>
            <a:ext cx="373820" cy="33855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/>
              <a:t>s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sp>
        <p:nvSpPr>
          <p:cNvPr id="64" name="Line 14"/>
          <p:cNvSpPr>
            <a:spLocks noChangeShapeType="1"/>
          </p:cNvSpPr>
          <p:nvPr/>
        </p:nvSpPr>
        <p:spPr bwMode="auto">
          <a:xfrm>
            <a:off x="3200771" y="573663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15"/>
          <p:cNvSpPr>
            <a:spLocks noChangeShapeType="1"/>
          </p:cNvSpPr>
          <p:nvPr/>
        </p:nvSpPr>
        <p:spPr bwMode="auto">
          <a:xfrm flipV="1">
            <a:off x="3954834" y="4858097"/>
            <a:ext cx="1112466" cy="448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 Box 16"/>
          <p:cNvSpPr txBox="1">
            <a:spLocks noChangeArrowheads="1"/>
          </p:cNvSpPr>
          <p:nvPr/>
        </p:nvSpPr>
        <p:spPr bwMode="auto">
          <a:xfrm>
            <a:off x="4325650" y="4691062"/>
            <a:ext cx="431528" cy="33855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/>
              <a:t>s’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sp>
        <p:nvSpPr>
          <p:cNvPr id="67" name="Line 20"/>
          <p:cNvSpPr>
            <a:spLocks noChangeShapeType="1"/>
          </p:cNvSpPr>
          <p:nvPr/>
        </p:nvSpPr>
        <p:spPr bwMode="auto">
          <a:xfrm>
            <a:off x="3919909" y="4743450"/>
            <a:ext cx="0" cy="984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66"/>
          <p:cNvSpPr>
            <a:spLocks noChangeShapeType="1"/>
          </p:cNvSpPr>
          <p:nvPr/>
        </p:nvSpPr>
        <p:spPr bwMode="auto">
          <a:xfrm>
            <a:off x="3356346" y="520620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67"/>
          <p:cNvSpPr>
            <a:spLocks noChangeShapeType="1"/>
          </p:cNvSpPr>
          <p:nvPr/>
        </p:nvSpPr>
        <p:spPr bwMode="auto">
          <a:xfrm flipV="1">
            <a:off x="3346821" y="5320506"/>
            <a:ext cx="5651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68"/>
          <p:cNvSpPr txBox="1">
            <a:spLocks noChangeArrowheads="1"/>
          </p:cNvSpPr>
          <p:nvPr/>
        </p:nvSpPr>
        <p:spPr bwMode="auto">
          <a:xfrm>
            <a:off x="3421434" y="5376863"/>
            <a:ext cx="344488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f</a:t>
            </a:r>
            <a:r>
              <a:rPr lang="en-US" sz="1800" baseline="-25000"/>
              <a:t>1</a:t>
            </a:r>
          </a:p>
        </p:txBody>
      </p:sp>
      <p:sp>
        <p:nvSpPr>
          <p:cNvPr id="71" name="Line 69"/>
          <p:cNvSpPr>
            <a:spLocks noChangeShapeType="1"/>
          </p:cNvSpPr>
          <p:nvPr/>
        </p:nvSpPr>
        <p:spPr bwMode="auto">
          <a:xfrm>
            <a:off x="5038725" y="4850815"/>
            <a:ext cx="504825" cy="693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70"/>
          <p:cNvSpPr>
            <a:spLocks noChangeShapeType="1"/>
          </p:cNvSpPr>
          <p:nvPr/>
        </p:nvSpPr>
        <p:spPr bwMode="auto">
          <a:xfrm>
            <a:off x="5051796" y="474603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72"/>
          <p:cNvSpPr>
            <a:spLocks noChangeShapeType="1"/>
          </p:cNvSpPr>
          <p:nvPr/>
        </p:nvSpPr>
        <p:spPr bwMode="auto">
          <a:xfrm>
            <a:off x="5548683" y="4752975"/>
            <a:ext cx="4391" cy="12573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73"/>
          <p:cNvSpPr>
            <a:spLocks noChangeShapeType="1"/>
          </p:cNvSpPr>
          <p:nvPr/>
        </p:nvSpPr>
        <p:spPr bwMode="auto">
          <a:xfrm>
            <a:off x="6251946" y="520620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74"/>
          <p:cNvSpPr>
            <a:spLocks noChangeShapeType="1"/>
          </p:cNvSpPr>
          <p:nvPr/>
        </p:nvSpPr>
        <p:spPr bwMode="auto">
          <a:xfrm>
            <a:off x="5556621" y="5320505"/>
            <a:ext cx="682254" cy="396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Rectangle 83"/>
          <p:cNvSpPr/>
          <p:nvPr/>
        </p:nvSpPr>
        <p:spPr bwMode="auto">
          <a:xfrm>
            <a:off x="5200650" y="4705350"/>
            <a:ext cx="200025" cy="2571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Text Box 75"/>
          <p:cNvSpPr txBox="1">
            <a:spLocks noChangeArrowheads="1"/>
          </p:cNvSpPr>
          <p:nvPr/>
        </p:nvSpPr>
        <p:spPr bwMode="auto">
          <a:xfrm>
            <a:off x="5736009" y="5356132"/>
            <a:ext cx="344488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f</a:t>
            </a:r>
            <a:r>
              <a:rPr lang="en-US" sz="1800" baseline="-25000" dirty="0"/>
              <a:t>2</a:t>
            </a:r>
          </a:p>
        </p:txBody>
      </p:sp>
      <p:sp>
        <p:nvSpPr>
          <p:cNvPr id="78" name="Line 76"/>
          <p:cNvSpPr>
            <a:spLocks noChangeShapeType="1"/>
          </p:cNvSpPr>
          <p:nvPr/>
        </p:nvSpPr>
        <p:spPr bwMode="auto">
          <a:xfrm>
            <a:off x="3926259" y="5322887"/>
            <a:ext cx="1617291" cy="15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Text Box 77"/>
          <p:cNvSpPr txBox="1">
            <a:spLocks noChangeArrowheads="1"/>
          </p:cNvSpPr>
          <p:nvPr/>
        </p:nvSpPr>
        <p:spPr bwMode="auto">
          <a:xfrm>
            <a:off x="4607296" y="5127625"/>
            <a:ext cx="323850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d</a:t>
            </a:r>
            <a:endParaRPr lang="en-US" sz="1800" baseline="-25000" dirty="0"/>
          </a:p>
        </p:txBody>
      </p:sp>
      <p:sp>
        <p:nvSpPr>
          <p:cNvPr id="80" name="Line 79"/>
          <p:cNvSpPr>
            <a:spLocks noChangeShapeType="1"/>
          </p:cNvSpPr>
          <p:nvPr/>
        </p:nvSpPr>
        <p:spPr bwMode="auto">
          <a:xfrm flipV="1">
            <a:off x="3209925" y="5905706"/>
            <a:ext cx="2351460" cy="931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Text Box 78"/>
          <p:cNvSpPr txBox="1">
            <a:spLocks noChangeArrowheads="1"/>
          </p:cNvSpPr>
          <p:nvPr/>
        </p:nvSpPr>
        <p:spPr bwMode="auto">
          <a:xfrm>
            <a:off x="4135150" y="5729287"/>
            <a:ext cx="431528" cy="33855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/>
              <a:t>s’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sp>
        <p:nvSpPr>
          <p:cNvPr id="73" name="Text Box 71"/>
          <p:cNvSpPr txBox="1">
            <a:spLocks noChangeArrowheads="1"/>
          </p:cNvSpPr>
          <p:nvPr/>
        </p:nvSpPr>
        <p:spPr bwMode="auto">
          <a:xfrm>
            <a:off x="5112419" y="4691062"/>
            <a:ext cx="42160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s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sp>
        <p:nvSpPr>
          <p:cNvPr id="85" name="Text Box 7"/>
          <p:cNvSpPr txBox="1">
            <a:spLocks noChangeArrowheads="1"/>
          </p:cNvSpPr>
          <p:nvPr/>
        </p:nvSpPr>
        <p:spPr bwMode="auto">
          <a:xfrm>
            <a:off x="4881762" y="2647950"/>
            <a:ext cx="385563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O</a:t>
            </a:r>
            <a:r>
              <a:rPr lang="en-US" sz="11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11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Oval 85"/>
          <p:cNvSpPr/>
          <p:nvPr/>
        </p:nvSpPr>
        <p:spPr bwMode="auto">
          <a:xfrm>
            <a:off x="5032273" y="3102294"/>
            <a:ext cx="45719" cy="4571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/>
              <a:t>Images Formed by Flat Mirrors, 4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To observe the image, the observer would trace back the two reflected rays to </a:t>
            </a:r>
            <a:r>
              <a:rPr lang="en-US" sz="2800" i="1" dirty="0"/>
              <a:t>P’</a:t>
            </a:r>
          </a:p>
          <a:p>
            <a:r>
              <a:rPr lang="en-US" sz="2800" dirty="0"/>
              <a:t>Point </a:t>
            </a:r>
            <a:r>
              <a:rPr lang="en-US" sz="2800" i="1" dirty="0"/>
              <a:t>P’</a:t>
            </a:r>
            <a:r>
              <a:rPr lang="en-US" sz="2800" dirty="0"/>
              <a:t> is the point where the rays appear to have originated</a:t>
            </a:r>
          </a:p>
          <a:p>
            <a:r>
              <a:rPr lang="en-US" sz="2800" dirty="0"/>
              <a:t>The image formed by an object placed in front of a flat mirror is as far behind the mirror as the object is in front of the mirror</a:t>
            </a:r>
          </a:p>
          <a:p>
            <a:pPr lvl="1"/>
            <a:r>
              <a:rPr lang="en-US" sz="2400" dirty="0" smtClean="0"/>
              <a:t>|s| </a:t>
            </a:r>
            <a:r>
              <a:rPr lang="en-US" sz="2400" dirty="0"/>
              <a:t>= </a:t>
            </a:r>
            <a:r>
              <a:rPr lang="en-US" sz="2400" dirty="0" smtClean="0"/>
              <a:t>|s’|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2007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Lateral Magnification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Lateral magnification, </a:t>
            </a:r>
            <a:r>
              <a:rPr lang="en-US" sz="2800" i="1" dirty="0"/>
              <a:t>M</a:t>
            </a:r>
            <a:r>
              <a:rPr lang="en-US" sz="2800" dirty="0"/>
              <a:t>, is defined as </a:t>
            </a:r>
          </a:p>
          <a:p>
            <a:endParaRPr lang="en-US" sz="2800" dirty="0"/>
          </a:p>
          <a:p>
            <a:endParaRPr lang="en-US" sz="2800" dirty="0"/>
          </a:p>
          <a:p>
            <a:pPr lvl="1"/>
            <a:r>
              <a:rPr lang="en-US" sz="2400" dirty="0"/>
              <a:t>This is the general magnification for any type of mirror</a:t>
            </a:r>
          </a:p>
          <a:p>
            <a:pPr lvl="1"/>
            <a:r>
              <a:rPr lang="en-US" sz="2400" dirty="0"/>
              <a:t>It is also valid for images formed by lenses</a:t>
            </a:r>
          </a:p>
          <a:p>
            <a:pPr lvl="1"/>
            <a:r>
              <a:rPr lang="en-US" sz="2400" dirty="0"/>
              <a:t>Magnification does not always mean bigger, the size can either increase or decrease</a:t>
            </a:r>
          </a:p>
          <a:p>
            <a:pPr lvl="2"/>
            <a:r>
              <a:rPr lang="en-US" i="1" dirty="0"/>
              <a:t>M</a:t>
            </a:r>
            <a:r>
              <a:rPr lang="en-US" dirty="0"/>
              <a:t> can be less than or greater than 1</a:t>
            </a:r>
          </a:p>
        </p:txBody>
      </p:sp>
      <p:graphicFrame>
        <p:nvGraphicFramePr>
          <p:cNvPr id="487427" name="Object 3"/>
          <p:cNvGraphicFramePr>
            <a:graphicFrameLocks noChangeAspect="1"/>
          </p:cNvGraphicFramePr>
          <p:nvPr/>
        </p:nvGraphicFramePr>
        <p:xfrm>
          <a:off x="2508714" y="2190677"/>
          <a:ext cx="3328987" cy="950912"/>
        </p:xfrm>
        <a:graphic>
          <a:graphicData uri="http://schemas.openxmlformats.org/presentationml/2006/ole">
            <p:oleObj spid="_x0000_s1026" name="Equation" r:id="rId3" imgW="15112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620000" cy="1143000"/>
          </a:xfrm>
        </p:spPr>
        <p:txBody>
          <a:bodyPr>
            <a:normAutofit fontScale="90000"/>
          </a:bodyPr>
          <a:lstStyle/>
          <a:p>
            <a:r>
              <a:rPr lang="en-US"/>
              <a:t>Lateral Magnification of a Flat Mirror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The lateral magnification of a flat mirror is 1</a:t>
            </a:r>
          </a:p>
          <a:p>
            <a:r>
              <a:rPr lang="en-US" sz="2800"/>
              <a:t>This means that </a:t>
            </a:r>
            <a:r>
              <a:rPr lang="en-US" sz="2800" i="1"/>
              <a:t>h</a:t>
            </a:r>
            <a:r>
              <a:rPr lang="en-US" sz="2800"/>
              <a:t>’ = </a:t>
            </a:r>
            <a:r>
              <a:rPr lang="en-US" sz="2800" i="1"/>
              <a:t>h</a:t>
            </a:r>
            <a:r>
              <a:rPr lang="en-US" sz="2800"/>
              <a:t> for all images</a:t>
            </a:r>
          </a:p>
          <a:p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Reversals in a Flat Mirror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r>
              <a:rPr lang="en-US" sz="2800" dirty="0"/>
              <a:t>A flat mirror produces an image that has an </a:t>
            </a:r>
            <a:r>
              <a:rPr lang="en-US" sz="2800" i="1" dirty="0"/>
              <a:t>apparent</a:t>
            </a:r>
            <a:r>
              <a:rPr lang="en-US" sz="2800" dirty="0"/>
              <a:t> left-right reversal</a:t>
            </a:r>
          </a:p>
          <a:p>
            <a:pPr lvl="1"/>
            <a:r>
              <a:rPr lang="en-US" sz="2400" dirty="0"/>
              <a:t>For example, if you raise your right hand the image you see raises its left hand</a:t>
            </a:r>
          </a:p>
          <a:p>
            <a:endParaRPr lang="en-US" sz="2800" dirty="0"/>
          </a:p>
        </p:txBody>
      </p:sp>
      <p:pic>
        <p:nvPicPr>
          <p:cNvPr id="335876" name="Picture 4" descr="36-03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52963" y="2376488"/>
            <a:ext cx="4033837" cy="2973387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Reversals, cont.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reversal is not</a:t>
            </a:r>
            <a:r>
              <a:rPr lang="en-US" i="1"/>
              <a:t> actually</a:t>
            </a:r>
            <a:r>
              <a:rPr lang="en-US"/>
              <a:t> a left-right reversal</a:t>
            </a:r>
          </a:p>
          <a:p>
            <a:r>
              <a:rPr lang="en-US"/>
              <a:t>The reversal is actually a </a:t>
            </a:r>
            <a:r>
              <a:rPr lang="en-US" i="1"/>
              <a:t>front-back reversal</a:t>
            </a:r>
            <a:endParaRPr lang="en-US"/>
          </a:p>
          <a:p>
            <a:pPr lvl="1"/>
            <a:r>
              <a:rPr lang="en-US"/>
              <a:t>It is caused by the light rays going forward toward the mirror and then reflecting back from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152400"/>
            <a:ext cx="6477000" cy="1143000"/>
          </a:xfrm>
        </p:spPr>
        <p:txBody>
          <a:bodyPr/>
          <a:lstStyle/>
          <a:p>
            <a:r>
              <a:rPr lang="en-US" sz="3400"/>
              <a:t>Properties of the Image Formed by a Flat Mirror – Summary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383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 image is as far behind the mirror as the object is in front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|</a:t>
            </a:r>
            <a:r>
              <a:rPr lang="en-US" sz="2400" i="1" dirty="0" smtClean="0"/>
              <a:t>s</a:t>
            </a:r>
            <a:r>
              <a:rPr lang="en-US" sz="2400" dirty="0" smtClean="0"/>
              <a:t>| </a:t>
            </a:r>
            <a:r>
              <a:rPr lang="en-US" sz="2400" dirty="0"/>
              <a:t>= </a:t>
            </a:r>
            <a:r>
              <a:rPr lang="en-US" sz="2400" dirty="0" smtClean="0"/>
              <a:t>|</a:t>
            </a:r>
            <a:r>
              <a:rPr lang="en-US" sz="2400" i="1" dirty="0" smtClean="0"/>
              <a:t>s’</a:t>
            </a:r>
            <a:r>
              <a:rPr lang="en-US" sz="2400" dirty="0" smtClean="0"/>
              <a:t>|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The image is unmagnified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image height is the same as the object height</a:t>
            </a:r>
          </a:p>
          <a:p>
            <a:pPr lvl="2">
              <a:lnSpc>
                <a:spcPct val="90000"/>
              </a:lnSpc>
            </a:pPr>
            <a:r>
              <a:rPr lang="en-US" sz="2000" i="1" dirty="0" smtClean="0"/>
              <a:t>h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h</a:t>
            </a:r>
            <a:r>
              <a:rPr lang="en-US" sz="2000" i="1" baseline="-25000" dirty="0" smtClean="0"/>
              <a:t>o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i="1" dirty="0"/>
              <a:t>M</a:t>
            </a:r>
            <a:r>
              <a:rPr lang="en-US" sz="2000" dirty="0"/>
              <a:t> = 1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image is virtual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image is upright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It has the same orientation as the object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There is a front-back reversal in the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1626</Words>
  <Application>Microsoft Office PowerPoint</Application>
  <PresentationFormat>On-screen Show (4:3)</PresentationFormat>
  <Paragraphs>213</Paragraphs>
  <Slides>39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Office Theme</vt:lpstr>
      <vt:lpstr>Equation</vt:lpstr>
      <vt:lpstr>Images Formed by Flat Mirrors</vt:lpstr>
      <vt:lpstr>Images Formed by Flat Mirrors, 2</vt:lpstr>
      <vt:lpstr>Images Formed by Flat Mirrors, 3</vt:lpstr>
      <vt:lpstr>Images Formed by Flat Mirrors, 4</vt:lpstr>
      <vt:lpstr>Lateral Magnification</vt:lpstr>
      <vt:lpstr>Lateral Magnification of a Flat Mirror</vt:lpstr>
      <vt:lpstr>Reversals in a Flat Mirror</vt:lpstr>
      <vt:lpstr>Reversals, cont.</vt:lpstr>
      <vt:lpstr>Properties of the Image Formed by a Flat Mirror – Summary</vt:lpstr>
      <vt:lpstr>Application – Day and Night Settings on Auto Mirrors</vt:lpstr>
      <vt:lpstr>Spherical Mirrors</vt:lpstr>
      <vt:lpstr>Concave Mirror, Notation</vt:lpstr>
      <vt:lpstr>Slide 13</vt:lpstr>
      <vt:lpstr>Paraxial Rays</vt:lpstr>
      <vt:lpstr>Spherical Aberration</vt:lpstr>
      <vt:lpstr>Image Formed by a Concave Mirror</vt:lpstr>
      <vt:lpstr>Slide 17</vt:lpstr>
      <vt:lpstr>Slide 18</vt:lpstr>
      <vt:lpstr>Image Formed by a Concave Mirror</vt:lpstr>
      <vt:lpstr>Focal Length</vt:lpstr>
      <vt:lpstr>Focal Point, cont.</vt:lpstr>
      <vt:lpstr>Focal Point and Focal Length, cont.</vt:lpstr>
      <vt:lpstr>Focal Length Shown by Parallel Rays</vt:lpstr>
      <vt:lpstr>Convex Mirrors</vt:lpstr>
      <vt:lpstr>Image Formed by a Convex Mirror</vt:lpstr>
      <vt:lpstr>Slide 26</vt:lpstr>
      <vt:lpstr>Ray Diagrams</vt:lpstr>
      <vt:lpstr>Drawing a Ray Diagram</vt:lpstr>
      <vt:lpstr>Ray Diagram – Concave Mirrors</vt:lpstr>
      <vt:lpstr>Notes About the Rays</vt:lpstr>
      <vt:lpstr>Ray Diagram for a Concave Mirror, s &gt; R</vt:lpstr>
      <vt:lpstr>Ray Diagram for a Concave Mirror, s &lt; f</vt:lpstr>
      <vt:lpstr>The Rays in a Ray Diagram – Convex Mirrors</vt:lpstr>
      <vt:lpstr>Ray Diagram for a Convex Mirror</vt:lpstr>
      <vt:lpstr>Notes on Images</vt:lpstr>
      <vt:lpstr>Slide 36</vt:lpstr>
      <vt:lpstr>Slide 37</vt:lpstr>
      <vt:lpstr>Combination of Lenses</vt:lpstr>
      <vt:lpstr>Combination of Lenses</vt:lpstr>
    </vt:vector>
  </TitlesOfParts>
  <Company>BYU-Idaho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Images Formed by Flat Mirrors</dc:title>
  <dc:creator>rtlines</dc:creator>
  <cp:lastModifiedBy>rtlines</cp:lastModifiedBy>
  <cp:revision>2</cp:revision>
  <dcterms:created xsi:type="dcterms:W3CDTF">2011-12-05T15:31:59Z</dcterms:created>
  <dcterms:modified xsi:type="dcterms:W3CDTF">2011-12-05T19:15:12Z</dcterms:modified>
</cp:coreProperties>
</file>