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6" r:id="rId3"/>
    <p:sldId id="257" r:id="rId4"/>
    <p:sldId id="266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9" r:id="rId13"/>
    <p:sldId id="270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47B9-2972-4A6C-AD7C-D58D8F689516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424-A877-4A11-8DAC-FD23A3969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47B9-2972-4A6C-AD7C-D58D8F689516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424-A877-4A11-8DAC-FD23A3969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47B9-2972-4A6C-AD7C-D58D8F689516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424-A877-4A11-8DAC-FD23A3969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47B9-2972-4A6C-AD7C-D58D8F689516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424-A877-4A11-8DAC-FD23A3969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47B9-2972-4A6C-AD7C-D58D8F689516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424-A877-4A11-8DAC-FD23A3969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47B9-2972-4A6C-AD7C-D58D8F689516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424-A877-4A11-8DAC-FD23A3969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47B9-2972-4A6C-AD7C-D58D8F689516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424-A877-4A11-8DAC-FD23A3969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47B9-2972-4A6C-AD7C-D58D8F689516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424-A877-4A11-8DAC-FD23A3969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47B9-2972-4A6C-AD7C-D58D8F689516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424-A877-4A11-8DAC-FD23A3969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47B9-2972-4A6C-AD7C-D58D8F689516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424-A877-4A11-8DAC-FD23A3969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747B9-2972-4A6C-AD7C-D58D8F689516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28424-A877-4A11-8DAC-FD23A3969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747B9-2972-4A6C-AD7C-D58D8F689516}" type="datetimeFigureOut">
              <a:rPr lang="en-US" smtClean="0"/>
              <a:pPr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28424-A877-4A11-8DAC-FD23A3969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 35.7.5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8088"/>
            <a:ext cx="7402513" cy="4525962"/>
          </a:xfrm>
        </p:spPr>
        <p:txBody>
          <a:bodyPr/>
          <a:lstStyle/>
          <a:p>
            <a:pPr marL="381000" indent="-381000" eaLnBrk="1" hangingPunct="1">
              <a:lnSpc>
                <a:spcPct val="130000"/>
              </a:lnSpc>
              <a:buFontTx/>
              <a:buNone/>
              <a:defRPr/>
            </a:pPr>
            <a:r>
              <a:rPr lang="en-US" sz="2400" b="1" smtClean="0"/>
              <a:t>Parallel light rays cross interfaces from medium 1 into medium 2 and then into medium 3.   What can we say about the relative sizes of the index of refraction of these media?</a:t>
            </a:r>
          </a:p>
          <a:p>
            <a:pPr marL="381000" indent="-381000" eaLnBrk="1" hangingPunct="1">
              <a:lnSpc>
                <a:spcPct val="130000"/>
              </a:lnSpc>
              <a:buFontTx/>
              <a:buNone/>
              <a:defRPr/>
            </a:pPr>
            <a:endParaRPr lang="en-US" sz="24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81000" indent="-381000" eaLnBrk="1" hangingPunct="1">
              <a:lnSpc>
                <a:spcPct val="80000"/>
              </a:lnSpc>
              <a:buFontTx/>
              <a:buAutoNum type="alphaLcParenR"/>
              <a:defRPr/>
            </a:pPr>
            <a:r>
              <a:rPr lang="en-US" sz="2400" b="1" i="1" smtClean="0">
                <a:solidFill>
                  <a:schemeClr val="tx2"/>
                </a:solidFill>
              </a:rPr>
              <a:t>n</a:t>
            </a:r>
            <a:r>
              <a:rPr lang="en-US" sz="2400" b="1" i="1" baseline="-25000" smtClean="0">
                <a:solidFill>
                  <a:schemeClr val="tx2"/>
                </a:solidFill>
              </a:rPr>
              <a:t>1</a:t>
            </a:r>
            <a:r>
              <a:rPr lang="en-US" sz="2400" b="1" i="1" smtClean="0">
                <a:solidFill>
                  <a:schemeClr val="tx2"/>
                </a:solidFill>
              </a:rPr>
              <a:t> &gt; n</a:t>
            </a:r>
            <a:r>
              <a:rPr lang="en-US" sz="2400" b="1" i="1" baseline="-25000" smtClean="0">
                <a:solidFill>
                  <a:schemeClr val="tx2"/>
                </a:solidFill>
              </a:rPr>
              <a:t>2</a:t>
            </a:r>
            <a:r>
              <a:rPr lang="en-US" sz="2400" b="1" i="1" smtClean="0">
                <a:solidFill>
                  <a:schemeClr val="tx2"/>
                </a:solidFill>
              </a:rPr>
              <a:t> &gt; n</a:t>
            </a:r>
            <a:r>
              <a:rPr lang="en-US" sz="2400" b="1" i="1" baseline="-25000" smtClean="0">
                <a:solidFill>
                  <a:schemeClr val="tx2"/>
                </a:solidFill>
              </a:rPr>
              <a:t>3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lphaLcParenR"/>
              <a:defRPr/>
            </a:pPr>
            <a:r>
              <a:rPr lang="en-US" sz="2400" b="1" i="1" smtClean="0">
                <a:solidFill>
                  <a:schemeClr val="tx2"/>
                </a:solidFill>
              </a:rPr>
              <a:t>n</a:t>
            </a:r>
            <a:r>
              <a:rPr lang="en-US" sz="2400" b="1" i="1" baseline="-25000" smtClean="0">
                <a:solidFill>
                  <a:schemeClr val="tx2"/>
                </a:solidFill>
              </a:rPr>
              <a:t>3</a:t>
            </a:r>
            <a:r>
              <a:rPr lang="en-US" sz="2400" b="1" i="1" smtClean="0">
                <a:solidFill>
                  <a:schemeClr val="tx2"/>
                </a:solidFill>
              </a:rPr>
              <a:t> &gt; n</a:t>
            </a:r>
            <a:r>
              <a:rPr lang="en-US" sz="2400" b="1" i="1" baseline="-25000" smtClean="0">
                <a:solidFill>
                  <a:schemeClr val="tx2"/>
                </a:solidFill>
              </a:rPr>
              <a:t>2</a:t>
            </a:r>
            <a:r>
              <a:rPr lang="en-US" sz="2400" b="1" i="1" smtClean="0">
                <a:solidFill>
                  <a:schemeClr val="tx2"/>
                </a:solidFill>
              </a:rPr>
              <a:t> &gt; n</a:t>
            </a:r>
            <a:r>
              <a:rPr lang="en-US" sz="2400" b="1" i="1" baseline="-25000" smtClean="0">
                <a:solidFill>
                  <a:schemeClr val="tx2"/>
                </a:solidFill>
              </a:rPr>
              <a:t>1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lphaLcParenR"/>
              <a:defRPr/>
            </a:pPr>
            <a:r>
              <a:rPr lang="en-US" sz="2400" b="1" i="1" smtClean="0">
                <a:solidFill>
                  <a:schemeClr val="tx2"/>
                </a:solidFill>
              </a:rPr>
              <a:t>n</a:t>
            </a:r>
            <a:r>
              <a:rPr lang="en-US" sz="2400" b="1" i="1" baseline="-25000" smtClean="0">
                <a:solidFill>
                  <a:schemeClr val="tx2"/>
                </a:solidFill>
              </a:rPr>
              <a:t>2</a:t>
            </a:r>
            <a:r>
              <a:rPr lang="en-US" sz="2400" b="1" i="1" smtClean="0">
                <a:solidFill>
                  <a:schemeClr val="tx2"/>
                </a:solidFill>
              </a:rPr>
              <a:t> &gt; n</a:t>
            </a:r>
            <a:r>
              <a:rPr lang="en-US" sz="2400" b="1" i="1" baseline="-25000" smtClean="0">
                <a:solidFill>
                  <a:schemeClr val="tx2"/>
                </a:solidFill>
              </a:rPr>
              <a:t>3</a:t>
            </a:r>
            <a:r>
              <a:rPr lang="en-US" sz="2400" b="1" i="1" smtClean="0">
                <a:solidFill>
                  <a:schemeClr val="tx2"/>
                </a:solidFill>
              </a:rPr>
              <a:t> &gt; n</a:t>
            </a:r>
            <a:r>
              <a:rPr lang="en-US" sz="2400" b="1" i="1" baseline="-25000" smtClean="0">
                <a:solidFill>
                  <a:schemeClr val="tx2"/>
                </a:solidFill>
              </a:rPr>
              <a:t>1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lphaLcParenR"/>
              <a:defRPr/>
            </a:pPr>
            <a:r>
              <a:rPr lang="en-US" sz="2400" b="1" i="1" smtClean="0">
                <a:solidFill>
                  <a:schemeClr val="tx2"/>
                </a:solidFill>
              </a:rPr>
              <a:t>n</a:t>
            </a:r>
            <a:r>
              <a:rPr lang="en-US" sz="2400" b="1" i="1" baseline="-25000" smtClean="0">
                <a:solidFill>
                  <a:schemeClr val="tx2"/>
                </a:solidFill>
              </a:rPr>
              <a:t>1</a:t>
            </a:r>
            <a:r>
              <a:rPr lang="en-US" sz="2400" b="1" i="1" smtClean="0">
                <a:solidFill>
                  <a:schemeClr val="tx2"/>
                </a:solidFill>
              </a:rPr>
              <a:t> &gt; n</a:t>
            </a:r>
            <a:r>
              <a:rPr lang="en-US" sz="2400" b="1" i="1" baseline="-25000" smtClean="0">
                <a:solidFill>
                  <a:schemeClr val="tx2"/>
                </a:solidFill>
              </a:rPr>
              <a:t>3</a:t>
            </a:r>
            <a:r>
              <a:rPr lang="en-US" sz="2400" b="1" i="1" smtClean="0">
                <a:solidFill>
                  <a:schemeClr val="tx2"/>
                </a:solidFill>
              </a:rPr>
              <a:t> &gt; n</a:t>
            </a:r>
            <a:r>
              <a:rPr lang="en-US" sz="2400" b="1" i="1" baseline="-25000" smtClean="0">
                <a:solidFill>
                  <a:schemeClr val="tx2"/>
                </a:solidFill>
              </a:rPr>
              <a:t>2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lphaLcParenR"/>
              <a:defRPr/>
            </a:pPr>
            <a:r>
              <a:rPr lang="en-US" sz="2400" b="1" smtClean="0">
                <a:solidFill>
                  <a:schemeClr val="tx2"/>
                </a:solidFill>
              </a:rPr>
              <a:t>none of the above</a:t>
            </a:r>
          </a:p>
          <a:p>
            <a:pPr marL="381000" indent="-381000" eaLnBrk="1" hangingPunct="1">
              <a:lnSpc>
                <a:spcPct val="80000"/>
              </a:lnSpc>
              <a:buFontTx/>
              <a:buAutoNum type="alphaLcParenR"/>
              <a:defRPr/>
            </a:pPr>
            <a:endParaRPr lang="en-US" sz="2400" smtClean="0"/>
          </a:p>
        </p:txBody>
      </p:sp>
      <p:sp>
        <p:nvSpPr>
          <p:cNvPr id="159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39333F-D873-4273-BA9C-F8540E0E920B}" type="slidenum">
              <a:rPr lang="en-US" smtClean="0"/>
              <a:pPr/>
              <a:t>1</a:t>
            </a:fld>
            <a:endParaRPr lang="en-US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065713" y="3668713"/>
            <a:ext cx="3689350" cy="2574925"/>
            <a:chOff x="1812" y="2114"/>
            <a:chExt cx="2324" cy="1622"/>
          </a:xfrm>
        </p:grpSpPr>
        <p:sp>
          <p:nvSpPr>
            <p:cNvPr id="159750" name="Rectangle 5"/>
            <p:cNvSpPr>
              <a:spLocks noChangeArrowheads="1"/>
            </p:cNvSpPr>
            <p:nvPr/>
          </p:nvSpPr>
          <p:spPr bwMode="auto">
            <a:xfrm>
              <a:off x="1855" y="2114"/>
              <a:ext cx="2270" cy="532"/>
            </a:xfrm>
            <a:prstGeom prst="rect">
              <a:avLst/>
            </a:prstGeom>
            <a:solidFill>
              <a:srgbClr val="B2B2B2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1" name="Rectangle 6"/>
            <p:cNvSpPr>
              <a:spLocks noChangeArrowheads="1"/>
            </p:cNvSpPr>
            <p:nvPr/>
          </p:nvSpPr>
          <p:spPr bwMode="auto">
            <a:xfrm>
              <a:off x="1856" y="3203"/>
              <a:ext cx="2247" cy="533"/>
            </a:xfrm>
            <a:prstGeom prst="rect">
              <a:avLst/>
            </a:prstGeom>
            <a:solidFill>
              <a:srgbClr val="FFFFCC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2" name="Rectangle 7"/>
            <p:cNvSpPr>
              <a:spLocks noChangeArrowheads="1"/>
            </p:cNvSpPr>
            <p:nvPr/>
          </p:nvSpPr>
          <p:spPr bwMode="auto">
            <a:xfrm>
              <a:off x="1856" y="2657"/>
              <a:ext cx="2262" cy="533"/>
            </a:xfrm>
            <a:prstGeom prst="rect">
              <a:avLst/>
            </a:prstGeom>
            <a:solidFill>
              <a:srgbClr val="99CCFF"/>
            </a:solidFill>
            <a:ln w="1905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3" name="Line 8"/>
            <p:cNvSpPr>
              <a:spLocks noChangeShapeType="1"/>
            </p:cNvSpPr>
            <p:nvPr/>
          </p:nvSpPr>
          <p:spPr bwMode="auto">
            <a:xfrm>
              <a:off x="1839" y="2655"/>
              <a:ext cx="2287" cy="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4" name="Line 9"/>
            <p:cNvSpPr>
              <a:spLocks noChangeShapeType="1"/>
            </p:cNvSpPr>
            <p:nvPr/>
          </p:nvSpPr>
          <p:spPr bwMode="auto">
            <a:xfrm rot="1800000">
              <a:off x="2681" y="2851"/>
              <a:ext cx="826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5" name="Line 10"/>
            <p:cNvSpPr>
              <a:spLocks noChangeShapeType="1"/>
            </p:cNvSpPr>
            <p:nvPr/>
          </p:nvSpPr>
          <p:spPr bwMode="auto">
            <a:xfrm rot="3000000" flipH="1" flipV="1">
              <a:off x="2599" y="2857"/>
              <a:ext cx="580" cy="14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56" name="Text Box 11"/>
            <p:cNvSpPr txBox="1">
              <a:spLocks noChangeArrowheads="1"/>
            </p:cNvSpPr>
            <p:nvPr/>
          </p:nvSpPr>
          <p:spPr bwMode="auto">
            <a:xfrm>
              <a:off x="2893" y="2171"/>
              <a:ext cx="321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 b="1" i="1">
                  <a:solidFill>
                    <a:schemeClr val="bg2"/>
                  </a:solidFill>
                  <a:latin typeface="Verdana" pitchFamily="34" charset="0"/>
                </a:rPr>
                <a:t>1</a:t>
              </a:r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>
              <a:off x="1812" y="2357"/>
              <a:ext cx="1008" cy="44"/>
              <a:chOff x="2447" y="660"/>
              <a:chExt cx="1008" cy="44"/>
            </a:xfrm>
          </p:grpSpPr>
          <p:sp>
            <p:nvSpPr>
              <p:cNvPr id="159765" name="Line 13"/>
              <p:cNvSpPr>
                <a:spLocks noChangeShapeType="1"/>
              </p:cNvSpPr>
              <p:nvPr/>
            </p:nvSpPr>
            <p:spPr bwMode="auto">
              <a:xfrm rot="1800000" flipV="1">
                <a:off x="2447" y="704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66" name="Line 14"/>
              <p:cNvSpPr>
                <a:spLocks noChangeShapeType="1"/>
              </p:cNvSpPr>
              <p:nvPr/>
            </p:nvSpPr>
            <p:spPr bwMode="auto">
              <a:xfrm>
                <a:off x="2871" y="660"/>
                <a:ext cx="63" cy="3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9758" name="Line 15"/>
            <p:cNvSpPr>
              <a:spLocks noChangeShapeType="1"/>
            </p:cNvSpPr>
            <p:nvPr/>
          </p:nvSpPr>
          <p:spPr bwMode="auto">
            <a:xfrm rot="3775139" flipH="1">
              <a:off x="2891" y="3386"/>
              <a:ext cx="468" cy="2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16"/>
            <p:cNvGrpSpPr>
              <a:grpSpLocks/>
            </p:cNvGrpSpPr>
            <p:nvPr/>
          </p:nvGrpSpPr>
          <p:grpSpPr bwMode="auto">
            <a:xfrm rot="-1068239">
              <a:off x="3007" y="3273"/>
              <a:ext cx="1008" cy="44"/>
              <a:chOff x="2447" y="660"/>
              <a:chExt cx="1008" cy="44"/>
            </a:xfrm>
          </p:grpSpPr>
          <p:sp>
            <p:nvSpPr>
              <p:cNvPr id="159763" name="Line 17"/>
              <p:cNvSpPr>
                <a:spLocks noChangeShapeType="1"/>
              </p:cNvSpPr>
              <p:nvPr/>
            </p:nvSpPr>
            <p:spPr bwMode="auto">
              <a:xfrm rot="1800000" flipV="1">
                <a:off x="2447" y="704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764" name="Line 18"/>
              <p:cNvSpPr>
                <a:spLocks noChangeShapeType="1"/>
              </p:cNvSpPr>
              <p:nvPr/>
            </p:nvSpPr>
            <p:spPr bwMode="auto">
              <a:xfrm>
                <a:off x="2871" y="660"/>
                <a:ext cx="63" cy="36"/>
              </a:xfrm>
              <a:prstGeom prst="line">
                <a:avLst/>
              </a:prstGeom>
              <a:noFill/>
              <a:ln w="38100">
                <a:solidFill>
                  <a:schemeClr val="bg2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9760" name="Line 19"/>
            <p:cNvSpPr>
              <a:spLocks noChangeShapeType="1"/>
            </p:cNvSpPr>
            <p:nvPr/>
          </p:nvSpPr>
          <p:spPr bwMode="auto">
            <a:xfrm>
              <a:off x="1849" y="3188"/>
              <a:ext cx="2287" cy="9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761" name="Text Box 20"/>
            <p:cNvSpPr txBox="1">
              <a:spLocks noChangeArrowheads="1"/>
            </p:cNvSpPr>
            <p:nvPr/>
          </p:nvSpPr>
          <p:spPr bwMode="auto">
            <a:xfrm>
              <a:off x="1944" y="3249"/>
              <a:ext cx="321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 b="1" i="1">
                  <a:solidFill>
                    <a:schemeClr val="bg2"/>
                  </a:solidFill>
                  <a:latin typeface="Verdana" pitchFamily="34" charset="0"/>
                </a:rPr>
                <a:t>3</a:t>
              </a:r>
            </a:p>
          </p:txBody>
        </p:sp>
        <p:sp>
          <p:nvSpPr>
            <p:cNvPr id="159762" name="Text Box 21"/>
            <p:cNvSpPr txBox="1">
              <a:spLocks noChangeArrowheads="1"/>
            </p:cNvSpPr>
            <p:nvPr/>
          </p:nvSpPr>
          <p:spPr bwMode="auto">
            <a:xfrm>
              <a:off x="1968" y="2727"/>
              <a:ext cx="321" cy="4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3600" b="1" i="1">
                  <a:solidFill>
                    <a:schemeClr val="bg2"/>
                  </a:solidFill>
                  <a:latin typeface="Verdana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379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618938"/>
            <a:ext cx="6261666" cy="450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</a:t>
            </a:r>
            <a:r>
              <a:rPr lang="en-US">
                <a:sym typeface="Symbol" pitchFamily="18" charset="2"/>
              </a:rPr>
              <a:t>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3581400" y="3367088"/>
            <a:ext cx="30321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>
                <a:sym typeface="Symbol" pitchFamily="18" charset="2"/>
              </a:rPr>
              <a:t></a:t>
            </a:r>
          </a:p>
        </p:txBody>
      </p:sp>
      <p:sp>
        <p:nvSpPr>
          <p:cNvPr id="9" name="Isosceles Triangle 8"/>
          <p:cNvSpPr/>
          <p:nvPr/>
        </p:nvSpPr>
        <p:spPr>
          <a:xfrm>
            <a:off x="1562100" y="2195309"/>
            <a:ext cx="4495800" cy="3957403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/>
          <p:cNvCxnSpPr>
            <a:stCxn id="9" idx="1"/>
          </p:cNvCxnSpPr>
          <p:nvPr/>
        </p:nvCxnSpPr>
        <p:spPr>
          <a:xfrm flipH="1">
            <a:off x="871304" y="4174011"/>
            <a:ext cx="1814746" cy="1049312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9" idx="5"/>
          </p:cNvCxnSpPr>
          <p:nvPr/>
        </p:nvCxnSpPr>
        <p:spPr>
          <a:xfrm>
            <a:off x="4933950" y="4174011"/>
            <a:ext cx="1708567" cy="97436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9" idx="1"/>
            <a:endCxn id="9" idx="5"/>
          </p:cNvCxnSpPr>
          <p:nvPr/>
        </p:nvCxnSpPr>
        <p:spPr>
          <a:xfrm>
            <a:off x="2686050" y="4174011"/>
            <a:ext cx="224790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92511" y="1558977"/>
            <a:ext cx="12727" cy="195574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1"/>
            <a:endCxn id="9" idx="1"/>
          </p:cNvCxnSpPr>
          <p:nvPr/>
        </p:nvCxnSpPr>
        <p:spPr>
          <a:xfrm>
            <a:off x="2686050" y="417401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9" idx="1"/>
          </p:cNvCxnSpPr>
          <p:nvPr/>
        </p:nvCxnSpPr>
        <p:spPr>
          <a:xfrm flipV="1">
            <a:off x="2686050" y="1835546"/>
            <a:ext cx="3956467" cy="233846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154244" y="3267855"/>
            <a:ext cx="2638267" cy="158895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792511" y="3657600"/>
            <a:ext cx="2068643" cy="119921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3792511" y="3507698"/>
            <a:ext cx="1126761" cy="67705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Arc 49"/>
          <p:cNvSpPr/>
          <p:nvPr/>
        </p:nvSpPr>
        <p:spPr>
          <a:xfrm>
            <a:off x="3201650" y="1748852"/>
            <a:ext cx="3124200" cy="3810000"/>
          </a:xfrm>
          <a:prstGeom prst="arc">
            <a:avLst>
              <a:gd name="adj1" fmla="val 18715325"/>
              <a:gd name="adj2" fmla="val 2374383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6402050" y="2891852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ym typeface="Symbol"/>
              </a:rPr>
              <a:t></a:t>
            </a:r>
            <a:endParaRPr lang="en-US" sz="3600" baseline="-25000" dirty="0"/>
          </a:p>
        </p:txBody>
      </p:sp>
      <p:sp>
        <p:nvSpPr>
          <p:cNvPr id="53" name="TextBox 52"/>
          <p:cNvSpPr txBox="1"/>
          <p:nvPr/>
        </p:nvSpPr>
        <p:spPr>
          <a:xfrm>
            <a:off x="5658397" y="3801176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/>
              </a:rPr>
              <a:t></a:t>
            </a:r>
            <a:r>
              <a:rPr lang="en-US" sz="2800" baseline="-25000" dirty="0">
                <a:sym typeface="Symbol"/>
              </a:rPr>
              <a:t>1</a:t>
            </a:r>
            <a:endParaRPr lang="en-US" sz="2800" baseline="-25000" dirty="0"/>
          </a:p>
        </p:txBody>
      </p:sp>
      <p:sp>
        <p:nvSpPr>
          <p:cNvPr id="54" name="Arc 53"/>
          <p:cNvSpPr/>
          <p:nvPr/>
        </p:nvSpPr>
        <p:spPr>
          <a:xfrm>
            <a:off x="4916384" y="3724976"/>
            <a:ext cx="798226" cy="1184223"/>
          </a:xfrm>
          <a:prstGeom prst="arc">
            <a:avLst>
              <a:gd name="adj1" fmla="val 17876737"/>
              <a:gd name="adj2" fmla="val 1756075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c 54"/>
          <p:cNvSpPr/>
          <p:nvPr/>
        </p:nvSpPr>
        <p:spPr>
          <a:xfrm flipH="1">
            <a:off x="4345900" y="3944911"/>
            <a:ext cx="798226" cy="791982"/>
          </a:xfrm>
          <a:prstGeom prst="arc">
            <a:avLst>
              <a:gd name="adj1" fmla="val 20356979"/>
              <a:gd name="adj2" fmla="val 1371093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>
          <a:xfrm>
            <a:off x="3993630" y="4905531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/>
              </a:rPr>
              <a:t></a:t>
            </a:r>
            <a:r>
              <a:rPr lang="en-US" sz="2800" baseline="-25000" dirty="0" smtClean="0">
                <a:sym typeface="Symbol"/>
              </a:rPr>
              <a:t>2</a:t>
            </a:r>
            <a:endParaRPr lang="en-US" sz="2800" baseline="-25000" dirty="0"/>
          </a:p>
        </p:txBody>
      </p:sp>
      <p:sp>
        <p:nvSpPr>
          <p:cNvPr id="61" name="Freeform 60"/>
          <p:cNvSpPr/>
          <p:nvPr/>
        </p:nvSpPr>
        <p:spPr>
          <a:xfrm flipV="1">
            <a:off x="4154774" y="4392118"/>
            <a:ext cx="132413" cy="569626"/>
          </a:xfrm>
          <a:custGeom>
            <a:avLst/>
            <a:gdLst>
              <a:gd name="connsiteX0" fmla="*/ 102433 w 267325"/>
              <a:gd name="connsiteY0" fmla="*/ 0 h 704538"/>
              <a:gd name="connsiteX1" fmla="*/ 27482 w 267325"/>
              <a:gd name="connsiteY1" fmla="*/ 494676 h 704538"/>
              <a:gd name="connsiteX2" fmla="*/ 267325 w 267325"/>
              <a:gd name="connsiteY2" fmla="*/ 704538 h 70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325" h="704538">
                <a:moveTo>
                  <a:pt x="102433" y="0"/>
                </a:moveTo>
                <a:cubicBezTo>
                  <a:pt x="51216" y="188626"/>
                  <a:pt x="0" y="377253"/>
                  <a:pt x="27482" y="494676"/>
                </a:cubicBezTo>
                <a:cubicBezTo>
                  <a:pt x="54964" y="612099"/>
                  <a:pt x="161144" y="658318"/>
                  <a:pt x="267325" y="704538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/>
          <p:cNvSpPr/>
          <p:nvPr/>
        </p:nvSpPr>
        <p:spPr>
          <a:xfrm>
            <a:off x="2459638" y="3932418"/>
            <a:ext cx="798226" cy="791982"/>
          </a:xfrm>
          <a:prstGeom prst="arc">
            <a:avLst>
              <a:gd name="adj1" fmla="val 20356979"/>
              <a:gd name="adj2" fmla="val 1371093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2916837" y="4908029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/>
              </a:rPr>
              <a:t></a:t>
            </a:r>
            <a:r>
              <a:rPr lang="en-US" sz="2800" baseline="-25000" dirty="0" smtClean="0">
                <a:sym typeface="Symbol"/>
              </a:rPr>
              <a:t>2</a:t>
            </a:r>
            <a:endParaRPr lang="en-US" sz="2800" baseline="-25000" dirty="0"/>
          </a:p>
        </p:txBody>
      </p:sp>
      <p:sp>
        <p:nvSpPr>
          <p:cNvPr id="64" name="Freeform 63"/>
          <p:cNvSpPr/>
          <p:nvPr/>
        </p:nvSpPr>
        <p:spPr>
          <a:xfrm flipH="1" flipV="1">
            <a:off x="3302834" y="4439586"/>
            <a:ext cx="132413" cy="569626"/>
          </a:xfrm>
          <a:custGeom>
            <a:avLst/>
            <a:gdLst>
              <a:gd name="connsiteX0" fmla="*/ 102433 w 267325"/>
              <a:gd name="connsiteY0" fmla="*/ 0 h 704538"/>
              <a:gd name="connsiteX1" fmla="*/ 27482 w 267325"/>
              <a:gd name="connsiteY1" fmla="*/ 494676 h 704538"/>
              <a:gd name="connsiteX2" fmla="*/ 267325 w 267325"/>
              <a:gd name="connsiteY2" fmla="*/ 704538 h 70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7325" h="704538">
                <a:moveTo>
                  <a:pt x="102433" y="0"/>
                </a:moveTo>
                <a:cubicBezTo>
                  <a:pt x="51216" y="188626"/>
                  <a:pt x="0" y="377253"/>
                  <a:pt x="27482" y="494676"/>
                </a:cubicBezTo>
                <a:cubicBezTo>
                  <a:pt x="54964" y="612099"/>
                  <a:pt x="161144" y="658318"/>
                  <a:pt x="267325" y="704538"/>
                </a:cubicBez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rc 64"/>
          <p:cNvSpPr/>
          <p:nvPr/>
        </p:nvSpPr>
        <p:spPr>
          <a:xfrm>
            <a:off x="2328786" y="3649401"/>
            <a:ext cx="798226" cy="791982"/>
          </a:xfrm>
          <a:prstGeom prst="arc">
            <a:avLst>
              <a:gd name="adj1" fmla="val 20835322"/>
              <a:gd name="adj2" fmla="val 780224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687" name="Text Box 7"/>
          <p:cNvSpPr txBox="1">
            <a:spLocks noChangeArrowheads="1"/>
          </p:cNvSpPr>
          <p:nvPr/>
        </p:nvSpPr>
        <p:spPr bwMode="auto">
          <a:xfrm>
            <a:off x="3495675" y="3186113"/>
            <a:ext cx="322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ym typeface="Symbol" pitchFamily="18" charset="2"/>
              </a:rPr>
              <a:t>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3671887" y="3595688"/>
            <a:ext cx="3095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ym typeface="Symbol" pitchFamily="18" charset="2"/>
              </a:rPr>
              <a:t></a:t>
            </a:r>
          </a:p>
        </p:txBody>
      </p:sp>
      <p:sp>
        <p:nvSpPr>
          <p:cNvPr id="68" name="Text Box 7"/>
          <p:cNvSpPr txBox="1">
            <a:spLocks noChangeArrowheads="1"/>
          </p:cNvSpPr>
          <p:nvPr/>
        </p:nvSpPr>
        <p:spPr bwMode="auto">
          <a:xfrm>
            <a:off x="3081337" y="3819525"/>
            <a:ext cx="3305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ym typeface="Symbol" pitchFamily="18" charset="2"/>
              </a:rPr>
              <a:t></a:t>
            </a:r>
          </a:p>
        </p:txBody>
      </p:sp>
      <p:sp>
        <p:nvSpPr>
          <p:cNvPr id="69" name="Text Box 7"/>
          <p:cNvSpPr txBox="1">
            <a:spLocks noChangeArrowheads="1"/>
          </p:cNvSpPr>
          <p:nvPr/>
        </p:nvSpPr>
        <p:spPr bwMode="auto">
          <a:xfrm>
            <a:off x="4133849" y="3819525"/>
            <a:ext cx="33054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>
                <a:sym typeface="Symbol" pitchFamily="18" charset="2"/>
              </a:rPr>
              <a:t></a:t>
            </a:r>
          </a:p>
        </p:txBody>
      </p:sp>
      <p:sp>
        <p:nvSpPr>
          <p:cNvPr id="70" name="Arc 69"/>
          <p:cNvSpPr/>
          <p:nvPr/>
        </p:nvSpPr>
        <p:spPr>
          <a:xfrm flipH="1">
            <a:off x="4443336" y="3644638"/>
            <a:ext cx="798226" cy="791982"/>
          </a:xfrm>
          <a:prstGeom prst="arc">
            <a:avLst>
              <a:gd name="adj1" fmla="val 20835322"/>
              <a:gd name="adj2" fmla="val 780224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1493161" y="3851768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/>
              </a:rPr>
              <a:t></a:t>
            </a:r>
            <a:r>
              <a:rPr lang="en-US" sz="2800" baseline="-25000" dirty="0" smtClean="0">
                <a:sym typeface="Symbol"/>
              </a:rPr>
              <a:t>2</a:t>
            </a:r>
            <a:endParaRPr lang="en-US" sz="2800" baseline="-25000" dirty="0"/>
          </a:p>
        </p:txBody>
      </p:sp>
      <p:sp>
        <p:nvSpPr>
          <p:cNvPr id="72" name="Arc 71"/>
          <p:cNvSpPr/>
          <p:nvPr/>
        </p:nvSpPr>
        <p:spPr>
          <a:xfrm flipH="1">
            <a:off x="2081135" y="3707331"/>
            <a:ext cx="798226" cy="1184223"/>
          </a:xfrm>
          <a:prstGeom prst="arc">
            <a:avLst>
              <a:gd name="adj1" fmla="val 18715325"/>
              <a:gd name="adj2" fmla="val 1371093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c 72"/>
          <p:cNvSpPr/>
          <p:nvPr/>
        </p:nvSpPr>
        <p:spPr>
          <a:xfrm rot="5400000">
            <a:off x="3238424" y="1973001"/>
            <a:ext cx="798226" cy="791982"/>
          </a:xfrm>
          <a:prstGeom prst="arc">
            <a:avLst>
              <a:gd name="adj1" fmla="val 20835322"/>
              <a:gd name="adj2" fmla="val 780224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 Box 7"/>
          <p:cNvSpPr txBox="1">
            <a:spLocks noChangeArrowheads="1"/>
          </p:cNvSpPr>
          <p:nvPr/>
        </p:nvSpPr>
        <p:spPr bwMode="auto">
          <a:xfrm>
            <a:off x="2524126" y="2657477"/>
            <a:ext cx="56778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i="1" dirty="0" smtClean="0">
                <a:sym typeface="Symbol"/>
              </a:rPr>
              <a:t>/2</a:t>
            </a:r>
            <a:endParaRPr lang="en-US" i="1" dirty="0">
              <a:sym typeface="Symbol" pitchFamily="18" charset="2"/>
            </a:endParaRPr>
          </a:p>
        </p:txBody>
      </p:sp>
      <p:sp>
        <p:nvSpPr>
          <p:cNvPr id="75" name="Freeform 74"/>
          <p:cNvSpPr/>
          <p:nvPr/>
        </p:nvSpPr>
        <p:spPr>
          <a:xfrm>
            <a:off x="3076575" y="2828925"/>
            <a:ext cx="538163" cy="142875"/>
          </a:xfrm>
          <a:custGeom>
            <a:avLst/>
            <a:gdLst>
              <a:gd name="connsiteX0" fmla="*/ 0 w 671513"/>
              <a:gd name="connsiteY0" fmla="*/ 104775 h 184150"/>
              <a:gd name="connsiteX1" fmla="*/ 404813 w 671513"/>
              <a:gd name="connsiteY1" fmla="*/ 166688 h 184150"/>
              <a:gd name="connsiteX2" fmla="*/ 671513 w 671513"/>
              <a:gd name="connsiteY2" fmla="*/ 0 h 184150"/>
              <a:gd name="connsiteX3" fmla="*/ 671513 w 671513"/>
              <a:gd name="connsiteY3" fmla="*/ 0 h 18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513" h="184150">
                <a:moveTo>
                  <a:pt x="0" y="104775"/>
                </a:moveTo>
                <a:cubicBezTo>
                  <a:pt x="146447" y="144462"/>
                  <a:pt x="292894" y="184150"/>
                  <a:pt x="404813" y="166688"/>
                </a:cubicBezTo>
                <a:cubicBezTo>
                  <a:pt x="516732" y="149226"/>
                  <a:pt x="671513" y="0"/>
                  <a:pt x="671513" y="0"/>
                </a:cubicBezTo>
                <a:lnTo>
                  <a:pt x="671513" y="0"/>
                </a:lnTo>
              </a:path>
            </a:pathLst>
          </a:cu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/>
          <p:cNvSpPr txBox="1"/>
          <p:nvPr/>
        </p:nvSpPr>
        <p:spPr>
          <a:xfrm>
            <a:off x="3608883" y="5570095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ym typeface="Symbol"/>
              </a:rPr>
              <a:t>n</a:t>
            </a:r>
            <a:endParaRPr lang="en-US" sz="2800" baseline="-25000" dirty="0"/>
          </a:p>
        </p:txBody>
      </p:sp>
      <p:sp>
        <p:nvSpPr>
          <p:cNvPr id="37" name="Arc 36"/>
          <p:cNvSpPr/>
          <p:nvPr/>
        </p:nvSpPr>
        <p:spPr>
          <a:xfrm>
            <a:off x="2383438" y="3622856"/>
            <a:ext cx="798226" cy="791982"/>
          </a:xfrm>
          <a:prstGeom prst="arc">
            <a:avLst>
              <a:gd name="adj1" fmla="val 18144528"/>
              <a:gd name="adj2" fmla="val 20242324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2968455" y="3439597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ym typeface="Symbol" pitchFamily="18" charset="2"/>
              </a:rPr>
              <a:t></a:t>
            </a:r>
            <a:r>
              <a:rPr lang="en-US" i="1" dirty="0" smtClean="0">
                <a:sym typeface="Symbol"/>
              </a:rPr>
              <a:t></a:t>
            </a:r>
            <a:endParaRPr lang="en-US" i="1" dirty="0">
              <a:sym typeface="Symbol" pitchFamily="18" charset="2"/>
            </a:endParaRPr>
          </a:p>
        </p:txBody>
      </p:sp>
      <p:sp>
        <p:nvSpPr>
          <p:cNvPr id="39" name="Arc 38"/>
          <p:cNvSpPr/>
          <p:nvPr/>
        </p:nvSpPr>
        <p:spPr>
          <a:xfrm flipH="1">
            <a:off x="4407501" y="3608569"/>
            <a:ext cx="798226" cy="791982"/>
          </a:xfrm>
          <a:prstGeom prst="arc">
            <a:avLst>
              <a:gd name="adj1" fmla="val 18144528"/>
              <a:gd name="adj2" fmla="val 20242324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flipH="1">
            <a:off x="4216230" y="3468172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sym typeface="Symbol" pitchFamily="18" charset="2"/>
              </a:rPr>
              <a:t></a:t>
            </a:r>
            <a:r>
              <a:rPr lang="en-US" i="1" dirty="0" smtClean="0">
                <a:sym typeface="Symbol"/>
              </a:rPr>
              <a:t></a:t>
            </a:r>
            <a:endParaRPr lang="en-US" i="1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223.15.2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mtClean="0"/>
              <a:t>You build a prism out of a thin walled container filled with water. If the water prism is immersed in a tank of water, does it still make a rainbow?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mtClean="0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mtClean="0"/>
              <a:t>No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mtClean="0"/>
              <a:t>Can’t tell</a:t>
            </a:r>
          </a:p>
        </p:txBody>
      </p:sp>
      <p:sp>
        <p:nvSpPr>
          <p:cNvPr id="168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3A2B1E-9A93-408B-A81C-F5EF6D873263}" type="slidenum">
              <a:rPr lang="en-US" smtClean="0"/>
              <a:pPr/>
              <a:t>12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78348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223.15.3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mtClean="0"/>
              <a:t>You are building a camera with refractive lenses. Would you expect all colors of light to focus at the same point?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mtClean="0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mtClean="0"/>
              <a:t>No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mtClean="0"/>
              <a:t>Can’t tell</a:t>
            </a:r>
          </a:p>
        </p:txBody>
      </p:sp>
      <p:sp>
        <p:nvSpPr>
          <p:cNvPr id="167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D07768-D6B0-4518-800F-EC5E0B938D94}" type="slidenum">
              <a:rPr lang="en-US" smtClean="0"/>
              <a:pPr/>
              <a:t>13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2374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1028700"/>
            <a:ext cx="5410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023360" y="411480"/>
            <a:ext cx="640080" cy="1219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870960" y="1752600"/>
            <a:ext cx="640080" cy="14173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51960" y="1752600"/>
            <a:ext cx="640080" cy="14782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175760" y="1356360"/>
            <a:ext cx="396240" cy="1219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62400" y="2667000"/>
            <a:ext cx="868680" cy="6400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931920" y="3032760"/>
            <a:ext cx="60960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82440" y="3063240"/>
            <a:ext cx="594360" cy="7467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 rot="3021391">
            <a:off x="3368040" y="1676400"/>
            <a:ext cx="396240" cy="1219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rot="19283099">
            <a:off x="2667000" y="1615439"/>
            <a:ext cx="396240" cy="1219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9921537">
            <a:off x="4785360" y="1706879"/>
            <a:ext cx="396240" cy="1219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1127979">
            <a:off x="4983482" y="2773678"/>
            <a:ext cx="396240" cy="1219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70960" y="3398520"/>
            <a:ext cx="502920" cy="1569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21148655">
            <a:off x="4465320" y="3383279"/>
            <a:ext cx="502920" cy="1569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901440" y="4572000"/>
            <a:ext cx="335280" cy="1569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709160" y="4663440"/>
            <a:ext cx="335280" cy="1569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724400" y="5943600"/>
            <a:ext cx="716280" cy="289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05200" y="5958840"/>
            <a:ext cx="716280" cy="289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084320" y="3108960"/>
            <a:ext cx="640080" cy="7315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992880" y="1645920"/>
            <a:ext cx="868680" cy="6400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1" y="-2"/>
            <a:chExt cx="9144000" cy="6858001"/>
          </a:xfrm>
        </p:grpSpPr>
        <p:sp>
          <p:nvSpPr>
            <p:cNvPr id="6" name="Oval 5"/>
            <p:cNvSpPr/>
            <p:nvPr/>
          </p:nvSpPr>
          <p:spPr>
            <a:xfrm flipV="1">
              <a:off x="1" y="-2"/>
              <a:ext cx="9144000" cy="685800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743904" y="1627321"/>
              <a:ext cx="2681207" cy="2293749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394813" y="1983784"/>
              <a:ext cx="1363850" cy="2696707"/>
              <a:chOff x="2045756" y="1999283"/>
              <a:chExt cx="1363850" cy="2696707"/>
            </a:xfrm>
          </p:grpSpPr>
          <p:sp>
            <p:nvSpPr>
              <p:cNvPr id="24" name="Flowchart: Terminator 23"/>
              <p:cNvSpPr/>
              <p:nvPr/>
            </p:nvSpPr>
            <p:spPr>
              <a:xfrm rot="5400000">
                <a:off x="2209076" y="3696116"/>
                <a:ext cx="976312" cy="558800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>
                <a:off x="2340044" y="4354135"/>
                <a:ext cx="712788" cy="341312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6" name="Double Bracket 25"/>
              <p:cNvSpPr/>
              <p:nvPr/>
            </p:nvSpPr>
            <p:spPr>
              <a:xfrm flipH="1">
                <a:off x="2573407" y="3068260"/>
                <a:ext cx="247650" cy="403225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7" name="Trapezoid 26"/>
              <p:cNvSpPr/>
              <p:nvPr/>
            </p:nvSpPr>
            <p:spPr>
              <a:xfrm>
                <a:off x="2046357" y="1999872"/>
                <a:ext cx="1363662" cy="1301750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9" name="Arc 8"/>
            <p:cNvSpPr/>
            <p:nvPr/>
          </p:nvSpPr>
          <p:spPr>
            <a:xfrm>
              <a:off x="5380039" y="2705098"/>
              <a:ext cx="1614487" cy="1487488"/>
            </a:xfrm>
            <a:prstGeom prst="arc">
              <a:avLst>
                <a:gd name="adj1" fmla="val 19924738"/>
                <a:gd name="adj2" fmla="val 164432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Arc 3"/>
            <p:cNvSpPr/>
            <p:nvPr/>
          </p:nvSpPr>
          <p:spPr>
            <a:xfrm>
              <a:off x="6797676" y="2701923"/>
              <a:ext cx="1614488" cy="1485900"/>
            </a:xfrm>
            <a:prstGeom prst="arc">
              <a:avLst>
                <a:gd name="adj1" fmla="val 9126949"/>
                <a:gd name="adj2" fmla="val 1244865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5" name="Group 7"/>
            <p:cNvGrpSpPr>
              <a:grpSpLocks/>
            </p:cNvGrpSpPr>
            <p:nvPr/>
          </p:nvGrpSpPr>
          <p:grpSpPr bwMode="auto">
            <a:xfrm>
              <a:off x="6802239" y="3090197"/>
              <a:ext cx="192051" cy="722544"/>
              <a:chOff x="4618954" y="2204074"/>
              <a:chExt cx="623443" cy="2452495"/>
            </a:xfrm>
          </p:grpSpPr>
          <p:sp>
            <p:nvSpPr>
              <p:cNvPr id="22" name="Freeform 21"/>
              <p:cNvSpPr/>
              <p:nvPr/>
            </p:nvSpPr>
            <p:spPr>
              <a:xfrm>
                <a:off x="4618954" y="2204074"/>
                <a:ext cx="322418" cy="2448014"/>
              </a:xfrm>
              <a:custGeom>
                <a:avLst/>
                <a:gdLst>
                  <a:gd name="connsiteX0" fmla="*/ 317133 w 322418"/>
                  <a:gd name="connsiteY0" fmla="*/ 0 h 2399639"/>
                  <a:gd name="connsiteX1" fmla="*/ 179708 w 322418"/>
                  <a:gd name="connsiteY1" fmla="*/ 290705 h 2399639"/>
                  <a:gd name="connsiteX2" fmla="*/ 68712 w 322418"/>
                  <a:gd name="connsiteY2" fmla="*/ 618409 h 2399639"/>
                  <a:gd name="connsiteX3" fmla="*/ 10571 w 322418"/>
                  <a:gd name="connsiteY3" fmla="*/ 961970 h 2399639"/>
                  <a:gd name="connsiteX4" fmla="*/ 0 w 322418"/>
                  <a:gd name="connsiteY4" fmla="*/ 1168106 h 2399639"/>
                  <a:gd name="connsiteX5" fmla="*/ 15856 w 322418"/>
                  <a:gd name="connsiteY5" fmla="*/ 1416527 h 2399639"/>
                  <a:gd name="connsiteX6" fmla="*/ 42284 w 322418"/>
                  <a:gd name="connsiteY6" fmla="*/ 1617378 h 2399639"/>
                  <a:gd name="connsiteX7" fmla="*/ 105711 w 322418"/>
                  <a:gd name="connsiteY7" fmla="*/ 1871084 h 2399639"/>
                  <a:gd name="connsiteX8" fmla="*/ 190280 w 322418"/>
                  <a:gd name="connsiteY8" fmla="*/ 2124791 h 2399639"/>
                  <a:gd name="connsiteX9" fmla="*/ 322418 w 322418"/>
                  <a:gd name="connsiteY9" fmla="*/ 2399639 h 239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2418" h="2399639">
                    <a:moveTo>
                      <a:pt x="317133" y="0"/>
                    </a:moveTo>
                    <a:lnTo>
                      <a:pt x="179708" y="290705"/>
                    </a:lnTo>
                    <a:lnTo>
                      <a:pt x="68712" y="618409"/>
                    </a:lnTo>
                    <a:lnTo>
                      <a:pt x="10571" y="961970"/>
                    </a:lnTo>
                    <a:lnTo>
                      <a:pt x="0" y="1168106"/>
                    </a:lnTo>
                    <a:lnTo>
                      <a:pt x="15856" y="1416527"/>
                    </a:lnTo>
                    <a:lnTo>
                      <a:pt x="42284" y="1617378"/>
                    </a:lnTo>
                    <a:lnTo>
                      <a:pt x="105711" y="1871084"/>
                    </a:lnTo>
                    <a:lnTo>
                      <a:pt x="190280" y="2124791"/>
                    </a:lnTo>
                    <a:lnTo>
                      <a:pt x="322418" y="2399639"/>
                    </a:lnTo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3" name="Freeform 5"/>
              <p:cNvSpPr/>
              <p:nvPr/>
            </p:nvSpPr>
            <p:spPr>
              <a:xfrm flipH="1">
                <a:off x="4915559" y="2208555"/>
                <a:ext cx="326838" cy="2448014"/>
              </a:xfrm>
              <a:custGeom>
                <a:avLst/>
                <a:gdLst>
                  <a:gd name="connsiteX0" fmla="*/ 317133 w 322418"/>
                  <a:gd name="connsiteY0" fmla="*/ 0 h 2399639"/>
                  <a:gd name="connsiteX1" fmla="*/ 179708 w 322418"/>
                  <a:gd name="connsiteY1" fmla="*/ 290705 h 2399639"/>
                  <a:gd name="connsiteX2" fmla="*/ 68712 w 322418"/>
                  <a:gd name="connsiteY2" fmla="*/ 618409 h 2399639"/>
                  <a:gd name="connsiteX3" fmla="*/ 10571 w 322418"/>
                  <a:gd name="connsiteY3" fmla="*/ 961970 h 2399639"/>
                  <a:gd name="connsiteX4" fmla="*/ 0 w 322418"/>
                  <a:gd name="connsiteY4" fmla="*/ 1168106 h 2399639"/>
                  <a:gd name="connsiteX5" fmla="*/ 15856 w 322418"/>
                  <a:gd name="connsiteY5" fmla="*/ 1416527 h 2399639"/>
                  <a:gd name="connsiteX6" fmla="*/ 42284 w 322418"/>
                  <a:gd name="connsiteY6" fmla="*/ 1617378 h 2399639"/>
                  <a:gd name="connsiteX7" fmla="*/ 105711 w 322418"/>
                  <a:gd name="connsiteY7" fmla="*/ 1871084 h 2399639"/>
                  <a:gd name="connsiteX8" fmla="*/ 190280 w 322418"/>
                  <a:gd name="connsiteY8" fmla="*/ 2124791 h 2399639"/>
                  <a:gd name="connsiteX9" fmla="*/ 322418 w 322418"/>
                  <a:gd name="connsiteY9" fmla="*/ 2399639 h 2399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2418" h="2399639">
                    <a:moveTo>
                      <a:pt x="317133" y="0"/>
                    </a:moveTo>
                    <a:lnTo>
                      <a:pt x="179708" y="290705"/>
                    </a:lnTo>
                    <a:lnTo>
                      <a:pt x="68712" y="618409"/>
                    </a:lnTo>
                    <a:lnTo>
                      <a:pt x="10571" y="961970"/>
                    </a:lnTo>
                    <a:lnTo>
                      <a:pt x="0" y="1168106"/>
                    </a:lnTo>
                    <a:lnTo>
                      <a:pt x="15856" y="1416527"/>
                    </a:lnTo>
                    <a:lnTo>
                      <a:pt x="42284" y="1617378"/>
                    </a:lnTo>
                    <a:lnTo>
                      <a:pt x="105711" y="1871084"/>
                    </a:lnTo>
                    <a:lnTo>
                      <a:pt x="190280" y="2124791"/>
                    </a:lnTo>
                    <a:lnTo>
                      <a:pt x="322418" y="2399639"/>
                    </a:lnTo>
                  </a:path>
                </a:pathLst>
              </a:cu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2" name="Parallelogram 11"/>
            <p:cNvSpPr/>
            <p:nvPr/>
          </p:nvSpPr>
          <p:spPr>
            <a:xfrm rot="10800000">
              <a:off x="7302501" y="2743198"/>
              <a:ext cx="757238" cy="1565275"/>
            </a:xfrm>
            <a:prstGeom prst="parallelogram">
              <a:avLst>
                <a:gd name="adj" fmla="val 26319"/>
              </a:avLst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7359103" y="3298556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8" name="Group 23"/>
            <p:cNvGrpSpPr>
              <a:grpSpLocks/>
            </p:cNvGrpSpPr>
            <p:nvPr/>
          </p:nvGrpSpPr>
          <p:grpSpPr bwMode="auto">
            <a:xfrm flipV="1">
              <a:off x="7547666" y="3130657"/>
              <a:ext cx="291864" cy="663848"/>
              <a:chOff x="2045756" y="1999283"/>
              <a:chExt cx="1363850" cy="2696707"/>
            </a:xfrm>
          </p:grpSpPr>
          <p:sp>
            <p:nvSpPr>
              <p:cNvPr id="18" name="Flowchart: Terminator 17"/>
              <p:cNvSpPr/>
              <p:nvPr/>
            </p:nvSpPr>
            <p:spPr>
              <a:xfrm rot="5400000">
                <a:off x="2204742" y="3699206"/>
                <a:ext cx="973771" cy="55636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" name="Trapezoid 18"/>
              <p:cNvSpPr/>
              <p:nvPr/>
            </p:nvSpPr>
            <p:spPr>
              <a:xfrm>
                <a:off x="2339261" y="4354644"/>
                <a:ext cx="712149" cy="341788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0" name="Double Bracket 19"/>
              <p:cNvSpPr/>
              <p:nvPr/>
            </p:nvSpPr>
            <p:spPr>
              <a:xfrm flipH="1">
                <a:off x="2569228" y="3071335"/>
                <a:ext cx="252220" cy="39982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1" name="Trapezoid 20"/>
              <p:cNvSpPr/>
              <p:nvPr/>
            </p:nvSpPr>
            <p:spPr>
              <a:xfrm>
                <a:off x="2042532" y="2000835"/>
                <a:ext cx="1364953" cy="13026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</p:grpSp>
        <p:sp>
          <p:nvSpPr>
            <p:cNvPr id="15" name="TextBox 20"/>
            <p:cNvSpPr txBox="1">
              <a:spLocks noChangeArrowheads="1"/>
            </p:cNvSpPr>
            <p:nvPr/>
          </p:nvSpPr>
          <p:spPr bwMode="auto">
            <a:xfrm>
              <a:off x="1264920" y="4892040"/>
              <a:ext cx="170739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/>
                <a:t>Light Source</a:t>
              </a:r>
            </a:p>
          </p:txBody>
        </p:sp>
        <p:sp>
          <p:nvSpPr>
            <p:cNvPr id="16" name="TextBox 31"/>
            <p:cNvSpPr txBox="1">
              <a:spLocks noChangeArrowheads="1"/>
            </p:cNvSpPr>
            <p:nvPr/>
          </p:nvSpPr>
          <p:spPr bwMode="auto">
            <a:xfrm>
              <a:off x="7147560" y="4450080"/>
              <a:ext cx="97013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/>
                <a:t>Image</a:t>
              </a: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6217920" y="2484120"/>
              <a:ext cx="74090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i="1"/>
                <a:t>Lens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/>
          <p:cNvSpPr/>
          <p:nvPr/>
        </p:nvSpPr>
        <p:spPr>
          <a:xfrm>
            <a:off x="6410038" y="886691"/>
            <a:ext cx="1209963" cy="14039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1"/>
          <p:cNvSpPr>
            <a:spLocks/>
          </p:cNvSpPr>
          <p:nvPr/>
        </p:nvSpPr>
        <p:spPr bwMode="auto">
          <a:xfrm>
            <a:off x="6400799" y="1108364"/>
            <a:ext cx="314037" cy="960581"/>
          </a:xfrm>
          <a:custGeom>
            <a:avLst/>
            <a:gdLst>
              <a:gd name="T0" fmla="*/ 105 w 204"/>
              <a:gd name="T1" fmla="*/ 0 h 1053"/>
              <a:gd name="T2" fmla="*/ 66 w 204"/>
              <a:gd name="T3" fmla="*/ 102 h 1053"/>
              <a:gd name="T4" fmla="*/ 36 w 204"/>
              <a:gd name="T5" fmla="*/ 210 h 1053"/>
              <a:gd name="T6" fmla="*/ 15 w 204"/>
              <a:gd name="T7" fmla="*/ 339 h 1053"/>
              <a:gd name="T8" fmla="*/ 0 w 204"/>
              <a:gd name="T9" fmla="*/ 513 h 1053"/>
              <a:gd name="T10" fmla="*/ 3 w 204"/>
              <a:gd name="T11" fmla="*/ 618 h 1053"/>
              <a:gd name="T12" fmla="*/ 21 w 204"/>
              <a:gd name="T13" fmla="*/ 777 h 1053"/>
              <a:gd name="T14" fmla="*/ 66 w 204"/>
              <a:gd name="T15" fmla="*/ 957 h 1053"/>
              <a:gd name="T16" fmla="*/ 102 w 204"/>
              <a:gd name="T17" fmla="*/ 1053 h 1053"/>
              <a:gd name="T18" fmla="*/ 126 w 204"/>
              <a:gd name="T19" fmla="*/ 999 h 1053"/>
              <a:gd name="T20" fmla="*/ 174 w 204"/>
              <a:gd name="T21" fmla="*/ 834 h 1053"/>
              <a:gd name="T22" fmla="*/ 204 w 204"/>
              <a:gd name="T23" fmla="*/ 621 h 1053"/>
              <a:gd name="T24" fmla="*/ 204 w 204"/>
              <a:gd name="T25" fmla="*/ 480 h 1053"/>
              <a:gd name="T26" fmla="*/ 192 w 204"/>
              <a:gd name="T27" fmla="*/ 315 h 1053"/>
              <a:gd name="T28" fmla="*/ 165 w 204"/>
              <a:gd name="T29" fmla="*/ 180 h 1053"/>
              <a:gd name="T30" fmla="*/ 135 w 204"/>
              <a:gd name="T31" fmla="*/ 69 h 1053"/>
              <a:gd name="T32" fmla="*/ 105 w 204"/>
              <a:gd name="T33" fmla="*/ 0 h 105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4"/>
              <a:gd name="T52" fmla="*/ 0 h 1053"/>
              <a:gd name="T53" fmla="*/ 204 w 204"/>
              <a:gd name="T54" fmla="*/ 1053 h 105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4" h="1053">
                <a:moveTo>
                  <a:pt x="105" y="0"/>
                </a:moveTo>
                <a:lnTo>
                  <a:pt x="66" y="102"/>
                </a:lnTo>
                <a:lnTo>
                  <a:pt x="36" y="210"/>
                </a:lnTo>
                <a:lnTo>
                  <a:pt x="15" y="339"/>
                </a:lnTo>
                <a:lnTo>
                  <a:pt x="0" y="513"/>
                </a:lnTo>
                <a:lnTo>
                  <a:pt x="3" y="618"/>
                </a:lnTo>
                <a:lnTo>
                  <a:pt x="21" y="777"/>
                </a:lnTo>
                <a:lnTo>
                  <a:pt x="66" y="957"/>
                </a:lnTo>
                <a:lnTo>
                  <a:pt x="102" y="1053"/>
                </a:lnTo>
                <a:lnTo>
                  <a:pt x="126" y="999"/>
                </a:lnTo>
                <a:lnTo>
                  <a:pt x="174" y="834"/>
                </a:lnTo>
                <a:lnTo>
                  <a:pt x="204" y="621"/>
                </a:lnTo>
                <a:lnTo>
                  <a:pt x="204" y="480"/>
                </a:lnTo>
                <a:lnTo>
                  <a:pt x="192" y="315"/>
                </a:lnTo>
                <a:lnTo>
                  <a:pt x="165" y="180"/>
                </a:lnTo>
                <a:lnTo>
                  <a:pt x="135" y="69"/>
                </a:lnTo>
                <a:lnTo>
                  <a:pt x="10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3"/>
          <p:cNvGrpSpPr/>
          <p:nvPr/>
        </p:nvGrpSpPr>
        <p:grpSpPr>
          <a:xfrm flipV="1">
            <a:off x="3052616" y="1605705"/>
            <a:ext cx="4491183" cy="211459"/>
            <a:chOff x="3057235" y="1364423"/>
            <a:chExt cx="4488716" cy="224959"/>
          </a:xfrm>
        </p:grpSpPr>
        <p:cxnSp>
          <p:nvCxnSpPr>
            <p:cNvPr id="31" name="Straight Connector 30"/>
            <p:cNvCxnSpPr>
              <a:endCxn id="29" idx="6"/>
            </p:cNvCxnSpPr>
            <p:nvPr/>
          </p:nvCxnSpPr>
          <p:spPr>
            <a:xfrm flipV="1">
              <a:off x="3057235" y="1364423"/>
              <a:ext cx="3378653" cy="22322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3" idx="2"/>
            </p:cNvCxnSpPr>
            <p:nvPr/>
          </p:nvCxnSpPr>
          <p:spPr>
            <a:xfrm flipH="1" flipV="1">
              <a:off x="6689174" y="1412845"/>
              <a:ext cx="856777" cy="1765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421608" y="1369484"/>
              <a:ext cx="281844" cy="534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8"/>
          <p:cNvGrpSpPr/>
          <p:nvPr/>
        </p:nvGrpSpPr>
        <p:grpSpPr>
          <a:xfrm flipH="1">
            <a:off x="2142835" y="1422401"/>
            <a:ext cx="914400" cy="378690"/>
            <a:chOff x="1653309" y="1182255"/>
            <a:chExt cx="914400" cy="508000"/>
          </a:xfrm>
        </p:grpSpPr>
        <p:sp>
          <p:nvSpPr>
            <p:cNvPr id="35" name="Oval 34"/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 38"/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42"/>
          <p:cNvGrpSpPr/>
          <p:nvPr/>
        </p:nvGrpSpPr>
        <p:grpSpPr>
          <a:xfrm>
            <a:off x="3057236" y="1347788"/>
            <a:ext cx="4486563" cy="257915"/>
            <a:chOff x="3057236" y="1347845"/>
            <a:chExt cx="4491495" cy="262678"/>
          </a:xfrm>
        </p:grpSpPr>
        <p:cxnSp>
          <p:nvCxnSpPr>
            <p:cNvPr id="42" name="Straight Connector 41"/>
            <p:cNvCxnSpPr>
              <a:stCxn id="40" idx="2"/>
            </p:cNvCxnSpPr>
            <p:nvPr/>
          </p:nvCxnSpPr>
          <p:spPr>
            <a:xfrm flipV="1">
              <a:off x="3057236" y="1347845"/>
              <a:ext cx="3390151" cy="2442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103" idx="2"/>
              <a:endCxn id="29" idx="13"/>
            </p:cNvCxnSpPr>
            <p:nvPr/>
          </p:nvCxnSpPr>
          <p:spPr>
            <a:xfrm flipH="1" flipV="1">
              <a:off x="6700363" y="1396655"/>
              <a:ext cx="848368" cy="2138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452154" y="1352692"/>
              <a:ext cx="236871" cy="386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/>
          <p:cNvCxnSpPr/>
          <p:nvPr/>
        </p:nvCxnSpPr>
        <p:spPr>
          <a:xfrm>
            <a:off x="3057236" y="2503055"/>
            <a:ext cx="3352800" cy="1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107706" y="231832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8054108" y="1136073"/>
            <a:ext cx="59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Eyes</a:t>
            </a:r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7693891" y="1505527"/>
            <a:ext cx="517236" cy="369455"/>
          </a:xfrm>
          <a:custGeom>
            <a:avLst/>
            <a:gdLst>
              <a:gd name="connsiteX0" fmla="*/ 517236 w 517236"/>
              <a:gd name="connsiteY0" fmla="*/ 0 h 369455"/>
              <a:gd name="connsiteX1" fmla="*/ 323273 w 517236"/>
              <a:gd name="connsiteY1" fmla="*/ 221673 h 369455"/>
              <a:gd name="connsiteX2" fmla="*/ 0 w 517236"/>
              <a:gd name="connsiteY2" fmla="*/ 369455 h 36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369455">
                <a:moveTo>
                  <a:pt x="517236" y="0"/>
                </a:moveTo>
                <a:cubicBezTo>
                  <a:pt x="463357" y="80048"/>
                  <a:pt x="409479" y="160097"/>
                  <a:pt x="323273" y="221673"/>
                </a:cubicBezTo>
                <a:cubicBezTo>
                  <a:pt x="237067" y="283249"/>
                  <a:pt x="118533" y="326352"/>
                  <a:pt x="0" y="369455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448494" y="912130"/>
            <a:ext cx="17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 out of water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3583709" y="960581"/>
            <a:ext cx="214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Rays from fish head</a:t>
            </a:r>
            <a:endParaRPr lang="en-US" dirty="0"/>
          </a:p>
        </p:txBody>
      </p:sp>
      <p:sp>
        <p:nvSpPr>
          <p:cNvPr id="51" name="Freeform 50"/>
          <p:cNvSpPr/>
          <p:nvPr/>
        </p:nvSpPr>
        <p:spPr>
          <a:xfrm>
            <a:off x="4165600" y="1357745"/>
            <a:ext cx="517236" cy="360219"/>
          </a:xfrm>
          <a:custGeom>
            <a:avLst/>
            <a:gdLst>
              <a:gd name="connsiteX0" fmla="*/ 0 w 517236"/>
              <a:gd name="connsiteY0" fmla="*/ 0 h 360219"/>
              <a:gd name="connsiteX1" fmla="*/ 277091 w 517236"/>
              <a:gd name="connsiteY1" fmla="*/ 212437 h 360219"/>
              <a:gd name="connsiteX2" fmla="*/ 517236 w 517236"/>
              <a:gd name="connsiteY2" fmla="*/ 360219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360219">
                <a:moveTo>
                  <a:pt x="0" y="0"/>
                </a:moveTo>
                <a:cubicBezTo>
                  <a:pt x="95442" y="76200"/>
                  <a:pt x="190885" y="152400"/>
                  <a:pt x="277091" y="212437"/>
                </a:cubicBezTo>
                <a:cubicBezTo>
                  <a:pt x="363297" y="272474"/>
                  <a:pt x="440266" y="316346"/>
                  <a:pt x="517236" y="360219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/>
          <p:cNvSpPr/>
          <p:nvPr/>
        </p:nvSpPr>
        <p:spPr>
          <a:xfrm>
            <a:off x="4197927" y="1362363"/>
            <a:ext cx="300182" cy="106219"/>
          </a:xfrm>
          <a:custGeom>
            <a:avLst/>
            <a:gdLst>
              <a:gd name="connsiteX0" fmla="*/ 0 w 517236"/>
              <a:gd name="connsiteY0" fmla="*/ 0 h 360219"/>
              <a:gd name="connsiteX1" fmla="*/ 277091 w 517236"/>
              <a:gd name="connsiteY1" fmla="*/ 212437 h 360219"/>
              <a:gd name="connsiteX2" fmla="*/ 517236 w 517236"/>
              <a:gd name="connsiteY2" fmla="*/ 360219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360219">
                <a:moveTo>
                  <a:pt x="0" y="0"/>
                </a:moveTo>
                <a:cubicBezTo>
                  <a:pt x="95442" y="76200"/>
                  <a:pt x="190885" y="152400"/>
                  <a:pt x="277091" y="212437"/>
                </a:cubicBezTo>
                <a:cubicBezTo>
                  <a:pt x="363297" y="272474"/>
                  <a:pt x="440266" y="316346"/>
                  <a:pt x="517236" y="360219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6547448" y="3572429"/>
            <a:ext cx="1209963" cy="14039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1"/>
          <p:cNvSpPr>
            <a:spLocks/>
          </p:cNvSpPr>
          <p:nvPr/>
        </p:nvSpPr>
        <p:spPr bwMode="auto">
          <a:xfrm>
            <a:off x="6538209" y="3794102"/>
            <a:ext cx="314037" cy="960581"/>
          </a:xfrm>
          <a:custGeom>
            <a:avLst/>
            <a:gdLst>
              <a:gd name="T0" fmla="*/ 105 w 204"/>
              <a:gd name="T1" fmla="*/ 0 h 1053"/>
              <a:gd name="T2" fmla="*/ 66 w 204"/>
              <a:gd name="T3" fmla="*/ 102 h 1053"/>
              <a:gd name="T4" fmla="*/ 36 w 204"/>
              <a:gd name="T5" fmla="*/ 210 h 1053"/>
              <a:gd name="T6" fmla="*/ 15 w 204"/>
              <a:gd name="T7" fmla="*/ 339 h 1053"/>
              <a:gd name="T8" fmla="*/ 0 w 204"/>
              <a:gd name="T9" fmla="*/ 513 h 1053"/>
              <a:gd name="T10" fmla="*/ 3 w 204"/>
              <a:gd name="T11" fmla="*/ 618 h 1053"/>
              <a:gd name="T12" fmla="*/ 21 w 204"/>
              <a:gd name="T13" fmla="*/ 777 h 1053"/>
              <a:gd name="T14" fmla="*/ 66 w 204"/>
              <a:gd name="T15" fmla="*/ 957 h 1053"/>
              <a:gd name="T16" fmla="*/ 102 w 204"/>
              <a:gd name="T17" fmla="*/ 1053 h 1053"/>
              <a:gd name="T18" fmla="*/ 126 w 204"/>
              <a:gd name="T19" fmla="*/ 999 h 1053"/>
              <a:gd name="T20" fmla="*/ 174 w 204"/>
              <a:gd name="T21" fmla="*/ 834 h 1053"/>
              <a:gd name="T22" fmla="*/ 204 w 204"/>
              <a:gd name="T23" fmla="*/ 621 h 1053"/>
              <a:gd name="T24" fmla="*/ 204 w 204"/>
              <a:gd name="T25" fmla="*/ 480 h 1053"/>
              <a:gd name="T26" fmla="*/ 192 w 204"/>
              <a:gd name="T27" fmla="*/ 315 h 1053"/>
              <a:gd name="T28" fmla="*/ 165 w 204"/>
              <a:gd name="T29" fmla="*/ 180 h 1053"/>
              <a:gd name="T30" fmla="*/ 135 w 204"/>
              <a:gd name="T31" fmla="*/ 69 h 1053"/>
              <a:gd name="T32" fmla="*/ 105 w 204"/>
              <a:gd name="T33" fmla="*/ 0 h 105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4"/>
              <a:gd name="T52" fmla="*/ 0 h 1053"/>
              <a:gd name="T53" fmla="*/ 204 w 204"/>
              <a:gd name="T54" fmla="*/ 1053 h 105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4" h="1053">
                <a:moveTo>
                  <a:pt x="105" y="0"/>
                </a:moveTo>
                <a:lnTo>
                  <a:pt x="66" y="102"/>
                </a:lnTo>
                <a:lnTo>
                  <a:pt x="36" y="210"/>
                </a:lnTo>
                <a:lnTo>
                  <a:pt x="15" y="339"/>
                </a:lnTo>
                <a:lnTo>
                  <a:pt x="0" y="513"/>
                </a:lnTo>
                <a:lnTo>
                  <a:pt x="3" y="618"/>
                </a:lnTo>
                <a:lnTo>
                  <a:pt x="21" y="777"/>
                </a:lnTo>
                <a:lnTo>
                  <a:pt x="66" y="957"/>
                </a:lnTo>
                <a:lnTo>
                  <a:pt x="102" y="1053"/>
                </a:lnTo>
                <a:lnTo>
                  <a:pt x="126" y="999"/>
                </a:lnTo>
                <a:lnTo>
                  <a:pt x="174" y="834"/>
                </a:lnTo>
                <a:lnTo>
                  <a:pt x="204" y="621"/>
                </a:lnTo>
                <a:lnTo>
                  <a:pt x="204" y="480"/>
                </a:lnTo>
                <a:lnTo>
                  <a:pt x="192" y="315"/>
                </a:lnTo>
                <a:lnTo>
                  <a:pt x="165" y="180"/>
                </a:lnTo>
                <a:lnTo>
                  <a:pt x="135" y="69"/>
                </a:lnTo>
                <a:lnTo>
                  <a:pt x="10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8"/>
          <p:cNvGrpSpPr/>
          <p:nvPr/>
        </p:nvGrpSpPr>
        <p:grpSpPr>
          <a:xfrm flipH="1">
            <a:off x="2280245" y="4108139"/>
            <a:ext cx="914400" cy="378690"/>
            <a:chOff x="1653309" y="1182255"/>
            <a:chExt cx="914400" cy="508000"/>
          </a:xfrm>
        </p:grpSpPr>
        <p:sp>
          <p:nvSpPr>
            <p:cNvPr id="60" name="Oval 59"/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 60"/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/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/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3076542" y="3526398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Rays from fish tail</a:t>
            </a:r>
            <a:endParaRPr lang="en-US" dirty="0"/>
          </a:p>
        </p:txBody>
      </p:sp>
      <p:sp>
        <p:nvSpPr>
          <p:cNvPr id="76" name="Freeform 75"/>
          <p:cNvSpPr/>
          <p:nvPr/>
        </p:nvSpPr>
        <p:spPr>
          <a:xfrm>
            <a:off x="4303010" y="3863603"/>
            <a:ext cx="517236" cy="360219"/>
          </a:xfrm>
          <a:custGeom>
            <a:avLst/>
            <a:gdLst>
              <a:gd name="connsiteX0" fmla="*/ 0 w 517236"/>
              <a:gd name="connsiteY0" fmla="*/ 0 h 360219"/>
              <a:gd name="connsiteX1" fmla="*/ 277091 w 517236"/>
              <a:gd name="connsiteY1" fmla="*/ 212437 h 360219"/>
              <a:gd name="connsiteX2" fmla="*/ 517236 w 517236"/>
              <a:gd name="connsiteY2" fmla="*/ 360219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360219">
                <a:moveTo>
                  <a:pt x="0" y="0"/>
                </a:moveTo>
                <a:cubicBezTo>
                  <a:pt x="95442" y="76200"/>
                  <a:pt x="190885" y="152400"/>
                  <a:pt x="277091" y="212437"/>
                </a:cubicBezTo>
                <a:cubicBezTo>
                  <a:pt x="363297" y="272474"/>
                  <a:pt x="440266" y="316346"/>
                  <a:pt x="517236" y="360219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 76"/>
          <p:cNvSpPr/>
          <p:nvPr/>
        </p:nvSpPr>
        <p:spPr>
          <a:xfrm>
            <a:off x="4335337" y="3868221"/>
            <a:ext cx="300182" cy="106219"/>
          </a:xfrm>
          <a:custGeom>
            <a:avLst/>
            <a:gdLst>
              <a:gd name="connsiteX0" fmla="*/ 0 w 517236"/>
              <a:gd name="connsiteY0" fmla="*/ 0 h 360219"/>
              <a:gd name="connsiteX1" fmla="*/ 277091 w 517236"/>
              <a:gd name="connsiteY1" fmla="*/ 212437 h 360219"/>
              <a:gd name="connsiteX2" fmla="*/ 517236 w 517236"/>
              <a:gd name="connsiteY2" fmla="*/ 360219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360219">
                <a:moveTo>
                  <a:pt x="0" y="0"/>
                </a:moveTo>
                <a:cubicBezTo>
                  <a:pt x="95442" y="76200"/>
                  <a:pt x="190885" y="152400"/>
                  <a:pt x="277091" y="212437"/>
                </a:cubicBezTo>
                <a:cubicBezTo>
                  <a:pt x="363297" y="272474"/>
                  <a:pt x="440266" y="316346"/>
                  <a:pt x="517236" y="360219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42"/>
          <p:cNvGrpSpPr/>
          <p:nvPr/>
        </p:nvGrpSpPr>
        <p:grpSpPr>
          <a:xfrm>
            <a:off x="2280245" y="3986882"/>
            <a:ext cx="5458819" cy="508918"/>
            <a:chOff x="3008756" y="1433631"/>
            <a:chExt cx="4582755" cy="496128"/>
          </a:xfrm>
        </p:grpSpPr>
        <p:cxnSp>
          <p:nvCxnSpPr>
            <p:cNvPr id="79" name="Straight Connector 78"/>
            <p:cNvCxnSpPr>
              <a:stCxn id="61" idx="2"/>
            </p:cNvCxnSpPr>
            <p:nvPr/>
          </p:nvCxnSpPr>
          <p:spPr>
            <a:xfrm flipV="1">
              <a:off x="3008756" y="1435470"/>
              <a:ext cx="3596364" cy="1163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H="1" flipV="1">
              <a:off x="6829855" y="1486370"/>
              <a:ext cx="761656" cy="44338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593433" y="1433631"/>
              <a:ext cx="242420" cy="5273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5" name="Straight Connector 84"/>
          <p:cNvCxnSpPr>
            <a:endCxn id="54" idx="7"/>
          </p:cNvCxnSpPr>
          <p:nvPr/>
        </p:nvCxnSpPr>
        <p:spPr>
          <a:xfrm>
            <a:off x="2304058" y="4108139"/>
            <a:ext cx="4335751" cy="55896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17" idx="2"/>
          </p:cNvCxnSpPr>
          <p:nvPr/>
        </p:nvCxnSpPr>
        <p:spPr>
          <a:xfrm flipH="1">
            <a:off x="6769895" y="4504316"/>
            <a:ext cx="971374" cy="1367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6631496" y="4643438"/>
            <a:ext cx="140779" cy="223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8"/>
          <p:cNvGrpSpPr/>
          <p:nvPr/>
        </p:nvGrpSpPr>
        <p:grpSpPr>
          <a:xfrm flipV="1">
            <a:off x="7543799" y="1392264"/>
            <a:ext cx="67476" cy="378690"/>
            <a:chOff x="1653309" y="1182255"/>
            <a:chExt cx="914400" cy="508000"/>
          </a:xfrm>
        </p:grpSpPr>
        <p:sp>
          <p:nvSpPr>
            <p:cNvPr id="98" name="Oval 97"/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 101"/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Freeform 110"/>
          <p:cNvSpPr/>
          <p:nvPr/>
        </p:nvSpPr>
        <p:spPr>
          <a:xfrm>
            <a:off x="7683898" y="1495534"/>
            <a:ext cx="517236" cy="2237017"/>
          </a:xfrm>
          <a:custGeom>
            <a:avLst/>
            <a:gdLst>
              <a:gd name="connsiteX0" fmla="*/ 517236 w 517236"/>
              <a:gd name="connsiteY0" fmla="*/ 0 h 369455"/>
              <a:gd name="connsiteX1" fmla="*/ 323273 w 517236"/>
              <a:gd name="connsiteY1" fmla="*/ 221673 h 369455"/>
              <a:gd name="connsiteX2" fmla="*/ 0 w 517236"/>
              <a:gd name="connsiteY2" fmla="*/ 369455 h 36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369455">
                <a:moveTo>
                  <a:pt x="517236" y="0"/>
                </a:moveTo>
                <a:cubicBezTo>
                  <a:pt x="463357" y="80048"/>
                  <a:pt x="409479" y="160097"/>
                  <a:pt x="323273" y="221673"/>
                </a:cubicBezTo>
                <a:cubicBezTo>
                  <a:pt x="237067" y="283249"/>
                  <a:pt x="118533" y="326352"/>
                  <a:pt x="0" y="369455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Freeform 111"/>
          <p:cNvSpPr/>
          <p:nvPr/>
        </p:nvSpPr>
        <p:spPr>
          <a:xfrm flipH="1">
            <a:off x="1449785" y="1272945"/>
            <a:ext cx="517236" cy="369455"/>
          </a:xfrm>
          <a:custGeom>
            <a:avLst/>
            <a:gdLst>
              <a:gd name="connsiteX0" fmla="*/ 517236 w 517236"/>
              <a:gd name="connsiteY0" fmla="*/ 0 h 369455"/>
              <a:gd name="connsiteX1" fmla="*/ 323273 w 517236"/>
              <a:gd name="connsiteY1" fmla="*/ 221673 h 369455"/>
              <a:gd name="connsiteX2" fmla="*/ 0 w 517236"/>
              <a:gd name="connsiteY2" fmla="*/ 369455 h 36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369455">
                <a:moveTo>
                  <a:pt x="517236" y="0"/>
                </a:moveTo>
                <a:cubicBezTo>
                  <a:pt x="463357" y="80048"/>
                  <a:pt x="409479" y="160097"/>
                  <a:pt x="323273" y="221673"/>
                </a:cubicBezTo>
                <a:cubicBezTo>
                  <a:pt x="237067" y="283249"/>
                  <a:pt x="118533" y="326352"/>
                  <a:pt x="0" y="369455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 flipH="1">
            <a:off x="1445490" y="1258190"/>
            <a:ext cx="517236" cy="2237017"/>
          </a:xfrm>
          <a:custGeom>
            <a:avLst/>
            <a:gdLst>
              <a:gd name="connsiteX0" fmla="*/ 517236 w 517236"/>
              <a:gd name="connsiteY0" fmla="*/ 0 h 369455"/>
              <a:gd name="connsiteX1" fmla="*/ 323273 w 517236"/>
              <a:gd name="connsiteY1" fmla="*/ 221673 h 369455"/>
              <a:gd name="connsiteX2" fmla="*/ 0 w 517236"/>
              <a:gd name="connsiteY2" fmla="*/ 369455 h 36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369455">
                <a:moveTo>
                  <a:pt x="517236" y="0"/>
                </a:moveTo>
                <a:cubicBezTo>
                  <a:pt x="463357" y="80048"/>
                  <a:pt x="409479" y="160097"/>
                  <a:pt x="323273" y="221673"/>
                </a:cubicBezTo>
                <a:cubicBezTo>
                  <a:pt x="237067" y="283249"/>
                  <a:pt x="118533" y="326352"/>
                  <a:pt x="0" y="369455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 flipV="1">
            <a:off x="7648574" y="4125626"/>
            <a:ext cx="92695" cy="378690"/>
            <a:chOff x="1653309" y="1182255"/>
            <a:chExt cx="914400" cy="508000"/>
          </a:xfrm>
        </p:grpSpPr>
        <p:sp>
          <p:nvSpPr>
            <p:cNvPr id="116" name="Oval 115"/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Freeform 117"/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Freeform 118"/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Freeform 119"/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/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6410038" y="886691"/>
            <a:ext cx="1209963" cy="14039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51"/>
          <p:cNvSpPr>
            <a:spLocks/>
          </p:cNvSpPr>
          <p:nvPr/>
        </p:nvSpPr>
        <p:spPr bwMode="auto">
          <a:xfrm>
            <a:off x="6400799" y="1108364"/>
            <a:ext cx="314037" cy="960581"/>
          </a:xfrm>
          <a:custGeom>
            <a:avLst/>
            <a:gdLst>
              <a:gd name="T0" fmla="*/ 105 w 204"/>
              <a:gd name="T1" fmla="*/ 0 h 1053"/>
              <a:gd name="T2" fmla="*/ 66 w 204"/>
              <a:gd name="T3" fmla="*/ 102 h 1053"/>
              <a:gd name="T4" fmla="*/ 36 w 204"/>
              <a:gd name="T5" fmla="*/ 210 h 1053"/>
              <a:gd name="T6" fmla="*/ 15 w 204"/>
              <a:gd name="T7" fmla="*/ 339 h 1053"/>
              <a:gd name="T8" fmla="*/ 0 w 204"/>
              <a:gd name="T9" fmla="*/ 513 h 1053"/>
              <a:gd name="T10" fmla="*/ 3 w 204"/>
              <a:gd name="T11" fmla="*/ 618 h 1053"/>
              <a:gd name="T12" fmla="*/ 21 w 204"/>
              <a:gd name="T13" fmla="*/ 777 h 1053"/>
              <a:gd name="T14" fmla="*/ 66 w 204"/>
              <a:gd name="T15" fmla="*/ 957 h 1053"/>
              <a:gd name="T16" fmla="*/ 102 w 204"/>
              <a:gd name="T17" fmla="*/ 1053 h 1053"/>
              <a:gd name="T18" fmla="*/ 126 w 204"/>
              <a:gd name="T19" fmla="*/ 999 h 1053"/>
              <a:gd name="T20" fmla="*/ 174 w 204"/>
              <a:gd name="T21" fmla="*/ 834 h 1053"/>
              <a:gd name="T22" fmla="*/ 204 w 204"/>
              <a:gd name="T23" fmla="*/ 621 h 1053"/>
              <a:gd name="T24" fmla="*/ 204 w 204"/>
              <a:gd name="T25" fmla="*/ 480 h 1053"/>
              <a:gd name="T26" fmla="*/ 192 w 204"/>
              <a:gd name="T27" fmla="*/ 315 h 1053"/>
              <a:gd name="T28" fmla="*/ 165 w 204"/>
              <a:gd name="T29" fmla="*/ 180 h 1053"/>
              <a:gd name="T30" fmla="*/ 135 w 204"/>
              <a:gd name="T31" fmla="*/ 69 h 1053"/>
              <a:gd name="T32" fmla="*/ 105 w 204"/>
              <a:gd name="T33" fmla="*/ 0 h 105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4"/>
              <a:gd name="T52" fmla="*/ 0 h 1053"/>
              <a:gd name="T53" fmla="*/ 204 w 204"/>
              <a:gd name="T54" fmla="*/ 1053 h 105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4" h="1053">
                <a:moveTo>
                  <a:pt x="105" y="0"/>
                </a:moveTo>
                <a:lnTo>
                  <a:pt x="66" y="102"/>
                </a:lnTo>
                <a:lnTo>
                  <a:pt x="36" y="210"/>
                </a:lnTo>
                <a:lnTo>
                  <a:pt x="15" y="339"/>
                </a:lnTo>
                <a:lnTo>
                  <a:pt x="0" y="513"/>
                </a:lnTo>
                <a:lnTo>
                  <a:pt x="3" y="618"/>
                </a:lnTo>
                <a:lnTo>
                  <a:pt x="21" y="777"/>
                </a:lnTo>
                <a:lnTo>
                  <a:pt x="66" y="957"/>
                </a:lnTo>
                <a:lnTo>
                  <a:pt x="102" y="1053"/>
                </a:lnTo>
                <a:lnTo>
                  <a:pt x="126" y="999"/>
                </a:lnTo>
                <a:lnTo>
                  <a:pt x="174" y="834"/>
                </a:lnTo>
                <a:lnTo>
                  <a:pt x="204" y="621"/>
                </a:lnTo>
                <a:lnTo>
                  <a:pt x="204" y="480"/>
                </a:lnTo>
                <a:lnTo>
                  <a:pt x="192" y="315"/>
                </a:lnTo>
                <a:lnTo>
                  <a:pt x="165" y="180"/>
                </a:lnTo>
                <a:lnTo>
                  <a:pt x="135" y="69"/>
                </a:lnTo>
                <a:lnTo>
                  <a:pt x="10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43"/>
          <p:cNvGrpSpPr/>
          <p:nvPr/>
        </p:nvGrpSpPr>
        <p:grpSpPr>
          <a:xfrm flipV="1">
            <a:off x="3052616" y="1588657"/>
            <a:ext cx="4567385" cy="254212"/>
            <a:chOff x="3057235" y="1337083"/>
            <a:chExt cx="4564876" cy="270443"/>
          </a:xfrm>
        </p:grpSpPr>
        <p:cxnSp>
          <p:nvCxnSpPr>
            <p:cNvPr id="45" name="Straight Connector 44"/>
            <p:cNvCxnSpPr/>
            <p:nvPr/>
          </p:nvCxnSpPr>
          <p:spPr>
            <a:xfrm flipV="1">
              <a:off x="3057235" y="1337083"/>
              <a:ext cx="3442879" cy="25056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10" idx="6"/>
            </p:cNvCxnSpPr>
            <p:nvPr/>
          </p:nvCxnSpPr>
          <p:spPr>
            <a:xfrm flipH="1" flipV="1">
              <a:off x="6591596" y="1359994"/>
              <a:ext cx="1030515" cy="2475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6500114" y="1337083"/>
              <a:ext cx="103092" cy="154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895927" y="2983345"/>
            <a:ext cx="3648364" cy="28725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8"/>
          <p:cNvGrpSpPr/>
          <p:nvPr/>
        </p:nvGrpSpPr>
        <p:grpSpPr>
          <a:xfrm flipH="1">
            <a:off x="2142835" y="1422401"/>
            <a:ext cx="914400" cy="378690"/>
            <a:chOff x="1653309" y="1182255"/>
            <a:chExt cx="914400" cy="508000"/>
          </a:xfrm>
        </p:grpSpPr>
        <p:sp>
          <p:nvSpPr>
            <p:cNvPr id="3" name="Oval 2"/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 3"/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42"/>
          <p:cNvGrpSpPr/>
          <p:nvPr/>
        </p:nvGrpSpPr>
        <p:grpSpPr>
          <a:xfrm>
            <a:off x="3057235" y="1340838"/>
            <a:ext cx="4562766" cy="247818"/>
            <a:chOff x="3057235" y="1340762"/>
            <a:chExt cx="4567782" cy="252394"/>
          </a:xfrm>
        </p:grpSpPr>
        <p:cxnSp>
          <p:nvCxnSpPr>
            <p:cNvPr id="13" name="Straight Connector 12"/>
            <p:cNvCxnSpPr>
              <a:stCxn id="8" idx="2"/>
            </p:cNvCxnSpPr>
            <p:nvPr/>
          </p:nvCxnSpPr>
          <p:spPr>
            <a:xfrm flipV="1">
              <a:off x="3057235" y="1349631"/>
              <a:ext cx="3450355" cy="2425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0" idx="6"/>
            </p:cNvCxnSpPr>
            <p:nvPr/>
          </p:nvCxnSpPr>
          <p:spPr>
            <a:xfrm flipH="1" flipV="1">
              <a:off x="6591580" y="1340762"/>
              <a:ext cx="1033437" cy="25239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507590" y="1349631"/>
              <a:ext cx="95616" cy="291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2" name="Straight Connector 51"/>
          <p:cNvCxnSpPr/>
          <p:nvPr/>
        </p:nvCxnSpPr>
        <p:spPr>
          <a:xfrm>
            <a:off x="3057236" y="2503055"/>
            <a:ext cx="3352800" cy="1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107706" y="2318322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6405420" y="3616036"/>
            <a:ext cx="1209963" cy="14039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 51"/>
          <p:cNvSpPr>
            <a:spLocks/>
          </p:cNvSpPr>
          <p:nvPr/>
        </p:nvSpPr>
        <p:spPr bwMode="auto">
          <a:xfrm>
            <a:off x="6396181" y="3837709"/>
            <a:ext cx="314037" cy="960581"/>
          </a:xfrm>
          <a:custGeom>
            <a:avLst/>
            <a:gdLst>
              <a:gd name="T0" fmla="*/ 105 w 204"/>
              <a:gd name="T1" fmla="*/ 0 h 1053"/>
              <a:gd name="T2" fmla="*/ 66 w 204"/>
              <a:gd name="T3" fmla="*/ 102 h 1053"/>
              <a:gd name="T4" fmla="*/ 36 w 204"/>
              <a:gd name="T5" fmla="*/ 210 h 1053"/>
              <a:gd name="T6" fmla="*/ 15 w 204"/>
              <a:gd name="T7" fmla="*/ 339 h 1053"/>
              <a:gd name="T8" fmla="*/ 0 w 204"/>
              <a:gd name="T9" fmla="*/ 513 h 1053"/>
              <a:gd name="T10" fmla="*/ 3 w 204"/>
              <a:gd name="T11" fmla="*/ 618 h 1053"/>
              <a:gd name="T12" fmla="*/ 21 w 204"/>
              <a:gd name="T13" fmla="*/ 777 h 1053"/>
              <a:gd name="T14" fmla="*/ 66 w 204"/>
              <a:gd name="T15" fmla="*/ 957 h 1053"/>
              <a:gd name="T16" fmla="*/ 102 w 204"/>
              <a:gd name="T17" fmla="*/ 1053 h 1053"/>
              <a:gd name="T18" fmla="*/ 126 w 204"/>
              <a:gd name="T19" fmla="*/ 999 h 1053"/>
              <a:gd name="T20" fmla="*/ 174 w 204"/>
              <a:gd name="T21" fmla="*/ 834 h 1053"/>
              <a:gd name="T22" fmla="*/ 204 w 204"/>
              <a:gd name="T23" fmla="*/ 621 h 1053"/>
              <a:gd name="T24" fmla="*/ 204 w 204"/>
              <a:gd name="T25" fmla="*/ 480 h 1053"/>
              <a:gd name="T26" fmla="*/ 192 w 204"/>
              <a:gd name="T27" fmla="*/ 315 h 1053"/>
              <a:gd name="T28" fmla="*/ 165 w 204"/>
              <a:gd name="T29" fmla="*/ 180 h 1053"/>
              <a:gd name="T30" fmla="*/ 135 w 204"/>
              <a:gd name="T31" fmla="*/ 69 h 1053"/>
              <a:gd name="T32" fmla="*/ 105 w 204"/>
              <a:gd name="T33" fmla="*/ 0 h 105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4"/>
              <a:gd name="T52" fmla="*/ 0 h 1053"/>
              <a:gd name="T53" fmla="*/ 204 w 204"/>
              <a:gd name="T54" fmla="*/ 1053 h 105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4" h="1053">
                <a:moveTo>
                  <a:pt x="105" y="0"/>
                </a:moveTo>
                <a:lnTo>
                  <a:pt x="66" y="102"/>
                </a:lnTo>
                <a:lnTo>
                  <a:pt x="36" y="210"/>
                </a:lnTo>
                <a:lnTo>
                  <a:pt x="15" y="339"/>
                </a:lnTo>
                <a:lnTo>
                  <a:pt x="0" y="513"/>
                </a:lnTo>
                <a:lnTo>
                  <a:pt x="3" y="618"/>
                </a:lnTo>
                <a:lnTo>
                  <a:pt x="21" y="777"/>
                </a:lnTo>
                <a:lnTo>
                  <a:pt x="66" y="957"/>
                </a:lnTo>
                <a:lnTo>
                  <a:pt x="102" y="1053"/>
                </a:lnTo>
                <a:lnTo>
                  <a:pt x="126" y="999"/>
                </a:lnTo>
                <a:lnTo>
                  <a:pt x="174" y="834"/>
                </a:lnTo>
                <a:lnTo>
                  <a:pt x="204" y="621"/>
                </a:lnTo>
                <a:lnTo>
                  <a:pt x="204" y="480"/>
                </a:lnTo>
                <a:lnTo>
                  <a:pt x="192" y="315"/>
                </a:lnTo>
                <a:lnTo>
                  <a:pt x="165" y="180"/>
                </a:lnTo>
                <a:lnTo>
                  <a:pt x="135" y="69"/>
                </a:lnTo>
                <a:lnTo>
                  <a:pt x="10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111"/>
          <p:cNvGrpSpPr/>
          <p:nvPr/>
        </p:nvGrpSpPr>
        <p:grpSpPr>
          <a:xfrm flipH="1">
            <a:off x="2138217" y="4151746"/>
            <a:ext cx="914400" cy="378690"/>
            <a:chOff x="1653309" y="1182255"/>
            <a:chExt cx="914400" cy="508000"/>
          </a:xfrm>
        </p:grpSpPr>
        <p:sp>
          <p:nvSpPr>
            <p:cNvPr id="113" name="Oval 112"/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Freeform 113"/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reeform 114"/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115"/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Freeform 116"/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4" name="Straight Connector 133"/>
          <p:cNvCxnSpPr>
            <a:endCxn id="107" idx="1"/>
          </p:cNvCxnSpPr>
          <p:nvPr/>
        </p:nvCxnSpPr>
        <p:spPr>
          <a:xfrm flipV="1">
            <a:off x="4090988" y="3930757"/>
            <a:ext cx="2406793" cy="38406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5"/>
          <p:cNvGrpSpPr/>
          <p:nvPr/>
        </p:nvGrpSpPr>
        <p:grpSpPr>
          <a:xfrm>
            <a:off x="4544291" y="3926139"/>
            <a:ext cx="3054423" cy="382336"/>
            <a:chOff x="4544291" y="3926139"/>
            <a:chExt cx="3054423" cy="382336"/>
          </a:xfrm>
        </p:grpSpPr>
        <p:cxnSp>
          <p:nvCxnSpPr>
            <p:cNvPr id="136" name="Straight Connector 135"/>
            <p:cNvCxnSpPr/>
            <p:nvPr/>
          </p:nvCxnSpPr>
          <p:spPr>
            <a:xfrm>
              <a:off x="6627019" y="3950494"/>
              <a:ext cx="971695" cy="3579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 flipV="1">
              <a:off x="4544291" y="3926139"/>
              <a:ext cx="1958108" cy="322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>
              <a:stCxn id="107" idx="1"/>
            </p:cNvCxnSpPr>
            <p:nvPr/>
          </p:nvCxnSpPr>
          <p:spPr>
            <a:xfrm>
              <a:off x="6497781" y="3930757"/>
              <a:ext cx="141144" cy="244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7" name="Straight Connector 146"/>
          <p:cNvCxnSpPr/>
          <p:nvPr/>
        </p:nvCxnSpPr>
        <p:spPr>
          <a:xfrm>
            <a:off x="4095750" y="4319588"/>
            <a:ext cx="2397419" cy="38633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47"/>
          <p:cNvGrpSpPr/>
          <p:nvPr/>
        </p:nvGrpSpPr>
        <p:grpSpPr>
          <a:xfrm flipV="1">
            <a:off x="4539679" y="4327911"/>
            <a:ext cx="3054423" cy="382336"/>
            <a:chOff x="4544291" y="3926139"/>
            <a:chExt cx="3054423" cy="382336"/>
          </a:xfrm>
        </p:grpSpPr>
        <p:cxnSp>
          <p:nvCxnSpPr>
            <p:cNvPr id="149" name="Straight Connector 148"/>
            <p:cNvCxnSpPr/>
            <p:nvPr/>
          </p:nvCxnSpPr>
          <p:spPr>
            <a:xfrm>
              <a:off x="6627019" y="3950494"/>
              <a:ext cx="971695" cy="35798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 flipV="1">
              <a:off x="4544291" y="3926139"/>
              <a:ext cx="1958108" cy="32258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6497781" y="3930757"/>
              <a:ext cx="141144" cy="2449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53"/>
          <p:cNvGrpSpPr/>
          <p:nvPr/>
        </p:nvGrpSpPr>
        <p:grpSpPr>
          <a:xfrm flipH="1">
            <a:off x="3181205" y="4161271"/>
            <a:ext cx="914400" cy="378690"/>
            <a:chOff x="1653309" y="1182255"/>
            <a:chExt cx="914400" cy="508000"/>
          </a:xfrm>
          <a:solidFill>
            <a:srgbClr val="FFC000">
              <a:alpha val="34000"/>
            </a:srgbClr>
          </a:solidFill>
        </p:grpSpPr>
        <p:sp>
          <p:nvSpPr>
            <p:cNvPr id="155" name="Oval 154"/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reeform 155"/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 156"/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Freeform 157"/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Freeform 158"/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/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2" name="Straight Connector 161"/>
          <p:cNvCxnSpPr>
            <a:stCxn id="118" idx="2"/>
          </p:cNvCxnSpPr>
          <p:nvPr/>
        </p:nvCxnSpPr>
        <p:spPr>
          <a:xfrm flipV="1">
            <a:off x="3052617" y="4248150"/>
            <a:ext cx="1500333" cy="6884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/>
          <p:cNvCxnSpPr>
            <a:stCxn id="118" idx="2"/>
          </p:cNvCxnSpPr>
          <p:nvPr/>
        </p:nvCxnSpPr>
        <p:spPr>
          <a:xfrm>
            <a:off x="3052617" y="4316993"/>
            <a:ext cx="1486046" cy="740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4133273" y="5426360"/>
            <a:ext cx="2304472" cy="1385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5103090" y="5241631"/>
            <a:ext cx="4387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d’</a:t>
            </a:r>
            <a:endParaRPr lang="en-US" dirty="0"/>
          </a:p>
        </p:txBody>
      </p:sp>
      <p:sp>
        <p:nvSpPr>
          <p:cNvPr id="171" name="TextBox 170"/>
          <p:cNvSpPr txBox="1"/>
          <p:nvPr/>
        </p:nvSpPr>
        <p:spPr>
          <a:xfrm>
            <a:off x="8054108" y="1136073"/>
            <a:ext cx="598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Eyes</a:t>
            </a:r>
            <a:endParaRPr lang="en-US" dirty="0"/>
          </a:p>
        </p:txBody>
      </p:sp>
      <p:sp>
        <p:nvSpPr>
          <p:cNvPr id="172" name="Freeform 171"/>
          <p:cNvSpPr/>
          <p:nvPr/>
        </p:nvSpPr>
        <p:spPr>
          <a:xfrm>
            <a:off x="7693891" y="1505527"/>
            <a:ext cx="517236" cy="369455"/>
          </a:xfrm>
          <a:custGeom>
            <a:avLst/>
            <a:gdLst>
              <a:gd name="connsiteX0" fmla="*/ 517236 w 517236"/>
              <a:gd name="connsiteY0" fmla="*/ 0 h 369455"/>
              <a:gd name="connsiteX1" fmla="*/ 323273 w 517236"/>
              <a:gd name="connsiteY1" fmla="*/ 221673 h 369455"/>
              <a:gd name="connsiteX2" fmla="*/ 0 w 517236"/>
              <a:gd name="connsiteY2" fmla="*/ 369455 h 36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369455">
                <a:moveTo>
                  <a:pt x="517236" y="0"/>
                </a:moveTo>
                <a:cubicBezTo>
                  <a:pt x="463357" y="80048"/>
                  <a:pt x="409479" y="160097"/>
                  <a:pt x="323273" y="221673"/>
                </a:cubicBezTo>
                <a:cubicBezTo>
                  <a:pt x="237067" y="283249"/>
                  <a:pt x="118533" y="326352"/>
                  <a:pt x="0" y="369455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Freeform 172"/>
          <p:cNvSpPr/>
          <p:nvPr/>
        </p:nvSpPr>
        <p:spPr>
          <a:xfrm>
            <a:off x="7703127" y="1505527"/>
            <a:ext cx="498764" cy="2586182"/>
          </a:xfrm>
          <a:custGeom>
            <a:avLst/>
            <a:gdLst>
              <a:gd name="connsiteX0" fmla="*/ 517236 w 517236"/>
              <a:gd name="connsiteY0" fmla="*/ 0 h 369455"/>
              <a:gd name="connsiteX1" fmla="*/ 323273 w 517236"/>
              <a:gd name="connsiteY1" fmla="*/ 221673 h 369455"/>
              <a:gd name="connsiteX2" fmla="*/ 0 w 517236"/>
              <a:gd name="connsiteY2" fmla="*/ 369455 h 369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369455">
                <a:moveTo>
                  <a:pt x="517236" y="0"/>
                </a:moveTo>
                <a:cubicBezTo>
                  <a:pt x="463357" y="80048"/>
                  <a:pt x="409479" y="160097"/>
                  <a:pt x="323273" y="221673"/>
                </a:cubicBezTo>
                <a:cubicBezTo>
                  <a:pt x="237067" y="283249"/>
                  <a:pt x="118533" y="326352"/>
                  <a:pt x="0" y="369455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TextBox 173"/>
          <p:cNvSpPr txBox="1"/>
          <p:nvPr/>
        </p:nvSpPr>
        <p:spPr>
          <a:xfrm>
            <a:off x="868218" y="942110"/>
            <a:ext cx="176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 out of water</a:t>
            </a:r>
            <a:endParaRPr lang="en-US" dirty="0"/>
          </a:p>
        </p:txBody>
      </p:sp>
      <p:sp>
        <p:nvSpPr>
          <p:cNvPr id="175" name="TextBox 174"/>
          <p:cNvSpPr txBox="1"/>
          <p:nvPr/>
        </p:nvSpPr>
        <p:spPr>
          <a:xfrm>
            <a:off x="1334657" y="4899890"/>
            <a:ext cx="3129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Rays appear to come from here</a:t>
            </a:r>
            <a:endParaRPr lang="en-US" dirty="0"/>
          </a:p>
        </p:txBody>
      </p:sp>
      <p:sp>
        <p:nvSpPr>
          <p:cNvPr id="176" name="TextBox 175"/>
          <p:cNvSpPr txBox="1"/>
          <p:nvPr/>
        </p:nvSpPr>
        <p:spPr>
          <a:xfrm>
            <a:off x="3583709" y="960581"/>
            <a:ext cx="185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Rays from fish</a:t>
            </a:r>
            <a:endParaRPr lang="en-US" dirty="0"/>
          </a:p>
        </p:txBody>
      </p:sp>
      <p:sp>
        <p:nvSpPr>
          <p:cNvPr id="177" name="TextBox 176"/>
          <p:cNvSpPr txBox="1"/>
          <p:nvPr/>
        </p:nvSpPr>
        <p:spPr>
          <a:xfrm>
            <a:off x="919019" y="3689926"/>
            <a:ext cx="137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Fish in water</a:t>
            </a:r>
            <a:endParaRPr lang="en-US" dirty="0"/>
          </a:p>
        </p:txBody>
      </p:sp>
      <p:sp>
        <p:nvSpPr>
          <p:cNvPr id="179" name="Freeform 178"/>
          <p:cNvSpPr/>
          <p:nvPr/>
        </p:nvSpPr>
        <p:spPr>
          <a:xfrm>
            <a:off x="4165600" y="1357745"/>
            <a:ext cx="517236" cy="360219"/>
          </a:xfrm>
          <a:custGeom>
            <a:avLst/>
            <a:gdLst>
              <a:gd name="connsiteX0" fmla="*/ 0 w 517236"/>
              <a:gd name="connsiteY0" fmla="*/ 0 h 360219"/>
              <a:gd name="connsiteX1" fmla="*/ 277091 w 517236"/>
              <a:gd name="connsiteY1" fmla="*/ 212437 h 360219"/>
              <a:gd name="connsiteX2" fmla="*/ 517236 w 517236"/>
              <a:gd name="connsiteY2" fmla="*/ 360219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360219">
                <a:moveTo>
                  <a:pt x="0" y="0"/>
                </a:moveTo>
                <a:cubicBezTo>
                  <a:pt x="95442" y="76200"/>
                  <a:pt x="190885" y="152400"/>
                  <a:pt x="277091" y="212437"/>
                </a:cubicBezTo>
                <a:cubicBezTo>
                  <a:pt x="363297" y="272474"/>
                  <a:pt x="440266" y="316346"/>
                  <a:pt x="517236" y="360219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Freeform 179"/>
          <p:cNvSpPr/>
          <p:nvPr/>
        </p:nvSpPr>
        <p:spPr>
          <a:xfrm>
            <a:off x="4197927" y="1362363"/>
            <a:ext cx="300182" cy="106219"/>
          </a:xfrm>
          <a:custGeom>
            <a:avLst/>
            <a:gdLst>
              <a:gd name="connsiteX0" fmla="*/ 0 w 517236"/>
              <a:gd name="connsiteY0" fmla="*/ 0 h 360219"/>
              <a:gd name="connsiteX1" fmla="*/ 277091 w 517236"/>
              <a:gd name="connsiteY1" fmla="*/ 212437 h 360219"/>
              <a:gd name="connsiteX2" fmla="*/ 517236 w 517236"/>
              <a:gd name="connsiteY2" fmla="*/ 360219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360219">
                <a:moveTo>
                  <a:pt x="0" y="0"/>
                </a:moveTo>
                <a:cubicBezTo>
                  <a:pt x="95442" y="76200"/>
                  <a:pt x="190885" y="152400"/>
                  <a:pt x="277091" y="212437"/>
                </a:cubicBezTo>
                <a:cubicBezTo>
                  <a:pt x="363297" y="272474"/>
                  <a:pt x="440266" y="316346"/>
                  <a:pt x="517236" y="360219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Freeform 180"/>
          <p:cNvSpPr/>
          <p:nvPr/>
        </p:nvSpPr>
        <p:spPr>
          <a:xfrm>
            <a:off x="5398655" y="3902364"/>
            <a:ext cx="503381" cy="678872"/>
          </a:xfrm>
          <a:custGeom>
            <a:avLst/>
            <a:gdLst>
              <a:gd name="connsiteX0" fmla="*/ 0 w 517236"/>
              <a:gd name="connsiteY0" fmla="*/ 0 h 360219"/>
              <a:gd name="connsiteX1" fmla="*/ 277091 w 517236"/>
              <a:gd name="connsiteY1" fmla="*/ 212437 h 360219"/>
              <a:gd name="connsiteX2" fmla="*/ 517236 w 517236"/>
              <a:gd name="connsiteY2" fmla="*/ 360219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360219">
                <a:moveTo>
                  <a:pt x="0" y="0"/>
                </a:moveTo>
                <a:cubicBezTo>
                  <a:pt x="95442" y="76200"/>
                  <a:pt x="190885" y="152400"/>
                  <a:pt x="277091" y="212437"/>
                </a:cubicBezTo>
                <a:cubicBezTo>
                  <a:pt x="363297" y="272474"/>
                  <a:pt x="440266" y="316346"/>
                  <a:pt x="517236" y="360219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Freeform 181"/>
          <p:cNvSpPr/>
          <p:nvPr/>
        </p:nvSpPr>
        <p:spPr>
          <a:xfrm>
            <a:off x="5430982" y="3906982"/>
            <a:ext cx="300182" cy="106219"/>
          </a:xfrm>
          <a:custGeom>
            <a:avLst/>
            <a:gdLst>
              <a:gd name="connsiteX0" fmla="*/ 0 w 517236"/>
              <a:gd name="connsiteY0" fmla="*/ 0 h 360219"/>
              <a:gd name="connsiteX1" fmla="*/ 277091 w 517236"/>
              <a:gd name="connsiteY1" fmla="*/ 212437 h 360219"/>
              <a:gd name="connsiteX2" fmla="*/ 517236 w 517236"/>
              <a:gd name="connsiteY2" fmla="*/ 360219 h 36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7236" h="360219">
                <a:moveTo>
                  <a:pt x="0" y="0"/>
                </a:moveTo>
                <a:cubicBezTo>
                  <a:pt x="95442" y="76200"/>
                  <a:pt x="190885" y="152400"/>
                  <a:pt x="277091" y="212437"/>
                </a:cubicBezTo>
                <a:cubicBezTo>
                  <a:pt x="363297" y="272474"/>
                  <a:pt x="440266" y="316346"/>
                  <a:pt x="517236" y="360219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TextBox 182"/>
          <p:cNvSpPr txBox="1"/>
          <p:nvPr/>
        </p:nvSpPr>
        <p:spPr>
          <a:xfrm>
            <a:off x="4687456" y="3505199"/>
            <a:ext cx="158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Rays from fish</a:t>
            </a:r>
            <a:endParaRPr lang="en-US" dirty="0"/>
          </a:p>
        </p:txBody>
      </p:sp>
      <p:sp>
        <p:nvSpPr>
          <p:cNvPr id="184" name="Freeform 183"/>
          <p:cNvSpPr/>
          <p:nvPr/>
        </p:nvSpPr>
        <p:spPr>
          <a:xfrm>
            <a:off x="4119418" y="4387273"/>
            <a:ext cx="73891" cy="581891"/>
          </a:xfrm>
          <a:custGeom>
            <a:avLst/>
            <a:gdLst>
              <a:gd name="connsiteX0" fmla="*/ 73891 w 73891"/>
              <a:gd name="connsiteY0" fmla="*/ 581891 h 581891"/>
              <a:gd name="connsiteX1" fmla="*/ 0 w 73891"/>
              <a:gd name="connsiteY1" fmla="*/ 230909 h 581891"/>
              <a:gd name="connsiteX2" fmla="*/ 73891 w 73891"/>
              <a:gd name="connsiteY2" fmla="*/ 304800 h 581891"/>
              <a:gd name="connsiteX3" fmla="*/ 0 w 73891"/>
              <a:gd name="connsiteY3" fmla="*/ 0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91" h="581891">
                <a:moveTo>
                  <a:pt x="73891" y="581891"/>
                </a:moveTo>
                <a:cubicBezTo>
                  <a:pt x="36945" y="429491"/>
                  <a:pt x="0" y="277091"/>
                  <a:pt x="0" y="230909"/>
                </a:cubicBezTo>
                <a:cubicBezTo>
                  <a:pt x="0" y="184727"/>
                  <a:pt x="73891" y="343285"/>
                  <a:pt x="73891" y="304800"/>
                </a:cubicBezTo>
                <a:cubicBezTo>
                  <a:pt x="73891" y="266315"/>
                  <a:pt x="36945" y="133157"/>
                  <a:pt x="0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2937164" y="3648363"/>
            <a:ext cx="1481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of Fish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71" y="0"/>
            <a:ext cx="3648364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"/>
          <p:cNvGrpSpPr/>
          <p:nvPr/>
        </p:nvGrpSpPr>
        <p:grpSpPr>
          <a:xfrm flipH="1">
            <a:off x="139411" y="2889702"/>
            <a:ext cx="946760" cy="681885"/>
            <a:chOff x="1653309" y="1182255"/>
            <a:chExt cx="914400" cy="508000"/>
          </a:xfrm>
        </p:grpSpPr>
        <p:sp>
          <p:nvSpPr>
            <p:cNvPr id="6" name="Oval 5"/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1"/>
          <p:cNvGrpSpPr/>
          <p:nvPr/>
        </p:nvGrpSpPr>
        <p:grpSpPr>
          <a:xfrm flipH="1">
            <a:off x="1841967" y="2871517"/>
            <a:ext cx="914400" cy="681885"/>
            <a:chOff x="1653309" y="1182255"/>
            <a:chExt cx="914400" cy="508000"/>
          </a:xfrm>
          <a:solidFill>
            <a:srgbClr val="FFC000">
              <a:alpha val="34000"/>
            </a:srgbClr>
          </a:solidFill>
        </p:grpSpPr>
        <p:sp>
          <p:nvSpPr>
            <p:cNvPr id="23" name="Oval 22"/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V="1">
            <a:off x="2765892" y="636154"/>
            <a:ext cx="2545306" cy="25300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628736" y="685800"/>
            <a:ext cx="1638589" cy="16238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"/>
          </p:cNvCxnSpPr>
          <p:nvPr/>
        </p:nvCxnSpPr>
        <p:spPr>
          <a:xfrm flipV="1">
            <a:off x="1086171" y="2271569"/>
            <a:ext cx="2562193" cy="9156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90500" y="4811428"/>
            <a:ext cx="312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Rays appear to come from here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152435" y="2259882"/>
            <a:ext cx="137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Fish in water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1602511" y="2056821"/>
            <a:ext cx="158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Rays from fish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4647081" y="2480979"/>
            <a:ext cx="14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Image of Fish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2781300" y="3219450"/>
            <a:ext cx="2533939" cy="250260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680402" y="4105693"/>
            <a:ext cx="1653598" cy="16378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1" idx="2"/>
          </p:cNvCxnSpPr>
          <p:nvPr/>
        </p:nvCxnSpPr>
        <p:spPr>
          <a:xfrm>
            <a:off x="1086171" y="3187252"/>
            <a:ext cx="2575759" cy="9184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2715491" y="1839768"/>
            <a:ext cx="951345" cy="1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997200" y="1631944"/>
            <a:ext cx="4387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s’</a:t>
            </a:r>
            <a:endParaRPr lang="en-US" dirty="0"/>
          </a:p>
        </p:txBody>
      </p:sp>
      <p:cxnSp>
        <p:nvCxnSpPr>
          <p:cNvPr id="62" name="Straight Connector 61"/>
          <p:cNvCxnSpPr/>
          <p:nvPr/>
        </p:nvCxnSpPr>
        <p:spPr>
          <a:xfrm>
            <a:off x="1089892" y="1368713"/>
            <a:ext cx="2581562" cy="461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44437" y="1110089"/>
            <a:ext cx="4387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0" y="3190875"/>
            <a:ext cx="7324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219200" y="353377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1</a:t>
            </a:r>
            <a:endParaRPr lang="en-US" baseline="-25000" dirty="0"/>
          </a:p>
        </p:txBody>
      </p:sp>
      <p:sp>
        <p:nvSpPr>
          <p:cNvPr id="45" name="Arc 44"/>
          <p:cNvSpPr/>
          <p:nvPr/>
        </p:nvSpPr>
        <p:spPr>
          <a:xfrm rot="3544261">
            <a:off x="1247775" y="3124200"/>
            <a:ext cx="285750" cy="257175"/>
          </a:xfrm>
          <a:prstGeom prst="arc">
            <a:avLst>
              <a:gd name="adj1" fmla="val 16200000"/>
              <a:gd name="adj2" fmla="val 2043313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1447799" y="3248025"/>
            <a:ext cx="161925" cy="361950"/>
          </a:xfrm>
          <a:custGeom>
            <a:avLst/>
            <a:gdLst>
              <a:gd name="connsiteX0" fmla="*/ 0 w 152400"/>
              <a:gd name="connsiteY0" fmla="*/ 285750 h 285750"/>
              <a:gd name="connsiteX1" fmla="*/ 76200 w 152400"/>
              <a:gd name="connsiteY1" fmla="*/ 142875 h 285750"/>
              <a:gd name="connsiteX2" fmla="*/ 104775 w 152400"/>
              <a:gd name="connsiteY2" fmla="*/ 209550 h 285750"/>
              <a:gd name="connsiteX3" fmla="*/ 152400 w 152400"/>
              <a:gd name="connsiteY3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285750">
                <a:moveTo>
                  <a:pt x="0" y="285750"/>
                </a:moveTo>
                <a:cubicBezTo>
                  <a:pt x="29369" y="220662"/>
                  <a:pt x="58738" y="155575"/>
                  <a:pt x="76200" y="142875"/>
                </a:cubicBezTo>
                <a:cubicBezTo>
                  <a:pt x="93663" y="130175"/>
                  <a:pt x="92075" y="233363"/>
                  <a:pt x="104775" y="209550"/>
                </a:cubicBezTo>
                <a:cubicBezTo>
                  <a:pt x="117475" y="185738"/>
                  <a:pt x="134937" y="92869"/>
                  <a:pt x="152400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190875" y="32385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/>
          </a:p>
        </p:txBody>
      </p:sp>
      <p:sp>
        <p:nvSpPr>
          <p:cNvPr id="49" name="Arc 48"/>
          <p:cNvSpPr/>
          <p:nvPr/>
        </p:nvSpPr>
        <p:spPr>
          <a:xfrm rot="3544261">
            <a:off x="2808054" y="3169674"/>
            <a:ext cx="346540" cy="385301"/>
          </a:xfrm>
          <a:prstGeom prst="arc">
            <a:avLst>
              <a:gd name="adj1" fmla="val 16200000"/>
              <a:gd name="adj2" fmla="val 2043313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276600" y="2266950"/>
            <a:ext cx="942975" cy="9525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3876675" y="2286000"/>
            <a:ext cx="9525" cy="89535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752850" y="2543175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OpenSymbol"/>
                <a:ea typeface="OpenSymbol"/>
              </a:rPr>
              <a:t>ℓ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492502" y="6162675"/>
            <a:ext cx="1086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1</a:t>
            </a:r>
            <a:r>
              <a:rPr lang="en-US" dirty="0" smtClean="0"/>
              <a:t> (Large)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3711702" y="6162675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</a:t>
            </a:r>
            <a:r>
              <a:rPr lang="en-US" baseline="-25000" dirty="0" smtClean="0"/>
              <a:t>2</a:t>
            </a:r>
            <a:r>
              <a:rPr lang="en-US" dirty="0" smtClean="0"/>
              <a:t> (Small)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2733675" y="4114800"/>
            <a:ext cx="1800225" cy="9525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600325" y="378142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1</a:t>
            </a:r>
            <a:endParaRPr lang="en-US" baseline="-25000" dirty="0"/>
          </a:p>
        </p:txBody>
      </p:sp>
      <p:sp>
        <p:nvSpPr>
          <p:cNvPr id="70" name="Arc 69"/>
          <p:cNvSpPr/>
          <p:nvPr/>
        </p:nvSpPr>
        <p:spPr>
          <a:xfrm rot="18055739" flipH="1">
            <a:off x="3048000" y="3886199"/>
            <a:ext cx="285750" cy="257175"/>
          </a:xfrm>
          <a:prstGeom prst="arc">
            <a:avLst>
              <a:gd name="adj1" fmla="val 16200000"/>
              <a:gd name="adj2" fmla="val 2043313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4067175" y="414337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ym typeface="Symbol"/>
              </a:rPr>
              <a:t></a:t>
            </a:r>
            <a:r>
              <a:rPr lang="en-US" baseline="-25000" dirty="0" smtClean="0">
                <a:sym typeface="Symbol"/>
              </a:rPr>
              <a:t>2</a:t>
            </a:r>
            <a:endParaRPr lang="en-US" baseline="-25000" dirty="0"/>
          </a:p>
        </p:txBody>
      </p:sp>
      <p:sp>
        <p:nvSpPr>
          <p:cNvPr id="72" name="Arc 71"/>
          <p:cNvSpPr/>
          <p:nvPr/>
        </p:nvSpPr>
        <p:spPr>
          <a:xfrm rot="3544261">
            <a:off x="3684354" y="4074549"/>
            <a:ext cx="346540" cy="385301"/>
          </a:xfrm>
          <a:prstGeom prst="arc">
            <a:avLst>
              <a:gd name="adj1" fmla="val 16200000"/>
              <a:gd name="adj2" fmla="val 2043313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3895725" y="3209925"/>
            <a:ext cx="9525" cy="89535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771900" y="3467100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OpenSymbol"/>
                <a:ea typeface="OpenSymbol"/>
              </a:rPr>
              <a:t>ℓ</a:t>
            </a:r>
            <a:endParaRPr lang="en-US" dirty="0"/>
          </a:p>
        </p:txBody>
      </p:sp>
      <p:sp>
        <p:nvSpPr>
          <p:cNvPr id="75" name="Freeform 74"/>
          <p:cNvSpPr/>
          <p:nvPr/>
        </p:nvSpPr>
        <p:spPr>
          <a:xfrm>
            <a:off x="1704975" y="3324225"/>
            <a:ext cx="1038225" cy="1409700"/>
          </a:xfrm>
          <a:custGeom>
            <a:avLst/>
            <a:gdLst>
              <a:gd name="connsiteX0" fmla="*/ 1038225 w 1038225"/>
              <a:gd name="connsiteY0" fmla="*/ 0 h 1409700"/>
              <a:gd name="connsiteX1" fmla="*/ 628650 w 1038225"/>
              <a:gd name="connsiteY1" fmla="*/ 476250 h 1409700"/>
              <a:gd name="connsiteX2" fmla="*/ 704850 w 1038225"/>
              <a:gd name="connsiteY2" fmla="*/ 485775 h 1409700"/>
              <a:gd name="connsiteX3" fmla="*/ 0 w 1038225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25" h="1409700">
                <a:moveTo>
                  <a:pt x="1038225" y="0"/>
                </a:moveTo>
                <a:cubicBezTo>
                  <a:pt x="861219" y="197644"/>
                  <a:pt x="684213" y="395288"/>
                  <a:pt x="628650" y="476250"/>
                </a:cubicBezTo>
                <a:cubicBezTo>
                  <a:pt x="573088" y="557213"/>
                  <a:pt x="809625" y="330200"/>
                  <a:pt x="704850" y="485775"/>
                </a:cubicBezTo>
                <a:cubicBezTo>
                  <a:pt x="600075" y="641350"/>
                  <a:pt x="0" y="1409700"/>
                  <a:pt x="0" y="1409700"/>
                </a:cubicBez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 223.15.1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Consider the prism to your right. If we illuminate it with white light, which color will be at the top of the rainbow?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 smtClean="0"/>
              <a:t>Red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 smtClean="0"/>
              <a:t>Yellow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 smtClean="0"/>
              <a:t>Green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 smtClean="0"/>
              <a:t>Blue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 smtClean="0"/>
              <a:t>Violet</a:t>
            </a:r>
          </a:p>
        </p:txBody>
      </p:sp>
      <p:sp>
        <p:nvSpPr>
          <p:cNvPr id="166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B0475B-372D-42DB-B934-2D0A63485EDD}" type="slidenum">
              <a:rPr lang="en-US" smtClean="0"/>
              <a:pPr/>
              <a:t>7</a:t>
            </a:fld>
            <a:endParaRPr lang="en-US" smtClean="0"/>
          </a:p>
        </p:txBody>
      </p:sp>
      <p:pic>
        <p:nvPicPr>
          <p:cNvPr id="166917" name="Picture 4" descr="35-2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2819400"/>
            <a:ext cx="2667000" cy="209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8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F:\DCIM\100CASIO\CIMG0152.JPG"/>
          <p:cNvPicPr>
            <a:picLocks noChangeAspect="1" noChangeArrowheads="1"/>
          </p:cNvPicPr>
          <p:nvPr/>
        </p:nvPicPr>
        <p:blipFill>
          <a:blip r:embed="rId2" cstate="print"/>
          <a:srcRect t="31111"/>
          <a:stretch>
            <a:fillRect/>
          </a:stretch>
        </p:blipFill>
        <p:spPr bwMode="auto">
          <a:xfrm>
            <a:off x="0" y="914400"/>
            <a:ext cx="9144000" cy="4724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2209800" y="914400"/>
            <a:ext cx="4495800" cy="4572000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443288" y="1981200"/>
            <a:ext cx="3948112" cy="101917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29000" y="2931719"/>
            <a:ext cx="2052272" cy="40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29000" y="2971800"/>
            <a:ext cx="2438400" cy="838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7400" y="3810000"/>
            <a:ext cx="1752600" cy="1143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10200" y="2971800"/>
            <a:ext cx="2286000" cy="609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/>
          <p:cNvSpPr/>
          <p:nvPr/>
        </p:nvSpPr>
        <p:spPr>
          <a:xfrm rot="6327316">
            <a:off x="6567281" y="3192964"/>
            <a:ext cx="391911" cy="32747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7402833">
            <a:off x="6373187" y="4128580"/>
            <a:ext cx="391911" cy="32747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5486400" y="2286000"/>
            <a:ext cx="533400" cy="1143000"/>
          </a:xfrm>
          <a:prstGeom prst="arc">
            <a:avLst>
              <a:gd name="adj1" fmla="val 17932223"/>
              <a:gd name="adj2" fmla="val 15334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>
            <a:off x="4191000" y="1524000"/>
            <a:ext cx="3124200" cy="3810000"/>
          </a:xfrm>
          <a:prstGeom prst="arc">
            <a:avLst>
              <a:gd name="adj1" fmla="val 18715325"/>
              <a:gd name="adj2" fmla="val 23743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251460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White Light</a:t>
            </a:r>
            <a:endParaRPr lang="en-US" sz="4800" dirty="0"/>
          </a:p>
        </p:txBody>
      </p:sp>
      <p:sp>
        <p:nvSpPr>
          <p:cNvPr id="28" name="TextBox 27"/>
          <p:cNvSpPr txBox="1"/>
          <p:nvPr/>
        </p:nvSpPr>
        <p:spPr>
          <a:xfrm>
            <a:off x="8077200" y="3733800"/>
            <a:ext cx="81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Red</a:t>
            </a:r>
            <a:endParaRPr lang="en-US" sz="3200" dirty="0"/>
          </a:p>
        </p:txBody>
      </p:sp>
      <p:sp>
        <p:nvSpPr>
          <p:cNvPr id="29" name="TextBox 28"/>
          <p:cNvSpPr txBox="1"/>
          <p:nvPr/>
        </p:nvSpPr>
        <p:spPr>
          <a:xfrm>
            <a:off x="7772400" y="5181600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Blue</a:t>
            </a:r>
            <a:endParaRPr lang="en-US" sz="3200" dirty="0"/>
          </a:p>
        </p:txBody>
      </p:sp>
      <p:sp>
        <p:nvSpPr>
          <p:cNvPr id="30" name="TextBox 29"/>
          <p:cNvSpPr txBox="1"/>
          <p:nvPr/>
        </p:nvSpPr>
        <p:spPr>
          <a:xfrm>
            <a:off x="6019800" y="228600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ym typeface="Symbol"/>
              </a:rPr>
              <a:t></a:t>
            </a:r>
            <a:r>
              <a:rPr lang="en-US" sz="4000" baseline="-25000" dirty="0">
                <a:sym typeface="Symbol"/>
              </a:rPr>
              <a:t>R</a:t>
            </a:r>
            <a:endParaRPr lang="en-US" sz="40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7391400" y="266700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ym typeface="Symbol"/>
              </a:rPr>
              <a:t></a:t>
            </a:r>
            <a:r>
              <a:rPr lang="en-US" sz="4000" baseline="-25000" dirty="0">
                <a:sym typeface="Symbol"/>
              </a:rPr>
              <a:t>B</a:t>
            </a:r>
            <a:endParaRPr lang="en-US" sz="4000" baseline="-25000" dirty="0"/>
          </a:p>
        </p:txBody>
      </p:sp>
      <p:sp>
        <p:nvSpPr>
          <p:cNvPr id="33" name="Freeform 32"/>
          <p:cNvSpPr/>
          <p:nvPr/>
        </p:nvSpPr>
        <p:spPr>
          <a:xfrm>
            <a:off x="1714499" y="2909888"/>
            <a:ext cx="1752600" cy="571500"/>
          </a:xfrm>
          <a:custGeom>
            <a:avLst/>
            <a:gdLst>
              <a:gd name="connsiteX0" fmla="*/ 0 w 1752600"/>
              <a:gd name="connsiteY0" fmla="*/ 447675 h 571500"/>
              <a:gd name="connsiteX1" fmla="*/ 747713 w 1752600"/>
              <a:gd name="connsiteY1" fmla="*/ 252413 h 571500"/>
              <a:gd name="connsiteX2" fmla="*/ 700088 w 1752600"/>
              <a:gd name="connsiteY2" fmla="*/ 109538 h 571500"/>
              <a:gd name="connsiteX3" fmla="*/ 1047750 w 1752600"/>
              <a:gd name="connsiteY3" fmla="*/ 176213 h 571500"/>
              <a:gd name="connsiteX4" fmla="*/ 1752600 w 1752600"/>
              <a:gd name="connsiteY4" fmla="*/ 0 h 571500"/>
              <a:gd name="connsiteX5" fmla="*/ 1666875 w 1752600"/>
              <a:gd name="connsiteY5" fmla="*/ 171450 h 571500"/>
              <a:gd name="connsiteX6" fmla="*/ 1047750 w 1752600"/>
              <a:gd name="connsiteY6" fmla="*/ 314325 h 571500"/>
              <a:gd name="connsiteX7" fmla="*/ 833438 w 1752600"/>
              <a:gd name="connsiteY7" fmla="*/ 519113 h 571500"/>
              <a:gd name="connsiteX8" fmla="*/ 776288 w 1752600"/>
              <a:gd name="connsiteY8" fmla="*/ 381000 h 571500"/>
              <a:gd name="connsiteX9" fmla="*/ 38100 w 1752600"/>
              <a:gd name="connsiteY9" fmla="*/ 571500 h 571500"/>
              <a:gd name="connsiteX10" fmla="*/ 0 w 1752600"/>
              <a:gd name="connsiteY10" fmla="*/ 44767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2600" h="571500">
                <a:moveTo>
                  <a:pt x="0" y="447675"/>
                </a:moveTo>
                <a:lnTo>
                  <a:pt x="747713" y="252413"/>
                </a:lnTo>
                <a:lnTo>
                  <a:pt x="700088" y="109538"/>
                </a:lnTo>
                <a:lnTo>
                  <a:pt x="1047750" y="176213"/>
                </a:lnTo>
                <a:lnTo>
                  <a:pt x="1752600" y="0"/>
                </a:lnTo>
                <a:lnTo>
                  <a:pt x="1666875" y="171450"/>
                </a:lnTo>
                <a:lnTo>
                  <a:pt x="1047750" y="314325"/>
                </a:lnTo>
                <a:lnTo>
                  <a:pt x="833438" y="519113"/>
                </a:lnTo>
                <a:lnTo>
                  <a:pt x="776288" y="381000"/>
                </a:lnTo>
                <a:lnTo>
                  <a:pt x="38100" y="571500"/>
                </a:lnTo>
                <a:lnTo>
                  <a:pt x="0" y="4476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282</Words>
  <Application>Microsoft Office PowerPoint</Application>
  <PresentationFormat>On-screen Show (4:3)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OpenSymbol</vt:lpstr>
      <vt:lpstr>Symbol</vt:lpstr>
      <vt:lpstr>Verdana</vt:lpstr>
      <vt:lpstr>Office Theme</vt:lpstr>
      <vt:lpstr>Question 35.7.5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223.15.1</vt:lpstr>
      <vt:lpstr>PowerPoint Presentation</vt:lpstr>
      <vt:lpstr>PowerPoint Presentation</vt:lpstr>
      <vt:lpstr>PowerPoint Presentation</vt:lpstr>
      <vt:lpstr>Finding </vt:lpstr>
      <vt:lpstr>Question 223.15.2</vt:lpstr>
      <vt:lpstr>Question 223.15.3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5</cp:revision>
  <dcterms:created xsi:type="dcterms:W3CDTF">2011-11-30T16:15:52Z</dcterms:created>
  <dcterms:modified xsi:type="dcterms:W3CDTF">2017-02-07T20:00:14Z</dcterms:modified>
</cp:coreProperties>
</file>