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0" r:id="rId2"/>
    <p:sldId id="291" r:id="rId3"/>
    <p:sldId id="29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84" r:id="rId26"/>
    <p:sldId id="285" r:id="rId27"/>
    <p:sldId id="286" r:id="rId28"/>
    <p:sldId id="287" r:id="rId29"/>
    <p:sldId id="288" r:id="rId30"/>
    <p:sldId id="289" r:id="rId31"/>
    <p:sldId id="257" r:id="rId32"/>
    <p:sldId id="258" r:id="rId33"/>
    <p:sldId id="259" r:id="rId34"/>
    <p:sldId id="260" r:id="rId35"/>
    <p:sldId id="261" r:id="rId36"/>
    <p:sldId id="324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319" r:id="rId47"/>
    <p:sldId id="320" r:id="rId48"/>
    <p:sldId id="321" r:id="rId49"/>
    <p:sldId id="322" r:id="rId50"/>
    <p:sldId id="323" r:id="rId51"/>
    <p:sldId id="271" r:id="rId52"/>
    <p:sldId id="27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C9E4D86-D72E-403C-B14A-B74E921C70FC}"/>
    <pc:docChg chg="undo modSld">
      <pc:chgData name="Lines, Todd" userId="afaf7c3a-e8aa-4568-882a-02ad8f9e19b0" providerId="ADAL" clId="{EC9E4D86-D72E-403C-B14A-B74E921C70FC}" dt="2019-05-28T19:43:29.705" v="25"/>
      <pc:docMkLst>
        <pc:docMk/>
      </pc:docMkLst>
      <pc:sldChg chg="addSp delSp modSp">
        <pc:chgData name="Lines, Todd" userId="afaf7c3a-e8aa-4568-882a-02ad8f9e19b0" providerId="ADAL" clId="{EC9E4D86-D72E-403C-B14A-B74E921C70FC}" dt="2019-05-28T19:43:29.705" v="25"/>
        <pc:sldMkLst>
          <pc:docMk/>
          <pc:sldMk cId="2339910353" sldId="258"/>
        </pc:sldMkLst>
        <pc:spChg chg="add mod">
          <ac:chgData name="Lines, Todd" userId="afaf7c3a-e8aa-4568-882a-02ad8f9e19b0" providerId="ADAL" clId="{EC9E4D86-D72E-403C-B14A-B74E921C70FC}" dt="2019-05-28T19:02:22.582" v="8" actId="1076"/>
          <ac:spMkLst>
            <pc:docMk/>
            <pc:sldMk cId="2339910353" sldId="258"/>
            <ac:spMk id="2" creationId="{F173876F-362E-4406-9173-108215C429F6}"/>
          </ac:spMkLst>
        </pc:spChg>
        <pc:spChg chg="mod">
          <ac:chgData name="Lines, Todd" userId="afaf7c3a-e8aa-4568-882a-02ad8f9e19b0" providerId="ADAL" clId="{EC9E4D86-D72E-403C-B14A-B74E921C70FC}" dt="2019-05-28T19:02:47.157" v="11" actId="1076"/>
          <ac:spMkLst>
            <pc:docMk/>
            <pc:sldMk cId="2339910353" sldId="258"/>
            <ac:spMk id="42" creationId="{00000000-0000-0000-0000-000000000000}"/>
          </ac:spMkLst>
        </pc:spChg>
        <pc:spChg chg="add mod">
          <ac:chgData name="Lines, Todd" userId="afaf7c3a-e8aa-4568-882a-02ad8f9e19b0" providerId="ADAL" clId="{EC9E4D86-D72E-403C-B14A-B74E921C70FC}" dt="2019-05-28T19:02:15.502" v="7" actId="1076"/>
          <ac:spMkLst>
            <pc:docMk/>
            <pc:sldMk cId="2339910353" sldId="258"/>
            <ac:spMk id="46" creationId="{544414A4-E499-4237-B5BC-721D345FBC67}"/>
          </ac:spMkLst>
        </pc:spChg>
        <pc:spChg chg="add del">
          <ac:chgData name="Lines, Todd" userId="afaf7c3a-e8aa-4568-882a-02ad8f9e19b0" providerId="ADAL" clId="{EC9E4D86-D72E-403C-B14A-B74E921C70FC}" dt="2019-05-28T19:02:02.771" v="3"/>
          <ac:spMkLst>
            <pc:docMk/>
            <pc:sldMk cId="2339910353" sldId="258"/>
            <ac:spMk id="50" creationId="{00000000-0000-0000-0000-000000000000}"/>
          </ac:spMkLst>
        </pc:spChg>
        <pc:spChg chg="mod">
          <ac:chgData name="Lines, Todd" userId="afaf7c3a-e8aa-4568-882a-02ad8f9e19b0" providerId="ADAL" clId="{EC9E4D86-D72E-403C-B14A-B74E921C70FC}" dt="2019-05-28T19:02:38.550" v="10" actId="1076"/>
          <ac:spMkLst>
            <pc:docMk/>
            <pc:sldMk cId="2339910353" sldId="258"/>
            <ac:spMk id="52" creationId="{00000000-0000-0000-0000-000000000000}"/>
          </ac:spMkLst>
        </pc:spChg>
        <pc:picChg chg="del mod">
          <ac:chgData name="Lines, Todd" userId="afaf7c3a-e8aa-4568-882a-02ad8f9e19b0" providerId="ADAL" clId="{EC9E4D86-D72E-403C-B14A-B74E921C70FC}" dt="2019-05-28T19:33:53.649" v="15"/>
          <ac:picMkLst>
            <pc:docMk/>
            <pc:sldMk cId="2339910353" sldId="258"/>
            <ac:picMk id="3" creationId="{070EB941-0C5C-46B0-9FEC-3344EC63529D}"/>
          </ac:picMkLst>
        </pc:picChg>
        <pc:picChg chg="del mod">
          <ac:chgData name="Lines, Todd" userId="afaf7c3a-e8aa-4568-882a-02ad8f9e19b0" providerId="ADAL" clId="{EC9E4D86-D72E-403C-B14A-B74E921C70FC}" dt="2019-05-28T19:34:19.692" v="17"/>
          <ac:picMkLst>
            <pc:docMk/>
            <pc:sldMk cId="2339910353" sldId="258"/>
            <ac:picMk id="4" creationId="{A7903195-324D-4E32-9C5F-9D7742470E09}"/>
          </ac:picMkLst>
        </pc:picChg>
        <pc:picChg chg="del mod">
          <ac:chgData name="Lines, Todd" userId="afaf7c3a-e8aa-4568-882a-02ad8f9e19b0" providerId="ADAL" clId="{EC9E4D86-D72E-403C-B14A-B74E921C70FC}" dt="2019-05-28T19:43:29.705" v="25"/>
          <ac:picMkLst>
            <pc:docMk/>
            <pc:sldMk cId="2339910353" sldId="258"/>
            <ac:picMk id="6" creationId="{93DA0F40-6C34-4FBA-9C4A-55A59DFC7F25}"/>
          </ac:picMkLst>
        </pc:picChg>
        <pc:cxnChg chg="mod">
          <ac:chgData name="Lines, Todd" userId="afaf7c3a-e8aa-4568-882a-02ad8f9e19b0" providerId="ADAL" clId="{EC9E4D86-D72E-403C-B14A-B74E921C70FC}" dt="2019-05-28T19:43:09.944" v="23" actId="14100"/>
          <ac:cxnSpMkLst>
            <pc:docMk/>
            <pc:sldMk cId="2339910353" sldId="258"/>
            <ac:cxnSpMk id="30" creationId="{00000000-0000-0000-0000-000000000000}"/>
          </ac:cxnSpMkLst>
        </pc:cxnChg>
      </pc:sldChg>
      <pc:sldChg chg="delSp modSp">
        <pc:chgData name="Lines, Todd" userId="afaf7c3a-e8aa-4568-882a-02ad8f9e19b0" providerId="ADAL" clId="{EC9E4D86-D72E-403C-B14A-B74E921C70FC}" dt="2019-05-28T19:28:12.452" v="13"/>
        <pc:sldMkLst>
          <pc:docMk/>
          <pc:sldMk cId="2119392289" sldId="272"/>
        </pc:sldMkLst>
        <pc:picChg chg="del mod">
          <ac:chgData name="Lines, Todd" userId="afaf7c3a-e8aa-4568-882a-02ad8f9e19b0" providerId="ADAL" clId="{EC9E4D86-D72E-403C-B14A-B74E921C70FC}" dt="2019-05-28T19:28:12.452" v="13"/>
          <ac:picMkLst>
            <pc:docMk/>
            <pc:sldMk cId="2119392289" sldId="272"/>
            <ac:picMk id="3" creationId="{6774056F-0923-4B80-BC5F-9C2354DC7F24}"/>
          </ac:picMkLst>
        </pc:picChg>
      </pc:sldChg>
      <pc:sldChg chg="modSp">
        <pc:chgData name="Lines, Todd" userId="afaf7c3a-e8aa-4568-882a-02ad8f9e19b0" providerId="ADAL" clId="{EC9E4D86-D72E-403C-B14A-B74E921C70FC}" dt="2019-05-28T19:42:35.609" v="22" actId="1036"/>
        <pc:sldMkLst>
          <pc:docMk/>
          <pc:sldMk cId="1634973971" sldId="287"/>
        </pc:sldMkLst>
        <pc:picChg chg="mod">
          <ac:chgData name="Lines, Todd" userId="afaf7c3a-e8aa-4568-882a-02ad8f9e19b0" providerId="ADAL" clId="{EC9E4D86-D72E-403C-B14A-B74E921C70FC}" dt="2019-05-28T19:42:35.609" v="22" actId="1036"/>
          <ac:picMkLst>
            <pc:docMk/>
            <pc:sldMk cId="1634973971" sldId="287"/>
            <ac:picMk id="629762" creationId="{00000000-0000-0000-0000-000000000000}"/>
          </ac:picMkLst>
        </pc:picChg>
      </pc:sldChg>
      <pc:sldChg chg="addSp delSp modSp">
        <pc:chgData name="Lines, Todd" userId="afaf7c3a-e8aa-4568-882a-02ad8f9e19b0" providerId="ADAL" clId="{EC9E4D86-D72E-403C-B14A-B74E921C70FC}" dt="2019-05-28T19:40:48.483" v="21" actId="338"/>
        <pc:sldMkLst>
          <pc:docMk/>
          <pc:sldMk cId="532557499" sldId="311"/>
        </pc:sldMkLst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78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79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0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1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3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4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5" creationId="{00000000-0000-0000-0000-000000000000}"/>
          </ac:spMkLst>
        </pc:spChg>
        <pc:spChg chg="mod topLvl">
          <ac:chgData name="Lines, Todd" userId="afaf7c3a-e8aa-4568-882a-02ad8f9e19b0" providerId="ADAL" clId="{EC9E4D86-D72E-403C-B14A-B74E921C70FC}" dt="2019-05-28T19:40:48.483" v="21" actId="338"/>
          <ac:spMkLst>
            <pc:docMk/>
            <pc:sldMk cId="532557499" sldId="311"/>
            <ac:spMk id="86" creationId="{00000000-0000-0000-0000-000000000000}"/>
          </ac:spMkLst>
        </pc:spChg>
        <pc:grpChg chg="add mod">
          <ac:chgData name="Lines, Todd" userId="afaf7c3a-e8aa-4568-882a-02ad8f9e19b0" providerId="ADAL" clId="{EC9E4D86-D72E-403C-B14A-B74E921C70FC}" dt="2019-05-28T19:40:48.483" v="21" actId="338"/>
          <ac:grpSpMkLst>
            <pc:docMk/>
            <pc:sldMk cId="532557499" sldId="311"/>
            <ac:grpSpMk id="8" creationId="{32D66EBE-EEA5-4D97-BDB2-F9E784E90951}"/>
          </ac:grpSpMkLst>
        </pc:grpChg>
        <pc:grpChg chg="del">
          <ac:chgData name="Lines, Todd" userId="afaf7c3a-e8aa-4568-882a-02ad8f9e19b0" providerId="ADAL" clId="{EC9E4D86-D72E-403C-B14A-B74E921C70FC}" dt="2019-05-28T19:40:31.336" v="18" actId="165"/>
          <ac:grpSpMkLst>
            <pc:docMk/>
            <pc:sldMk cId="532557499" sldId="311"/>
            <ac:grpSpMk id="77" creationId="{00000000-0000-0000-0000-000000000000}"/>
          </ac:grpSpMkLst>
        </pc:grpChg>
        <pc:cxnChg chg="mod topLvl">
          <ac:chgData name="Lines, Todd" userId="afaf7c3a-e8aa-4568-882a-02ad8f9e19b0" providerId="ADAL" clId="{EC9E4D86-D72E-403C-B14A-B74E921C70FC}" dt="2019-05-28T19:40:48.483" v="21" actId="338"/>
          <ac:cxnSpMkLst>
            <pc:docMk/>
            <pc:sldMk cId="532557499" sldId="311"/>
            <ac:cxnSpMk id="82" creationId="{00000000-0000-0000-0000-000000000000}"/>
          </ac:cxnSpMkLst>
        </pc:cxnChg>
        <pc:cxnChg chg="mod topLvl">
          <ac:chgData name="Lines, Todd" userId="afaf7c3a-e8aa-4568-882a-02ad8f9e19b0" providerId="ADAL" clId="{EC9E4D86-D72E-403C-B14A-B74E921C70FC}" dt="2019-05-28T19:40:48.483" v="21" actId="338"/>
          <ac:cxnSpMkLst>
            <pc:docMk/>
            <pc:sldMk cId="532557499" sldId="311"/>
            <ac:cxnSpMk id="87" creationId="{00000000-0000-0000-0000-000000000000}"/>
          </ac:cxnSpMkLst>
        </pc:cxnChg>
        <pc:cxnChg chg="mod">
          <ac:chgData name="Lines, Todd" userId="afaf7c3a-e8aa-4568-882a-02ad8f9e19b0" providerId="ADAL" clId="{EC9E4D86-D72E-403C-B14A-B74E921C70FC}" dt="2019-05-28T19:40:43.198" v="20" actId="14100"/>
          <ac:cxnSpMkLst>
            <pc:docMk/>
            <pc:sldMk cId="532557499" sldId="311"/>
            <ac:cxnSpMk id="110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F9DAC-AE63-4A2C-B4F3-3CD9856A378D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FAB9-D0D2-4006-8FF1-550EF91B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C209-D922-4430-B76C-E541F64006F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F98B-7E2E-4CBF-AB70-34620DF8544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1B78-44ED-47D4-B870-54561AF7033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72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0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5141384"/>
            <a:ext cx="7772400" cy="114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33348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5141384"/>
            <a:ext cx="7772400" cy="114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65903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6" y="1771043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8602467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602467" y="6014771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2714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9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3" y="1406766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569297" y="5671453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2891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66EBE-EEA5-4D97-BDB2-F9E784E90951}"/>
              </a:ext>
            </a:extLst>
          </p:cNvPr>
          <p:cNvGrpSpPr/>
          <p:nvPr/>
        </p:nvGrpSpPr>
        <p:grpSpPr>
          <a:xfrm>
            <a:off x="7561560" y="725723"/>
            <a:ext cx="2092168" cy="1601646"/>
            <a:chOff x="7561560" y="725723"/>
            <a:chExt cx="2092168" cy="1601646"/>
          </a:xfrm>
        </p:grpSpPr>
        <p:sp>
          <p:nvSpPr>
            <p:cNvPr id="78" name="Rectangle 77"/>
            <p:cNvSpPr/>
            <p:nvPr/>
          </p:nvSpPr>
          <p:spPr>
            <a:xfrm>
              <a:off x="8470380" y="725723"/>
              <a:ext cx="281145" cy="152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58907" y="725723"/>
              <a:ext cx="221119" cy="1580618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255693" y="1460887"/>
              <a:ext cx="87198" cy="95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8009610" y="1468239"/>
              <a:ext cx="87198" cy="95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561560" y="938922"/>
              <a:ext cx="1027955" cy="180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957291" y="15785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03376" y="15785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7899411" y="897986"/>
              <a:ext cx="98127" cy="9991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8641880" y="746751"/>
              <a:ext cx="221119" cy="1580618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595860" y="1512356"/>
              <a:ext cx="205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585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596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8570865" y="953549"/>
            <a:ext cx="1123641" cy="87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00838" y="2348804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589116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5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561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585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596732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8610952" y="1512357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48241" y="3178017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8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422358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619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31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8610952" y="1272100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41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8628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6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782955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What type of lens is a simple magnifier?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712311" y="729525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8691552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8691551" y="4731180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18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712312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8712311" y="2856986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99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697450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8712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8712312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6167" y="1232828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3810088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3047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0843" y="1941289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5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6167" y="1232828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3810088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3047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0843" y="1941289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040" y="889496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238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629" y="530544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603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839" y="3090864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760" y="1964056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0038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467" y="1748703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61067" y="4842933"/>
            <a:ext cx="77724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63497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4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  <p:extLst>
      <p:ext uri="{BB962C8B-B14F-4D97-AF65-F5344CB8AC3E}">
        <p14:creationId xmlns:p14="http://schemas.microsoft.com/office/powerpoint/2010/main" val="27428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8602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602467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2860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1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4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370" y="1667405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648200"/>
            <a:ext cx="77724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243383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</p:spTree>
    <p:extLst>
      <p:ext uri="{BB962C8B-B14F-4D97-AF65-F5344CB8AC3E}">
        <p14:creationId xmlns:p14="http://schemas.microsoft.com/office/powerpoint/2010/main" val="4074106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4736" y="1916376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5611504" y="1899312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flipH="1">
            <a:off x="509744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05000" y="4648200"/>
            <a:ext cx="31242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29200" y="4114800"/>
            <a:ext cx="28194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29200" y="4648200"/>
            <a:ext cx="48006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333500" y="44577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458494" y="4152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9259094" y="4533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581900" y="42291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0590" y="29329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16100" y="3403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4432301"/>
            <a:ext cx="3818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  <a:endParaRPr lang="en-US" sz="2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432301"/>
            <a:ext cx="3048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38862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29" name="Straight Connector 28"/>
          <p:cNvCxnSpPr>
            <a:stCxn id="23" idx="6"/>
          </p:cNvCxnSpPr>
          <p:nvPr/>
        </p:nvCxnSpPr>
        <p:spPr>
          <a:xfrm flipV="1">
            <a:off x="1892300" y="2336802"/>
            <a:ext cx="3429000" cy="11048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53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67200" y="2133600"/>
            <a:ext cx="383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28956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cxnSp>
        <p:nvCxnSpPr>
          <p:cNvPr id="37" name="Straight Connector 36"/>
          <p:cNvCxnSpPr>
            <a:endCxn id="24" idx="1"/>
          </p:cNvCxnSpPr>
          <p:nvPr/>
        </p:nvCxnSpPr>
        <p:spPr>
          <a:xfrm>
            <a:off x="3886201" y="1676401"/>
            <a:ext cx="3973559" cy="176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8949663" flipV="1">
            <a:off x="2592586" y="3042034"/>
            <a:ext cx="457200" cy="533400"/>
          </a:xfrm>
          <a:prstGeom prst="arc">
            <a:avLst>
              <a:gd name="adj1" fmla="val 169371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00600" y="2590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49008" y="2085392"/>
            <a:ext cx="3834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3" name="Freeform 42"/>
          <p:cNvSpPr/>
          <p:nvPr/>
        </p:nvSpPr>
        <p:spPr>
          <a:xfrm>
            <a:off x="6324600" y="2362200"/>
            <a:ext cx="257332" cy="374754"/>
          </a:xfrm>
          <a:custGeom>
            <a:avLst/>
            <a:gdLst>
              <a:gd name="connsiteX0" fmla="*/ 194872 w 257332"/>
              <a:gd name="connsiteY0" fmla="*/ 0 h 374754"/>
              <a:gd name="connsiteX1" fmla="*/ 104931 w 257332"/>
              <a:gd name="connsiteY1" fmla="*/ 164892 h 374754"/>
              <a:gd name="connsiteX2" fmla="*/ 239843 w 257332"/>
              <a:gd name="connsiteY2" fmla="*/ 164892 h 374754"/>
              <a:gd name="connsiteX3" fmla="*/ 0 w 257332"/>
              <a:gd name="connsiteY3" fmla="*/ 374754 h 37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32" h="374754">
                <a:moveTo>
                  <a:pt x="194872" y="0"/>
                </a:moveTo>
                <a:cubicBezTo>
                  <a:pt x="146154" y="68705"/>
                  <a:pt x="97436" y="137410"/>
                  <a:pt x="104931" y="164892"/>
                </a:cubicBezTo>
                <a:cubicBezTo>
                  <a:pt x="112426" y="192374"/>
                  <a:pt x="257332" y="129915"/>
                  <a:pt x="239843" y="164892"/>
                </a:cubicBezTo>
                <a:cubicBezTo>
                  <a:pt x="222355" y="199869"/>
                  <a:pt x="0" y="374754"/>
                  <a:pt x="0" y="37475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12340" y="3088943"/>
            <a:ext cx="3113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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5800" y="3124200"/>
            <a:ext cx="2792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</a:t>
            </a:r>
            <a:endParaRPr lang="en-US" baseline="-25000" dirty="0"/>
          </a:p>
        </p:txBody>
      </p:sp>
      <p:sp>
        <p:nvSpPr>
          <p:cNvPr id="47" name="Arc 46"/>
          <p:cNvSpPr/>
          <p:nvPr/>
        </p:nvSpPr>
        <p:spPr>
          <a:xfrm>
            <a:off x="5004179" y="2181255"/>
            <a:ext cx="764275" cy="533400"/>
          </a:xfrm>
          <a:prstGeom prst="arc">
            <a:avLst>
              <a:gd name="adj1" fmla="val 690790"/>
              <a:gd name="adj2" fmla="val 102585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24200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</a:t>
            </a:r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7668653" flipV="1">
            <a:off x="4712846" y="2039188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8949663" flipH="1">
            <a:off x="8610328" y="3167074"/>
            <a:ext cx="426874" cy="30627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01454" y="3032354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9602356" y="3069091"/>
            <a:ext cx="3032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777399" y="3481466"/>
            <a:ext cx="3080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1776250" y="347522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4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62" idx="2"/>
            <a:endCxn id="57" idx="6"/>
          </p:cNvCxnSpPr>
          <p:nvPr/>
        </p:nvCxnSpPr>
        <p:spPr>
          <a:xfrm flipH="1" flipV="1">
            <a:off x="5410200" y="2337748"/>
            <a:ext cx="4343800" cy="11006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52592" y="3513945"/>
            <a:ext cx="3161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baseline="-25000" dirty="0"/>
          </a:p>
        </p:txBody>
      </p:sp>
      <p:sp>
        <p:nvSpPr>
          <p:cNvPr id="70" name="Oval 69"/>
          <p:cNvSpPr/>
          <p:nvPr/>
        </p:nvSpPr>
        <p:spPr>
          <a:xfrm>
            <a:off x="5328754" y="3446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34000" y="22996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3876F-362E-4406-9173-108215C429F6}"/>
              </a:ext>
            </a:extLst>
          </p:cNvPr>
          <p:cNvSpPr txBox="1"/>
          <p:nvPr/>
        </p:nvSpPr>
        <p:spPr>
          <a:xfrm>
            <a:off x="7585788" y="29951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44414A4-E499-4237-B5BC-721D345FBC67}"/>
              </a:ext>
            </a:extLst>
          </p:cNvPr>
          <p:cNvSpPr/>
          <p:nvPr/>
        </p:nvSpPr>
        <p:spPr>
          <a:xfrm rot="14549021" flipV="1">
            <a:off x="7645768" y="3329925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0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Convention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524000" y="1767840"/>
          <a:ext cx="903489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229100" imgH="1676400" progId="Equation.3">
                  <p:embed/>
                </p:oleObj>
              </mc:Choice>
              <mc:Fallback>
                <p:oleObj name="Equation" r:id="rId3" imgW="4229100" imgH="1676400" progId="Equation.3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7840"/>
                        <a:ext cx="903489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9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949559"/>
            <a:ext cx="85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6192" y="194955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01835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271" y="0"/>
            <a:ext cx="364836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 flipH="1">
            <a:off x="1663411" y="2889703"/>
            <a:ext cx="946760" cy="681885"/>
            <a:chOff x="1653309" y="1182255"/>
            <a:chExt cx="914400" cy="508000"/>
          </a:xfrm>
        </p:grpSpPr>
        <p:sp>
          <p:nvSpPr>
            <p:cNvPr id="6" name="Oval 5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1"/>
          <p:cNvGrpSpPr/>
          <p:nvPr/>
        </p:nvGrpSpPr>
        <p:grpSpPr>
          <a:xfrm flipH="1">
            <a:off x="3365967" y="2871518"/>
            <a:ext cx="914400" cy="681885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23" name="Oval 2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4289892" y="636154"/>
            <a:ext cx="2545306" cy="25300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52737" y="685800"/>
            <a:ext cx="1638589" cy="1623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</p:cNvCxnSpPr>
          <p:nvPr/>
        </p:nvCxnSpPr>
        <p:spPr>
          <a:xfrm flipV="1">
            <a:off x="2610172" y="2271570"/>
            <a:ext cx="2562193" cy="915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4501" y="4811428"/>
            <a:ext cx="3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appear to come from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76436" y="2259882"/>
            <a:ext cx="1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 in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6511" y="205682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from fish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1082" y="2480979"/>
            <a:ext cx="14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Fish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05301" y="3219451"/>
            <a:ext cx="2533939" cy="2502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04402" y="4105693"/>
            <a:ext cx="1653598" cy="1637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2"/>
          </p:cNvCxnSpPr>
          <p:nvPr/>
        </p:nvCxnSpPr>
        <p:spPr>
          <a:xfrm>
            <a:off x="2610172" y="3187253"/>
            <a:ext cx="2575759" cy="9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239492" y="1839769"/>
            <a:ext cx="951345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1200" y="1631944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2613892" y="1368714"/>
            <a:ext cx="2581562" cy="461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68437" y="1110089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1" y="3190875"/>
            <a:ext cx="7324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200" y="35337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45" name="Arc 44"/>
          <p:cNvSpPr/>
          <p:nvPr/>
        </p:nvSpPr>
        <p:spPr>
          <a:xfrm rot="3544261">
            <a:off x="2771775" y="3124201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971800" y="3248025"/>
            <a:ext cx="161925" cy="361950"/>
          </a:xfrm>
          <a:custGeom>
            <a:avLst/>
            <a:gdLst>
              <a:gd name="connsiteX0" fmla="*/ 0 w 152400"/>
              <a:gd name="connsiteY0" fmla="*/ 285750 h 285750"/>
              <a:gd name="connsiteX1" fmla="*/ 76200 w 152400"/>
              <a:gd name="connsiteY1" fmla="*/ 142875 h 285750"/>
              <a:gd name="connsiteX2" fmla="*/ 104775 w 152400"/>
              <a:gd name="connsiteY2" fmla="*/ 209550 h 285750"/>
              <a:gd name="connsiteX3" fmla="*/ 152400 w 1524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50">
                <a:moveTo>
                  <a:pt x="0" y="285750"/>
                </a:moveTo>
                <a:cubicBezTo>
                  <a:pt x="29369" y="220662"/>
                  <a:pt x="58738" y="155575"/>
                  <a:pt x="76200" y="142875"/>
                </a:cubicBezTo>
                <a:cubicBezTo>
                  <a:pt x="93663" y="130175"/>
                  <a:pt x="92075" y="233363"/>
                  <a:pt x="104775" y="209550"/>
                </a:cubicBezTo>
                <a:cubicBezTo>
                  <a:pt x="117475" y="185738"/>
                  <a:pt x="134937" y="92869"/>
                  <a:pt x="1524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14875" y="3238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9" name="Arc 48"/>
          <p:cNvSpPr/>
          <p:nvPr/>
        </p:nvSpPr>
        <p:spPr>
          <a:xfrm rot="3544261">
            <a:off x="4332054" y="3169675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1" y="2266951"/>
            <a:ext cx="94297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00676" y="2286000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76850" y="2543175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016503" y="6162675"/>
            <a:ext cx="108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(Large)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35702" y="616267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 (Small)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57676" y="4114801"/>
            <a:ext cx="180022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24325" y="3781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70" name="Arc 69"/>
          <p:cNvSpPr/>
          <p:nvPr/>
        </p:nvSpPr>
        <p:spPr>
          <a:xfrm rot="18055739" flipH="1">
            <a:off x="4572000" y="3886200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91175" y="41433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72" name="Arc 71"/>
          <p:cNvSpPr/>
          <p:nvPr/>
        </p:nvSpPr>
        <p:spPr>
          <a:xfrm rot="3544261">
            <a:off x="5208354" y="4074550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419726" y="3209925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95900" y="3467100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3228976" y="3324225"/>
            <a:ext cx="1038225" cy="1409700"/>
          </a:xfrm>
          <a:custGeom>
            <a:avLst/>
            <a:gdLst>
              <a:gd name="connsiteX0" fmla="*/ 1038225 w 1038225"/>
              <a:gd name="connsiteY0" fmla="*/ 0 h 1409700"/>
              <a:gd name="connsiteX1" fmla="*/ 628650 w 1038225"/>
              <a:gd name="connsiteY1" fmla="*/ 476250 h 1409700"/>
              <a:gd name="connsiteX2" fmla="*/ 704850 w 1038225"/>
              <a:gd name="connsiteY2" fmla="*/ 485775 h 1409700"/>
              <a:gd name="connsiteX3" fmla="*/ 0 w 10382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1409700">
                <a:moveTo>
                  <a:pt x="1038225" y="0"/>
                </a:moveTo>
                <a:cubicBezTo>
                  <a:pt x="861219" y="197644"/>
                  <a:pt x="684213" y="395288"/>
                  <a:pt x="628650" y="476250"/>
                </a:cubicBezTo>
                <a:cubicBezTo>
                  <a:pt x="573088" y="557213"/>
                  <a:pt x="809625" y="330200"/>
                  <a:pt x="704850" y="485775"/>
                </a:cubicBezTo>
                <a:cubicBezTo>
                  <a:pt x="600075" y="641350"/>
                  <a:pt x="0" y="1409700"/>
                  <a:pt x="0" y="140970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7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286000" y="381001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223.16.1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the focal length of a pane of window glass?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infinity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thickness of the glass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impossible to determine</a:t>
            </a:r>
          </a:p>
        </p:txBody>
      </p:sp>
      <p:sp>
        <p:nvSpPr>
          <p:cNvPr id="181253" name="Line 4"/>
          <p:cNvSpPr>
            <a:spLocks noChangeShapeType="1"/>
          </p:cNvSpPr>
          <p:nvPr/>
        </p:nvSpPr>
        <p:spPr bwMode="auto">
          <a:xfrm>
            <a:off x="4267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3347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75" y="623889"/>
            <a:ext cx="4286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0708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252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4293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794376" y="2860675"/>
            <a:ext cx="1628775" cy="17081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5400000">
            <a:off x="6225637" y="2141131"/>
            <a:ext cx="3640601" cy="3159125"/>
          </a:xfrm>
          <a:custGeom>
            <a:avLst/>
            <a:gdLst>
              <a:gd name="T0" fmla="*/ 2 w 21600"/>
              <a:gd name="T1" fmla="*/ 1 h 21600"/>
              <a:gd name="T2" fmla="*/ 1 w 21600"/>
              <a:gd name="T3" fmla="*/ 2 h 21600"/>
              <a:gd name="T4" fmla="*/ 0 w 21600"/>
              <a:gd name="T5" fmla="*/ 1 h 21600"/>
              <a:gd name="T6" fmla="*/ 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91 w 21600"/>
              <a:gd name="T13" fmla="*/ 4689 h 21600"/>
              <a:gd name="T14" fmla="*/ 16909 w 21600"/>
              <a:gd name="T15" fmla="*/ 169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776" y="21600"/>
                </a:lnTo>
                <a:lnTo>
                  <a:pt x="1582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276601" y="3713163"/>
            <a:ext cx="728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4975225" y="366712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4822825" y="39370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5003800" y="3711575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5808663" y="37195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 flipV="1">
            <a:off x="5024439" y="32543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5365750" y="2601914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 flipV="1">
            <a:off x="5930900" y="2636838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>
            <a:off x="5759450" y="2986089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0"/>
          <p:cNvSpPr txBox="1">
            <a:spLocks noChangeArrowheads="1"/>
          </p:cNvSpPr>
          <p:nvPr/>
        </p:nvSpPr>
        <p:spPr bwMode="auto">
          <a:xfrm>
            <a:off x="5997575" y="3797301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6401" name="Text Box 25"/>
          <p:cNvSpPr txBox="1">
            <a:spLocks noChangeArrowheads="1"/>
          </p:cNvSpPr>
          <p:nvPr/>
        </p:nvSpPr>
        <p:spPr bwMode="auto">
          <a:xfrm>
            <a:off x="6845300" y="41830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6402" name="Line 30"/>
          <p:cNvSpPr>
            <a:spLocks noChangeShapeType="1"/>
          </p:cNvSpPr>
          <p:nvPr/>
        </p:nvSpPr>
        <p:spPr bwMode="auto">
          <a:xfrm>
            <a:off x="4983163" y="53689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31"/>
          <p:cNvSpPr>
            <a:spLocks noChangeShapeType="1"/>
          </p:cNvSpPr>
          <p:nvPr/>
        </p:nvSpPr>
        <p:spPr bwMode="auto">
          <a:xfrm>
            <a:off x="5778500" y="53784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32"/>
          <p:cNvSpPr>
            <a:spLocks noChangeShapeType="1"/>
          </p:cNvSpPr>
          <p:nvPr/>
        </p:nvSpPr>
        <p:spPr bwMode="auto">
          <a:xfrm>
            <a:off x="4999039" y="55610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41"/>
          <p:cNvSpPr>
            <a:spLocks noChangeShapeType="1"/>
          </p:cNvSpPr>
          <p:nvPr/>
        </p:nvSpPr>
        <p:spPr bwMode="auto">
          <a:xfrm>
            <a:off x="6259513" y="53879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42"/>
          <p:cNvSpPr>
            <a:spLocks noChangeShapeType="1"/>
          </p:cNvSpPr>
          <p:nvPr/>
        </p:nvSpPr>
        <p:spPr bwMode="auto">
          <a:xfrm>
            <a:off x="5803900" y="56832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43"/>
          <p:cNvSpPr txBox="1">
            <a:spLocks noChangeArrowheads="1"/>
          </p:cNvSpPr>
          <p:nvPr/>
        </p:nvSpPr>
        <p:spPr bwMode="auto">
          <a:xfrm>
            <a:off x="5818188" y="58213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16409" name="Line 44"/>
          <p:cNvSpPr>
            <a:spLocks noChangeShapeType="1"/>
          </p:cNvSpPr>
          <p:nvPr/>
        </p:nvSpPr>
        <p:spPr bwMode="auto">
          <a:xfrm>
            <a:off x="5772150" y="48323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45"/>
          <p:cNvSpPr>
            <a:spLocks noChangeShapeType="1"/>
          </p:cNvSpPr>
          <p:nvPr/>
        </p:nvSpPr>
        <p:spPr bwMode="auto">
          <a:xfrm flipH="1">
            <a:off x="3498851" y="3227389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47"/>
          <p:cNvSpPr>
            <a:spLocks noChangeShapeType="1"/>
          </p:cNvSpPr>
          <p:nvPr/>
        </p:nvSpPr>
        <p:spPr bwMode="auto">
          <a:xfrm>
            <a:off x="3500438" y="3714750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48"/>
          <p:cNvSpPr txBox="1">
            <a:spLocks noChangeArrowheads="1"/>
          </p:cNvSpPr>
          <p:nvPr/>
        </p:nvSpPr>
        <p:spPr bwMode="auto">
          <a:xfrm>
            <a:off x="3294063" y="391001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413" name="Oval 49"/>
          <p:cNvSpPr>
            <a:spLocks noChangeArrowheads="1"/>
          </p:cNvSpPr>
          <p:nvPr/>
        </p:nvSpPr>
        <p:spPr bwMode="auto">
          <a:xfrm>
            <a:off x="3513138" y="36623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50"/>
          <p:cNvSpPr>
            <a:spLocks noChangeShapeType="1"/>
          </p:cNvSpPr>
          <p:nvPr/>
        </p:nvSpPr>
        <p:spPr bwMode="auto">
          <a:xfrm>
            <a:off x="3552825" y="483076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52"/>
          <p:cNvSpPr>
            <a:spLocks noChangeShapeType="1"/>
          </p:cNvSpPr>
          <p:nvPr/>
        </p:nvSpPr>
        <p:spPr bwMode="auto">
          <a:xfrm>
            <a:off x="3554413" y="4987925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Text Box 53"/>
          <p:cNvSpPr txBox="1">
            <a:spLocks noChangeArrowheads="1"/>
          </p:cNvSpPr>
          <p:nvPr/>
        </p:nvSpPr>
        <p:spPr bwMode="auto">
          <a:xfrm>
            <a:off x="4424363" y="4805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1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5146390" y="5362502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3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Derivation of the Lens </a:t>
            </a:r>
            <a:r>
              <a:rPr lang="en-US" dirty="0" err="1"/>
              <a:t>Equ</a:t>
            </a:r>
            <a:r>
              <a:rPr lang="en-US" dirty="0"/>
              <a:t>.</a:t>
            </a:r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2241550" y="2470246"/>
            <a:ext cx="5399088" cy="2466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16526" y="2476500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462" name="Oval 5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Oval 6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AutoShape 7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3206751" y="3698875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397375" y="3652838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244976" y="3922713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9650413" y="3814763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442595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5230813" y="3690938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9674225" y="36607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8866189" y="3698875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V="1">
            <a:off x="4446589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787900" y="2587626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 flipV="1">
            <a:off x="5353050" y="2622550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5181600" y="2971801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5419725" y="3783014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7489825" y="3819526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7713664" y="2166938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8250238" y="2632076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8496300" y="1898651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6267450" y="4168775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5211763" y="49212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5211763" y="51038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>
            <a:off x="8845550" y="492283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6869113" y="497840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>
            <a:off x="8853488" y="4391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>
            <a:off x="9705975" y="44005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8839201" y="4583113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7713663" y="43576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7729539" y="44450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40"/>
          <p:cNvSpPr txBox="1">
            <a:spLocks noChangeArrowheads="1"/>
          </p:cNvSpPr>
          <p:nvPr/>
        </p:nvSpPr>
        <p:spPr bwMode="auto">
          <a:xfrm>
            <a:off x="8020050" y="4264025"/>
            <a:ext cx="388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7445" name="Line 46"/>
          <p:cNvSpPr>
            <a:spLocks noChangeShapeType="1"/>
          </p:cNvSpPr>
          <p:nvPr/>
        </p:nvSpPr>
        <p:spPr bwMode="auto">
          <a:xfrm>
            <a:off x="443230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47"/>
          <p:cNvSpPr>
            <a:spLocks noChangeShapeType="1"/>
          </p:cNvSpPr>
          <p:nvPr/>
        </p:nvSpPr>
        <p:spPr bwMode="auto">
          <a:xfrm flipV="1">
            <a:off x="4452939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Text Box 48"/>
          <p:cNvSpPr txBox="1">
            <a:spLocks noChangeArrowheads="1"/>
          </p:cNvSpPr>
          <p:nvPr/>
        </p:nvSpPr>
        <p:spPr bwMode="auto">
          <a:xfrm>
            <a:off x="4794250" y="2587626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>
            <a:off x="5187950" y="2971801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Text Box 50"/>
          <p:cNvSpPr txBox="1">
            <a:spLocks noChangeArrowheads="1"/>
          </p:cNvSpPr>
          <p:nvPr/>
        </p:nvSpPr>
        <p:spPr bwMode="auto">
          <a:xfrm>
            <a:off x="5426075" y="3783014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7450" name="Line 51"/>
          <p:cNvSpPr>
            <a:spLocks noChangeShapeType="1"/>
          </p:cNvSpPr>
          <p:nvPr/>
        </p:nvSpPr>
        <p:spPr bwMode="auto">
          <a:xfrm>
            <a:off x="5200650" y="44465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52"/>
          <p:cNvSpPr>
            <a:spLocks noChangeShapeType="1"/>
          </p:cNvSpPr>
          <p:nvPr/>
        </p:nvSpPr>
        <p:spPr bwMode="auto">
          <a:xfrm flipH="1">
            <a:off x="2927351" y="3213101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53"/>
          <p:cNvSpPr>
            <a:spLocks noChangeShapeType="1"/>
          </p:cNvSpPr>
          <p:nvPr/>
        </p:nvSpPr>
        <p:spPr bwMode="auto">
          <a:xfrm>
            <a:off x="2928938" y="3700463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Text Box 54"/>
          <p:cNvSpPr txBox="1">
            <a:spLocks noChangeArrowheads="1"/>
          </p:cNvSpPr>
          <p:nvPr/>
        </p:nvSpPr>
        <p:spPr bwMode="auto">
          <a:xfrm>
            <a:off x="2722563" y="3895725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454" name="Oval 55"/>
          <p:cNvSpPr>
            <a:spLocks noChangeArrowheads="1"/>
          </p:cNvSpPr>
          <p:nvPr/>
        </p:nvSpPr>
        <p:spPr bwMode="auto">
          <a:xfrm>
            <a:off x="2941638" y="36480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56"/>
          <p:cNvSpPr>
            <a:spLocks noChangeShapeType="1"/>
          </p:cNvSpPr>
          <p:nvPr/>
        </p:nvSpPr>
        <p:spPr bwMode="auto">
          <a:xfrm>
            <a:off x="2981325" y="444500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57"/>
          <p:cNvSpPr>
            <a:spLocks noChangeShapeType="1"/>
          </p:cNvSpPr>
          <p:nvPr/>
        </p:nvSpPr>
        <p:spPr bwMode="auto">
          <a:xfrm>
            <a:off x="2982913" y="4602163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60"/>
          <p:cNvSpPr>
            <a:spLocks noChangeShapeType="1"/>
          </p:cNvSpPr>
          <p:nvPr/>
        </p:nvSpPr>
        <p:spPr bwMode="auto">
          <a:xfrm>
            <a:off x="2990850" y="549751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Line 61"/>
          <p:cNvSpPr>
            <a:spLocks noChangeShapeType="1"/>
          </p:cNvSpPr>
          <p:nvPr/>
        </p:nvSpPr>
        <p:spPr bwMode="auto">
          <a:xfrm>
            <a:off x="8855075" y="55181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62"/>
          <p:cNvSpPr>
            <a:spLocks noChangeShapeType="1"/>
          </p:cNvSpPr>
          <p:nvPr/>
        </p:nvSpPr>
        <p:spPr bwMode="auto">
          <a:xfrm>
            <a:off x="2997200" y="5662613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6075781" y="549741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9016352" y="4735414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906203" y="4439603"/>
            <a:ext cx="4251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300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4084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5553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9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391527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839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119439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5586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7086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3714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34052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0132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4764088" y="3246439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6059488" y="2678114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406902" y="2109790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3979864" y="2968628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06520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3157929" y="272323"/>
            <a:ext cx="6013554" cy="5828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57929" y="419725"/>
            <a:ext cx="5576341" cy="5516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57535" y="209862"/>
            <a:ext cx="4991724" cy="6175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778515" y="3027546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9100826" y="254554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73748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4553334"/>
            <a:ext cx="29046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73272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406902" y="374754"/>
            <a:ext cx="2625725" cy="5501390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4525853"/>
            <a:ext cx="34657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3155432" y="3199178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V="1">
            <a:off x="3187910" y="2593298"/>
            <a:ext cx="2563317" cy="644577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5702742" y="2548328"/>
            <a:ext cx="3781035" cy="49838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3142937" y="2458387"/>
            <a:ext cx="6730585" cy="809466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170422" y="3561437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3157929" y="2098623"/>
            <a:ext cx="6086005" cy="1484025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267192" y="294435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3187910" y="2113613"/>
            <a:ext cx="2518347" cy="1499012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5736236" y="2130354"/>
            <a:ext cx="3867462" cy="45719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247873" y="3818765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3277849" y="1798819"/>
            <a:ext cx="2458387" cy="2053650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646295" y="1813811"/>
            <a:ext cx="4287186" cy="64958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V="1">
            <a:off x="3262859" y="1633928"/>
            <a:ext cx="6235909" cy="2203552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8983406" y="212832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8836006" y="184601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2840974" y="3419788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2870955" y="3794542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9151833" y="255035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019420" y="213313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8899499" y="177336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1190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98444" y="1325880"/>
          <a:ext cx="9169556" cy="394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318000" imgH="1854200" progId="Equation.3">
                  <p:embed/>
                </p:oleObj>
              </mc:Choice>
              <mc:Fallback>
                <p:oleObj name="Equation" r:id="rId3" imgW="4318000" imgH="185420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44" y="1325880"/>
                        <a:ext cx="9169556" cy="394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115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223.16.2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is on the same side of the air-glass interface as the object, we call this a virtual image. What would be the sign of the image distance, s’?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66539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223.16.3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1"/>
            <a:ext cx="762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inverted, what is the sign of the image height?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732113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223.16.4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1"/>
            <a:ext cx="762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is inverted, what is the sign of the magnification?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063737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223.16.5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would</a:t>
            </a:r>
          </a:p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for </a:t>
            </a:r>
            <a:r>
              <a:rPr lang="en-US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thin lens? </a:t>
            </a:r>
            <a:endParaRPr lang="en-US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radius ratio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lens thickness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lens width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focal length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924551" y="1284289"/>
          <a:ext cx="24812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39600" imgH="431640" progId="Equation.3">
                  <p:embed/>
                </p:oleObj>
              </mc:Choice>
              <mc:Fallback>
                <p:oleObj name="Equation" r:id="rId3" imgW="9396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1" y="1284289"/>
                        <a:ext cx="248126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4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0569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223.16.6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28735" y="950626"/>
            <a:ext cx="8364511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professor tells us that we will find the thin lens formula by making the image of a dot of light. This is OK because…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 one takes pictures of anything but dot’s of light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is lazy and does not want to do anything bigger than a dot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dot of light images into a complete picture, like the Mona Lisa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think about any extended body as consisting of emitting or reflecting dots.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40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5553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9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391527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839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119439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5586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7086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3714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34052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0132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4764088" y="3246439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6059488" y="2678114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406902" y="2109790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3979864" y="2968628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4426406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1407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9979898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reeform 51"/>
          <p:cNvSpPr>
            <a:spLocks/>
          </p:cNvSpPr>
          <p:nvPr/>
        </p:nvSpPr>
        <p:spPr bwMode="auto">
          <a:xfrm>
            <a:off x="5553076" y="1181100"/>
            <a:ext cx="323850" cy="3365500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8" y="3057527"/>
            <a:ext cx="3369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7038346" y="2488169"/>
            <a:ext cx="2616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712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>
            <a:off x="3162301" y="1836342"/>
            <a:ext cx="25527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05478" y="1836342"/>
            <a:ext cx="2234479" cy="271025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6656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365626" y="4341815"/>
            <a:ext cx="344966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s</a:t>
            </a:r>
            <a:endParaRPr lang="en-US" sz="32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6609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967646" y="4276234"/>
            <a:ext cx="481222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s’</a:t>
            </a:r>
            <a:endParaRPr lang="en-US" sz="3600" baseline="-25000" dirty="0"/>
          </a:p>
        </p:txBody>
      </p:sp>
      <p:sp>
        <p:nvSpPr>
          <p:cNvPr id="2" name="Down Arrow 1"/>
          <p:cNvSpPr/>
          <p:nvPr/>
        </p:nvSpPr>
        <p:spPr>
          <a:xfrm flipV="1">
            <a:off x="2937273" y="1836343"/>
            <a:ext cx="450056" cy="1140619"/>
          </a:xfrm>
          <a:prstGeom prst="downArrow">
            <a:avLst>
              <a:gd name="adj1" fmla="val 27425"/>
              <a:gd name="adj2" fmla="val 89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032626" y="3002362"/>
            <a:ext cx="251221" cy="619661"/>
          </a:xfrm>
          <a:prstGeom prst="downArrow">
            <a:avLst>
              <a:gd name="adj1" fmla="val 27425"/>
              <a:gd name="adj2" fmla="val 895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5400" y="1836343"/>
            <a:ext cx="12700" cy="113704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8200" y="21707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 flipH="1">
            <a:off x="2347913" y="183634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147719" y="362202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76368" y="309880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h’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23468" y="2963864"/>
            <a:ext cx="12700" cy="658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162302" y="1836342"/>
            <a:ext cx="5489575" cy="2439891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4127500" y="2449654"/>
            <a:ext cx="38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331088" y="29710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14674690">
            <a:off x="4443186" y="2566223"/>
            <a:ext cx="685800" cy="545069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517125">
            <a:off x="6022395" y="2949510"/>
            <a:ext cx="344058" cy="271984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6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50834" y="1503077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2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5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8422" y="3308064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6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4497188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9060015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1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4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760" y="831145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344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1150</Words>
  <Application>Microsoft Office PowerPoint</Application>
  <PresentationFormat>Widescreen</PresentationFormat>
  <Paragraphs>371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OpenSymbol</vt:lpstr>
      <vt:lpstr>Symbol</vt:lpstr>
      <vt:lpstr>Times New Roman</vt:lpstr>
      <vt:lpstr>Office Theme</vt:lpstr>
      <vt:lpstr>Equation</vt:lpstr>
      <vt:lpstr>Question 223.15.3</vt:lpstr>
      <vt:lpstr>Question 223.15.4</vt:lpstr>
      <vt:lpstr>Question 223.15.6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Ray Diagram for Converging Lens, s &gt; f</vt:lpstr>
      <vt:lpstr>Ray Diagram for Converging Lens, s &gt; f</vt:lpstr>
      <vt:lpstr>Question 223.15.7</vt:lpstr>
      <vt:lpstr>Question 223.15.8</vt:lpstr>
      <vt:lpstr>Question 223.15.9</vt:lpstr>
      <vt:lpstr>Question 223.15.10</vt:lpstr>
      <vt:lpstr>Question 223.15.11</vt:lpstr>
      <vt:lpstr>Question 223.15.12</vt:lpstr>
      <vt:lpstr>Question 223.15.13</vt:lpstr>
      <vt:lpstr>Question 223.15.13</vt:lpstr>
      <vt:lpstr>Question 223.15.14</vt:lpstr>
      <vt:lpstr>Question 223.15.15</vt:lpstr>
      <vt:lpstr>PowerPoint Presentation</vt:lpstr>
      <vt:lpstr>PowerPoint Presentation</vt:lpstr>
      <vt:lpstr>PowerPoint Presentation</vt:lpstr>
      <vt:lpstr>Ray Diagram for Converging Lens, p &lt; f</vt:lpstr>
      <vt:lpstr>Ray Diagrams for Thin Lenses – Diverging </vt:lpstr>
      <vt:lpstr>Ray Diagram for Diverging Lens</vt:lpstr>
      <vt:lpstr>PowerPoint Presentation</vt:lpstr>
      <vt:lpstr>PowerPoint Presentation</vt:lpstr>
      <vt:lpstr>Sign Convention</vt:lpstr>
      <vt:lpstr>PowerPoint Presentation</vt:lpstr>
      <vt:lpstr>PowerPoint Presentation</vt:lpstr>
      <vt:lpstr>PowerPoint Presentation</vt:lpstr>
      <vt:lpstr>Derivation of the Lens Equ.</vt:lpstr>
      <vt:lpstr>PowerPoint Presentation</vt:lpstr>
      <vt:lpstr>Derivation of the Lens Equ.</vt:lpstr>
      <vt:lpstr>Derivation of the Lens Equ.</vt:lpstr>
      <vt:lpstr>Derivation of the Lens Equ.</vt:lpstr>
      <vt:lpstr>Derivation of the Lens Equ.</vt:lpstr>
      <vt:lpstr>Derivation of the Lens Equ.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of the Lens Equ.</vt:lpstr>
      <vt:lpstr>PowerPoint Presentation</vt:lpstr>
    </vt:vector>
  </TitlesOfParts>
  <Company>Brigham Young University -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2</cp:revision>
  <dcterms:created xsi:type="dcterms:W3CDTF">2017-02-09T02:45:49Z</dcterms:created>
  <dcterms:modified xsi:type="dcterms:W3CDTF">2019-05-28T19:43:35Z</dcterms:modified>
</cp:coreProperties>
</file>