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0" r:id="rId2"/>
    <p:sldId id="282" r:id="rId3"/>
    <p:sldId id="283" r:id="rId4"/>
    <p:sldId id="284" r:id="rId5"/>
    <p:sldId id="285" r:id="rId6"/>
    <p:sldId id="271" r:id="rId7"/>
    <p:sldId id="272" r:id="rId8"/>
    <p:sldId id="273" r:id="rId9"/>
    <p:sldId id="274" r:id="rId10"/>
    <p:sldId id="275" r:id="rId11"/>
    <p:sldId id="286" r:id="rId12"/>
    <p:sldId id="276" r:id="rId13"/>
    <p:sldId id="287" r:id="rId14"/>
    <p:sldId id="288" r:id="rId15"/>
    <p:sldId id="277" r:id="rId16"/>
    <p:sldId id="289" r:id="rId17"/>
    <p:sldId id="278" r:id="rId18"/>
    <p:sldId id="290" r:id="rId19"/>
    <p:sldId id="291" r:id="rId20"/>
    <p:sldId id="292" r:id="rId21"/>
    <p:sldId id="279" r:id="rId22"/>
    <p:sldId id="262" r:id="rId23"/>
    <p:sldId id="26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283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442B61-E92B-448B-901B-F4BC73FBCE5B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7FEAC-7D78-4C92-B820-5C978C5ED1B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6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0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neuro4e-fig-11-02-0.jpg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04802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neuro4e-box-11-a(1)-0.jpg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89073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neuro4e-box-11-a(2)-0.jpg</a:t>
            </a:r>
            <a:br>
              <a:rPr lang="en-US" smtClean="0"/>
            </a:br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9586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Fall 2007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2AA56286-A981-4095-9D47-F7358FA48D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418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20BF63-FE06-4C95-BA80-0CD72D356A6A}" type="datetimeFigureOut">
              <a:rPr lang="en-US" smtClean="0"/>
              <a:t>2/15/2017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9CE27F-9E79-4244-97D3-A36AA1754C0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Question 223.17.3</a:t>
            </a:r>
          </a:p>
        </p:txBody>
      </p:sp>
      <p:sp>
        <p:nvSpPr>
          <p:cNvPr id="18022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609600" indent="-609600" eaLnBrk="1" hangingPunct="1">
              <a:buFontTx/>
              <a:buNone/>
            </a:pPr>
            <a:r>
              <a:rPr lang="en-US" dirty="0" smtClean="0"/>
              <a:t>I have two lenses placed with a separation of 1m  to form an optical system. The focal length of the combined system is…..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 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25cm</a:t>
            </a:r>
          </a:p>
          <a:p>
            <a:pPr marL="609600" indent="-609600" eaLnBrk="1" hangingPunct="1">
              <a:buFontTx/>
              <a:buAutoNum type="alphaLcParenR"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+ f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endParaRPr lang="en-US" baseline="-25000" dirty="0" smtClean="0"/>
          </a:p>
          <a:p>
            <a:pPr marL="609600" indent="-609600">
              <a:buFontTx/>
              <a:buAutoNum type="alphaLcParenR"/>
            </a:pPr>
            <a:r>
              <a:rPr lang="en-US" dirty="0" smtClean="0"/>
              <a:t>f</a:t>
            </a:r>
            <a:r>
              <a:rPr lang="en-US" baseline="-25000" dirty="0" smtClean="0"/>
              <a:t>1</a:t>
            </a:r>
            <a:r>
              <a:rPr lang="en-US" dirty="0" smtClean="0"/>
              <a:t> x f</a:t>
            </a:r>
            <a:r>
              <a:rPr lang="en-US" baseline="-25000" dirty="0" smtClean="0"/>
              <a:t>2</a:t>
            </a:r>
          </a:p>
          <a:p>
            <a:pPr marL="609600" indent="-609600">
              <a:buFontTx/>
              <a:buAutoNum type="alphaLcParenR"/>
            </a:pPr>
            <a:r>
              <a:rPr lang="en-US" dirty="0" smtClean="0"/>
              <a:t>No simple relationship</a:t>
            </a:r>
          </a:p>
        </p:txBody>
      </p:sp>
      <p:sp>
        <p:nvSpPr>
          <p:cNvPr id="1802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301146B-F335-4073-85A8-072265A7A279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36486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64865" name="Object 1"/>
          <p:cNvGraphicFramePr>
            <a:graphicFrameLocks noChangeAspect="1"/>
          </p:cNvGraphicFramePr>
          <p:nvPr/>
        </p:nvGraphicFramePr>
        <p:xfrm>
          <a:off x="1094282" y="3192904"/>
          <a:ext cx="1050644" cy="569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787400" imgH="431800" progId="Equation.3">
                  <p:embed/>
                </p:oleObj>
              </mc:Choice>
              <mc:Fallback>
                <p:oleObj name="Equation" r:id="rId3" imgW="787400" imgH="431800" progId="Equation.3">
                  <p:embed/>
                  <p:pic>
                    <p:nvPicPr>
                      <p:cNvPr id="3364865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4282" y="3192904"/>
                        <a:ext cx="1050644" cy="56962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858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does the f/# tell you?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gives you a relative intensity measurement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tells you how large your lens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tells you how flat your focal plan array is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Still 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4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38400" y="5029200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http://hubblesite.org/the_telescope/hubble_essentials/graphics/telescope_essentials_howworks2_lg.gif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762000"/>
            <a:ext cx="6677025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432196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</a:t>
            </a:r>
            <a:r>
              <a:rPr lang="en-US" sz="3600" dirty="0" smtClean="0">
                <a:solidFill>
                  <a:schemeClr val="tx2"/>
                </a:solidFill>
              </a:rPr>
              <a:t>223.18.1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42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Retina</a:t>
            </a:r>
            <a:endParaRPr lang="en-US" sz="4400" dirty="0"/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Lens</a:t>
            </a:r>
            <a:endParaRPr lang="en-US" sz="44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smtClean="0"/>
              <a:t>Cornea</a:t>
            </a:r>
            <a:endParaRPr lang="en-US" sz="4400" dirty="0"/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Aqueous humor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Vitreous humor</a:t>
            </a:r>
            <a:endParaRPr lang="en-US" sz="3200" dirty="0"/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Pupil</a:t>
            </a:r>
            <a:endParaRPr lang="en-US" sz="3200" dirty="0"/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 smtClean="0"/>
              <a:t>Irisl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4258760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44990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223.18.2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Contraction of the </a:t>
            </a:r>
            <a:r>
              <a:rPr lang="en-US" dirty="0" err="1" smtClean="0"/>
              <a:t>ciliary</a:t>
            </a:r>
            <a:r>
              <a:rPr lang="en-US" dirty="0" smtClean="0"/>
              <a:t> muscle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1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4" descr="neuro4e-fig-11-02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143000"/>
            <a:ext cx="4854575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 smtClean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 smtClean="0"/>
              <a:t>Accommodation refers to  dynamic changes in the shape of the lens.</a:t>
            </a:r>
          </a:p>
          <a:p>
            <a:r>
              <a:rPr lang="en-US" sz="2000" smtClean="0"/>
              <a:t>As an object comes within about 20 feet the light rays originating at a point are no longer considered to be parallel.</a:t>
            </a:r>
          </a:p>
          <a:p>
            <a:r>
              <a:rPr lang="en-US" sz="2000" smtClean="0"/>
              <a:t>Rather these light rays diverge and a greater refractive power is required to bring them into focus. </a:t>
            </a:r>
          </a:p>
          <a:p>
            <a:r>
              <a:rPr lang="en-US" sz="2000" smtClean="0"/>
              <a:t>The lens can contribute about 12 or more diopters to the focusing of light rays on the back of the eye by rounding up.</a:t>
            </a:r>
          </a:p>
        </p:txBody>
      </p:sp>
    </p:spTree>
    <p:extLst>
      <p:ext uri="{BB962C8B-B14F-4D97-AF65-F5344CB8AC3E}">
        <p14:creationId xmlns:p14="http://schemas.microsoft.com/office/powerpoint/2010/main" val="293991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223.18.3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conjunctiva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3772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 smtClean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 smtClean="0">
                <a:solidFill>
                  <a:srgbClr val="00B050"/>
                </a:solidFill>
              </a:rPr>
              <a:t>Myopia </a:t>
            </a:r>
            <a:r>
              <a:rPr lang="en-US" sz="2400" dirty="0" smtClean="0"/>
              <a:t>– nearsightedness </a:t>
            </a:r>
          </a:p>
          <a:p>
            <a:pPr lvl="1"/>
            <a:r>
              <a:rPr lang="en-US" sz="2000" dirty="0" smtClean="0"/>
              <a:t>The ability to see close objects clearly but distant objects are blurry</a:t>
            </a:r>
          </a:p>
          <a:p>
            <a:pPr lvl="1"/>
            <a:r>
              <a:rPr lang="en-US" sz="2000" dirty="0" smtClean="0"/>
              <a:t>Cornea and lens focus object in front of the retina</a:t>
            </a:r>
          </a:p>
          <a:p>
            <a:pPr lvl="1"/>
            <a:r>
              <a:rPr lang="en-US" sz="2000" dirty="0" smtClean="0"/>
              <a:t>Corrected by concave lens (minus lens), radial keratotomy, laser corneal sculpting.</a:t>
            </a:r>
          </a:p>
          <a:p>
            <a:r>
              <a:rPr lang="en-US" sz="2400" dirty="0" err="1" smtClean="0">
                <a:solidFill>
                  <a:srgbClr val="00B050"/>
                </a:solidFill>
              </a:rPr>
              <a:t>Hyperopia</a:t>
            </a:r>
            <a:r>
              <a:rPr lang="en-US" sz="2400" dirty="0" smtClean="0"/>
              <a:t> - farsightedness</a:t>
            </a:r>
          </a:p>
          <a:p>
            <a:pPr lvl="1"/>
            <a:r>
              <a:rPr lang="en-US" sz="2000" dirty="0" smtClean="0"/>
              <a:t>Ability to see distant objects but close objects are blurry</a:t>
            </a:r>
          </a:p>
          <a:p>
            <a:pPr lvl="1"/>
            <a:r>
              <a:rPr lang="en-US" sz="2000" dirty="0" smtClean="0"/>
              <a:t>Image is focused behind the retina.</a:t>
            </a:r>
          </a:p>
          <a:p>
            <a:pPr lvl="1"/>
            <a:r>
              <a:rPr lang="en-US" sz="2000" dirty="0" smtClean="0"/>
              <a:t>Corrected by convex lenses.</a:t>
            </a:r>
          </a:p>
        </p:txBody>
      </p:sp>
    </p:spTree>
    <p:extLst>
      <p:ext uri="{BB962C8B-B14F-4D97-AF65-F5344CB8AC3E}">
        <p14:creationId xmlns:p14="http://schemas.microsoft.com/office/powerpoint/2010/main" val="159800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/>
        </p:nvSpPr>
        <p:spPr>
          <a:xfrm>
            <a:off x="0" y="0"/>
            <a:ext cx="5715000" cy="685800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5" name="Group 56"/>
          <p:cNvGrpSpPr/>
          <p:nvPr/>
        </p:nvGrpSpPr>
        <p:grpSpPr>
          <a:xfrm>
            <a:off x="1263649" y="2459680"/>
            <a:ext cx="3339642" cy="850690"/>
            <a:chOff x="1828800" y="1771650"/>
            <a:chExt cx="5500688" cy="1619250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57"/>
          <p:cNvGrpSpPr/>
          <p:nvPr/>
        </p:nvGrpSpPr>
        <p:grpSpPr>
          <a:xfrm flipV="1">
            <a:off x="1278106" y="3065171"/>
            <a:ext cx="3339642" cy="850690"/>
            <a:chOff x="1828800" y="1771650"/>
            <a:chExt cx="5500688" cy="1619250"/>
          </a:xfrm>
        </p:grpSpPr>
        <p:cxnSp>
          <p:nvCxnSpPr>
            <p:cNvPr id="46" name="Straight Connector 4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48044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49345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50745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52533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47244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479768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542463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480022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540571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Hyperopia</a:t>
            </a:r>
            <a:r>
              <a:rPr lang="en-US" dirty="0" smtClean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3714047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www.imaging-resource.com/PRODS/NEX5/znew5phantom_500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6762"/>
            <a:ext cx="6115050" cy="53567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430204" y="5516002"/>
            <a:ext cx="3429000" cy="5078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350" dirty="0"/>
              <a:t>http://www.imaging-resource.com/PRODS/NEX5/NEX5A.HTM</a:t>
            </a:r>
          </a:p>
        </p:txBody>
      </p:sp>
    </p:spTree>
    <p:extLst>
      <p:ext uri="{BB962C8B-B14F-4D97-AF65-F5344CB8AC3E}">
        <p14:creationId xmlns:p14="http://schemas.microsoft.com/office/powerpoint/2010/main" val="17567716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 smtClean="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 smtClean="0">
                <a:solidFill>
                  <a:srgbClr val="00B050"/>
                </a:solidFill>
              </a:rPr>
              <a:t>Presbyopia</a:t>
            </a:r>
            <a:r>
              <a:rPr lang="en-US" sz="2400" dirty="0" smtClean="0"/>
              <a:t> - degeneration of accommodation</a:t>
            </a:r>
          </a:p>
          <a:p>
            <a:pPr lvl="1"/>
            <a:r>
              <a:rPr lang="en-US" sz="2000" dirty="0" smtClean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 smtClean="0"/>
              <a:t>Near point of vision has increased past 9 inches</a:t>
            </a:r>
          </a:p>
          <a:p>
            <a:pPr lvl="1"/>
            <a:r>
              <a:rPr lang="en-US" sz="2000" dirty="0" smtClean="0"/>
              <a:t>Generally develops after 40 years or in people who do fine, close work.</a:t>
            </a:r>
          </a:p>
          <a:p>
            <a:pPr lvl="1"/>
            <a:r>
              <a:rPr lang="en-US" sz="2000" dirty="0" smtClean="0"/>
              <a:t>What is your near point of vision?</a:t>
            </a:r>
          </a:p>
          <a:p>
            <a:r>
              <a:rPr lang="en-US" sz="2400" dirty="0" smtClean="0"/>
              <a:t>Corrected by “reading glasses” or bifocal glasses used only for close work.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48670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223.18.4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What is the power (in </a:t>
            </a:r>
            <a:r>
              <a:rPr lang="en-US" dirty="0" err="1" smtClean="0"/>
              <a:t>Diopters</a:t>
            </a:r>
            <a:r>
              <a:rPr lang="en-US" dirty="0" smtClean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79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://2.bp.blogspot.com/-FD-fCN20D0g/UY20rE7AtCI/AAAAAAAAE0I/gDs_VMWxIeE/s1600/zeiss-touit-32mm-planar-cutawa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1650" y="1023414"/>
            <a:ext cx="5486400" cy="4577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2914651" y="5600700"/>
            <a:ext cx="2687402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350" dirty="0"/>
              <a:t>http://sonyalphanex.blogspot.com/</a:t>
            </a:r>
          </a:p>
        </p:txBody>
      </p:sp>
    </p:spTree>
    <p:extLst>
      <p:ext uri="{BB962C8B-B14F-4D97-AF65-F5344CB8AC3E}">
        <p14:creationId xmlns:p14="http://schemas.microsoft.com/office/powerpoint/2010/main" val="2984556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1371600"/>
            <a:ext cx="6724650" cy="3781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Freeform 6"/>
          <p:cNvSpPr/>
          <p:nvPr/>
        </p:nvSpPr>
        <p:spPr>
          <a:xfrm>
            <a:off x="4312693" y="2088107"/>
            <a:ext cx="327546" cy="1269242"/>
          </a:xfrm>
          <a:custGeom>
            <a:avLst/>
            <a:gdLst>
              <a:gd name="connsiteX0" fmla="*/ 0 w 327546"/>
              <a:gd name="connsiteY0" fmla="*/ 0 h 1269242"/>
              <a:gd name="connsiteX1" fmla="*/ 313898 w 327546"/>
              <a:gd name="connsiteY1" fmla="*/ 436729 h 1269242"/>
              <a:gd name="connsiteX2" fmla="*/ 81886 w 327546"/>
              <a:gd name="connsiteY2" fmla="*/ 1269242 h 1269242"/>
              <a:gd name="connsiteX3" fmla="*/ 81886 w 327546"/>
              <a:gd name="connsiteY3" fmla="*/ 1269242 h 1269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7546" h="1269242">
                <a:moveTo>
                  <a:pt x="0" y="0"/>
                </a:moveTo>
                <a:cubicBezTo>
                  <a:pt x="150125" y="112594"/>
                  <a:pt x="300250" y="225189"/>
                  <a:pt x="313898" y="436729"/>
                </a:cubicBezTo>
                <a:cubicBezTo>
                  <a:pt x="327546" y="648269"/>
                  <a:pt x="81886" y="1269242"/>
                  <a:pt x="81886" y="1269242"/>
                </a:cubicBezTo>
                <a:lnTo>
                  <a:pt x="81886" y="1269242"/>
                </a:lnTo>
              </a:path>
            </a:pathLst>
          </a:cu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429000" y="1752600"/>
            <a:ext cx="10264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perture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325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04900" y="0"/>
            <a:ext cx="69723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01347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 camera, usually the object distance is large. If that is true, about how big is the image distance?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as big as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as big as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About as big as the object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68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 camera, usually the object distance is large. If that is true, what can we say about the image size?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It’s 10cm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focal length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diameter of the lens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67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223.17.6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For a camera, usually the object distance is large. What can we say about the intensity of the light that strikes the focal plane array?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It’s 10</a:t>
            </a:r>
            <a:r>
              <a:rPr lang="en-US" baseline="30000" dirty="0" smtClean="0"/>
              <a:t>2</a:t>
            </a:r>
            <a:r>
              <a:rPr lang="en-US" dirty="0" smtClean="0"/>
              <a:t>cm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focal length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It is proportional to the diameter of the lens squared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Nothing squared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72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</a:t>
            </a:r>
            <a:r>
              <a:rPr lang="en-US" dirty="0" smtClean="0"/>
              <a:t>223.17.6.5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For a camera, w</a:t>
            </a:r>
            <a:r>
              <a:rPr lang="en-US" dirty="0" smtClean="0"/>
              <a:t>ill a larger or a smaller aperture let in more light?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Larger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Smaller</a:t>
            </a:r>
            <a:endParaRPr lang="en-US" dirty="0"/>
          </a:p>
          <a:p>
            <a:pPr marL="514350" indent="-514350">
              <a:buFont typeface="+mj-lt"/>
              <a:buAutoNum type="alphaLcParenR"/>
            </a:pPr>
            <a:r>
              <a:rPr lang="en-US" dirty="0" smtClean="0"/>
              <a:t>Impossible to tell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888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672</Words>
  <Application>Microsoft Office PowerPoint</Application>
  <PresentationFormat>On-screen Show (4:3)</PresentationFormat>
  <Paragraphs>121</Paragraphs>
  <Slides>23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Equation</vt:lpstr>
      <vt:lpstr>Question 223.17.3</vt:lpstr>
      <vt:lpstr>PowerPoint Presentation</vt:lpstr>
      <vt:lpstr>PowerPoint Presentation</vt:lpstr>
      <vt:lpstr>PowerPoint Presentation</vt:lpstr>
      <vt:lpstr>PowerPoint Presentation</vt:lpstr>
      <vt:lpstr>Question 223.17.4</vt:lpstr>
      <vt:lpstr>Question 223.17.5</vt:lpstr>
      <vt:lpstr>Question 223.17.6</vt:lpstr>
      <vt:lpstr>Question 223.17.6.5</vt:lpstr>
      <vt:lpstr>Question 223.17.7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Question 223.18.3</vt:lpstr>
      <vt:lpstr>Myopia and Other Refractive Errors</vt:lpstr>
      <vt:lpstr>PowerPoint Presentation</vt:lpstr>
      <vt:lpstr>Myopia and Other Refractive Errors</vt:lpstr>
      <vt:lpstr>Question 223.18.4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3</cp:revision>
  <dcterms:created xsi:type="dcterms:W3CDTF">2011-12-07T16:04:48Z</dcterms:created>
  <dcterms:modified xsi:type="dcterms:W3CDTF">2017-02-15T16:58:39Z</dcterms:modified>
</cp:coreProperties>
</file>