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300" r:id="rId2"/>
    <p:sldId id="301" r:id="rId3"/>
    <p:sldId id="302" r:id="rId4"/>
    <p:sldId id="303" r:id="rId5"/>
    <p:sldId id="257" r:id="rId6"/>
    <p:sldId id="258" r:id="rId7"/>
    <p:sldId id="259" r:id="rId8"/>
    <p:sldId id="260" r:id="rId9"/>
    <p:sldId id="261" r:id="rId10"/>
    <p:sldId id="262" r:id="rId11"/>
    <p:sldId id="313" r:id="rId12"/>
    <p:sldId id="263" r:id="rId13"/>
    <p:sldId id="304" r:id="rId14"/>
    <p:sldId id="305" r:id="rId15"/>
    <p:sldId id="306" r:id="rId16"/>
    <p:sldId id="307" r:id="rId17"/>
    <p:sldId id="308" r:id="rId18"/>
    <p:sldId id="309"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8" r:id="rId34"/>
    <p:sldId id="279" r:id="rId35"/>
    <p:sldId id="280" r:id="rId36"/>
    <p:sldId id="281" r:id="rId37"/>
    <p:sldId id="282" r:id="rId38"/>
    <p:sldId id="283" r:id="rId39"/>
    <p:sldId id="284" r:id="rId40"/>
    <p:sldId id="285" r:id="rId41"/>
    <p:sldId id="286" r:id="rId42"/>
    <p:sldId id="287" r:id="rId43"/>
    <p:sldId id="288" r:id="rId44"/>
    <p:sldId id="289" r:id="rId45"/>
    <p:sldId id="290" r:id="rId46"/>
    <p:sldId id="291" r:id="rId47"/>
    <p:sldId id="292" r:id="rId48"/>
    <p:sldId id="293" r:id="rId49"/>
    <p:sldId id="294" r:id="rId50"/>
    <p:sldId id="295" r:id="rId51"/>
    <p:sldId id="310" r:id="rId52"/>
    <p:sldId id="311" r:id="rId53"/>
    <p:sldId id="312" r:id="rId54"/>
    <p:sldId id="296" r:id="rId55"/>
    <p:sldId id="297" r:id="rId56"/>
    <p:sldId id="298" r:id="rId57"/>
    <p:sldId id="29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6" autoAdjust="0"/>
    <p:restoredTop sz="94660"/>
  </p:normalViewPr>
  <p:slideViewPr>
    <p:cSldViewPr snapToGrid="0">
      <p:cViewPr varScale="1">
        <p:scale>
          <a:sx n="78" d="100"/>
          <a:sy n="78" d="100"/>
        </p:scale>
        <p:origin x="82" y="2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A0126DAF-35B2-494B-87B4-D3FC4A7B6EA9}"/>
    <pc:docChg chg="undo custSel addSld modSld">
      <pc:chgData name="Lines, Todd" userId="afaf7c3a-e8aa-4568-882a-02ad8f9e19b0" providerId="ADAL" clId="{A0126DAF-35B2-494B-87B4-D3FC4A7B6EA9}" dt="2019-05-30T18:19:49.406" v="83"/>
      <pc:docMkLst>
        <pc:docMk/>
      </pc:docMkLst>
      <pc:sldChg chg="addSp delSp modSp add">
        <pc:chgData name="Lines, Todd" userId="afaf7c3a-e8aa-4568-882a-02ad8f9e19b0" providerId="ADAL" clId="{A0126DAF-35B2-494B-87B4-D3FC4A7B6EA9}" dt="2019-05-30T18:19:49.406" v="83"/>
        <pc:sldMkLst>
          <pc:docMk/>
          <pc:sldMk cId="3143524157" sldId="313"/>
        </pc:sldMkLst>
        <pc:picChg chg="del mod">
          <ac:chgData name="Lines, Todd" userId="afaf7c3a-e8aa-4568-882a-02ad8f9e19b0" providerId="ADAL" clId="{A0126DAF-35B2-494B-87B4-D3FC4A7B6EA9}" dt="2019-05-30T15:56:25.423" v="17"/>
          <ac:picMkLst>
            <pc:docMk/>
            <pc:sldMk cId="3143524157" sldId="313"/>
            <ac:picMk id="12" creationId="{370B27B1-7481-4A20-BCA8-C6914F1AF45B}"/>
          </ac:picMkLst>
        </pc:picChg>
        <pc:picChg chg="del mod">
          <ac:chgData name="Lines, Todd" userId="afaf7c3a-e8aa-4568-882a-02ad8f9e19b0" providerId="ADAL" clId="{A0126DAF-35B2-494B-87B4-D3FC4A7B6EA9}" dt="2019-05-30T18:19:49.406" v="83"/>
          <ac:picMkLst>
            <pc:docMk/>
            <pc:sldMk cId="3143524157" sldId="313"/>
            <ac:picMk id="43" creationId="{BB194E4C-10CB-4320-A561-03F7D89BEB1E}"/>
          </ac:picMkLst>
        </pc:picChg>
        <pc:picChg chg="mod">
          <ac:chgData name="Lines, Todd" userId="afaf7c3a-e8aa-4568-882a-02ad8f9e19b0" providerId="ADAL" clId="{A0126DAF-35B2-494B-87B4-D3FC4A7B6EA9}" dt="2019-05-30T18:15:25.892" v="56" actId="1076"/>
          <ac:picMkLst>
            <pc:docMk/>
            <pc:sldMk cId="3143524157" sldId="313"/>
            <ac:picMk id="57345" creationId="{00000000-0000-0000-0000-000000000000}"/>
          </ac:picMkLst>
        </pc:picChg>
        <pc:cxnChg chg="add del mod">
          <ac:chgData name="Lines, Todd" userId="afaf7c3a-e8aa-4568-882a-02ad8f9e19b0" providerId="ADAL" clId="{A0126DAF-35B2-494B-87B4-D3FC4A7B6EA9}" dt="2019-05-30T18:11:53.160" v="18" actId="478"/>
          <ac:cxnSpMkLst>
            <pc:docMk/>
            <pc:sldMk cId="3143524157" sldId="313"/>
            <ac:cxnSpMk id="3" creationId="{AD819062-8BB7-4D78-BE98-8F884DFF58F0}"/>
          </ac:cxnSpMkLst>
        </pc:cxnChg>
        <pc:cxnChg chg="add mod">
          <ac:chgData name="Lines, Todd" userId="afaf7c3a-e8aa-4568-882a-02ad8f9e19b0" providerId="ADAL" clId="{A0126DAF-35B2-494B-87B4-D3FC4A7B6EA9}" dt="2019-05-30T18:13:49.394" v="40" actId="14100"/>
          <ac:cxnSpMkLst>
            <pc:docMk/>
            <pc:sldMk cId="3143524157" sldId="313"/>
            <ac:cxnSpMk id="7" creationId="{9519F39C-DC3C-45A6-A81A-DE12C929E848}"/>
          </ac:cxnSpMkLst>
        </pc:cxnChg>
        <pc:cxnChg chg="add mod">
          <ac:chgData name="Lines, Todd" userId="afaf7c3a-e8aa-4568-882a-02ad8f9e19b0" providerId="ADAL" clId="{A0126DAF-35B2-494B-87B4-D3FC4A7B6EA9}" dt="2019-05-30T18:11:59.465" v="20" actId="1036"/>
          <ac:cxnSpMkLst>
            <pc:docMk/>
            <pc:sldMk cId="3143524157" sldId="313"/>
            <ac:cxnSpMk id="9" creationId="{9C6884DB-290E-4C04-9A72-F2441ABB48CA}"/>
          </ac:cxnSpMkLst>
        </pc:cxnChg>
        <pc:cxnChg chg="add mod">
          <ac:chgData name="Lines, Todd" userId="afaf7c3a-e8aa-4568-882a-02ad8f9e19b0" providerId="ADAL" clId="{A0126DAF-35B2-494B-87B4-D3FC4A7B6EA9}" dt="2019-05-30T18:13:59.876" v="41" actId="14100"/>
          <ac:cxnSpMkLst>
            <pc:docMk/>
            <pc:sldMk cId="3143524157" sldId="313"/>
            <ac:cxnSpMk id="14" creationId="{E3340C11-B380-4637-AA80-C92B68791442}"/>
          </ac:cxnSpMkLst>
        </pc:cxnChg>
        <pc:cxnChg chg="add mod">
          <ac:chgData name="Lines, Todd" userId="afaf7c3a-e8aa-4568-882a-02ad8f9e19b0" providerId="ADAL" clId="{A0126DAF-35B2-494B-87B4-D3FC4A7B6EA9}" dt="2019-05-30T18:16:39.647" v="72" actId="14100"/>
          <ac:cxnSpMkLst>
            <pc:docMk/>
            <pc:sldMk cId="3143524157" sldId="313"/>
            <ac:cxnSpMk id="17" creationId="{1B3D0018-5A6F-46FF-A94F-AE783F215D33}"/>
          </ac:cxnSpMkLst>
        </pc:cxnChg>
        <pc:cxnChg chg="add mod">
          <ac:chgData name="Lines, Todd" userId="afaf7c3a-e8aa-4568-882a-02ad8f9e19b0" providerId="ADAL" clId="{A0126DAF-35B2-494B-87B4-D3FC4A7B6EA9}" dt="2019-05-30T18:16:27.568" v="70" actId="14100"/>
          <ac:cxnSpMkLst>
            <pc:docMk/>
            <pc:sldMk cId="3143524157" sldId="313"/>
            <ac:cxnSpMk id="21" creationId="{93674B9A-D7DD-4335-B24C-FB3163BC5905}"/>
          </ac:cxnSpMkLst>
        </pc:cxnChg>
        <pc:cxnChg chg="add mod">
          <ac:chgData name="Lines, Todd" userId="afaf7c3a-e8aa-4568-882a-02ad8f9e19b0" providerId="ADAL" clId="{A0126DAF-35B2-494B-87B4-D3FC4A7B6EA9}" dt="2019-05-30T18:13:25.517" v="38" actId="1036"/>
          <ac:cxnSpMkLst>
            <pc:docMk/>
            <pc:sldMk cId="3143524157" sldId="313"/>
            <ac:cxnSpMk id="23" creationId="{21C955AD-3C8C-485B-8029-A69F7020463B}"/>
          </ac:cxnSpMkLst>
        </pc:cxnChg>
        <pc:cxnChg chg="add mod">
          <ac:chgData name="Lines, Todd" userId="afaf7c3a-e8aa-4568-882a-02ad8f9e19b0" providerId="ADAL" clId="{A0126DAF-35B2-494B-87B4-D3FC4A7B6EA9}" dt="2019-05-30T18:16:53.439" v="79" actId="1036"/>
          <ac:cxnSpMkLst>
            <pc:docMk/>
            <pc:sldMk cId="3143524157" sldId="313"/>
            <ac:cxnSpMk id="29" creationId="{2F634A01-3319-4CCE-BBBA-9EB000A3D48D}"/>
          </ac:cxnSpMkLst>
        </pc:cxnChg>
        <pc:cxnChg chg="add mod">
          <ac:chgData name="Lines, Todd" userId="afaf7c3a-e8aa-4568-882a-02ad8f9e19b0" providerId="ADAL" clId="{A0126DAF-35B2-494B-87B4-D3FC4A7B6EA9}" dt="2019-05-30T18:17:25.324" v="81" actId="14100"/>
          <ac:cxnSpMkLst>
            <pc:docMk/>
            <pc:sldMk cId="3143524157" sldId="313"/>
            <ac:cxnSpMk id="33" creationId="{B3DF0D00-7353-4C33-9132-F8670083D826}"/>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1B31DA-A606-469E-A781-20BD1F61E321}" type="datetimeFigureOut">
              <a:rPr lang="en-US" smtClean="0"/>
              <a:t>5/30/2019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4F0770-3903-4F5E-8AED-F818D628725F}" type="slidenum">
              <a:rPr lang="en-US" smtClean="0"/>
              <a:t>‹#›</a:t>
            </a:fld>
            <a:endParaRPr lang="en-US"/>
          </a:p>
        </p:txBody>
      </p:sp>
    </p:spTree>
    <p:extLst>
      <p:ext uri="{BB962C8B-B14F-4D97-AF65-F5344CB8AC3E}">
        <p14:creationId xmlns:p14="http://schemas.microsoft.com/office/powerpoint/2010/main" val="721092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56</a:t>
            </a:fld>
            <a:endParaRPr lang="en-US"/>
          </a:p>
        </p:txBody>
      </p:sp>
    </p:spTree>
    <p:extLst>
      <p:ext uri="{BB962C8B-B14F-4D97-AF65-F5344CB8AC3E}">
        <p14:creationId xmlns:p14="http://schemas.microsoft.com/office/powerpoint/2010/main" val="77650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53E23C2-FDAC-4053-B5AB-27AC865DD20C}"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2726777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E23C2-FDAC-4053-B5AB-27AC865DD20C}"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3361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E23C2-FDAC-4053-B5AB-27AC865DD20C}"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11300481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86360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6197600" y="1600201"/>
            <a:ext cx="5384800" cy="4525963"/>
          </a:xfrm>
        </p:spPr>
        <p:txBody>
          <a:bodyPr/>
          <a:lstStyle/>
          <a:p>
            <a:endParaRPr lang="en-US"/>
          </a:p>
        </p:txBody>
      </p:sp>
      <p:sp>
        <p:nvSpPr>
          <p:cNvPr id="5" name="Date Placeholder 4"/>
          <p:cNvSpPr>
            <a:spLocks noGrp="1"/>
          </p:cNvSpPr>
          <p:nvPr>
            <p:ph type="dt" sz="half" idx="10"/>
          </p:nvPr>
        </p:nvSpPr>
        <p:spPr>
          <a:xfrm>
            <a:off x="609600" y="6245225"/>
            <a:ext cx="28448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2AA56286-A981-4095-9D47-F7358FA48D06}" type="slidenum">
              <a:rPr lang="en-US"/>
              <a:pPr/>
              <a:t>‹#›</a:t>
            </a:fld>
            <a:endParaRPr lang="en-US"/>
          </a:p>
        </p:txBody>
      </p:sp>
    </p:spTree>
    <p:extLst>
      <p:ext uri="{BB962C8B-B14F-4D97-AF65-F5344CB8AC3E}">
        <p14:creationId xmlns:p14="http://schemas.microsoft.com/office/powerpoint/2010/main" val="13326434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2133600" y="0"/>
            <a:ext cx="8636000" cy="1143000"/>
          </a:xfrm>
        </p:spPr>
        <p:txBody>
          <a:bodyPr/>
          <a:lstStyle/>
          <a:p>
            <a:r>
              <a:rPr lang="en-US"/>
              <a:t>Click to edit Master title style</a:t>
            </a:r>
          </a:p>
        </p:txBody>
      </p:sp>
      <p:sp>
        <p:nvSpPr>
          <p:cNvPr id="3" name="Content Placeholder 2"/>
          <p:cNvSpPr>
            <a:spLocks noGrp="1"/>
          </p:cNvSpPr>
          <p:nvPr>
            <p:ph sz="half" idx="1"/>
          </p:nvPr>
        </p:nvSpPr>
        <p:spPr>
          <a:xfrm>
            <a:off x="609600" y="1600200"/>
            <a:ext cx="10972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0" y="3938589"/>
            <a:ext cx="10972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E8051507-2082-4027-AA11-2A33056B7344}" type="slidenum">
              <a:rPr lang="en-US"/>
              <a:pPr/>
              <a:t>‹#›</a:t>
            </a:fld>
            <a:endParaRPr lang="en-US"/>
          </a:p>
        </p:txBody>
      </p:sp>
    </p:spTree>
    <p:extLst>
      <p:ext uri="{BB962C8B-B14F-4D97-AF65-F5344CB8AC3E}">
        <p14:creationId xmlns:p14="http://schemas.microsoft.com/office/powerpoint/2010/main" val="885039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3E23C2-FDAC-4053-B5AB-27AC865DD20C}"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3846472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3E23C2-FDAC-4053-B5AB-27AC865DD20C}" type="datetimeFigureOut">
              <a:rPr lang="en-US" smtClean="0"/>
              <a:t>5/30/2019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3307463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3E23C2-FDAC-4053-B5AB-27AC865DD20C}"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4294181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3E23C2-FDAC-4053-B5AB-27AC865DD20C}" type="datetimeFigureOut">
              <a:rPr lang="en-US" smtClean="0"/>
              <a:t>5/30/2019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3505622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3E23C2-FDAC-4053-B5AB-27AC865DD20C}" type="datetimeFigureOut">
              <a:rPr lang="en-US" smtClean="0"/>
              <a:t>5/30/2019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1686356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3E23C2-FDAC-4053-B5AB-27AC865DD20C}" type="datetimeFigureOut">
              <a:rPr lang="en-US" smtClean="0"/>
              <a:t>5/30/2019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1494852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3E23C2-FDAC-4053-B5AB-27AC865DD20C}"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185733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3E23C2-FDAC-4053-B5AB-27AC865DD20C}" type="datetimeFigureOut">
              <a:rPr lang="en-US" smtClean="0"/>
              <a:t>5/30/2019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F7C155-2CA0-4B05-98B8-70465FDD8327}" type="slidenum">
              <a:rPr lang="en-US" smtClean="0"/>
              <a:t>‹#›</a:t>
            </a:fld>
            <a:endParaRPr lang="en-US"/>
          </a:p>
        </p:txBody>
      </p:sp>
    </p:spTree>
    <p:extLst>
      <p:ext uri="{BB962C8B-B14F-4D97-AF65-F5344CB8AC3E}">
        <p14:creationId xmlns:p14="http://schemas.microsoft.com/office/powerpoint/2010/main" val="359614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3E23C2-FDAC-4053-B5AB-27AC865DD20C}" type="datetimeFigureOut">
              <a:rPr lang="en-US" smtClean="0"/>
              <a:t>5/30/2019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F7C155-2CA0-4B05-98B8-70465FDD8327}" type="slidenum">
              <a:rPr lang="en-US" smtClean="0"/>
              <a:t>‹#›</a:t>
            </a:fld>
            <a:endParaRPr lang="en-US"/>
          </a:p>
        </p:txBody>
      </p:sp>
    </p:spTree>
    <p:extLst>
      <p:ext uri="{BB962C8B-B14F-4D97-AF65-F5344CB8AC3E}">
        <p14:creationId xmlns:p14="http://schemas.microsoft.com/office/powerpoint/2010/main" val="24108734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5" Type="http://schemas.openxmlformats.org/officeDocument/2006/relationships/image" Target="../media/image9.png"/><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3.wmf"/></Relationships>
</file>

<file path=ppt/slides/_rels/slide2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3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3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29.wmf"/></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1</a:t>
            </a:fld>
            <a:endParaRPr lang="en-US"/>
          </a:p>
        </p:txBody>
      </p:sp>
      <p:sp>
        <p:nvSpPr>
          <p:cNvPr id="182275" name="Text Box 2"/>
          <p:cNvSpPr txBox="1">
            <a:spLocks noChangeArrowheads="1"/>
          </p:cNvSpPr>
          <p:nvPr/>
        </p:nvSpPr>
        <p:spPr bwMode="auto">
          <a:xfrm>
            <a:off x="2286000" y="381001"/>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2286000" y="1295401"/>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4267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246097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823086" y="1158241"/>
            <a:ext cx="8398403" cy="4675823"/>
          </a:xfrm>
          <a:prstGeom prst="rect">
            <a:avLst/>
          </a:prstGeom>
          <a:noFill/>
          <a:ln w="9525">
            <a:noFill/>
            <a:miter lim="800000"/>
            <a:headEnd/>
            <a:tailEnd/>
          </a:ln>
          <a:effectLst/>
        </p:spPr>
      </p:pic>
    </p:spTree>
    <p:extLst>
      <p:ext uri="{BB962C8B-B14F-4D97-AF65-F5344CB8AC3E}">
        <p14:creationId xmlns:p14="http://schemas.microsoft.com/office/powerpoint/2010/main" val="4000077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1823086" y="1158241"/>
            <a:ext cx="8398403" cy="4675823"/>
          </a:xfrm>
          <a:prstGeom prst="rect">
            <a:avLst/>
          </a:prstGeom>
          <a:noFill/>
          <a:ln w="9525">
            <a:noFill/>
            <a:miter lim="800000"/>
            <a:headEnd/>
            <a:tailEnd/>
          </a:ln>
          <a:effectLst/>
        </p:spPr>
      </p:pic>
      <p:cxnSp>
        <p:nvCxnSpPr>
          <p:cNvPr id="7" name="Straight Arrow Connector 6">
            <a:extLst>
              <a:ext uri="{FF2B5EF4-FFF2-40B4-BE49-F238E27FC236}">
                <a16:creationId xmlns:a16="http://schemas.microsoft.com/office/drawing/2014/main" id="{9519F39C-DC3C-45A6-A81A-DE12C929E848}"/>
              </a:ext>
            </a:extLst>
          </p:cNvPr>
          <p:cNvCxnSpPr>
            <a:cxnSpLocks/>
          </p:cNvCxnSpPr>
          <p:nvPr/>
        </p:nvCxnSpPr>
        <p:spPr>
          <a:xfrm flipH="1" flipV="1">
            <a:off x="4475287" y="2110154"/>
            <a:ext cx="2101359" cy="2373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C6884DB-290E-4C04-9A72-F2441ABB48CA}"/>
              </a:ext>
            </a:extLst>
          </p:cNvPr>
          <p:cNvCxnSpPr>
            <a:cxnSpLocks/>
          </p:cNvCxnSpPr>
          <p:nvPr/>
        </p:nvCxnSpPr>
        <p:spPr>
          <a:xfrm>
            <a:off x="6523892" y="2340833"/>
            <a:ext cx="1626576" cy="193431"/>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3340C11-B380-4637-AA80-C92B68791442}"/>
              </a:ext>
            </a:extLst>
          </p:cNvPr>
          <p:cNvCxnSpPr>
            <a:cxnSpLocks/>
          </p:cNvCxnSpPr>
          <p:nvPr/>
        </p:nvCxnSpPr>
        <p:spPr>
          <a:xfrm flipV="1">
            <a:off x="5187462" y="2356338"/>
            <a:ext cx="1389184" cy="17584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B3D0018-5A6F-46FF-A94F-AE783F215D33}"/>
              </a:ext>
            </a:extLst>
          </p:cNvPr>
          <p:cNvCxnSpPr>
            <a:cxnSpLocks/>
          </p:cNvCxnSpPr>
          <p:nvPr/>
        </p:nvCxnSpPr>
        <p:spPr>
          <a:xfrm flipH="1" flipV="1">
            <a:off x="4510454" y="2136534"/>
            <a:ext cx="2066192" cy="166174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3674B9A-D7DD-4335-B24C-FB3163BC5905}"/>
              </a:ext>
            </a:extLst>
          </p:cNvPr>
          <p:cNvCxnSpPr>
            <a:cxnSpLocks/>
          </p:cNvCxnSpPr>
          <p:nvPr/>
        </p:nvCxnSpPr>
        <p:spPr>
          <a:xfrm flipV="1">
            <a:off x="4838700" y="3807069"/>
            <a:ext cx="1746738" cy="15240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1C955AD-3C8C-485B-8029-A69F7020463B}"/>
              </a:ext>
            </a:extLst>
          </p:cNvPr>
          <p:cNvCxnSpPr/>
          <p:nvPr/>
        </p:nvCxnSpPr>
        <p:spPr>
          <a:xfrm>
            <a:off x="6110654" y="2356339"/>
            <a:ext cx="107266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F634A01-3319-4CCE-BBBA-9EB000A3D48D}"/>
              </a:ext>
            </a:extLst>
          </p:cNvPr>
          <p:cNvCxnSpPr/>
          <p:nvPr/>
        </p:nvCxnSpPr>
        <p:spPr>
          <a:xfrm>
            <a:off x="6078415" y="3809997"/>
            <a:ext cx="1072661"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DF0D00-7353-4C33-9132-F8670083D826}"/>
              </a:ext>
            </a:extLst>
          </p:cNvPr>
          <p:cNvCxnSpPr>
            <a:cxnSpLocks/>
          </p:cNvCxnSpPr>
          <p:nvPr/>
        </p:nvCxnSpPr>
        <p:spPr>
          <a:xfrm>
            <a:off x="6576646" y="3807069"/>
            <a:ext cx="1934308" cy="152986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3524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79874" name="Picture 2"/>
          <p:cNvPicPr>
            <a:picLocks noChangeAspect="1" noChangeArrowheads="1"/>
          </p:cNvPicPr>
          <p:nvPr/>
        </p:nvPicPr>
        <p:blipFill>
          <a:blip r:embed="rId2" cstate="print"/>
          <a:srcRect/>
          <a:stretch>
            <a:fillRect/>
          </a:stretch>
        </p:blipFill>
        <p:spPr bwMode="auto">
          <a:xfrm>
            <a:off x="3962401" y="2200494"/>
            <a:ext cx="4617719" cy="2925731"/>
          </a:xfrm>
          <a:prstGeom prst="rect">
            <a:avLst/>
          </a:prstGeom>
          <a:noFill/>
          <a:ln w="9525">
            <a:noFill/>
            <a:miter lim="800000"/>
            <a:headEnd/>
            <a:tailEnd/>
          </a:ln>
          <a:effectLst/>
        </p:spPr>
      </p:pic>
    </p:spTree>
    <p:extLst>
      <p:ext uri="{BB962C8B-B14F-4D97-AF65-F5344CB8AC3E}">
        <p14:creationId xmlns:p14="http://schemas.microsoft.com/office/powerpoint/2010/main" val="330075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a:buNone/>
            </a:pPr>
            <a:r>
              <a:rPr lang="en-US" dirty="0"/>
              <a:t>Suppose I have a spherical mirror and I tell you that  s is positive and  s’ is negative. What type of mirror might I have</a:t>
            </a:r>
          </a:p>
          <a:p>
            <a:pPr marL="609600" indent="-609600">
              <a:buFontTx/>
              <a:buAutoNum type="alphaLcParenR"/>
            </a:pPr>
            <a:r>
              <a:rPr lang="en-US" dirty="0"/>
              <a:t>Concave</a:t>
            </a:r>
          </a:p>
          <a:p>
            <a:pPr marL="609600" indent="-609600">
              <a:buFontTx/>
              <a:buAutoNum type="alphaLcParenR"/>
            </a:pPr>
            <a:r>
              <a:rPr lang="en-US" dirty="0"/>
              <a:t>Convex</a:t>
            </a:r>
          </a:p>
          <a:p>
            <a:pPr marL="609600" indent="-609600">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13</a:t>
            </a:fld>
            <a:endParaRPr lang="en-US"/>
          </a:p>
        </p:txBody>
      </p:sp>
    </p:spTree>
    <p:extLst>
      <p:ext uri="{BB962C8B-B14F-4D97-AF65-F5344CB8AC3E}">
        <p14:creationId xmlns:p14="http://schemas.microsoft.com/office/powerpoint/2010/main" val="314874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1771650" y="1600201"/>
            <a:ext cx="8896350" cy="4525963"/>
          </a:xfrm>
        </p:spPr>
        <p:txBody>
          <a:bodyPr/>
          <a:lstStyle/>
          <a:p>
            <a:pPr marL="609600" indent="-609600">
              <a:buNone/>
            </a:pPr>
            <a:r>
              <a:rPr lang="en-US" sz="2400" dirty="0"/>
              <a:t>I have a concave mirror. If I place an object closer than the focal distance, the image is </a:t>
            </a:r>
          </a:p>
          <a:p>
            <a:pPr marL="609600" indent="-609600">
              <a:buFontTx/>
              <a:buAutoNum type="alphaLcParenR"/>
            </a:pPr>
            <a:r>
              <a:rPr lang="en-US" sz="2400" dirty="0"/>
              <a:t>Inverted and has a magnification greater than 1</a:t>
            </a:r>
          </a:p>
          <a:p>
            <a:pPr marL="609600" indent="-609600">
              <a:buFontTx/>
              <a:buAutoNum type="alphaLcParenR"/>
            </a:pPr>
            <a:r>
              <a:rPr lang="en-US" sz="2400" dirty="0"/>
              <a:t>Not inverted and has a magnification greater than 1</a:t>
            </a:r>
          </a:p>
          <a:p>
            <a:pPr marL="609600" indent="-609600">
              <a:buFontTx/>
              <a:buAutoNum type="alphaLcParenR"/>
            </a:pPr>
            <a:r>
              <a:rPr lang="en-US" sz="2400" dirty="0"/>
              <a:t>Inverted and has a magnification smaller than 1</a:t>
            </a:r>
          </a:p>
          <a:p>
            <a:pPr marL="609600" indent="-609600">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14</a:t>
            </a:fld>
            <a:endParaRPr lang="en-US"/>
          </a:p>
        </p:txBody>
      </p:sp>
    </p:spTree>
    <p:extLst>
      <p:ext uri="{BB962C8B-B14F-4D97-AF65-F5344CB8AC3E}">
        <p14:creationId xmlns:p14="http://schemas.microsoft.com/office/powerpoint/2010/main" val="2966672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a:buNone/>
            </a:pPr>
            <a:r>
              <a:rPr lang="en-US"/>
              <a:t>Will a refractive spherical optic display spherical aberration?</a:t>
            </a:r>
          </a:p>
          <a:p>
            <a:pPr marL="609600" indent="-609600">
              <a:buFontTx/>
              <a:buAutoNum type="alphaLcParenR"/>
            </a:pPr>
            <a:r>
              <a:rPr lang="en-US"/>
              <a:t>Yes</a:t>
            </a:r>
          </a:p>
          <a:p>
            <a:pPr marL="609600" indent="-609600">
              <a:buFontTx/>
              <a:buAutoNum type="alphaLcParenR"/>
            </a:pPr>
            <a:r>
              <a:rPr lang="en-US"/>
              <a:t>No</a:t>
            </a:r>
          </a:p>
          <a:p>
            <a:pPr marL="609600" indent="-609600">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15</a:t>
            </a:fld>
            <a:endParaRPr lang="en-US"/>
          </a:p>
        </p:txBody>
      </p:sp>
    </p:spTree>
    <p:extLst>
      <p:ext uri="{BB962C8B-B14F-4D97-AF65-F5344CB8AC3E}">
        <p14:creationId xmlns:p14="http://schemas.microsoft.com/office/powerpoint/2010/main" val="4289439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16"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1972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8077200" y="6016384"/>
            <a:ext cx="2133600" cy="365125"/>
          </a:xfrm>
        </p:spPr>
        <p:txBody>
          <a:bodyPr/>
          <a:lstStyle/>
          <a:p>
            <a:pPr>
              <a:defRPr/>
            </a:pPr>
            <a:fld id="{64137B81-8888-4253-92EC-0AED2A590749}" type="slidenum">
              <a:rPr lang="en-US" smtClean="0"/>
              <a:pPr>
                <a:defRPr/>
              </a:pPr>
              <a:t>16</a:t>
            </a:fld>
            <a:endParaRPr lang="en-US"/>
          </a:p>
        </p:txBody>
      </p:sp>
      <p:cxnSp>
        <p:nvCxnSpPr>
          <p:cNvPr id="65" name="Straight Connector 64"/>
          <p:cNvCxnSpPr/>
          <p:nvPr/>
        </p:nvCxnSpPr>
        <p:spPr>
          <a:xfrm>
            <a:off x="8569297" y="5331486"/>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524002"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0809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5198" cy="369332"/>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7519645" y="29479"/>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5" y="2663291"/>
              <a:ext cx="584621" cy="609068"/>
            </a:xfrm>
            <a:prstGeom prst="rect">
              <a:avLst/>
            </a:prstGeom>
            <a:noFill/>
          </p:spPr>
          <p:txBody>
            <a:bodyPr wrap="none" rtlCol="0">
              <a:spAutoFit/>
            </a:bodyPr>
            <a:lstStyle/>
            <a:p>
              <a:r>
                <a:rPr lang="en-US" dirty="0"/>
                <a:t>C</a:t>
              </a:r>
            </a:p>
          </p:txBody>
        </p:sp>
        <p:sp>
          <p:nvSpPr>
            <p:cNvPr id="70" name="TextBox 69"/>
            <p:cNvSpPr txBox="1"/>
            <p:nvPr/>
          </p:nvSpPr>
          <p:spPr>
            <a:xfrm>
              <a:off x="2526100" y="2663291"/>
              <a:ext cx="484243" cy="60906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7701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7033846" y="914399"/>
            <a:ext cx="317716" cy="369332"/>
          </a:xfrm>
          <a:prstGeom prst="rect">
            <a:avLst/>
          </a:prstGeom>
          <a:noFill/>
        </p:spPr>
        <p:txBody>
          <a:bodyPr wrap="none" rtlCol="0">
            <a:spAutoFit/>
          </a:bodyPr>
          <a:lstStyle/>
          <a:p>
            <a:r>
              <a:rPr lang="en-US" dirty="0"/>
              <a:t>A</a:t>
            </a:r>
          </a:p>
        </p:txBody>
      </p:sp>
      <p:sp>
        <p:nvSpPr>
          <p:cNvPr id="44" name="TextBox 43"/>
          <p:cNvSpPr txBox="1"/>
          <p:nvPr/>
        </p:nvSpPr>
        <p:spPr>
          <a:xfrm>
            <a:off x="7033847" y="3071432"/>
            <a:ext cx="309700" cy="369332"/>
          </a:xfrm>
          <a:prstGeom prst="rect">
            <a:avLst/>
          </a:prstGeom>
          <a:noFill/>
        </p:spPr>
        <p:txBody>
          <a:bodyPr wrap="none" rtlCol="0">
            <a:spAutoFit/>
          </a:bodyPr>
          <a:lstStyle/>
          <a:p>
            <a:r>
              <a:rPr lang="en-US" dirty="0"/>
              <a:t>B</a:t>
            </a:r>
          </a:p>
        </p:txBody>
      </p:sp>
      <p:sp>
        <p:nvSpPr>
          <p:cNvPr id="66" name="TextBox 65"/>
          <p:cNvSpPr txBox="1"/>
          <p:nvPr/>
        </p:nvSpPr>
        <p:spPr>
          <a:xfrm>
            <a:off x="7033848" y="5158127"/>
            <a:ext cx="308098" cy="369332"/>
          </a:xfrm>
          <a:prstGeom prst="rect">
            <a:avLst/>
          </a:prstGeom>
          <a:noFill/>
        </p:spPr>
        <p:txBody>
          <a:bodyPr wrap="none" rtlCol="0">
            <a:spAutoFit/>
          </a:bodyPr>
          <a:lstStyle/>
          <a:p>
            <a:r>
              <a:rPr lang="en-US" dirty="0"/>
              <a:t>C</a:t>
            </a:r>
          </a:p>
        </p:txBody>
      </p:sp>
      <p:grpSp>
        <p:nvGrpSpPr>
          <p:cNvPr id="87" name="Group 86"/>
          <p:cNvGrpSpPr/>
          <p:nvPr/>
        </p:nvGrpSpPr>
        <p:grpSpPr>
          <a:xfrm>
            <a:off x="7495135" y="2371194"/>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5" y="2663291"/>
              <a:ext cx="584621" cy="609068"/>
            </a:xfrm>
            <a:prstGeom prst="rect">
              <a:avLst/>
            </a:prstGeom>
            <a:noFill/>
          </p:spPr>
          <p:txBody>
            <a:bodyPr wrap="none" rtlCol="0">
              <a:spAutoFit/>
            </a:bodyPr>
            <a:lstStyle/>
            <a:p>
              <a:r>
                <a:rPr lang="en-US" dirty="0"/>
                <a:t>C</a:t>
              </a:r>
            </a:p>
          </p:txBody>
        </p:sp>
        <p:sp>
          <p:nvSpPr>
            <p:cNvPr id="92" name="TextBox 91"/>
            <p:cNvSpPr txBox="1"/>
            <p:nvPr/>
          </p:nvSpPr>
          <p:spPr>
            <a:xfrm>
              <a:off x="2526100" y="2663291"/>
              <a:ext cx="484243" cy="60906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8546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7495136" y="4622011"/>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5" y="2663291"/>
              <a:ext cx="584621" cy="609068"/>
            </a:xfrm>
            <a:prstGeom prst="rect">
              <a:avLst/>
            </a:prstGeom>
            <a:noFill/>
          </p:spPr>
          <p:txBody>
            <a:bodyPr wrap="none" rtlCol="0">
              <a:spAutoFit/>
            </a:bodyPr>
            <a:lstStyle/>
            <a:p>
              <a:r>
                <a:rPr lang="en-US" dirty="0"/>
                <a:t>C</a:t>
              </a:r>
            </a:p>
          </p:txBody>
        </p:sp>
        <p:sp>
          <p:nvSpPr>
            <p:cNvPr id="104" name="TextBox 103"/>
            <p:cNvSpPr txBox="1"/>
            <p:nvPr/>
          </p:nvSpPr>
          <p:spPr>
            <a:xfrm>
              <a:off x="2526100" y="2663291"/>
              <a:ext cx="484243" cy="60906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7909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159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16"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1972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8077200" y="6016384"/>
            <a:ext cx="2133600" cy="365125"/>
          </a:xfrm>
        </p:spPr>
        <p:txBody>
          <a:bodyPr/>
          <a:lstStyle/>
          <a:p>
            <a:pPr>
              <a:defRPr/>
            </a:pPr>
            <a:fld id="{64137B81-8888-4253-92EC-0AED2A590749}" type="slidenum">
              <a:rPr lang="en-US" smtClean="0"/>
              <a:pPr>
                <a:defRPr/>
              </a:pPr>
              <a:t>17</a:t>
            </a:fld>
            <a:endParaRPr lang="en-US"/>
          </a:p>
        </p:txBody>
      </p:sp>
      <p:grpSp>
        <p:nvGrpSpPr>
          <p:cNvPr id="8" name="Group 7"/>
          <p:cNvGrpSpPr/>
          <p:nvPr/>
        </p:nvGrpSpPr>
        <p:grpSpPr>
          <a:xfrm>
            <a:off x="1524002"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0809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5198" cy="369332"/>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7519645" y="29479"/>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5" y="2663291"/>
              <a:ext cx="584621" cy="609068"/>
            </a:xfrm>
            <a:prstGeom prst="rect">
              <a:avLst/>
            </a:prstGeom>
            <a:noFill/>
          </p:spPr>
          <p:txBody>
            <a:bodyPr wrap="none" rtlCol="0">
              <a:spAutoFit/>
            </a:bodyPr>
            <a:lstStyle/>
            <a:p>
              <a:r>
                <a:rPr lang="en-US" dirty="0"/>
                <a:t>C</a:t>
              </a:r>
            </a:p>
          </p:txBody>
        </p:sp>
        <p:sp>
          <p:nvSpPr>
            <p:cNvPr id="70" name="TextBox 69"/>
            <p:cNvSpPr txBox="1"/>
            <p:nvPr/>
          </p:nvSpPr>
          <p:spPr>
            <a:xfrm>
              <a:off x="2526100" y="2663291"/>
              <a:ext cx="484243" cy="60906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7676518" y="1448060"/>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7033846" y="914399"/>
            <a:ext cx="317716" cy="369332"/>
          </a:xfrm>
          <a:prstGeom prst="rect">
            <a:avLst/>
          </a:prstGeom>
          <a:noFill/>
        </p:spPr>
        <p:txBody>
          <a:bodyPr wrap="none" rtlCol="0">
            <a:spAutoFit/>
          </a:bodyPr>
          <a:lstStyle/>
          <a:p>
            <a:r>
              <a:rPr lang="en-US" dirty="0"/>
              <a:t>A</a:t>
            </a:r>
          </a:p>
        </p:txBody>
      </p:sp>
      <p:sp>
        <p:nvSpPr>
          <p:cNvPr id="44" name="TextBox 43"/>
          <p:cNvSpPr txBox="1"/>
          <p:nvPr/>
        </p:nvSpPr>
        <p:spPr>
          <a:xfrm>
            <a:off x="7033847" y="3071432"/>
            <a:ext cx="309700" cy="369332"/>
          </a:xfrm>
          <a:prstGeom prst="rect">
            <a:avLst/>
          </a:prstGeom>
          <a:noFill/>
        </p:spPr>
        <p:txBody>
          <a:bodyPr wrap="none" rtlCol="0">
            <a:spAutoFit/>
          </a:bodyPr>
          <a:lstStyle/>
          <a:p>
            <a:r>
              <a:rPr lang="en-US" dirty="0"/>
              <a:t>B</a:t>
            </a:r>
          </a:p>
        </p:txBody>
      </p:sp>
      <p:sp>
        <p:nvSpPr>
          <p:cNvPr id="66" name="TextBox 65"/>
          <p:cNvSpPr txBox="1"/>
          <p:nvPr/>
        </p:nvSpPr>
        <p:spPr>
          <a:xfrm>
            <a:off x="7033848" y="5158127"/>
            <a:ext cx="308098" cy="369332"/>
          </a:xfrm>
          <a:prstGeom prst="rect">
            <a:avLst/>
          </a:prstGeom>
          <a:noFill/>
        </p:spPr>
        <p:txBody>
          <a:bodyPr wrap="none" rtlCol="0">
            <a:spAutoFit/>
          </a:bodyPr>
          <a:lstStyle/>
          <a:p>
            <a:r>
              <a:rPr lang="en-US" dirty="0"/>
              <a:t>C</a:t>
            </a:r>
          </a:p>
        </p:txBody>
      </p:sp>
      <p:grpSp>
        <p:nvGrpSpPr>
          <p:cNvPr id="87" name="Group 86"/>
          <p:cNvGrpSpPr/>
          <p:nvPr/>
        </p:nvGrpSpPr>
        <p:grpSpPr>
          <a:xfrm>
            <a:off x="7495135" y="2371194"/>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5" y="2663291"/>
              <a:ext cx="584621" cy="609068"/>
            </a:xfrm>
            <a:prstGeom prst="rect">
              <a:avLst/>
            </a:prstGeom>
            <a:noFill/>
          </p:spPr>
          <p:txBody>
            <a:bodyPr wrap="none" rtlCol="0">
              <a:spAutoFit/>
            </a:bodyPr>
            <a:lstStyle/>
            <a:p>
              <a:r>
                <a:rPr lang="en-US" dirty="0"/>
                <a:t>C</a:t>
              </a:r>
            </a:p>
          </p:txBody>
        </p:sp>
        <p:sp>
          <p:nvSpPr>
            <p:cNvPr id="92" name="TextBox 91"/>
            <p:cNvSpPr txBox="1"/>
            <p:nvPr/>
          </p:nvSpPr>
          <p:spPr>
            <a:xfrm>
              <a:off x="2526100" y="2663291"/>
              <a:ext cx="484243" cy="60906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8170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7495136" y="4622011"/>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5" y="2663291"/>
              <a:ext cx="584621" cy="609068"/>
            </a:xfrm>
            <a:prstGeom prst="rect">
              <a:avLst/>
            </a:prstGeom>
            <a:noFill/>
          </p:spPr>
          <p:txBody>
            <a:bodyPr wrap="none" rtlCol="0">
              <a:spAutoFit/>
            </a:bodyPr>
            <a:lstStyle/>
            <a:p>
              <a:r>
                <a:rPr lang="en-US" dirty="0"/>
                <a:t>C</a:t>
              </a:r>
            </a:p>
          </p:txBody>
        </p:sp>
        <p:sp>
          <p:nvSpPr>
            <p:cNvPr id="104" name="TextBox 103"/>
            <p:cNvSpPr txBox="1"/>
            <p:nvPr/>
          </p:nvSpPr>
          <p:spPr>
            <a:xfrm>
              <a:off x="2526100" y="2663291"/>
              <a:ext cx="484243" cy="60906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7963574" y="5610511"/>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2093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116"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1972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8077200" y="6016384"/>
            <a:ext cx="2133600" cy="365125"/>
          </a:xfrm>
        </p:spPr>
        <p:txBody>
          <a:bodyPr/>
          <a:lstStyle/>
          <a:p>
            <a:pPr>
              <a:defRPr/>
            </a:pPr>
            <a:fld id="{64137B81-8888-4253-92EC-0AED2A590749}" type="slidenum">
              <a:rPr lang="en-US" smtClean="0"/>
              <a:pPr>
                <a:defRPr/>
              </a:pPr>
              <a:t>18</a:t>
            </a:fld>
            <a:endParaRPr lang="en-US"/>
          </a:p>
        </p:txBody>
      </p:sp>
      <p:grpSp>
        <p:nvGrpSpPr>
          <p:cNvPr id="8" name="Group 7"/>
          <p:cNvGrpSpPr/>
          <p:nvPr/>
        </p:nvGrpSpPr>
        <p:grpSpPr>
          <a:xfrm>
            <a:off x="1524002"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0809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5198" cy="369332"/>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7519645" y="29479"/>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5" y="2663291"/>
              <a:ext cx="584621" cy="609068"/>
            </a:xfrm>
            <a:prstGeom prst="rect">
              <a:avLst/>
            </a:prstGeom>
            <a:noFill/>
          </p:spPr>
          <p:txBody>
            <a:bodyPr wrap="none" rtlCol="0">
              <a:spAutoFit/>
            </a:bodyPr>
            <a:lstStyle/>
            <a:p>
              <a:r>
                <a:rPr lang="en-US" dirty="0"/>
                <a:t>C</a:t>
              </a:r>
            </a:p>
          </p:txBody>
        </p:sp>
        <p:sp>
          <p:nvSpPr>
            <p:cNvPr id="70" name="TextBox 69"/>
            <p:cNvSpPr txBox="1"/>
            <p:nvPr/>
          </p:nvSpPr>
          <p:spPr>
            <a:xfrm>
              <a:off x="2526100" y="2663291"/>
              <a:ext cx="484243" cy="609068"/>
            </a:xfrm>
            <a:prstGeom prst="rect">
              <a:avLst/>
            </a:prstGeom>
            <a:noFill/>
          </p:spPr>
          <p:txBody>
            <a:bodyPr wrap="none" rtlCol="0">
              <a:spAutoFit/>
            </a:bodyPr>
            <a:lstStyle/>
            <a:p>
              <a:r>
                <a:rPr lang="en-US" dirty="0"/>
                <a:t>f</a:t>
              </a:r>
            </a:p>
          </p:txBody>
        </p:sp>
      </p:grpSp>
      <p:sp>
        <p:nvSpPr>
          <p:cNvPr id="5089280" name="TextBox 5089279"/>
          <p:cNvSpPr txBox="1"/>
          <p:nvPr/>
        </p:nvSpPr>
        <p:spPr>
          <a:xfrm>
            <a:off x="7033846" y="914399"/>
            <a:ext cx="317716" cy="369332"/>
          </a:xfrm>
          <a:prstGeom prst="rect">
            <a:avLst/>
          </a:prstGeom>
          <a:noFill/>
        </p:spPr>
        <p:txBody>
          <a:bodyPr wrap="none" rtlCol="0">
            <a:spAutoFit/>
          </a:bodyPr>
          <a:lstStyle/>
          <a:p>
            <a:r>
              <a:rPr lang="en-US" dirty="0"/>
              <a:t>A</a:t>
            </a:r>
          </a:p>
        </p:txBody>
      </p:sp>
      <p:sp>
        <p:nvSpPr>
          <p:cNvPr id="44" name="TextBox 43"/>
          <p:cNvSpPr txBox="1"/>
          <p:nvPr/>
        </p:nvSpPr>
        <p:spPr>
          <a:xfrm>
            <a:off x="7033847" y="3071432"/>
            <a:ext cx="309700" cy="369332"/>
          </a:xfrm>
          <a:prstGeom prst="rect">
            <a:avLst/>
          </a:prstGeom>
          <a:noFill/>
        </p:spPr>
        <p:txBody>
          <a:bodyPr wrap="none" rtlCol="0">
            <a:spAutoFit/>
          </a:bodyPr>
          <a:lstStyle/>
          <a:p>
            <a:r>
              <a:rPr lang="en-US" dirty="0"/>
              <a:t>B</a:t>
            </a:r>
          </a:p>
        </p:txBody>
      </p:sp>
      <p:sp>
        <p:nvSpPr>
          <p:cNvPr id="66" name="TextBox 65"/>
          <p:cNvSpPr txBox="1"/>
          <p:nvPr/>
        </p:nvSpPr>
        <p:spPr>
          <a:xfrm>
            <a:off x="7033848" y="5158127"/>
            <a:ext cx="308098" cy="369332"/>
          </a:xfrm>
          <a:prstGeom prst="rect">
            <a:avLst/>
          </a:prstGeom>
          <a:noFill/>
        </p:spPr>
        <p:txBody>
          <a:bodyPr wrap="none" rtlCol="0">
            <a:spAutoFit/>
          </a:bodyPr>
          <a:lstStyle/>
          <a:p>
            <a:r>
              <a:rPr lang="en-US" dirty="0"/>
              <a:t>C</a:t>
            </a:r>
          </a:p>
        </p:txBody>
      </p:sp>
      <p:grpSp>
        <p:nvGrpSpPr>
          <p:cNvPr id="87" name="Group 86"/>
          <p:cNvGrpSpPr/>
          <p:nvPr/>
        </p:nvGrpSpPr>
        <p:grpSpPr>
          <a:xfrm>
            <a:off x="7495135" y="2371194"/>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5" y="2663291"/>
              <a:ext cx="584621" cy="609068"/>
            </a:xfrm>
            <a:prstGeom prst="rect">
              <a:avLst/>
            </a:prstGeom>
            <a:noFill/>
          </p:spPr>
          <p:txBody>
            <a:bodyPr wrap="none" rtlCol="0">
              <a:spAutoFit/>
            </a:bodyPr>
            <a:lstStyle/>
            <a:p>
              <a:r>
                <a:rPr lang="en-US" dirty="0"/>
                <a:t>C</a:t>
              </a:r>
            </a:p>
          </p:txBody>
        </p:sp>
        <p:sp>
          <p:nvSpPr>
            <p:cNvPr id="92" name="TextBox 91"/>
            <p:cNvSpPr txBox="1"/>
            <p:nvPr/>
          </p:nvSpPr>
          <p:spPr>
            <a:xfrm>
              <a:off x="2526100" y="2663291"/>
              <a:ext cx="484243" cy="609068"/>
            </a:xfrm>
            <a:prstGeom prst="rect">
              <a:avLst/>
            </a:prstGeom>
            <a:noFill/>
          </p:spPr>
          <p:txBody>
            <a:bodyPr wrap="none" rtlCol="0">
              <a:spAutoFit/>
            </a:bodyPr>
            <a:lstStyle/>
            <a:p>
              <a:r>
                <a:rPr lang="en-US" dirty="0"/>
                <a:t>f</a:t>
              </a:r>
            </a:p>
          </p:txBody>
        </p:sp>
      </p:grpSp>
      <p:grpSp>
        <p:nvGrpSpPr>
          <p:cNvPr id="99" name="Group 98"/>
          <p:cNvGrpSpPr/>
          <p:nvPr/>
        </p:nvGrpSpPr>
        <p:grpSpPr>
          <a:xfrm>
            <a:off x="7495136" y="4622011"/>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5" y="2663291"/>
              <a:ext cx="584621" cy="609068"/>
            </a:xfrm>
            <a:prstGeom prst="rect">
              <a:avLst/>
            </a:prstGeom>
            <a:noFill/>
          </p:spPr>
          <p:txBody>
            <a:bodyPr wrap="none" rtlCol="0">
              <a:spAutoFit/>
            </a:bodyPr>
            <a:lstStyle/>
            <a:p>
              <a:r>
                <a:rPr lang="en-US" dirty="0"/>
                <a:t>C</a:t>
              </a:r>
            </a:p>
          </p:txBody>
        </p:sp>
        <p:sp>
          <p:nvSpPr>
            <p:cNvPr id="104" name="TextBox 103"/>
            <p:cNvSpPr txBox="1"/>
            <p:nvPr/>
          </p:nvSpPr>
          <p:spPr>
            <a:xfrm>
              <a:off x="2526100" y="2663291"/>
              <a:ext cx="484243" cy="60906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8650488"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7909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2141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80898" name="Picture 2"/>
          <p:cNvPicPr>
            <a:picLocks noChangeAspect="1" noChangeArrowheads="1"/>
          </p:cNvPicPr>
          <p:nvPr/>
        </p:nvPicPr>
        <p:blipFill>
          <a:blip r:embed="rId2" cstate="print"/>
          <a:srcRect/>
          <a:stretch>
            <a:fillRect/>
          </a:stretch>
        </p:blipFill>
        <p:spPr bwMode="auto">
          <a:xfrm>
            <a:off x="2956561" y="1879690"/>
            <a:ext cx="5094721" cy="3256191"/>
          </a:xfrm>
          <a:prstGeom prst="rect">
            <a:avLst/>
          </a:prstGeom>
          <a:noFill/>
          <a:ln w="9525">
            <a:noFill/>
            <a:miter lim="800000"/>
            <a:headEnd/>
            <a:tailEnd/>
          </a:ln>
          <a:effectLst/>
        </p:spPr>
      </p:pic>
    </p:spTree>
    <p:extLst>
      <p:ext uri="{BB962C8B-B14F-4D97-AF65-F5344CB8AC3E}">
        <p14:creationId xmlns:p14="http://schemas.microsoft.com/office/powerpoint/2010/main" val="2805619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a:buNone/>
            </a:pPr>
            <a:r>
              <a:rPr lang="en-US" dirty="0"/>
              <a:t>Consider a flat mirror. Which of the following is true?</a:t>
            </a:r>
          </a:p>
          <a:p>
            <a:pPr marL="609600" indent="-609600">
              <a:buFontTx/>
              <a:buAutoNum type="alphaLcParenR"/>
            </a:pPr>
            <a:r>
              <a:rPr lang="en-US" sz="2400" dirty="0"/>
              <a:t>The image is as far behind the mirror as the object is in front</a:t>
            </a:r>
          </a:p>
          <a:p>
            <a:pPr marL="609600" indent="-609600">
              <a:buFontTx/>
              <a:buAutoNum type="alphaLcParenR"/>
            </a:pPr>
            <a:r>
              <a:rPr lang="en-US" sz="2400" dirty="0"/>
              <a:t>The image is twice as far away as the object is from the mirror</a:t>
            </a:r>
          </a:p>
          <a:p>
            <a:pPr marL="609600" indent="-609600">
              <a:buFontTx/>
              <a:buAutoNum type="alphaLcParenR"/>
            </a:pPr>
            <a:r>
              <a:rPr lang="en-US" sz="2400" dirty="0"/>
              <a:t>The image is farther away, but you would need to know the particular circumstances to know how far.</a:t>
            </a:r>
          </a:p>
          <a:p>
            <a:pPr marL="609600" indent="-609600">
              <a:buFontTx/>
              <a:buAutoNum type="alphaLcParenR"/>
            </a:pPr>
            <a:r>
              <a:rPr lang="en-US" sz="2400" dirty="0"/>
              <a:t>The image is in the same place as the object.</a:t>
            </a:r>
          </a:p>
          <a:p>
            <a:pPr marL="609600" indent="-609600">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2</a:t>
            </a:fld>
            <a:endParaRPr lang="en-US"/>
          </a:p>
        </p:txBody>
      </p:sp>
    </p:spTree>
    <p:extLst>
      <p:ext uri="{BB962C8B-B14F-4D97-AF65-F5344CB8AC3E}">
        <p14:creationId xmlns:p14="http://schemas.microsoft.com/office/powerpoint/2010/main" val="4222405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1524000" y="2218545"/>
            <a:ext cx="9144000" cy="2848131"/>
          </a:xfrm>
          <a:prstGeom prst="rect">
            <a:avLst/>
          </a:prstGeom>
          <a:noFill/>
          <a:ln w="9525">
            <a:noFill/>
            <a:miter lim="800000"/>
            <a:headEnd/>
            <a:tailEnd/>
          </a:ln>
          <a:effectLst/>
        </p:spPr>
      </p:pic>
    </p:spTree>
    <p:extLst>
      <p:ext uri="{BB962C8B-B14F-4D97-AF65-F5344CB8AC3E}">
        <p14:creationId xmlns:p14="http://schemas.microsoft.com/office/powerpoint/2010/main" val="673169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2514600" y="0"/>
            <a:ext cx="8153400" cy="1143000"/>
          </a:xfrm>
        </p:spPr>
        <p:txBody>
          <a:bodyPr>
            <a:normAutofit/>
          </a:bodyPr>
          <a:lstStyle/>
          <a:p>
            <a:r>
              <a:rPr lang="en-US"/>
              <a:t>Image Formed by a Concave Mirror</a:t>
            </a:r>
          </a:p>
        </p:txBody>
      </p:sp>
      <p:sp>
        <p:nvSpPr>
          <p:cNvPr id="344067" name="Rectangle 3"/>
          <p:cNvSpPr>
            <a:spLocks noGrp="1" noChangeArrowheads="1"/>
          </p:cNvSpPr>
          <p:nvPr>
            <p:ph type="body" sz="half" idx="1"/>
          </p:nvPr>
        </p:nvSpPr>
        <p:spPr>
          <a:xfrm>
            <a:off x="1967132" y="1600201"/>
            <a:ext cx="4033838" cy="4525963"/>
          </a:xfrm>
        </p:spPr>
        <p:txBody>
          <a:bodyPr/>
          <a:lstStyle/>
          <a:p>
            <a:pPr>
              <a:lnSpc>
                <a:spcPct val="90000"/>
              </a:lnSpc>
            </a:pPr>
            <a:r>
              <a:rPr lang="en-US" dirty="0"/>
              <a:t>Geometry can be used to determine the magnification of the image</a:t>
            </a:r>
          </a:p>
          <a:p>
            <a:pPr>
              <a:lnSpc>
                <a:spcPct val="90000"/>
              </a:lnSpc>
            </a:pPr>
            <a:endParaRPr lang="en-US" dirty="0"/>
          </a:p>
          <a:p>
            <a:pPr>
              <a:lnSpc>
                <a:spcPct val="90000"/>
              </a:lnSpc>
            </a:pPr>
            <a:endParaRPr lang="en-US" dirty="0"/>
          </a:p>
          <a:p>
            <a:pPr lvl="1">
              <a:lnSpc>
                <a:spcPct val="90000"/>
              </a:lnSpc>
            </a:pPr>
            <a:r>
              <a:rPr lang="en-US" i="1" dirty="0"/>
              <a:t>h</a:t>
            </a:r>
            <a:r>
              <a:rPr lang="en-US" i="1" baseline="-25000" dirty="0"/>
              <a:t>i</a:t>
            </a:r>
            <a:r>
              <a:rPr lang="en-US" dirty="0"/>
              <a:t> is negative when the image is inverted with respect to the object</a:t>
            </a:r>
          </a:p>
        </p:txBody>
      </p:sp>
      <p:graphicFrame>
        <p:nvGraphicFramePr>
          <p:cNvPr id="8" name="Object 7"/>
          <p:cNvGraphicFramePr>
            <a:graphicFrameLocks noChangeAspect="1"/>
          </p:cNvGraphicFramePr>
          <p:nvPr/>
        </p:nvGraphicFramePr>
        <p:xfrm>
          <a:off x="3014664" y="3175001"/>
          <a:ext cx="1958975" cy="950913"/>
        </p:xfrm>
        <a:graphic>
          <a:graphicData uri="http://schemas.openxmlformats.org/presentationml/2006/ole">
            <mc:AlternateContent xmlns:mc="http://schemas.openxmlformats.org/markup-compatibility/2006">
              <mc:Choice xmlns:v="urn:schemas-microsoft-com:vml" Requires="v">
                <p:oleObj spid="_x0000_s2050" name="Equation" r:id="rId3" imgW="888840" imgH="431640" progId="Equation.3">
                  <p:embed/>
                </p:oleObj>
              </mc:Choice>
              <mc:Fallback>
                <p:oleObj name="Equation" r:id="rId3" imgW="888840" imgH="431640" progId="Equation.3">
                  <p:embed/>
                  <p:pic>
                    <p:nvPicPr>
                      <p:cNvPr id="8"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4664" y="3175001"/>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5" cstate="print"/>
          <a:srcRect/>
          <a:stretch>
            <a:fillRect/>
          </a:stretch>
        </p:blipFill>
        <p:spPr bwMode="auto">
          <a:xfrm>
            <a:off x="6049329" y="1739998"/>
            <a:ext cx="4252912" cy="2598640"/>
          </a:xfrm>
          <a:prstGeom prst="rect">
            <a:avLst/>
          </a:prstGeom>
          <a:noFill/>
          <a:ln w="9525">
            <a:noFill/>
            <a:miter lim="800000"/>
            <a:headEnd/>
            <a:tailEnd/>
          </a:ln>
          <a:effectLst/>
        </p:spPr>
      </p:pic>
    </p:spTree>
    <p:extLst>
      <p:ext uri="{BB962C8B-B14F-4D97-AF65-F5344CB8AC3E}">
        <p14:creationId xmlns:p14="http://schemas.microsoft.com/office/powerpoint/2010/main" val="1543654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1761344" y="1682644"/>
            <a:ext cx="3420256" cy="4553264"/>
          </a:xfrm>
        </p:spPr>
        <p:txBody>
          <a:bodyPr>
            <a:normAutofit lnSpcReduction="100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5586191" y="2223797"/>
            <a:ext cx="4705350" cy="3062287"/>
          </a:xfrm>
          <a:prstGeom prst="rect">
            <a:avLst/>
          </a:prstGeom>
          <a:noFill/>
          <a:ln w="9525">
            <a:noFill/>
            <a:miter lim="800000"/>
            <a:headEnd/>
            <a:tailEnd/>
          </a:ln>
          <a:effectLst/>
        </p:spPr>
      </p:pic>
    </p:spTree>
    <p:extLst>
      <p:ext uri="{BB962C8B-B14F-4D97-AF65-F5344CB8AC3E}">
        <p14:creationId xmlns:p14="http://schemas.microsoft.com/office/powerpoint/2010/main" val="3660545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2346960" y="1534334"/>
            <a:ext cx="7127406" cy="4515947"/>
          </a:xfrm>
          <a:prstGeom prst="rect">
            <a:avLst/>
          </a:prstGeom>
          <a:noFill/>
          <a:ln w="9525">
            <a:noFill/>
            <a:miter lim="800000"/>
            <a:headEnd/>
            <a:tailEnd/>
          </a:ln>
          <a:effectLst/>
        </p:spPr>
      </p:pic>
    </p:spTree>
    <p:extLst>
      <p:ext uri="{BB962C8B-B14F-4D97-AF65-F5344CB8AC3E}">
        <p14:creationId xmlns:p14="http://schemas.microsoft.com/office/powerpoint/2010/main" val="40543785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extLst>
      <p:ext uri="{BB962C8B-B14F-4D97-AF65-F5344CB8AC3E}">
        <p14:creationId xmlns:p14="http://schemas.microsoft.com/office/powerpoint/2010/main" val="1582330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1981200" y="1600201"/>
            <a:ext cx="7665720" cy="4525963"/>
          </a:xfrm>
        </p:spPr>
        <p:txBody>
          <a:bodyPr/>
          <a:lstStyle/>
          <a:p>
            <a:pPr>
              <a:lnSpc>
                <a:spcPct val="90000"/>
              </a:lnSpc>
            </a:pPr>
            <a:r>
              <a:rPr lang="en-US" dirty="0"/>
              <a:t>Rays that are far from the principal axis converge to other points on the principal axis</a:t>
            </a:r>
          </a:p>
          <a:p>
            <a:pPr>
              <a:lnSpc>
                <a:spcPct val="90000"/>
              </a:lnSpc>
            </a:pPr>
            <a:r>
              <a:rPr lang="en-US" dirty="0"/>
              <a:t>This produces a blurred image</a:t>
            </a:r>
          </a:p>
          <a:p>
            <a:pPr>
              <a:lnSpc>
                <a:spcPct val="90000"/>
              </a:lnSpc>
            </a:pPr>
            <a:r>
              <a:rPr lang="en-US" dirty="0"/>
              <a:t>The effect is called </a:t>
            </a:r>
            <a:r>
              <a:rPr lang="en-US" b="1" dirty="0"/>
              <a:t>spherical aberration</a:t>
            </a:r>
          </a:p>
        </p:txBody>
      </p:sp>
    </p:spTree>
    <p:extLst>
      <p:ext uri="{BB962C8B-B14F-4D97-AF65-F5344CB8AC3E}">
        <p14:creationId xmlns:p14="http://schemas.microsoft.com/office/powerpoint/2010/main" val="1435247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sp>
      <p:pic>
        <p:nvPicPr>
          <p:cNvPr id="17413" name="Picture 5"/>
          <p:cNvPicPr>
            <a:picLocks noChangeAspect="1" noChangeArrowheads="1"/>
          </p:cNvPicPr>
          <p:nvPr/>
        </p:nvPicPr>
        <p:blipFill>
          <a:blip r:embed="rId2" cstate="print"/>
          <a:srcRect/>
          <a:stretch>
            <a:fillRect/>
          </a:stretch>
        </p:blipFill>
        <p:spPr bwMode="auto">
          <a:xfrm>
            <a:off x="2733675" y="1541464"/>
            <a:ext cx="6724650" cy="3781425"/>
          </a:xfrm>
          <a:prstGeom prst="rect">
            <a:avLst/>
          </a:prstGeom>
          <a:noFill/>
          <a:ln w="9525">
            <a:noFill/>
            <a:miter lim="800000"/>
            <a:headEnd/>
            <a:tailEnd/>
          </a:ln>
          <a:effectLst/>
        </p:spPr>
      </p:pic>
    </p:spTree>
    <p:extLst>
      <p:ext uri="{BB962C8B-B14F-4D97-AF65-F5344CB8AC3E}">
        <p14:creationId xmlns:p14="http://schemas.microsoft.com/office/powerpoint/2010/main" val="886977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2590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dirty="0"/>
              <a:t>Geometry also shows the relationship between the image and object distances</a:t>
            </a:r>
          </a:p>
          <a:p>
            <a:pPr>
              <a:lnSpc>
                <a:spcPct val="90000"/>
              </a:lnSpc>
            </a:pPr>
            <a:endParaRPr lang="en-US" dirty="0"/>
          </a:p>
          <a:p>
            <a:pPr>
              <a:lnSpc>
                <a:spcPct val="90000"/>
              </a:lnSpc>
            </a:pPr>
            <a:endParaRPr lang="en-US" dirty="0"/>
          </a:p>
          <a:p>
            <a:pPr lvl="1">
              <a:lnSpc>
                <a:spcPct val="90000"/>
              </a:lnSpc>
            </a:pPr>
            <a:r>
              <a:rPr lang="en-US" dirty="0"/>
              <a:t>This is called the </a:t>
            </a:r>
            <a:r>
              <a:rPr lang="en-US" b="1" dirty="0"/>
              <a:t>mirror equation</a:t>
            </a:r>
          </a:p>
          <a:p>
            <a:pPr>
              <a:lnSpc>
                <a:spcPct val="90000"/>
              </a:lnSpc>
            </a:pPr>
            <a:r>
              <a:rPr lang="en-US" dirty="0"/>
              <a:t>If </a:t>
            </a:r>
            <a:r>
              <a:rPr lang="en-US" i="1" dirty="0"/>
              <a:t>p</a:t>
            </a:r>
            <a:r>
              <a:rPr lang="en-US" dirty="0"/>
              <a:t> is much greater than </a:t>
            </a:r>
            <a:r>
              <a:rPr lang="en-US" i="1" dirty="0"/>
              <a:t>R</a:t>
            </a:r>
            <a:r>
              <a:rPr lang="en-US" dirty="0"/>
              <a:t>, then the image point is half-way between the center of curvature and the center point of the mirror</a:t>
            </a:r>
          </a:p>
          <a:p>
            <a:pPr lvl="1">
              <a:lnSpc>
                <a:spcPct val="90000"/>
              </a:lnSpc>
            </a:pPr>
            <a:r>
              <a:rPr lang="en-US" i="1" dirty="0"/>
              <a:t>s</a:t>
            </a:r>
            <a:r>
              <a:rPr lang="en-US" dirty="0"/>
              <a:t>  </a:t>
            </a:r>
            <a:r>
              <a:rPr lang="en-US" dirty="0">
                <a:cs typeface="Arial" pitchFamily="34" charset="0"/>
              </a:rPr>
              <a:t>→ ∞</a:t>
            </a:r>
            <a:r>
              <a:rPr lang="en-US" dirty="0"/>
              <a:t> , then 1/</a:t>
            </a:r>
            <a:r>
              <a:rPr lang="en-US" i="1" dirty="0"/>
              <a:t> s</a:t>
            </a:r>
            <a:r>
              <a:rPr lang="en-US" dirty="0"/>
              <a:t> </a:t>
            </a:r>
            <a:r>
              <a:rPr lang="en-US" dirty="0">
                <a:latin typeface="Symbol" pitchFamily="18" charset="2"/>
              </a:rPr>
              <a:t>»</a:t>
            </a:r>
            <a:r>
              <a:rPr lang="en-US" dirty="0"/>
              <a:t> 0 and </a:t>
            </a:r>
            <a:r>
              <a:rPr lang="en-US" i="1" dirty="0"/>
              <a:t>s’</a:t>
            </a:r>
            <a:r>
              <a:rPr lang="en-US" dirty="0"/>
              <a:t> </a:t>
            </a:r>
            <a:r>
              <a:rPr lang="en-US" dirty="0">
                <a:latin typeface="Symbol" pitchFamily="18" charset="2"/>
              </a:rPr>
              <a:t>» </a:t>
            </a:r>
            <a:r>
              <a:rPr lang="en-US" i="1" dirty="0"/>
              <a:t>R</a:t>
            </a:r>
            <a:r>
              <a:rPr lang="en-US" dirty="0"/>
              <a:t>/2</a:t>
            </a:r>
            <a:endParaRPr lang="en-US" dirty="0">
              <a:latin typeface="Symbol" pitchFamily="18" charset="2"/>
            </a:endParaRPr>
          </a:p>
        </p:txBody>
      </p:sp>
      <p:graphicFrame>
        <p:nvGraphicFramePr>
          <p:cNvPr id="7" name="Object 6"/>
          <p:cNvGraphicFramePr>
            <a:graphicFrameLocks noChangeAspect="1"/>
          </p:cNvGraphicFramePr>
          <p:nvPr/>
        </p:nvGraphicFramePr>
        <p:xfrm>
          <a:off x="4967289" y="2409825"/>
          <a:ext cx="1673225" cy="977900"/>
        </p:xfrm>
        <a:graphic>
          <a:graphicData uri="http://schemas.openxmlformats.org/presentationml/2006/ole">
            <mc:AlternateContent xmlns:mc="http://schemas.openxmlformats.org/markup-compatibility/2006">
              <mc:Choice xmlns:v="urn:schemas-microsoft-com:vml" Requires="v">
                <p:oleObj spid="_x0000_s3074" name="Equation" r:id="rId3" imgW="672840" imgH="393480" progId="Equation.3">
                  <p:embed/>
                </p:oleObj>
              </mc:Choice>
              <mc:Fallback>
                <p:oleObj name="Equation" r:id="rId3" imgW="672840" imgH="393480" progId="Equation.3">
                  <p:embed/>
                  <p:pic>
                    <p:nvPicPr>
                      <p:cNvPr id="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289"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65829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1787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5708041" y="1547619"/>
            <a:ext cx="4714875" cy="2981325"/>
          </a:xfrm>
          <a:prstGeom prst="rect">
            <a:avLst/>
          </a:prstGeom>
          <a:noFill/>
          <a:ln w="9525">
            <a:noFill/>
            <a:miter lim="800000"/>
            <a:headEnd/>
            <a:tailEnd/>
          </a:ln>
          <a:effectLst/>
        </p:spPr>
      </p:pic>
    </p:spTree>
    <p:extLst>
      <p:ext uri="{BB962C8B-B14F-4D97-AF65-F5344CB8AC3E}">
        <p14:creationId xmlns:p14="http://schemas.microsoft.com/office/powerpoint/2010/main" val="2961093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2209800" y="1600200"/>
            <a:ext cx="3810000" cy="4459288"/>
          </a:xfrm>
        </p:spPr>
        <p:txBody>
          <a:bodyPr/>
          <a:lstStyle/>
          <a:p>
            <a:pPr>
              <a:lnSpc>
                <a:spcPct val="90000"/>
              </a:lnSpc>
            </a:pPr>
            <a:r>
              <a:rPr lang="en-US"/>
              <a:t>The colored beams are traveling parallel to the principal axis</a:t>
            </a:r>
          </a:p>
          <a:p>
            <a:pPr>
              <a:lnSpc>
                <a:spcPct val="90000"/>
              </a:lnSpc>
            </a:pPr>
            <a:r>
              <a:rPr lang="en-US"/>
              <a:t>The mirror reflects all three beams to the focal point</a:t>
            </a:r>
          </a:p>
          <a:p>
            <a:pPr>
              <a:lnSpc>
                <a:spcPct val="90000"/>
              </a:lnSpc>
            </a:pPr>
            <a:r>
              <a:rPr lang="en-US"/>
              <a:t>The focal point is where all the beams intersect</a:t>
            </a:r>
          </a:p>
          <a:p>
            <a:pPr lvl="1">
              <a:lnSpc>
                <a:spcPct val="90000"/>
              </a:lnSpc>
            </a:pPr>
            <a:r>
              <a:rPr lang="en-US"/>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6623050" y="1600201"/>
            <a:ext cx="3138488" cy="4525963"/>
          </a:xfrm>
          <a:noFill/>
          <a:ln/>
        </p:spPr>
      </p:pic>
    </p:spTree>
    <p:extLst>
      <p:ext uri="{BB962C8B-B14F-4D97-AF65-F5344CB8AC3E}">
        <p14:creationId xmlns:p14="http://schemas.microsoft.com/office/powerpoint/2010/main" val="3715437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a:buNone/>
            </a:pPr>
            <a:r>
              <a:rPr lang="en-US"/>
              <a:t>What is the magnification of a flat mirror</a:t>
            </a:r>
          </a:p>
          <a:p>
            <a:pPr marL="609600" indent="-609600">
              <a:buFontTx/>
              <a:buAutoNum type="alphaLcParenR"/>
            </a:pPr>
            <a:r>
              <a:rPr lang="en-US"/>
              <a:t>1</a:t>
            </a:r>
          </a:p>
          <a:p>
            <a:pPr marL="609600" indent="-609600">
              <a:buFontTx/>
              <a:buAutoNum type="alphaLcParenR"/>
            </a:pPr>
            <a:r>
              <a:rPr lang="en-US"/>
              <a:t>2</a:t>
            </a:r>
          </a:p>
          <a:p>
            <a:pPr marL="609600" indent="-609600">
              <a:buFontTx/>
              <a:buAutoNum type="alphaLcParenR"/>
            </a:pPr>
            <a:r>
              <a:rPr lang="en-US"/>
              <a:t>-1</a:t>
            </a:r>
          </a:p>
          <a:p>
            <a:pPr marL="609600" indent="-609600">
              <a:buFontTx/>
              <a:buAutoNum type="alphaLcParenR"/>
            </a:pPr>
            <a:r>
              <a:rPr lang="en-US"/>
              <a:t>½</a:t>
            </a:r>
          </a:p>
          <a:p>
            <a:pPr marL="609600" indent="-609600">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a:t>
            </a:fld>
            <a:endParaRPr lang="en-US"/>
          </a:p>
        </p:txBody>
      </p:sp>
    </p:spTree>
    <p:extLst>
      <p:ext uri="{BB962C8B-B14F-4D97-AF65-F5344CB8AC3E}">
        <p14:creationId xmlns:p14="http://schemas.microsoft.com/office/powerpoint/2010/main" val="208533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2667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5005389" y="5119689"/>
          <a:ext cx="1673225" cy="1042987"/>
        </p:xfrm>
        <a:graphic>
          <a:graphicData uri="http://schemas.openxmlformats.org/presentationml/2006/ole">
            <mc:AlternateContent xmlns:mc="http://schemas.openxmlformats.org/markup-compatibility/2006">
              <mc:Choice xmlns:v="urn:schemas-microsoft-com:vml" Requires="v">
                <p:oleObj spid="_x0000_s4098" name="Equation" r:id="rId3" imgW="672840" imgH="419040" progId="Equation.3">
                  <p:embed/>
                </p:oleObj>
              </mc:Choice>
              <mc:Fallback>
                <p:oleObj name="Equation" r:id="rId3" imgW="672840" imgH="419040" progId="Equation.3">
                  <p:embed/>
                  <p:pic>
                    <p:nvPicPr>
                      <p:cNvPr id="49049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5389" y="5119689"/>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53722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2667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3810000" y="1371600"/>
            <a:ext cx="5181600" cy="4745038"/>
          </a:xfrm>
          <a:prstGeom prst="rect">
            <a:avLst/>
          </a:prstGeom>
          <a:noFill/>
        </p:spPr>
      </p:pic>
    </p:spTree>
    <p:extLst>
      <p:ext uri="{BB962C8B-B14F-4D97-AF65-F5344CB8AC3E}">
        <p14:creationId xmlns:p14="http://schemas.microsoft.com/office/powerpoint/2010/main" val="647487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4"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01572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4"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042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4" y="1566864"/>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35444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714" y="1566864"/>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5596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a:t>A convex mirror is sometimes called a </a:t>
            </a:r>
            <a:r>
              <a:rPr lang="en-US" b="1"/>
              <a:t>diverging mirror</a:t>
            </a:r>
          </a:p>
          <a:p>
            <a:pPr lvl="1">
              <a:lnSpc>
                <a:spcPct val="90000"/>
              </a:lnSpc>
            </a:pPr>
            <a:r>
              <a:rPr lang="en-US"/>
              <a:t>The light reflects from the outer, convex side</a:t>
            </a:r>
          </a:p>
          <a:p>
            <a:pPr>
              <a:lnSpc>
                <a:spcPct val="90000"/>
              </a:lnSpc>
            </a:pPr>
            <a:r>
              <a:rPr lang="en-US"/>
              <a:t>The rays from any point on the object diverge after reflection as though they were coming from some point behind the mirror </a:t>
            </a:r>
          </a:p>
          <a:p>
            <a:pPr>
              <a:lnSpc>
                <a:spcPct val="90000"/>
              </a:lnSpc>
            </a:pPr>
            <a:r>
              <a:rPr lang="en-US"/>
              <a:t>The image is virtual because the reflected rays only appear to originate at the image point</a:t>
            </a:r>
          </a:p>
        </p:txBody>
      </p:sp>
    </p:spTree>
    <p:extLst>
      <p:ext uri="{BB962C8B-B14F-4D97-AF65-F5344CB8AC3E}">
        <p14:creationId xmlns:p14="http://schemas.microsoft.com/office/powerpoint/2010/main" val="4151075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2819400" y="0"/>
            <a:ext cx="7848600" cy="1143000"/>
          </a:xfrm>
        </p:spPr>
        <p:txBody>
          <a:bodyPr>
            <a:normAutofit/>
          </a:bodyPr>
          <a:lstStyle/>
          <a:p>
            <a:r>
              <a:rPr lang="en-US"/>
              <a:t>Image Formed by a Convex Mirror</a:t>
            </a:r>
          </a:p>
        </p:txBody>
      </p:sp>
      <p:sp>
        <p:nvSpPr>
          <p:cNvPr id="351235" name="Rectangle 3"/>
          <p:cNvSpPr>
            <a:spLocks noGrp="1" noChangeArrowheads="1"/>
          </p:cNvSpPr>
          <p:nvPr>
            <p:ph type="body" sz="half" idx="2"/>
          </p:nvPr>
        </p:nvSpPr>
        <p:spPr>
          <a:xfrm>
            <a:off x="2438400" y="5189090"/>
            <a:ext cx="7772400" cy="1411288"/>
          </a:xfrm>
        </p:spPr>
        <p:txBody>
          <a:bodyPr/>
          <a:lstStyle/>
          <a:p>
            <a:r>
              <a:rPr lang="en-US" dirty="0"/>
              <a:t>In general, the image formed by a convex mirror is upright, virtual, and smaller than the object</a:t>
            </a:r>
          </a:p>
          <a:p>
            <a:endParaRPr lang="en-US"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4111626" y="1868488"/>
            <a:ext cx="3967163" cy="3128962"/>
          </a:xfrm>
          <a:prstGeom prst="rect">
            <a:avLst/>
          </a:prstGeom>
          <a:noFill/>
          <a:ln w="9525">
            <a:noFill/>
            <a:miter lim="800000"/>
            <a:headEnd/>
            <a:tailEnd/>
          </a:ln>
          <a:effectLst/>
        </p:spPr>
      </p:pic>
    </p:spTree>
    <p:extLst>
      <p:ext uri="{BB962C8B-B14F-4D97-AF65-F5344CB8AC3E}">
        <p14:creationId xmlns:p14="http://schemas.microsoft.com/office/powerpoint/2010/main" val="1111995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nvGraphicFramePr>
        <p:xfrm>
          <a:off x="1524000" y="1036320"/>
          <a:ext cx="9159006" cy="3916680"/>
        </p:xfrm>
        <a:graphic>
          <a:graphicData uri="http://schemas.openxmlformats.org/presentationml/2006/ole">
            <mc:AlternateContent xmlns:mc="http://schemas.openxmlformats.org/markup-compatibility/2006">
              <mc:Choice xmlns:v="urn:schemas-microsoft-com:vml" Requires="v">
                <p:oleObj spid="_x0000_s5122" name="Equation" r:id="rId3" imgW="4343400" imgH="1854200" progId="Equation.3">
                  <p:embed/>
                </p:oleObj>
              </mc:Choice>
              <mc:Fallback>
                <p:oleObj name="Equation" r:id="rId3" imgW="4343400" imgH="1854200" progId="Equation.3">
                  <p:embed/>
                  <p:pic>
                    <p:nvPicPr>
                      <p:cNvPr id="1433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036320"/>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56299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2913329" y="2059674"/>
            <a:ext cx="4705350" cy="3062287"/>
          </a:xfrm>
          <a:prstGeom prst="rect">
            <a:avLst/>
          </a:prstGeom>
          <a:noFill/>
          <a:ln w="9525">
            <a:noFill/>
            <a:miter lim="800000"/>
            <a:headEnd/>
            <a:tailEnd/>
          </a:ln>
          <a:effectLst/>
        </p:spPr>
      </p:pic>
      <p:sp>
        <p:nvSpPr>
          <p:cNvPr id="4" name="TextBox 3"/>
          <p:cNvSpPr txBox="1"/>
          <p:nvPr/>
        </p:nvSpPr>
        <p:spPr>
          <a:xfrm>
            <a:off x="4677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7924801"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88721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a:buNone/>
            </a:pPr>
            <a:r>
              <a:rPr lang="en-US" dirty="0"/>
              <a:t>When you look in a flat mirror you observe</a:t>
            </a:r>
          </a:p>
          <a:p>
            <a:pPr marL="609600" indent="-609600">
              <a:buFontTx/>
              <a:buAutoNum type="alphaLcParenR"/>
            </a:pPr>
            <a:r>
              <a:rPr lang="en-US" dirty="0"/>
              <a:t>Left right reversal</a:t>
            </a:r>
          </a:p>
          <a:p>
            <a:pPr marL="609600" indent="-609600">
              <a:buFontTx/>
              <a:buAutoNum type="alphaLcParenR"/>
            </a:pPr>
            <a:r>
              <a:rPr lang="en-US" dirty="0"/>
              <a:t>Top bottom reversal</a:t>
            </a:r>
          </a:p>
          <a:p>
            <a:pPr marL="609600" indent="-609600">
              <a:buFontTx/>
              <a:buAutoNum type="alphaLcParenR"/>
            </a:pPr>
            <a:r>
              <a:rPr lang="en-US" dirty="0"/>
              <a:t>Front back reversal</a:t>
            </a:r>
          </a:p>
          <a:p>
            <a:pPr marL="609600" indent="-609600">
              <a:buFontTx/>
              <a:buAutoNum type="alphaLcParenR"/>
            </a:pPr>
            <a:r>
              <a:rPr lang="en-US" dirty="0"/>
              <a:t>No reversal</a:t>
            </a:r>
          </a:p>
          <a:p>
            <a:pPr marL="609600" indent="-609600"/>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4</a:t>
            </a:fld>
            <a:endParaRPr lang="en-US"/>
          </a:p>
        </p:txBody>
      </p:sp>
    </p:spTree>
    <p:extLst>
      <p:ext uri="{BB962C8B-B14F-4D97-AF65-F5344CB8AC3E}">
        <p14:creationId xmlns:p14="http://schemas.microsoft.com/office/powerpoint/2010/main" val="1883198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extLst>
      <p:ext uri="{BB962C8B-B14F-4D97-AF65-F5344CB8AC3E}">
        <p14:creationId xmlns:p14="http://schemas.microsoft.com/office/powerpoint/2010/main" val="2862343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a:t>To draw a ray diagram, you need to know:</a:t>
            </a:r>
          </a:p>
          <a:p>
            <a:pPr lvl="1"/>
            <a:r>
              <a:rPr lang="en-US"/>
              <a:t>The position of the object</a:t>
            </a:r>
          </a:p>
          <a:p>
            <a:pPr lvl="1"/>
            <a:r>
              <a:rPr lang="en-US"/>
              <a:t>The locations of the focal point and the center of curvature</a:t>
            </a:r>
          </a:p>
          <a:p>
            <a:r>
              <a:rPr lang="en-US"/>
              <a:t>Three rays are drawn</a:t>
            </a:r>
          </a:p>
          <a:p>
            <a:pPr lvl="1"/>
            <a:r>
              <a:rPr lang="en-US"/>
              <a:t>They all start from the same position on the object</a:t>
            </a:r>
          </a:p>
          <a:p>
            <a:r>
              <a:rPr lang="en-US"/>
              <a:t>The intersection of any two of the rays at a point locates the image</a:t>
            </a:r>
          </a:p>
          <a:p>
            <a:pPr lvl="1"/>
            <a:r>
              <a:rPr lang="en-US"/>
              <a:t>The third ray serves as a check of the construction</a:t>
            </a:r>
          </a:p>
        </p:txBody>
      </p:sp>
    </p:spTree>
    <p:extLst>
      <p:ext uri="{BB962C8B-B14F-4D97-AF65-F5344CB8AC3E}">
        <p14:creationId xmlns:p14="http://schemas.microsoft.com/office/powerpoint/2010/main" val="2052657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2819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2343854" y="1632082"/>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extLst>
      <p:ext uri="{BB962C8B-B14F-4D97-AF65-F5344CB8AC3E}">
        <p14:creationId xmlns:p14="http://schemas.microsoft.com/office/powerpoint/2010/main" val="2188119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extLst>
      <p:ext uri="{BB962C8B-B14F-4D97-AF65-F5344CB8AC3E}">
        <p14:creationId xmlns:p14="http://schemas.microsoft.com/office/powerpoint/2010/main" val="205232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2667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1552575" y="4530150"/>
            <a:ext cx="9144000" cy="1981200"/>
          </a:xfrm>
        </p:spPr>
        <p:txBody>
          <a:bodyPr>
            <a:normAutofit lnSpcReduction="10000"/>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4095323" y="1152288"/>
            <a:ext cx="4320796" cy="2740328"/>
          </a:xfrm>
          <a:prstGeom prst="rect">
            <a:avLst/>
          </a:prstGeom>
          <a:noFill/>
          <a:ln w="9525">
            <a:noFill/>
            <a:miter lim="800000"/>
            <a:headEnd/>
            <a:tailEnd/>
          </a:ln>
          <a:effectLst/>
        </p:spPr>
      </p:pic>
    </p:spTree>
    <p:extLst>
      <p:ext uri="{BB962C8B-B14F-4D97-AF65-F5344CB8AC3E}">
        <p14:creationId xmlns:p14="http://schemas.microsoft.com/office/powerpoint/2010/main" val="1214923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2590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152400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3523682" y="1138640"/>
            <a:ext cx="4674074" cy="2904410"/>
          </a:xfrm>
          <a:prstGeom prst="rect">
            <a:avLst/>
          </a:prstGeom>
          <a:noFill/>
          <a:ln w="9525">
            <a:noFill/>
            <a:miter lim="800000"/>
            <a:headEnd/>
            <a:tailEnd/>
          </a:ln>
          <a:effectLst/>
        </p:spPr>
      </p:pic>
    </p:spTree>
    <p:extLst>
      <p:ext uri="{BB962C8B-B14F-4D97-AF65-F5344CB8AC3E}">
        <p14:creationId xmlns:p14="http://schemas.microsoft.com/office/powerpoint/2010/main" val="2456680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2590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2575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extLst>
      <p:ext uri="{BB962C8B-B14F-4D97-AF65-F5344CB8AC3E}">
        <p14:creationId xmlns:p14="http://schemas.microsoft.com/office/powerpoint/2010/main" val="26690314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3124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2514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4183181" y="1092652"/>
            <a:ext cx="3878097" cy="3053444"/>
          </a:xfrm>
          <a:prstGeom prst="rect">
            <a:avLst/>
          </a:prstGeom>
          <a:noFill/>
          <a:ln w="9525">
            <a:noFill/>
            <a:miter lim="800000"/>
            <a:headEnd/>
            <a:tailEnd/>
          </a:ln>
          <a:effectLst/>
        </p:spPr>
      </p:pic>
    </p:spTree>
    <p:extLst>
      <p:ext uri="{BB962C8B-B14F-4D97-AF65-F5344CB8AC3E}">
        <p14:creationId xmlns:p14="http://schemas.microsoft.com/office/powerpoint/2010/main" val="7355920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a:bodyPr>
          <a:lstStyle/>
          <a:p>
            <a:pPr>
              <a:lnSpc>
                <a:spcPct val="90000"/>
              </a:lnSpc>
            </a:pPr>
            <a:r>
              <a:rPr lang="en-US"/>
              <a:t>With a concave mirror, the image may be either real or virtual</a:t>
            </a:r>
          </a:p>
          <a:p>
            <a:pPr lvl="1">
              <a:lnSpc>
                <a:spcPct val="90000"/>
              </a:lnSpc>
            </a:pPr>
            <a:r>
              <a:rPr lang="en-US"/>
              <a:t>When the object is outside the focal point, the image is real</a:t>
            </a:r>
          </a:p>
          <a:p>
            <a:pPr lvl="1">
              <a:lnSpc>
                <a:spcPct val="90000"/>
              </a:lnSpc>
            </a:pPr>
            <a:r>
              <a:rPr lang="en-US"/>
              <a:t>When the object is at the focal point, the image is infinitely far away</a:t>
            </a:r>
          </a:p>
          <a:p>
            <a:pPr lvl="1">
              <a:lnSpc>
                <a:spcPct val="90000"/>
              </a:lnSpc>
            </a:pPr>
            <a:r>
              <a:rPr lang="en-US"/>
              <a:t>When the object is between the mirror and the focal point, the image is virtual</a:t>
            </a:r>
          </a:p>
          <a:p>
            <a:pPr>
              <a:lnSpc>
                <a:spcPct val="90000"/>
              </a:lnSpc>
            </a:pPr>
            <a:r>
              <a:rPr lang="en-US"/>
              <a:t>With a convex mirror, the image is always virtual and upright</a:t>
            </a:r>
          </a:p>
          <a:p>
            <a:pPr lvl="1">
              <a:lnSpc>
                <a:spcPct val="90000"/>
              </a:lnSpc>
            </a:pPr>
            <a:r>
              <a:rPr lang="en-US"/>
              <a:t>As the object distance decreases, the virtual image increases in size</a:t>
            </a:r>
          </a:p>
        </p:txBody>
      </p:sp>
    </p:spTree>
    <p:extLst>
      <p:ext uri="{BB962C8B-B14F-4D97-AF65-F5344CB8AC3E}">
        <p14:creationId xmlns:p14="http://schemas.microsoft.com/office/powerpoint/2010/main" val="1064568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33687" y="1443037"/>
            <a:ext cx="6524625" cy="3971925"/>
          </a:xfrm>
          <a:prstGeom prst="rect">
            <a:avLst/>
          </a:prstGeom>
        </p:spPr>
      </p:pic>
    </p:spTree>
    <p:extLst>
      <p:ext uri="{BB962C8B-B14F-4D97-AF65-F5344CB8AC3E}">
        <p14:creationId xmlns:p14="http://schemas.microsoft.com/office/powerpoint/2010/main" val="75812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2209800" y="1560514"/>
            <a:ext cx="3810000" cy="4383087"/>
          </a:xfrm>
        </p:spPr>
        <p:txBody>
          <a:bodyPr/>
          <a:lstStyle/>
          <a:p>
            <a:pPr>
              <a:lnSpc>
                <a:spcPct val="90000"/>
              </a:lnSpc>
            </a:pPr>
            <a:r>
              <a:rPr lang="en-US" dirty="0"/>
              <a:t>Simplest possible mirror</a:t>
            </a:r>
          </a:p>
          <a:p>
            <a:pPr>
              <a:lnSpc>
                <a:spcPct val="90000"/>
              </a:lnSpc>
            </a:pPr>
            <a:r>
              <a:rPr lang="en-US" dirty="0"/>
              <a:t>Light rays leave the source and are reflected from the mirror</a:t>
            </a:r>
          </a:p>
          <a:p>
            <a:pPr>
              <a:lnSpc>
                <a:spcPct val="90000"/>
              </a:lnSpc>
            </a:pPr>
            <a:r>
              <a:rPr lang="en-US" dirty="0"/>
              <a:t>Point </a:t>
            </a:r>
            <a:r>
              <a:rPr lang="en-US" i="1" dirty="0">
                <a:latin typeface="Times New Roman" pitchFamily="18" charset="0"/>
              </a:rPr>
              <a:t>I</a:t>
            </a:r>
            <a:r>
              <a:rPr lang="en-US" dirty="0"/>
              <a:t> is called the </a:t>
            </a:r>
            <a:r>
              <a:rPr lang="en-US" b="1" dirty="0"/>
              <a:t>image</a:t>
            </a:r>
            <a:r>
              <a:rPr lang="en-US" dirty="0"/>
              <a:t> of the object at point </a:t>
            </a:r>
            <a:r>
              <a:rPr lang="en-US" i="1" dirty="0"/>
              <a:t>O</a:t>
            </a:r>
          </a:p>
          <a:p>
            <a:pPr>
              <a:lnSpc>
                <a:spcPct val="90000"/>
              </a:lnSpc>
            </a:pPr>
            <a:r>
              <a:rPr lang="en-US" dirty="0"/>
              <a:t>The image is virtual </a:t>
            </a:r>
          </a:p>
        </p:txBody>
      </p:sp>
      <p:sp>
        <p:nvSpPr>
          <p:cNvPr id="7" name="TextBox 6"/>
          <p:cNvSpPr txBox="1"/>
          <p:nvPr/>
        </p:nvSpPr>
        <p:spPr>
          <a:xfrm>
            <a:off x="6915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9544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6846700" y="2112892"/>
            <a:ext cx="3248025" cy="3048000"/>
          </a:xfrm>
          <a:prstGeom prst="rect">
            <a:avLst/>
          </a:prstGeom>
          <a:noFill/>
          <a:ln w="9525">
            <a:noFill/>
            <a:miter lim="800000"/>
            <a:headEnd/>
            <a:tailEnd/>
          </a:ln>
          <a:effectLst/>
        </p:spPr>
      </p:pic>
    </p:spTree>
    <p:extLst>
      <p:ext uri="{BB962C8B-B14F-4D97-AF65-F5344CB8AC3E}">
        <p14:creationId xmlns:p14="http://schemas.microsoft.com/office/powerpoint/2010/main" val="12488356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4205289" y="1995489"/>
            <a:ext cx="3781425" cy="2867025"/>
          </a:xfrm>
          <a:prstGeom prst="rect">
            <a:avLst/>
          </a:prstGeom>
          <a:noFill/>
          <a:ln w="9525">
            <a:noFill/>
            <a:miter lim="800000"/>
            <a:headEnd/>
            <a:tailEnd/>
          </a:ln>
          <a:effectLst/>
        </p:spPr>
      </p:pic>
    </p:spTree>
    <p:extLst>
      <p:ext uri="{BB962C8B-B14F-4D97-AF65-F5344CB8AC3E}">
        <p14:creationId xmlns:p14="http://schemas.microsoft.com/office/powerpoint/2010/main" val="26148936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a:buNone/>
            </a:pPr>
            <a:r>
              <a:rPr lang="en-US" dirty="0"/>
              <a:t>I have two lenses placed next to each other to form an optical system. The focal length of the combined system is…..</a:t>
            </a:r>
          </a:p>
          <a:p>
            <a:pPr marL="609600" indent="-609600">
              <a:buFontTx/>
              <a:buAutoNum type="alphaLcParenR"/>
            </a:pPr>
            <a:r>
              <a:rPr lang="en-US" dirty="0"/>
              <a:t> </a:t>
            </a:r>
          </a:p>
          <a:p>
            <a:pPr marL="609600" indent="-609600">
              <a:buFontTx/>
              <a:buAutoNum type="alphaLcParenR"/>
            </a:pPr>
            <a:r>
              <a:rPr lang="en-US" dirty="0"/>
              <a:t>25cm</a:t>
            </a:r>
          </a:p>
          <a:p>
            <a:pPr marL="609600" indent="-609600">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51</a:t>
            </a:fld>
            <a:endParaRPr lang="en-US"/>
          </a:p>
        </p:txBody>
      </p:sp>
      <p:sp>
        <p:nvSpPr>
          <p:cNvPr id="3364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2618282" y="3192904"/>
          <a:ext cx="1050644" cy="569626"/>
        </p:xfrm>
        <a:graphic>
          <a:graphicData uri="http://schemas.openxmlformats.org/presentationml/2006/ole">
            <mc:AlternateContent xmlns:mc="http://schemas.openxmlformats.org/markup-compatibility/2006">
              <mc:Choice xmlns:v="urn:schemas-microsoft-com:vml" Requires="v">
                <p:oleObj spid="_x0000_s6146" name="Equation" r:id="rId3" imgW="787400" imgH="431800" progId="Equation.3">
                  <p:embed/>
                </p:oleObj>
              </mc:Choice>
              <mc:Fallback>
                <p:oleObj name="Equation" r:id="rId3" imgW="787400" imgH="431800" progId="Equation.3">
                  <p:embed/>
                  <p:pic>
                    <p:nvPicPr>
                      <p:cNvPr id="336486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930968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a:buNone/>
            </a:pPr>
            <a:r>
              <a:rPr lang="en-US" dirty="0"/>
              <a:t>I have two lenses placed right next to each other. The magnification of the combined system is…..</a:t>
            </a:r>
          </a:p>
          <a:p>
            <a:pPr marL="609600" indent="-609600">
              <a:buFontTx/>
              <a:buAutoNum type="alphaLcParenR"/>
            </a:pPr>
            <a:r>
              <a:rPr lang="en-US" dirty="0"/>
              <a:t> </a:t>
            </a:r>
          </a:p>
          <a:p>
            <a:pPr marL="609600" indent="-609600">
              <a:buFontTx/>
              <a:buAutoNum type="alphaLcParenR"/>
            </a:pPr>
            <a:r>
              <a:rPr lang="en-US" dirty="0"/>
              <a:t>25cm</a:t>
            </a:r>
          </a:p>
          <a:p>
            <a:pPr marL="609600" indent="-609600">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52</a:t>
            </a:fld>
            <a:endParaRPr lang="en-US"/>
          </a:p>
        </p:txBody>
      </p:sp>
      <p:sp>
        <p:nvSpPr>
          <p:cNvPr id="3364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2576513" y="3192463"/>
          <a:ext cx="1135062" cy="569912"/>
        </p:xfrm>
        <a:graphic>
          <a:graphicData uri="http://schemas.openxmlformats.org/presentationml/2006/ole">
            <mc:AlternateContent xmlns:mc="http://schemas.openxmlformats.org/markup-compatibility/2006">
              <mc:Choice xmlns:v="urn:schemas-microsoft-com:vml" Requires="v">
                <p:oleObj spid="_x0000_s7170" name="Equation" r:id="rId3" imgW="850680" imgH="431640" progId="Equation.3">
                  <p:embed/>
                </p:oleObj>
              </mc:Choice>
              <mc:Fallback>
                <p:oleObj name="Equation" r:id="rId3" imgW="850680" imgH="431640" progId="Equation.3">
                  <p:embed/>
                  <p:pic>
                    <p:nvPicPr>
                      <p:cNvPr id="336486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6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4785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a:buNone/>
            </a:pPr>
            <a:r>
              <a:rPr lang="en-US" dirty="0"/>
              <a:t>I have two lenses placed with a separation of 1m  to form an optical system. The focal length of the combined system is…..</a:t>
            </a:r>
          </a:p>
          <a:p>
            <a:pPr marL="609600" indent="-609600">
              <a:buFontTx/>
              <a:buAutoNum type="alphaLcParenR"/>
            </a:pPr>
            <a:r>
              <a:rPr lang="en-US" dirty="0"/>
              <a:t> </a:t>
            </a:r>
          </a:p>
          <a:p>
            <a:pPr marL="609600" indent="-609600">
              <a:buFontTx/>
              <a:buAutoNum type="alphaLcParenR"/>
            </a:pPr>
            <a:r>
              <a:rPr lang="en-US" dirty="0"/>
              <a:t>25cm</a:t>
            </a:r>
          </a:p>
          <a:p>
            <a:pPr marL="609600" indent="-609600">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53</a:t>
            </a:fld>
            <a:endParaRPr lang="en-US"/>
          </a:p>
        </p:txBody>
      </p:sp>
      <p:sp>
        <p:nvSpPr>
          <p:cNvPr id="3364866" name="Rectangle 2"/>
          <p:cNvSpPr>
            <a:spLocks noChangeArrowheads="1"/>
          </p:cNvSpPr>
          <p:nvPr/>
        </p:nvSpPr>
        <p:spPr bwMode="auto">
          <a:xfrm>
            <a:off x="1524001" y="-184666"/>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2618282" y="3192904"/>
          <a:ext cx="1050644" cy="569626"/>
        </p:xfrm>
        <a:graphic>
          <a:graphicData uri="http://schemas.openxmlformats.org/presentationml/2006/ole">
            <mc:AlternateContent xmlns:mc="http://schemas.openxmlformats.org/markup-compatibility/2006">
              <mc:Choice xmlns:v="urn:schemas-microsoft-com:vml" Requires="v">
                <p:oleObj spid="_x0000_s8194" name="Equation" r:id="rId3" imgW="787400" imgH="431800" progId="Equation.3">
                  <p:embed/>
                </p:oleObj>
              </mc:Choice>
              <mc:Fallback>
                <p:oleObj name="Equation" r:id="rId3" imgW="787400" imgH="431800" progId="Equation.3">
                  <p:embed/>
                  <p:pic>
                    <p:nvPicPr>
                      <p:cNvPr id="3364865"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8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8418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21552"/>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86201"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31592296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906938" y="6211670"/>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5994733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7874381" y="3140076"/>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6569460" y="2840031"/>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4178680" y="3140076"/>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5369305" y="2840031"/>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7201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4750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2826122"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3407991" y="3113741"/>
            <a:ext cx="415498" cy="369332"/>
          </a:xfrm>
          <a:prstGeom prst="rect">
            <a:avLst/>
          </a:prstGeom>
          <a:noFill/>
          <a:ln w="9525" algn="ctr">
            <a:noFill/>
            <a:miter lim="800000"/>
            <a:headEnd/>
            <a:tailEnd/>
          </a:ln>
        </p:spPr>
        <p:txBody>
          <a:bodyPr wrap="none">
            <a:spAutoFit/>
          </a:bodyPr>
          <a:lstStyle/>
          <a:p>
            <a:r>
              <a:rPr lang="en-US" dirty="0"/>
              <a:t>O</a:t>
            </a:r>
            <a:r>
              <a:rPr lang="en-US" baseline="-25000" dirty="0"/>
              <a:t>1</a:t>
            </a:r>
          </a:p>
        </p:txBody>
      </p:sp>
      <p:sp>
        <p:nvSpPr>
          <p:cNvPr id="20489" name="Line 8"/>
          <p:cNvSpPr>
            <a:spLocks noChangeShapeType="1"/>
          </p:cNvSpPr>
          <p:nvPr/>
        </p:nvSpPr>
        <p:spPr bwMode="auto">
          <a:xfrm>
            <a:off x="3599234" y="2755902"/>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3584948"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4910139" y="2762251"/>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3565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3575422"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3864645" y="4021138"/>
            <a:ext cx="352982"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1</a:t>
            </a:r>
          </a:p>
        </p:txBody>
      </p:sp>
      <p:sp>
        <p:nvSpPr>
          <p:cNvPr id="20495" name="Line 14"/>
          <p:cNvSpPr>
            <a:spLocks noChangeShapeType="1"/>
          </p:cNvSpPr>
          <p:nvPr/>
        </p:nvSpPr>
        <p:spPr bwMode="auto">
          <a:xfrm>
            <a:off x="8687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4926384" y="4152900"/>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5281972" y="3970337"/>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1</a:t>
            </a:r>
          </a:p>
        </p:txBody>
      </p:sp>
      <p:sp>
        <p:nvSpPr>
          <p:cNvPr id="20498" name="Line 20"/>
          <p:cNvSpPr>
            <a:spLocks noChangeShapeType="1"/>
          </p:cNvSpPr>
          <p:nvPr/>
        </p:nvSpPr>
        <p:spPr bwMode="auto">
          <a:xfrm>
            <a:off x="4891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3551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969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3586163"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4919664" y="3448050"/>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6016996" y="2633663"/>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7360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6007471"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7369547" y="2809875"/>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8599858"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4308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4308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4421559" y="4681539"/>
            <a:ext cx="344488" cy="366713"/>
          </a:xfrm>
          <a:prstGeom prst="rect">
            <a:avLst/>
          </a:prstGeom>
          <a:solidFill>
            <a:schemeClr val="bg1"/>
          </a:solidFill>
          <a:ln w="9525" algn="ctr">
            <a:noFill/>
            <a:miter lim="800000"/>
            <a:headEnd/>
            <a:tailEnd/>
          </a:ln>
        </p:spPr>
        <p:txBody>
          <a:bodyPr wrap="none">
            <a:spAutoFit/>
          </a:bodyPr>
          <a:lstStyle/>
          <a:p>
            <a:r>
              <a:rPr lang="en-US" dirty="0"/>
              <a:t>f</a:t>
            </a:r>
            <a:r>
              <a:rPr lang="en-US" baseline="-25000" dirty="0"/>
              <a:t>1</a:t>
            </a:r>
          </a:p>
        </p:txBody>
      </p:sp>
      <p:sp>
        <p:nvSpPr>
          <p:cNvPr id="20511" name="Line 69"/>
          <p:cNvSpPr>
            <a:spLocks noChangeShapeType="1"/>
          </p:cNvSpPr>
          <p:nvPr/>
        </p:nvSpPr>
        <p:spPr bwMode="auto">
          <a:xfrm>
            <a:off x="6010275" y="4152900"/>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6023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6579270" y="3979862"/>
            <a:ext cx="352982"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p>
        </p:txBody>
      </p:sp>
      <p:sp>
        <p:nvSpPr>
          <p:cNvPr id="20514" name="Line 72"/>
          <p:cNvSpPr>
            <a:spLocks noChangeShapeType="1"/>
          </p:cNvSpPr>
          <p:nvPr/>
        </p:nvSpPr>
        <p:spPr bwMode="auto">
          <a:xfrm>
            <a:off x="7367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8004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7366371" y="4625181"/>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7536234" y="4660808"/>
            <a:ext cx="344488" cy="366713"/>
          </a:xfrm>
          <a:prstGeom prst="rect">
            <a:avLst/>
          </a:prstGeom>
          <a:solidFill>
            <a:schemeClr val="bg1"/>
          </a:solidFill>
          <a:ln w="9525" algn="ctr">
            <a:noFill/>
            <a:miter lim="800000"/>
            <a:headEnd/>
            <a:tailEnd/>
          </a:ln>
        </p:spPr>
        <p:txBody>
          <a:bodyPr wrap="none">
            <a:spAutoFit/>
          </a:bodyPr>
          <a:lstStyle/>
          <a:p>
            <a:r>
              <a:rPr lang="en-US" dirty="0"/>
              <a:t>f</a:t>
            </a:r>
            <a:r>
              <a:rPr lang="en-US" baseline="-25000" dirty="0"/>
              <a:t>2</a:t>
            </a:r>
          </a:p>
        </p:txBody>
      </p:sp>
      <p:sp>
        <p:nvSpPr>
          <p:cNvPr id="20518" name="Line 76"/>
          <p:cNvSpPr>
            <a:spLocks noChangeShapeType="1"/>
          </p:cNvSpPr>
          <p:nvPr/>
        </p:nvSpPr>
        <p:spPr bwMode="auto">
          <a:xfrm flipV="1">
            <a:off x="4897810" y="4622801"/>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5807446" y="4441825"/>
            <a:ext cx="306494" cy="369332"/>
          </a:xfrm>
          <a:prstGeom prst="rect">
            <a:avLst/>
          </a:prstGeom>
          <a:solidFill>
            <a:schemeClr val="bg1"/>
          </a:solidFill>
          <a:ln w="9525" algn="ctr">
            <a:noFill/>
            <a:miter lim="800000"/>
            <a:headEnd/>
            <a:tailEnd/>
          </a:ln>
        </p:spPr>
        <p:txBody>
          <a:bodyPr wrap="none">
            <a:spAutoFit/>
          </a:bodyPr>
          <a:lstStyle/>
          <a:p>
            <a:r>
              <a:rPr lang="en-US"/>
              <a:t>d</a:t>
            </a:r>
            <a:endParaRPr lang="en-US" baseline="-25000"/>
          </a:p>
        </p:txBody>
      </p:sp>
      <p:sp>
        <p:nvSpPr>
          <p:cNvPr id="20520" name="Line 79"/>
          <p:cNvSpPr>
            <a:spLocks noChangeShapeType="1"/>
          </p:cNvSpPr>
          <p:nvPr/>
        </p:nvSpPr>
        <p:spPr bwMode="auto">
          <a:xfrm flipV="1">
            <a:off x="7374310" y="4152623"/>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7825147" y="3970337"/>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p>
        </p:txBody>
      </p:sp>
      <p:sp>
        <p:nvSpPr>
          <p:cNvPr id="42" name="Text Box 7"/>
          <p:cNvSpPr txBox="1">
            <a:spLocks noChangeArrowheads="1"/>
          </p:cNvSpPr>
          <p:nvPr/>
        </p:nvSpPr>
        <p:spPr bwMode="auto">
          <a:xfrm>
            <a:off x="8478777" y="3113741"/>
            <a:ext cx="351379"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2</a:t>
            </a:r>
            <a:endParaRPr lang="en-US" dirty="0">
              <a:latin typeface="Times New Roman" pitchFamily="18" charset="0"/>
              <a:cs typeface="Times New Roman" pitchFamily="18" charset="0"/>
            </a:endParaRPr>
          </a:p>
        </p:txBody>
      </p:sp>
      <p:sp>
        <p:nvSpPr>
          <p:cNvPr id="46" name="Line 24"/>
          <p:cNvSpPr>
            <a:spLocks noChangeShapeType="1"/>
          </p:cNvSpPr>
          <p:nvPr/>
        </p:nvSpPr>
        <p:spPr bwMode="auto">
          <a:xfrm flipV="1">
            <a:off x="6015038" y="3448048"/>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4279799" y="311182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4" name="Oval 43"/>
          <p:cNvSpPr/>
          <p:nvPr/>
        </p:nvSpPr>
        <p:spPr bwMode="auto">
          <a:xfrm>
            <a:off x="5489585" y="310704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5" name="Oval 44"/>
          <p:cNvSpPr/>
          <p:nvPr/>
        </p:nvSpPr>
        <p:spPr bwMode="auto">
          <a:xfrm>
            <a:off x="6675556" y="3111788"/>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7" name="Oval 46"/>
          <p:cNvSpPr/>
          <p:nvPr/>
        </p:nvSpPr>
        <p:spPr bwMode="auto">
          <a:xfrm>
            <a:off x="7980602" y="311177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54" name="Text Box 7"/>
          <p:cNvSpPr txBox="1">
            <a:spLocks noChangeArrowheads="1"/>
          </p:cNvSpPr>
          <p:nvPr/>
        </p:nvSpPr>
        <p:spPr bwMode="auto">
          <a:xfrm>
            <a:off x="5828442" y="2487334"/>
            <a:ext cx="415498" cy="830997"/>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1</a:t>
            </a:r>
          </a:p>
          <a:p>
            <a:r>
              <a:rPr lang="en-US" dirty="0"/>
              <a:t>O</a:t>
            </a:r>
            <a:r>
              <a:rPr lang="en-US" baseline="-25000" dirty="0"/>
              <a:t>2</a:t>
            </a:r>
          </a:p>
          <a:p>
            <a:endParaRPr lang="en-US" baseline="-25000" dirty="0">
              <a:latin typeface="Times New Roman" pitchFamily="18" charset="0"/>
              <a:cs typeface="Times New Roman" pitchFamily="18" charset="0"/>
            </a:endParaRPr>
          </a:p>
        </p:txBody>
      </p:sp>
      <p:sp>
        <p:nvSpPr>
          <p:cNvPr id="55" name="Oval 54"/>
          <p:cNvSpPr/>
          <p:nvPr/>
        </p:nvSpPr>
        <p:spPr bwMode="auto">
          <a:xfrm>
            <a:off x="6003824" y="310229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934433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4448585" y="2773083"/>
            <a:ext cx="351379"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r>
              <a:rPr lang="en-US"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7644664" y="3130551"/>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6225443" y="2830506"/>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4712080" y="3130551"/>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5902705" y="2830506"/>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6914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5283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3359522"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3888248" y="3082925"/>
            <a:ext cx="413896" cy="369332"/>
          </a:xfrm>
          <a:prstGeom prst="rect">
            <a:avLst/>
          </a:prstGeom>
          <a:noFill/>
          <a:ln w="9525" algn="ctr">
            <a:noFill/>
            <a:miter lim="800000"/>
            <a:headEnd/>
            <a:tailEnd/>
          </a:ln>
        </p:spPr>
        <p:txBody>
          <a:bodyPr wrap="none">
            <a:spAutoFit/>
          </a:bodyPr>
          <a:lstStyle/>
          <a:p>
            <a:r>
              <a:rPr lang="en-US" dirty="0"/>
              <a:t>O</a:t>
            </a:r>
            <a:r>
              <a:rPr lang="en-US" baseline="-25000" dirty="0">
                <a:latin typeface="Times New Roman" pitchFamily="18" charset="0"/>
                <a:cs typeface="Times New Roman" pitchFamily="18" charset="0"/>
              </a:rPr>
              <a:t>1</a:t>
            </a:r>
            <a:endParaRPr lang="en-US" dirty="0"/>
          </a:p>
        </p:txBody>
      </p:sp>
      <p:sp>
        <p:nvSpPr>
          <p:cNvPr id="20489" name="Line 8"/>
          <p:cNvSpPr>
            <a:spLocks noChangeShapeType="1"/>
          </p:cNvSpPr>
          <p:nvPr/>
        </p:nvSpPr>
        <p:spPr bwMode="auto">
          <a:xfrm>
            <a:off x="4132634" y="2746377"/>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4118348"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5443539" y="2752726"/>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4085006"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6540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4119563"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5453064" y="3438525"/>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6998070" y="4457700"/>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7083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6540871" y="2266951"/>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6553200"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4664916"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6548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4708424" y="310229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4" name="Oval 43"/>
          <p:cNvSpPr/>
          <p:nvPr/>
        </p:nvSpPr>
        <p:spPr bwMode="auto">
          <a:xfrm>
            <a:off x="6022985" y="309751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5" name="Oval 44"/>
          <p:cNvSpPr/>
          <p:nvPr/>
        </p:nvSpPr>
        <p:spPr bwMode="auto">
          <a:xfrm>
            <a:off x="6350589" y="3102263"/>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47" name="Oval 46"/>
          <p:cNvSpPr/>
          <p:nvPr/>
        </p:nvSpPr>
        <p:spPr bwMode="auto">
          <a:xfrm>
            <a:off x="7750885" y="310224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52" name="Line 62"/>
          <p:cNvSpPr>
            <a:spLocks noChangeShapeType="1"/>
          </p:cNvSpPr>
          <p:nvPr/>
        </p:nvSpPr>
        <p:spPr bwMode="auto">
          <a:xfrm flipV="1">
            <a:off x="4229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4248151"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4048126"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4118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4127872"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4429118" y="4691062"/>
            <a:ext cx="333746"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4724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5478834" y="4858098"/>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5849650" y="4691062"/>
            <a:ext cx="385042"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5443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4880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4870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4945434" y="5376864"/>
            <a:ext cx="344488" cy="366713"/>
          </a:xfrm>
          <a:prstGeom prst="rect">
            <a:avLst/>
          </a:prstGeom>
          <a:solidFill>
            <a:schemeClr val="bg1"/>
          </a:solidFill>
          <a:ln w="9525" algn="ctr">
            <a:noFill/>
            <a:miter lim="800000"/>
            <a:headEnd/>
            <a:tailEnd/>
          </a:ln>
        </p:spPr>
        <p:txBody>
          <a:bodyPr wrap="none">
            <a:spAutoFit/>
          </a:bodyPr>
          <a:lstStyle/>
          <a:p>
            <a:r>
              <a:rPr lang="en-US"/>
              <a:t>f</a:t>
            </a:r>
            <a:r>
              <a:rPr lang="en-US" baseline="-25000"/>
              <a:t>1</a:t>
            </a:r>
          </a:p>
        </p:txBody>
      </p:sp>
      <p:sp>
        <p:nvSpPr>
          <p:cNvPr id="71" name="Line 69"/>
          <p:cNvSpPr>
            <a:spLocks noChangeShapeType="1"/>
          </p:cNvSpPr>
          <p:nvPr/>
        </p:nvSpPr>
        <p:spPr bwMode="auto">
          <a:xfrm>
            <a:off x="6562726"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6575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7072684"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7775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7080621" y="5320506"/>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6724651" y="4705351"/>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
        <p:nvSpPr>
          <p:cNvPr id="77" name="Text Box 75"/>
          <p:cNvSpPr txBox="1">
            <a:spLocks noChangeArrowheads="1"/>
          </p:cNvSpPr>
          <p:nvPr/>
        </p:nvSpPr>
        <p:spPr bwMode="auto">
          <a:xfrm>
            <a:off x="7260009" y="5356133"/>
            <a:ext cx="344488" cy="366713"/>
          </a:xfrm>
          <a:prstGeom prst="rect">
            <a:avLst/>
          </a:prstGeom>
          <a:solidFill>
            <a:schemeClr val="bg1"/>
          </a:solidFill>
          <a:ln w="9525" algn="ctr">
            <a:noFill/>
            <a:miter lim="800000"/>
            <a:headEnd/>
            <a:tailEnd/>
          </a:ln>
        </p:spPr>
        <p:txBody>
          <a:bodyPr wrap="none">
            <a:spAutoFit/>
          </a:bodyPr>
          <a:lstStyle/>
          <a:p>
            <a:r>
              <a:rPr lang="en-US" dirty="0"/>
              <a:t>f</a:t>
            </a:r>
            <a:r>
              <a:rPr lang="en-US" baseline="-25000" dirty="0"/>
              <a:t>2</a:t>
            </a:r>
          </a:p>
        </p:txBody>
      </p:sp>
      <p:sp>
        <p:nvSpPr>
          <p:cNvPr id="78" name="Line 76"/>
          <p:cNvSpPr>
            <a:spLocks noChangeShapeType="1"/>
          </p:cNvSpPr>
          <p:nvPr/>
        </p:nvSpPr>
        <p:spPr bwMode="auto">
          <a:xfrm>
            <a:off x="5450260" y="5322888"/>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6131296" y="5127625"/>
            <a:ext cx="306494" cy="369332"/>
          </a:xfrm>
          <a:prstGeom prst="rect">
            <a:avLst/>
          </a:prstGeom>
          <a:solidFill>
            <a:schemeClr val="bg1"/>
          </a:solidFill>
          <a:ln w="9525" algn="ctr">
            <a:noFill/>
            <a:miter lim="800000"/>
            <a:headEnd/>
            <a:tailEnd/>
          </a:ln>
        </p:spPr>
        <p:txBody>
          <a:bodyPr wrap="none">
            <a:spAutoFit/>
          </a:bodyPr>
          <a:lstStyle/>
          <a:p>
            <a:r>
              <a:rPr lang="en-US" dirty="0"/>
              <a:t>d</a:t>
            </a:r>
            <a:endParaRPr lang="en-US" baseline="-25000" dirty="0"/>
          </a:p>
        </p:txBody>
      </p:sp>
      <p:sp>
        <p:nvSpPr>
          <p:cNvPr id="80" name="Line 79"/>
          <p:cNvSpPr>
            <a:spLocks noChangeShapeType="1"/>
          </p:cNvSpPr>
          <p:nvPr/>
        </p:nvSpPr>
        <p:spPr bwMode="auto">
          <a:xfrm flipV="1">
            <a:off x="4733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5659150" y="5729287"/>
            <a:ext cx="385042"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6636420"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6405763" y="2647951"/>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6556274" y="310229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400" b="1">
              <a:latin typeface="Arial" charset="0"/>
            </a:endParaRPr>
          </a:p>
        </p:txBody>
      </p:sp>
    </p:spTree>
    <p:extLst>
      <p:ext uri="{BB962C8B-B14F-4D97-AF65-F5344CB8AC3E}">
        <p14:creationId xmlns:p14="http://schemas.microsoft.com/office/powerpoint/2010/main" val="3172089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2743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1828801"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5298055" y="1991839"/>
            <a:ext cx="4423773" cy="2498274"/>
          </a:xfrm>
          <a:prstGeom prst="rect">
            <a:avLst/>
          </a:prstGeom>
          <a:noFill/>
          <a:ln w="9525">
            <a:noFill/>
            <a:miter lim="800000"/>
            <a:headEnd/>
            <a:tailEnd/>
          </a:ln>
          <a:effectLst/>
        </p:spPr>
      </p:pic>
    </p:spTree>
    <p:extLst>
      <p:ext uri="{BB962C8B-B14F-4D97-AF65-F5344CB8AC3E}">
        <p14:creationId xmlns:p14="http://schemas.microsoft.com/office/powerpoint/2010/main" val="2323903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2743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dirty="0"/>
              <a:t>To observe the image, the observer would trace back the two reflected rays to </a:t>
            </a:r>
            <a:r>
              <a:rPr lang="en-US" i="1" dirty="0"/>
              <a:t>P’</a:t>
            </a:r>
          </a:p>
          <a:p>
            <a:r>
              <a:rPr lang="en-US" dirty="0"/>
              <a:t>Point </a:t>
            </a:r>
            <a:r>
              <a:rPr lang="en-US" i="1" dirty="0"/>
              <a:t>P’</a:t>
            </a:r>
            <a:r>
              <a:rPr lang="en-US" dirty="0"/>
              <a:t> is the point where the rays appear to have originated</a:t>
            </a:r>
          </a:p>
          <a:p>
            <a:r>
              <a:rPr lang="en-US" dirty="0"/>
              <a:t>The image formed by an object placed in front of a flat mirror is as far behind the mirror as the object is in front of the mirror</a:t>
            </a:r>
          </a:p>
          <a:p>
            <a:pPr lvl="1"/>
            <a:r>
              <a:rPr lang="en-US" dirty="0"/>
              <a:t>|s| = |s’|</a:t>
            </a:r>
          </a:p>
        </p:txBody>
      </p:sp>
    </p:spTree>
    <p:extLst>
      <p:ext uri="{BB962C8B-B14F-4D97-AF65-F5344CB8AC3E}">
        <p14:creationId xmlns:p14="http://schemas.microsoft.com/office/powerpoint/2010/main" val="396203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dirty="0"/>
              <a:t>Lateral magnification, </a:t>
            </a:r>
            <a:r>
              <a:rPr lang="en-US" i="1" dirty="0"/>
              <a:t>M</a:t>
            </a:r>
            <a:r>
              <a:rPr lang="en-US" dirty="0"/>
              <a:t>, is defined as </a:t>
            </a:r>
          </a:p>
          <a:p>
            <a:endParaRPr lang="en-US" dirty="0"/>
          </a:p>
          <a:p>
            <a:endParaRPr lang="en-US" dirty="0"/>
          </a:p>
          <a:p>
            <a:pPr lvl="1"/>
            <a:r>
              <a:rPr lang="en-US" dirty="0"/>
              <a:t>This is the general magnification for any type of mirror</a:t>
            </a:r>
          </a:p>
          <a:p>
            <a:pPr lvl="1"/>
            <a:r>
              <a:rPr lang="en-US" dirty="0"/>
              <a:t>It is also valid for images formed by lenses</a:t>
            </a:r>
          </a:p>
          <a:p>
            <a:pPr lvl="1"/>
            <a:r>
              <a:rPr lang="en-US"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4032715" y="2190677"/>
          <a:ext cx="3328987" cy="950912"/>
        </p:xfrm>
        <a:graphic>
          <a:graphicData uri="http://schemas.openxmlformats.org/presentationml/2006/ole">
            <mc:AlternateContent xmlns:mc="http://schemas.openxmlformats.org/markup-compatibility/2006">
              <mc:Choice xmlns:v="urn:schemas-microsoft-com:vml" Requires="v">
                <p:oleObj spid="_x0000_s1026" name="Equation" r:id="rId3" imgW="1511280" imgH="431640" progId="Equation.3">
                  <p:embed/>
                </p:oleObj>
              </mc:Choice>
              <mc:Fallback>
                <p:oleObj name="Equation" r:id="rId3" imgW="1511280" imgH="431640" progId="Equation.3">
                  <p:embed/>
                  <p:pic>
                    <p:nvPicPr>
                      <p:cNvPr id="48742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2715"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2020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2743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a:t>The lateral magnification of a flat mirror is 1</a:t>
            </a:r>
          </a:p>
          <a:p>
            <a:r>
              <a:rPr lang="en-US"/>
              <a:t>This means that </a:t>
            </a:r>
            <a:r>
              <a:rPr lang="en-US" i="1"/>
              <a:t>h</a:t>
            </a:r>
            <a:r>
              <a:rPr lang="en-US"/>
              <a:t>’ = </a:t>
            </a:r>
            <a:r>
              <a:rPr lang="en-US" i="1"/>
              <a:t>h</a:t>
            </a:r>
            <a:r>
              <a:rPr lang="en-US"/>
              <a:t> for all images</a:t>
            </a:r>
          </a:p>
          <a:p>
            <a:endParaRPr lang="en-US"/>
          </a:p>
        </p:txBody>
      </p:sp>
    </p:spTree>
    <p:extLst>
      <p:ext uri="{BB962C8B-B14F-4D97-AF65-F5344CB8AC3E}">
        <p14:creationId xmlns:p14="http://schemas.microsoft.com/office/powerpoint/2010/main" val="1933440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TotalTime>
  <Words>1841</Words>
  <Application>Microsoft Office PowerPoint</Application>
  <PresentationFormat>Widescreen</PresentationFormat>
  <Paragraphs>284</Paragraphs>
  <Slides>57</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57</vt:i4>
      </vt:variant>
    </vt:vector>
  </HeadingPairs>
  <TitlesOfParts>
    <vt:vector size="64" baseType="lpstr">
      <vt:lpstr>Arial</vt:lpstr>
      <vt:lpstr>Calibri</vt:lpstr>
      <vt:lpstr>Calibri Light</vt:lpstr>
      <vt:lpstr>Symbol</vt:lpstr>
      <vt:lpstr>Times New Roman</vt:lpstr>
      <vt:lpstr>Office Theme</vt:lpstr>
      <vt:lpstr>Equation</vt:lpstr>
      <vt:lpstr>PowerPoint Presentation</vt:lpstr>
      <vt:lpstr>Question 223.16.8</vt:lpstr>
      <vt:lpstr>Question 223.16.9</vt:lpstr>
      <vt:lpstr>Question 223.16.10</vt:lpstr>
      <vt:lpstr>Flat Mirrors</vt:lpstr>
      <vt:lpstr>Flat Mirrors</vt:lpstr>
      <vt:lpstr>Images Formed by Flat Mirrors, 4</vt:lpstr>
      <vt:lpstr>Lateral Magnification</vt:lpstr>
      <vt:lpstr>Lateral Magnification of a Flat Mirror</vt:lpstr>
      <vt:lpstr>Reversals in a Flat Mirror</vt:lpstr>
      <vt:lpstr>Reversals in a Flat Mirror</vt:lpstr>
      <vt:lpstr>PowerPoint Presentation</vt:lpstr>
      <vt:lpstr>Question 223.26.4.6</vt:lpstr>
      <vt:lpstr>Question 223.16.11</vt:lpstr>
      <vt:lpstr>Question 223.16.12</vt:lpstr>
      <vt:lpstr>Question 223.15.8</vt:lpstr>
      <vt:lpstr>Question 223.15.8</vt:lpstr>
      <vt:lpstr>Question 223.15.8</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PowerPoint Presentation</vt:lpstr>
      <vt:lpstr>PowerPoint Presentation</vt:lpstr>
      <vt:lpstr>Question 223.17.1</vt:lpstr>
      <vt:lpstr>Question 223.17.2</vt:lpstr>
      <vt:lpstr>Question 223.17.3</vt:lpstr>
      <vt:lpstr>PowerPoint Presentation</vt:lpstr>
      <vt:lpstr>PowerPoint Presentation</vt:lpstr>
      <vt:lpstr>PowerPoint Presentation</vt:lpstr>
      <vt:lpstr>Combination of Lenses</vt:lpstr>
    </vt:vector>
  </TitlesOfParts>
  <Company>Brigham Young University - 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Lines, Todd</dc:creator>
  <cp:lastModifiedBy>Lines, Todd</cp:lastModifiedBy>
  <cp:revision>5</cp:revision>
  <dcterms:created xsi:type="dcterms:W3CDTF">2017-02-13T16:36:35Z</dcterms:created>
  <dcterms:modified xsi:type="dcterms:W3CDTF">2019-05-30T18:19:55Z</dcterms:modified>
</cp:coreProperties>
</file>