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82" r:id="rId3"/>
    <p:sldId id="283" r:id="rId4"/>
    <p:sldId id="284" r:id="rId5"/>
    <p:sldId id="285" r:id="rId6"/>
    <p:sldId id="271" r:id="rId7"/>
    <p:sldId id="272" r:id="rId8"/>
    <p:sldId id="273" r:id="rId9"/>
    <p:sldId id="274" r:id="rId10"/>
    <p:sldId id="275" r:id="rId11"/>
    <p:sldId id="286" r:id="rId12"/>
    <p:sldId id="276" r:id="rId13"/>
    <p:sldId id="287" r:id="rId14"/>
    <p:sldId id="288" r:id="rId15"/>
    <p:sldId id="277" r:id="rId16"/>
    <p:sldId id="289" r:id="rId17"/>
    <p:sldId id="278" r:id="rId18"/>
    <p:sldId id="290" r:id="rId19"/>
    <p:sldId id="291" r:id="rId20"/>
    <p:sldId id="292" r:id="rId21"/>
    <p:sldId id="279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2B61-E92B-448B-901B-F4BC73FBCE5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FEAC-7D78-4C92-B820-5C978C5ED1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neuro4e-fig-11-02-0.jpg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802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neuro4e-box-11-a(1)-0.jpg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7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neuro4e-box-11-a(2)-0.jpg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586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223.17.3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I have two lenses placed with a separation of 1m  to form an optical system. The focal length of the combined system is…..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25cm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+ f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marL="609600" indent="-609600">
              <a:buFontTx/>
              <a:buAutoNum type="alphaLcParenR"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x f</a:t>
            </a:r>
            <a:r>
              <a:rPr lang="en-US" baseline="-25000" dirty="0" smtClean="0"/>
              <a:t>2</a:t>
            </a:r>
          </a:p>
          <a:p>
            <a:pPr marL="609600" indent="-609600">
              <a:buFontTx/>
              <a:buAutoNum type="alphaLcParenR"/>
            </a:pPr>
            <a:r>
              <a:rPr lang="en-US" dirty="0" smtClean="0"/>
              <a:t>No simple relationship</a:t>
            </a:r>
          </a:p>
        </p:txBody>
      </p:sp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1146B-F335-4073-85A8-072265A7A27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64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64865" name="Object 1"/>
          <p:cNvGraphicFramePr>
            <a:graphicFrameLocks noChangeAspect="1"/>
          </p:cNvGraphicFramePr>
          <p:nvPr/>
        </p:nvGraphicFramePr>
        <p:xfrm>
          <a:off x="1094282" y="3192904"/>
          <a:ext cx="1050644" cy="56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3364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82" y="3192904"/>
                        <a:ext cx="1050644" cy="569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8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does the f/# tell you?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gives you a relative intensity measurement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tells you how large your lens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tells you how flat your focal plan array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Still 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http://hubblesite.org/the_telescope/hubble_essentials/graphics/telescope_essentials_howworks2_lg.gif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6770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219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</a:t>
            </a:r>
            <a:r>
              <a:rPr lang="en-US" sz="3600" dirty="0" smtClean="0">
                <a:solidFill>
                  <a:schemeClr val="tx2"/>
                </a:solidFill>
              </a:rPr>
              <a:t>223.18.1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Retina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Lens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Cornea</a:t>
            </a:r>
            <a:endParaRPr lang="en-US" sz="4400" dirty="0"/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Aqueous humor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Vitreous humor</a:t>
            </a:r>
            <a:endParaRPr lang="en-US" sz="3200" dirty="0"/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Pupil</a:t>
            </a:r>
            <a:endParaRPr lang="en-US" sz="3200" dirty="0"/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Irisl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87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499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223.18.2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Contraction of the </a:t>
            </a:r>
            <a:r>
              <a:rPr lang="en-US" dirty="0" err="1" smtClean="0"/>
              <a:t>ciliary</a:t>
            </a:r>
            <a:r>
              <a:rPr lang="en-US" dirty="0" smtClean="0"/>
              <a:t> muscle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neuro4e-fig-11-02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43000"/>
            <a:ext cx="48545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 smtClean="0"/>
              <a:t>Accommodation refers to  dynamic changes in the shape of the lens.</a:t>
            </a:r>
          </a:p>
          <a:p>
            <a:r>
              <a:rPr lang="en-US" sz="2000" smtClean="0"/>
              <a:t>As an object comes within about 20 feet the light rays originating at a point are no longer considered to be parallel.</a:t>
            </a:r>
          </a:p>
          <a:p>
            <a:r>
              <a:rPr lang="en-US" sz="2000" smtClean="0"/>
              <a:t>Rather these light rays diverge and a greater refractive power is required to bring them into focus. </a:t>
            </a:r>
          </a:p>
          <a:p>
            <a:r>
              <a:rPr lang="en-US" sz="2000" smtClean="0"/>
              <a:t>The lens can contribute about 12 or more diopters to the focusing of light rays on the back of the eye by rounding up.</a:t>
            </a:r>
          </a:p>
        </p:txBody>
      </p:sp>
    </p:spTree>
    <p:extLst>
      <p:ext uri="{BB962C8B-B14F-4D97-AF65-F5344CB8AC3E}">
        <p14:creationId xmlns:p14="http://schemas.microsoft.com/office/powerpoint/2010/main" val="29399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223.18.3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conjunctiva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Myopia </a:t>
            </a:r>
            <a:r>
              <a:rPr lang="en-US" sz="2400" dirty="0" smtClean="0"/>
              <a:t>– nearsightedness </a:t>
            </a:r>
          </a:p>
          <a:p>
            <a:pPr lvl="1"/>
            <a:r>
              <a:rPr lang="en-US" sz="2000" dirty="0" smtClean="0"/>
              <a:t>The ability to see close objects clearly but distant objects are blurry</a:t>
            </a:r>
          </a:p>
          <a:p>
            <a:pPr lvl="1"/>
            <a:r>
              <a:rPr lang="en-US" sz="2000" dirty="0" smtClean="0"/>
              <a:t>Cornea and lens focus object in front of the retina</a:t>
            </a:r>
          </a:p>
          <a:p>
            <a:pPr lvl="1"/>
            <a:r>
              <a:rPr lang="en-US" sz="2000" dirty="0" smtClean="0"/>
              <a:t>Corrected by concave lens (minus lens), radial keratotomy, laser corneal sculpting.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Hyperopia</a:t>
            </a:r>
            <a:r>
              <a:rPr lang="en-US" sz="2400" dirty="0" smtClean="0"/>
              <a:t> - farsightedness</a:t>
            </a:r>
          </a:p>
          <a:p>
            <a:pPr lvl="1"/>
            <a:r>
              <a:rPr lang="en-US" sz="2000" dirty="0" smtClean="0"/>
              <a:t>Ability to see distant objects but close objects are blurry</a:t>
            </a:r>
          </a:p>
          <a:p>
            <a:pPr lvl="1"/>
            <a:r>
              <a:rPr lang="en-US" sz="2000" dirty="0" smtClean="0"/>
              <a:t>Image is focused behind the retina.</a:t>
            </a:r>
          </a:p>
          <a:p>
            <a:pPr lvl="1"/>
            <a:r>
              <a:rPr lang="en-US" sz="2000" dirty="0" smtClean="0"/>
              <a:t>Corrected by convex lenses.</a:t>
            </a:r>
          </a:p>
        </p:txBody>
      </p:sp>
    </p:spTree>
    <p:extLst>
      <p:ext uri="{BB962C8B-B14F-4D97-AF65-F5344CB8AC3E}">
        <p14:creationId xmlns:p14="http://schemas.microsoft.com/office/powerpoint/2010/main" val="15980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5715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56"/>
          <p:cNvGrpSpPr/>
          <p:nvPr/>
        </p:nvGrpSpPr>
        <p:grpSpPr>
          <a:xfrm>
            <a:off x="1263649" y="2459680"/>
            <a:ext cx="3339642" cy="850690"/>
            <a:chOff x="1828800" y="1771650"/>
            <a:chExt cx="5500688" cy="161925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7"/>
          <p:cNvGrpSpPr/>
          <p:nvPr/>
        </p:nvGrpSpPr>
        <p:grpSpPr>
          <a:xfrm flipV="1">
            <a:off x="1278106" y="3065171"/>
            <a:ext cx="3339642" cy="850690"/>
            <a:chOff x="1828800" y="1771650"/>
            <a:chExt cx="5500688" cy="161925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48044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50745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52533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47244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479768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542463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480022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540571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Hyperopia</a:t>
            </a:r>
            <a:r>
              <a:rPr lang="en-US" dirty="0" smtClean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140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imaging-resource.com/PRODS/NEX5/znew5phantom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6762"/>
            <a:ext cx="6115050" cy="535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0204" y="5516002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http://www.imaging-resource.com/PRODS/NEX5/NEX5A.HTM</a:t>
            </a:r>
          </a:p>
        </p:txBody>
      </p:sp>
    </p:spTree>
    <p:extLst>
      <p:ext uri="{BB962C8B-B14F-4D97-AF65-F5344CB8AC3E}">
        <p14:creationId xmlns:p14="http://schemas.microsoft.com/office/powerpoint/2010/main" val="175677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Presbyopia</a:t>
            </a:r>
            <a:r>
              <a:rPr lang="en-US" sz="2400" dirty="0" smtClean="0"/>
              <a:t> - degeneration of accommodation</a:t>
            </a:r>
          </a:p>
          <a:p>
            <a:pPr lvl="1"/>
            <a:r>
              <a:rPr lang="en-US" sz="2000" dirty="0" smtClean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 smtClean="0"/>
              <a:t>Near point of vision has increased past 9 inches</a:t>
            </a:r>
          </a:p>
          <a:p>
            <a:pPr lvl="1"/>
            <a:r>
              <a:rPr lang="en-US" sz="2000" dirty="0" smtClean="0"/>
              <a:t>Generally develops after 40 years or in people who do fine, close work.</a:t>
            </a:r>
          </a:p>
          <a:p>
            <a:pPr lvl="1"/>
            <a:r>
              <a:rPr lang="en-US" sz="2000" dirty="0" smtClean="0"/>
              <a:t>What is your near point of vision?</a:t>
            </a:r>
          </a:p>
          <a:p>
            <a:r>
              <a:rPr lang="en-US" sz="2400" dirty="0" smtClean="0"/>
              <a:t>Corrected by “reading glasses” or bifocal glasses used only for close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223.18.4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the power (in </a:t>
            </a:r>
            <a:r>
              <a:rPr lang="en-US" dirty="0" err="1" smtClean="0"/>
              <a:t>Diopters</a:t>
            </a:r>
            <a:r>
              <a:rPr lang="en-US" dirty="0" smtClean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2.bp.blogspot.com/-FD-fCN20D0g/UY20rE7AtCI/AAAAAAAAE0I/gDs_VMWxIeE/s1600/zeiss-touit-32mm-planar-cuta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023414"/>
            <a:ext cx="5486400" cy="45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14651" y="5600700"/>
            <a:ext cx="26874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http://sonyalphanex.blogspot.com/</a:t>
            </a:r>
          </a:p>
        </p:txBody>
      </p:sp>
    </p:spTree>
    <p:extLst>
      <p:ext uri="{BB962C8B-B14F-4D97-AF65-F5344CB8AC3E}">
        <p14:creationId xmlns:p14="http://schemas.microsoft.com/office/powerpoint/2010/main" val="298455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4312693" y="2088107"/>
            <a:ext cx="327546" cy="1269242"/>
          </a:xfrm>
          <a:custGeom>
            <a:avLst/>
            <a:gdLst>
              <a:gd name="connsiteX0" fmla="*/ 0 w 327546"/>
              <a:gd name="connsiteY0" fmla="*/ 0 h 1269242"/>
              <a:gd name="connsiteX1" fmla="*/ 313898 w 327546"/>
              <a:gd name="connsiteY1" fmla="*/ 436729 h 1269242"/>
              <a:gd name="connsiteX2" fmla="*/ 81886 w 327546"/>
              <a:gd name="connsiteY2" fmla="*/ 1269242 h 1269242"/>
              <a:gd name="connsiteX3" fmla="*/ 81886 w 327546"/>
              <a:gd name="connsiteY3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46" h="1269242">
                <a:moveTo>
                  <a:pt x="0" y="0"/>
                </a:moveTo>
                <a:cubicBezTo>
                  <a:pt x="150125" y="112594"/>
                  <a:pt x="300250" y="225189"/>
                  <a:pt x="313898" y="436729"/>
                </a:cubicBezTo>
                <a:cubicBezTo>
                  <a:pt x="327546" y="648269"/>
                  <a:pt x="81886" y="1269242"/>
                  <a:pt x="81886" y="1269242"/>
                </a:cubicBezTo>
                <a:lnTo>
                  <a:pt x="81886" y="1269242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10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perture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0"/>
            <a:ext cx="6972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3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 camera, usually the object distance is large. If that is true, about how big is the image distance?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as big as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as big as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as big as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 camera, usually the object distance is large. If that is true, what can we say about the image size?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It’s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 camera, usually the object distance is large. What can we say about the intensity of the light that strikes the focal plane array?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It’s 10</a:t>
            </a:r>
            <a:r>
              <a:rPr lang="en-US" baseline="30000" dirty="0" smtClean="0"/>
              <a:t>2</a:t>
            </a:r>
            <a:r>
              <a:rPr lang="en-US" dirty="0" smtClean="0"/>
              <a:t>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focal length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diameter of the lens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Nothing squared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223.17.6.5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w</a:t>
            </a:r>
            <a:r>
              <a:rPr lang="en-US" dirty="0" smtClean="0"/>
              <a:t>ill a larger or a smaller aperture let in more light?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Larger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Smaller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Impossible to tell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672</Words>
  <Application>Microsoft Office PowerPoint</Application>
  <PresentationFormat>On-screen Show (4:3)</PresentationFormat>
  <Paragraphs>121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Equation</vt:lpstr>
      <vt:lpstr>Question 223.17.3</vt:lpstr>
      <vt:lpstr>PowerPoint Presentation</vt:lpstr>
      <vt:lpstr>PowerPoint Presentation</vt:lpstr>
      <vt:lpstr>PowerPoint Presentation</vt:lpstr>
      <vt:lpstr>PowerPoint Presentation</vt:lpstr>
      <vt:lpstr>Question 223.17.4</vt:lpstr>
      <vt:lpstr>Question 223.17.5</vt:lpstr>
      <vt:lpstr>Question 223.17.6</vt:lpstr>
      <vt:lpstr>Question 223.17.6.5</vt:lpstr>
      <vt:lpstr>Question 223.17.7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Question 223.18.3</vt:lpstr>
      <vt:lpstr>Myopia and Other Refractive Errors</vt:lpstr>
      <vt:lpstr>PowerPoint Presentation</vt:lpstr>
      <vt:lpstr>Myopia and Other Refractive Errors</vt:lpstr>
      <vt:lpstr>Question 223.18.4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3</cp:revision>
  <dcterms:created xsi:type="dcterms:W3CDTF">2011-12-07T16:04:48Z</dcterms:created>
  <dcterms:modified xsi:type="dcterms:W3CDTF">2017-02-15T17:02:58Z</dcterms:modified>
</cp:coreProperties>
</file>