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67" r:id="rId17"/>
    <p:sldId id="269" r:id="rId18"/>
    <p:sldId id="268" r:id="rId19"/>
    <p:sldId id="262" r:id="rId20"/>
    <p:sldId id="263" r:id="rId21"/>
    <p:sldId id="264" r:id="rId22"/>
    <p:sldId id="265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4AAD-F2F7-440E-A41C-6B3FA172D4A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Carnot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5629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3518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1133" y="3207886"/>
            <a:ext cx="2254127" cy="281780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1133" y="278528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2454012" y="225866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58641" y="212822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flipV="1">
            <a:off x="2453472" y="567426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74212" y="5411439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/>
              <a:t>c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341017"/>
            <a:ext cx="8229600" cy="1143000"/>
          </a:xfrm>
        </p:spPr>
        <p:txBody>
          <a:bodyPr/>
          <a:lstStyle/>
          <a:p>
            <a:r>
              <a:rPr lang="en-US" dirty="0" smtClean="0"/>
              <a:t>Process C</a:t>
            </a:r>
            <a:r>
              <a:rPr lang="en-US" dirty="0" smtClean="0">
                <a:latin typeface="Wingdings 3" pitchFamily="18" charset="2"/>
              </a:rPr>
              <a:t>’</a:t>
            </a:r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65" y="2010999"/>
            <a:ext cx="4079018" cy="282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7174137" y="432948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6983917" y="3998253"/>
            <a:ext cx="2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8709860" y="436219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8815806" y="41799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282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7919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5808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3423" y="3612620"/>
            <a:ext cx="2254127" cy="24130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3423" y="321999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2456302" y="269337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0931" y="256293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493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Process D</a:t>
            </a:r>
            <a:r>
              <a:rPr lang="en-US" dirty="0" smtClean="0">
                <a:latin typeface="Wingdings 3" pitchFamily="18" charset="2"/>
              </a:rPr>
              <a:t>’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8077" y="6100997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Insulator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792" y="2014965"/>
            <a:ext cx="4084008" cy="283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5919768" y="24396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6060883" y="21753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174137" y="432948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6983917" y="3998253"/>
            <a:ext cx="2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5876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295400"/>
            <a:ext cx="9242828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64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520700"/>
            <a:ext cx="8229600" cy="261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the type of process</a:t>
            </a:r>
          </a:p>
          <a:p>
            <a:r>
              <a:rPr lang="en-US" dirty="0" smtClean="0"/>
              <a:t>Write out the special equations for that process</a:t>
            </a:r>
          </a:p>
          <a:p>
            <a:r>
              <a:rPr lang="en-US" dirty="0" smtClean="0"/>
              <a:t>Symbolically solve for </a:t>
            </a:r>
            <a:r>
              <a:rPr lang="en-US" dirty="0" smtClean="0">
                <a:sym typeface="Symbol"/>
              </a:rPr>
              <a:t>E, Q, W, P, V, and T</a:t>
            </a:r>
          </a:p>
          <a:p>
            <a:r>
              <a:rPr lang="en-US" dirty="0" smtClean="0">
                <a:sym typeface="Symbol"/>
              </a:rPr>
              <a:t>Identify your contribution to </a:t>
            </a:r>
            <a:r>
              <a:rPr lang="en-US" dirty="0" err="1" smtClean="0">
                <a:sym typeface="Symbol"/>
              </a:rPr>
              <a:t>Q</a:t>
            </a:r>
            <a:r>
              <a:rPr lang="en-US" baseline="-25000" dirty="0" err="1" smtClean="0">
                <a:sym typeface="Symbol"/>
              </a:rPr>
              <a:t>h</a:t>
            </a:r>
            <a:r>
              <a:rPr lang="en-US" dirty="0" smtClean="0">
                <a:sym typeface="Symbol"/>
              </a:rPr>
              <a:t> and  Q</a:t>
            </a:r>
            <a:r>
              <a:rPr lang="en-US" baseline="-25000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smtClean="0">
                <a:sym typeface="Symbol"/>
              </a:rPr>
              <a:t>Fill in with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8183" y="351722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=0.001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83" y="3517226"/>
                <a:ext cx="25579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78183" y="3998598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83" y="3998598"/>
                <a:ext cx="255793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822683" y="447721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1023</m:t>
                    </m:r>
                  </m:oMath>
                </a14:m>
                <a:r>
                  <a:rPr lang="en-US" dirty="0" smtClean="0"/>
                  <a:t>K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83" y="4477216"/>
                <a:ext cx="255793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6083" y="4901168"/>
                <a:ext cx="2557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293</m:t>
                      </m:r>
                      <m:r>
                        <m:rPr>
                          <m:nor/>
                        </m:rPr>
                        <a:rPr lang="en-US" dirty="0"/>
                        <m:t>K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83" y="4901168"/>
                <a:ext cx="255793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2682" y="533193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1mol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82" y="5331936"/>
                <a:ext cx="255793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90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53472"/>
            <a:ext cx="8923181" cy="618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198077" y="10597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515825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9756" y="321961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5731" y="522512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0477" y="69829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38848" y="515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2302" y="264124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514189" y="493274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242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53472"/>
            <a:ext cx="8923181" cy="618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198077" y="10597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515825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9756" y="321961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5731" y="522512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0477" y="69829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38848" y="515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2302" y="264124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514189" y="493274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12" name="Up Arrow 11"/>
          <p:cNvSpPr/>
          <p:nvPr/>
        </p:nvSpPr>
        <p:spPr>
          <a:xfrm flipV="1">
            <a:off x="2755956" y="3379770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61919" y="3409279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Q</a:t>
            </a:r>
            <a:r>
              <a:rPr lang="en-US" sz="3600" baseline="-25000" dirty="0" err="1" smtClean="0"/>
              <a:t>h</a:t>
            </a:r>
            <a:endParaRPr lang="en-US" sz="3600" baseline="-25000" dirty="0"/>
          </a:p>
        </p:txBody>
      </p:sp>
      <p:sp>
        <p:nvSpPr>
          <p:cNvPr id="17" name="Up Arrow 16"/>
          <p:cNvSpPr/>
          <p:nvPr/>
        </p:nvSpPr>
        <p:spPr>
          <a:xfrm flipV="1">
            <a:off x="2681230" y="4421355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46895" y="4664321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1304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295400"/>
            <a:ext cx="9242828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73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520700"/>
            <a:ext cx="8229600" cy="261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the type of process</a:t>
            </a:r>
          </a:p>
          <a:p>
            <a:r>
              <a:rPr lang="en-US" dirty="0" smtClean="0"/>
              <a:t>Write out the special equations for that process</a:t>
            </a:r>
          </a:p>
          <a:p>
            <a:r>
              <a:rPr lang="en-US" dirty="0" smtClean="0"/>
              <a:t>Symbolically solve for </a:t>
            </a:r>
            <a:r>
              <a:rPr lang="en-US" dirty="0" smtClean="0">
                <a:sym typeface="Symbol"/>
              </a:rPr>
              <a:t>E, Q, W, P, V, and T</a:t>
            </a:r>
          </a:p>
          <a:p>
            <a:r>
              <a:rPr lang="en-US" dirty="0" smtClean="0">
                <a:sym typeface="Symbol"/>
              </a:rPr>
              <a:t>Identify your contribution to </a:t>
            </a:r>
            <a:r>
              <a:rPr lang="en-US" dirty="0" err="1" smtClean="0">
                <a:sym typeface="Symbol"/>
              </a:rPr>
              <a:t>Q</a:t>
            </a:r>
            <a:r>
              <a:rPr lang="en-US" baseline="-25000" dirty="0" err="1" smtClean="0">
                <a:sym typeface="Symbol"/>
              </a:rPr>
              <a:t>h</a:t>
            </a:r>
            <a:r>
              <a:rPr lang="en-US" dirty="0" smtClean="0">
                <a:sym typeface="Symbol"/>
              </a:rPr>
              <a:t> and  Q</a:t>
            </a:r>
            <a:r>
              <a:rPr lang="en-US" baseline="-25000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smtClean="0">
                <a:sym typeface="Symbol"/>
              </a:rPr>
              <a:t>Fill in with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8183" y="351722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=0.001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83" y="3517226"/>
                <a:ext cx="25579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8183" y="3998598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=0.00431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83" y="3998598"/>
                <a:ext cx="255793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2683" y="447721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373</m:t>
                    </m:r>
                  </m:oMath>
                </a14:m>
                <a:r>
                  <a:rPr lang="en-US" dirty="0" smtClean="0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83" y="4477216"/>
                <a:ext cx="25579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6083" y="4901168"/>
                <a:ext cx="2557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293</m:t>
                      </m:r>
                      <m:r>
                        <m:rPr>
                          <m:nor/>
                        </m:rPr>
                        <a:rPr lang="en-US" dirty="0"/>
                        <m:t>K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83" y="4901168"/>
                <a:ext cx="255793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2682" y="533193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1mol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82" y="5331936"/>
                <a:ext cx="255793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68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45206"/>
            <a:ext cx="8230018" cy="567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0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45206"/>
            <a:ext cx="8230018" cy="567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flipV="1">
            <a:off x="4191082" y="3215884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41801" y="3192898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Q</a:t>
            </a:r>
            <a:r>
              <a:rPr lang="en-US" sz="3600" baseline="-25000" dirty="0" err="1" smtClean="0"/>
              <a:t>h</a:t>
            </a:r>
            <a:endParaRPr lang="en-US" sz="3600" baseline="-25000" dirty="0"/>
          </a:p>
        </p:txBody>
      </p:sp>
      <p:sp>
        <p:nvSpPr>
          <p:cNvPr id="18" name="Up Arrow 17"/>
          <p:cNvSpPr/>
          <p:nvPr/>
        </p:nvSpPr>
        <p:spPr>
          <a:xfrm flipV="1">
            <a:off x="4086151" y="4535013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06891" y="4751871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/>
              <a:t>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45206"/>
            <a:ext cx="8230018" cy="567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3" y="647700"/>
            <a:ext cx="8145947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8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58800"/>
            <a:ext cx="8204200" cy="57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1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5" y="571291"/>
            <a:ext cx="8211575" cy="572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45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634790"/>
            <a:ext cx="8255000" cy="563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6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2839" y="124417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0728" y="124417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8343" y="3025226"/>
            <a:ext cx="2254127" cy="276062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8343" y="260540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246232" y="1943875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260682" y="516460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1382" y="5171599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Q</a:t>
            </a:r>
            <a:r>
              <a:rPr lang="en-US" sz="3600" baseline="-25000" dirty="0" err="1" smtClean="0"/>
              <a:t>h</a:t>
            </a:r>
            <a:endParaRPr lang="en-US" sz="36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1465851" y="3492325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692" y="6130970"/>
            <a:ext cx="895584" cy="7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64960" y="211138"/>
            <a:ext cx="8229600" cy="1143000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/>
              <a:t>A to B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7" y="1588654"/>
            <a:ext cx="4341384" cy="303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0619" y="146902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8508" y="146902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6123" y="2653250"/>
            <a:ext cx="2254127" cy="335745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6123" y="223065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469002" y="170403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3631" y="311756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1800" y="326027"/>
            <a:ext cx="8229600" cy="1143000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/>
              <a:t>B to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0777" y="6100997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Insulator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42" y="2368374"/>
            <a:ext cx="4094629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5629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3518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1133" y="3207886"/>
            <a:ext cx="2254127" cy="281780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1133" y="278528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2454012" y="225866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58641" y="212822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flipV="1">
            <a:off x="2453472" y="567426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74212" y="5411439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/>
              <a:t>c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341017"/>
            <a:ext cx="8229600" cy="1143000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/>
              <a:t>C to D</a:t>
            </a:r>
            <a:endParaRPr lang="en-US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9" y="1701800"/>
            <a:ext cx="4322761" cy="301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7919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5808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3423" y="3612620"/>
            <a:ext cx="2254127" cy="24130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3423" y="321999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2456302" y="269337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0931" y="256293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493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/>
              <a:t>D to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8077" y="6100997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Insulator</a:t>
            </a:r>
            <a:endParaRPr lang="en-US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34" y="2239749"/>
            <a:ext cx="4421966" cy="30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53472"/>
            <a:ext cx="8923181" cy="618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198077" y="10597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515825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9756" y="321961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5731" y="522512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0477" y="69829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38848" y="515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2302" y="264124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514189" y="493274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944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2839" y="124417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0728" y="124417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8343" y="3025226"/>
            <a:ext cx="2254127" cy="276062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8343" y="260540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246232" y="1943875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260682" y="516460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1382" y="5171599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Q</a:t>
            </a:r>
            <a:r>
              <a:rPr lang="en-US" sz="3600" baseline="-25000" dirty="0" err="1" smtClean="0"/>
              <a:t>h</a:t>
            </a:r>
            <a:endParaRPr lang="en-US" sz="36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1465851" y="3492325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692" y="6130970"/>
            <a:ext cx="895584" cy="7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64960" y="211138"/>
            <a:ext cx="8229600" cy="1143000"/>
          </a:xfrm>
        </p:spPr>
        <p:txBody>
          <a:bodyPr/>
          <a:lstStyle/>
          <a:p>
            <a:r>
              <a:rPr lang="en-US" dirty="0" smtClean="0"/>
              <a:t>Process A</a:t>
            </a:r>
            <a:r>
              <a:rPr lang="en-US" dirty="0" smtClean="0">
                <a:latin typeface="Wingdings 3" pitchFamily="18" charset="2"/>
              </a:rPr>
              <a:t>’</a:t>
            </a:r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17" y="1942723"/>
            <a:ext cx="4294483" cy="297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5919768" y="24396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Oval 17"/>
          <p:cNvSpPr/>
          <p:nvPr/>
        </p:nvSpPr>
        <p:spPr>
          <a:xfrm>
            <a:off x="6143541" y="348578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6060883" y="21753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455" y="32900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0619" y="146902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8508" y="146902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6123" y="2653250"/>
            <a:ext cx="2254127" cy="335745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6123" y="223065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469002" y="170403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3631" y="311756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1800" y="326027"/>
            <a:ext cx="8229600" cy="1143000"/>
          </a:xfrm>
        </p:spPr>
        <p:txBody>
          <a:bodyPr/>
          <a:lstStyle/>
          <a:p>
            <a:r>
              <a:rPr lang="en-US" dirty="0" smtClean="0"/>
              <a:t>Process B</a:t>
            </a:r>
            <a:r>
              <a:rPr lang="en-US" dirty="0" smtClean="0">
                <a:latin typeface="Wingdings 3" pitchFamily="18" charset="2"/>
              </a:rPr>
              <a:t>’</a:t>
            </a:r>
            <a:r>
              <a:rPr lang="en-US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0777" y="6100997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Insulator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83" y="2061829"/>
            <a:ext cx="4012271" cy="278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Oval 20"/>
          <p:cNvSpPr/>
          <p:nvPr/>
        </p:nvSpPr>
        <p:spPr>
          <a:xfrm>
            <a:off x="8709860" y="436219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Oval 21"/>
          <p:cNvSpPr/>
          <p:nvPr/>
        </p:nvSpPr>
        <p:spPr>
          <a:xfrm>
            <a:off x="6143541" y="348578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8815806" y="41799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91455" y="32900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9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164</Words>
  <Application>Microsoft Office PowerPoint</Application>
  <PresentationFormat>On-screen Show (4:3)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Wingdings 3</vt:lpstr>
      <vt:lpstr>Office Theme</vt:lpstr>
      <vt:lpstr>Carnot Engine</vt:lpstr>
      <vt:lpstr>PowerPoint Presentation</vt:lpstr>
      <vt:lpstr>Process A to B</vt:lpstr>
      <vt:lpstr>Process B to C</vt:lpstr>
      <vt:lpstr>Process C to D</vt:lpstr>
      <vt:lpstr>Process D to A</vt:lpstr>
      <vt:lpstr>PowerPoint Presentation</vt:lpstr>
      <vt:lpstr>Process A’B</vt:lpstr>
      <vt:lpstr>Process B’C</vt:lpstr>
      <vt:lpstr>Process C’D</vt:lpstr>
      <vt:lpstr>Process D’A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18</cp:revision>
  <dcterms:created xsi:type="dcterms:W3CDTF">2011-10-26T03:11:30Z</dcterms:created>
  <dcterms:modified xsi:type="dcterms:W3CDTF">2015-10-23T23:46:29Z</dcterms:modified>
</cp:coreProperties>
</file>