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72" r:id="rId3"/>
    <p:sldId id="313" r:id="rId4"/>
    <p:sldId id="320" r:id="rId5"/>
    <p:sldId id="314" r:id="rId6"/>
    <p:sldId id="315" r:id="rId7"/>
    <p:sldId id="274" r:id="rId8"/>
    <p:sldId id="275" r:id="rId9"/>
    <p:sldId id="276" r:id="rId10"/>
    <p:sldId id="277" r:id="rId11"/>
    <p:sldId id="311" r:id="rId12"/>
    <p:sldId id="283" r:id="rId13"/>
    <p:sldId id="321" r:id="rId14"/>
    <p:sldId id="310" r:id="rId15"/>
    <p:sldId id="312" r:id="rId16"/>
    <p:sldId id="291" r:id="rId17"/>
    <p:sldId id="257" r:id="rId18"/>
    <p:sldId id="318" r:id="rId19"/>
    <p:sldId id="319" r:id="rId20"/>
    <p:sldId id="292" r:id="rId21"/>
    <p:sldId id="293" r:id="rId22"/>
    <p:sldId id="294" r:id="rId23"/>
    <p:sldId id="295" r:id="rId24"/>
    <p:sldId id="322" r:id="rId25"/>
    <p:sldId id="323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7E9118F-E632-4E6A-B791-38CBE55ECAA6}"/>
    <pc:docChg chg="modSld">
      <pc:chgData name="Lines, Todd" userId="afaf7c3a-e8aa-4568-882a-02ad8f9e19b0" providerId="ADAL" clId="{D7E9118F-E632-4E6A-B791-38CBE55ECAA6}" dt="2019-07-03T18:15:33.331" v="1"/>
      <pc:docMkLst>
        <pc:docMk/>
      </pc:docMkLst>
      <pc:sldChg chg="delSp modSp">
        <pc:chgData name="Lines, Todd" userId="afaf7c3a-e8aa-4568-882a-02ad8f9e19b0" providerId="ADAL" clId="{D7E9118F-E632-4E6A-B791-38CBE55ECAA6}" dt="2019-07-03T18:15:33.331" v="1"/>
        <pc:sldMkLst>
          <pc:docMk/>
          <pc:sldMk cId="3095849230" sldId="311"/>
        </pc:sldMkLst>
        <pc:picChg chg="del mod">
          <ac:chgData name="Lines, Todd" userId="afaf7c3a-e8aa-4568-882a-02ad8f9e19b0" providerId="ADAL" clId="{D7E9118F-E632-4E6A-B791-38CBE55ECAA6}" dt="2019-07-03T18:15:33.331" v="1"/>
          <ac:picMkLst>
            <pc:docMk/>
            <pc:sldMk cId="3095849230" sldId="311"/>
            <ac:picMk id="2" creationId="{466912D9-8FD9-47EF-A901-DEF6A129C9E5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3C6B7-F269-45C2-AC1E-46A4A9003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82CF4-FE8B-4D9D-A641-E9728F564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ACCD-540D-418B-B305-1960902B460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Compound Microscope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892391"/>
            <a:ext cx="7786688" cy="55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849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telescope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837"/>
            <a:ext cx="9129247" cy="42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Refracting Telescope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0" y="1409699"/>
            <a:ext cx="8585920" cy="490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1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0"/>
            <a:ext cx="75072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Reflecting Telescope: Newtonian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7" y="1162050"/>
            <a:ext cx="719556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298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 of Telescopes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Reflecting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are the 10-m diameter Keck telescopes on Mauna Kea in Hawaii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Each contains 36 hexagonally shaped, computer-controlled mirrors that work together to form a large reflecting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is Yerkes Observatory in Williams Bay, Wisconsin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Has a diameter of 1 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223.19.1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Resolution is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ending argument in a debate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ability to distinguish separate point sources in an optical image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distance between bright fringes in a diffraction pattern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distance between dark fringes in a diffraction pattern</a:t>
            </a:r>
          </a:p>
        </p:txBody>
      </p:sp>
      <p:sp>
        <p:nvSpPr>
          <p:cNvPr id="195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6D810-F590-4B45-A8A0-3E825ED5BC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233.19.2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Cat’s eyes have pupils that can be modeled as vertical slits. At night, would cats be more successful in resolving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Headlights on a distant car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Vertically separated lights on the mast of a distant boat?</a:t>
            </a:r>
          </a:p>
        </p:txBody>
      </p:sp>
      <p:sp>
        <p:nvSpPr>
          <p:cNvPr id="196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552729-230B-4551-825F-256A285AE3F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simple magnifier consists of a single converging lens</a:t>
            </a:r>
          </a:p>
          <a:p>
            <a:pPr eaLnBrk="1" hangingPunct="1"/>
            <a:r>
              <a:rPr lang="en-US"/>
              <a:t>This device is used to increase the apparent size of an object</a:t>
            </a:r>
          </a:p>
          <a:p>
            <a:pPr eaLnBrk="1" hangingPunct="1"/>
            <a:r>
              <a:rPr lang="en-US"/>
              <a:t>The size of an image formed on the retina depends on the angle subtended by the eye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068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046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images are said to be </a:t>
            </a:r>
            <a:r>
              <a:rPr lang="en-US" sz="2400" i="1"/>
              <a:t>resolved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two sources are close together, the two central maxima overlap and the images are not resolved</a:t>
            </a:r>
          </a:p>
        </p:txBody>
      </p:sp>
    </p:spTree>
    <p:extLst>
      <p:ext uri="{BB962C8B-B14F-4D97-AF65-F5344CB8AC3E}">
        <p14:creationId xmlns:p14="http://schemas.microsoft.com/office/powerpoint/2010/main" val="205212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381250"/>
            <a:ext cx="2266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6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381250"/>
            <a:ext cx="2486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5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Resolved Images, Example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88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Barely Resolved, Example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106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Images Not Resolved, Example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390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images are said to be </a:t>
            </a:r>
            <a:r>
              <a:rPr lang="en-US" sz="2400" i="1"/>
              <a:t>resolved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two sources are close together, the two central maxima overlap and the images are not resolved</a:t>
            </a:r>
          </a:p>
        </p:txBody>
      </p:sp>
    </p:spTree>
    <p:extLst>
      <p:ext uri="{BB962C8B-B14F-4D97-AF65-F5344CB8AC3E}">
        <p14:creationId xmlns:p14="http://schemas.microsoft.com/office/powerpoint/2010/main" val="35771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141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33400"/>
            <a:ext cx="4495800" cy="169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438400"/>
            <a:ext cx="4495800" cy="16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599" y="4343400"/>
            <a:ext cx="4419601" cy="16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795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91375" cy="21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202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170" y="4343400"/>
            <a:ext cx="37748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09800"/>
            <a:ext cx="37895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1179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7708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Resolution, Rayleigh’s Criterion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the central maximum of one image falls on the first minimum of another image, the images are said to be just resolved</a:t>
            </a:r>
          </a:p>
          <a:p>
            <a:pPr eaLnBrk="1" hangingPunct="1"/>
            <a:r>
              <a:rPr lang="en-US"/>
              <a:t>This limiting condition of resolution is called </a:t>
            </a:r>
            <a:r>
              <a:rPr lang="en-US" b="1"/>
              <a:t>Rayleigh’s criterion</a:t>
            </a:r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9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7535862" cy="1143000"/>
          </a:xfrm>
        </p:spPr>
        <p:txBody>
          <a:bodyPr/>
          <a:lstStyle/>
          <a:p>
            <a:pPr eaLnBrk="1" hangingPunct="1"/>
            <a:r>
              <a:rPr lang="en-US" sz="2800"/>
              <a:t>Resolution, Rayleigh’s Criterion, Equation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306513"/>
            <a:ext cx="77724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angle of separation,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 baseline="-25000"/>
              <a:t>min</a:t>
            </a:r>
            <a:r>
              <a:rPr lang="en-US" sz="2800"/>
              <a:t>, is the angle subtended by the sources for which the images are just resolved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Since </a:t>
            </a:r>
            <a:r>
              <a:rPr lang="en-US" i="1">
                <a:cs typeface="Arial" charset="0"/>
              </a:rPr>
              <a:t>λ</a:t>
            </a:r>
            <a:r>
              <a:rPr lang="en-US" sz="2800"/>
              <a:t> &lt;&lt; </a:t>
            </a:r>
            <a:r>
              <a:rPr lang="en-US" sz="2800" i="1"/>
              <a:t>a</a:t>
            </a:r>
            <a:r>
              <a:rPr lang="en-US" sz="2800"/>
              <a:t> in most situations, sin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/>
              <a:t> is very small and sin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» </a:t>
            </a:r>
            <a:r>
              <a:rPr lang="en-US" sz="2800" i="1">
                <a:cs typeface="Arial" charset="0"/>
              </a:rPr>
              <a:t>θ</a:t>
            </a:r>
            <a:endParaRPr lang="en-US" sz="2800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Therefore, the limiting angle (in rad) of resolution for a slit of width </a:t>
            </a:r>
            <a:r>
              <a:rPr lang="en-US" sz="2800" i="1"/>
              <a:t>a</a:t>
            </a:r>
            <a:r>
              <a:rPr lang="en-US" sz="2800"/>
              <a:t> is 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To be resolved, the angle subtended by the two sources must be greater than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 baseline="-25000"/>
              <a:t>min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02088" y="4086225"/>
          <a:ext cx="15335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622080" imgH="304560" progId="">
                  <p:embed/>
                </p:oleObj>
              </mc:Choice>
              <mc:Fallback>
                <p:oleObj name="Equation" r:id="rId3" imgW="622080" imgH="304560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086225"/>
                        <a:ext cx="15335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54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Circular Apertures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diffraction pattern of a circular aperture consists of a central bright disk surrounded by progressively fainter bright and dark rings</a:t>
            </a:r>
          </a:p>
          <a:p>
            <a:pPr eaLnBrk="1" hangingPunct="1"/>
            <a:r>
              <a:rPr lang="en-US" sz="2800"/>
              <a:t>The limiting angle of resolution of the circular aperture is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r>
              <a:rPr lang="en-US" sz="2400" i="1"/>
              <a:t>D</a:t>
            </a:r>
            <a:r>
              <a:rPr lang="en-US" sz="2400"/>
              <a:t> is the diameter of the aperture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041650" y="3948113"/>
          <a:ext cx="21336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863280" imgH="393480" progId="">
                  <p:embed/>
                </p:oleObj>
              </mc:Choice>
              <mc:Fallback>
                <p:oleObj name="Equation" r:id="rId3" imgW="863280" imgH="393480" progId="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948113"/>
                        <a:ext cx="213360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343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Well Resolved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639888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sources are far apart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images are well 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dashed lines are the resultant pattern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629275" y="1500188"/>
          <a:ext cx="2417763" cy="461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hoto Editor Photo" r:id="rId3" imgW="3400900" imgH="6485714" progId="">
                  <p:embed/>
                </p:oleObj>
              </mc:Choice>
              <mc:Fallback>
                <p:oleObj name="Photo Editor Photo" r:id="rId3" imgW="3400900" imgH="6485714" progId="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500188"/>
                        <a:ext cx="2417763" cy="461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37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Just Resolved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481138"/>
            <a:ext cx="3810000" cy="4383087"/>
          </a:xfrm>
        </p:spPr>
        <p:txBody>
          <a:bodyPr/>
          <a:lstStyle/>
          <a:p>
            <a:pPr eaLnBrk="1" hangingPunct="1"/>
            <a:r>
              <a:rPr lang="en-US" sz="2400"/>
              <a:t>The sources are separated by an angle that satisfies Rayleigh’s criterion</a:t>
            </a:r>
          </a:p>
          <a:p>
            <a:pPr eaLnBrk="1" hangingPunct="1"/>
            <a:r>
              <a:rPr lang="en-US" sz="2400"/>
              <a:t>The images are just resolved</a:t>
            </a:r>
          </a:p>
          <a:p>
            <a:pPr eaLnBrk="1" hangingPunct="1"/>
            <a:r>
              <a:rPr lang="en-US" sz="2400"/>
              <a:t>The solid curves are the individual diffraction patterns</a:t>
            </a:r>
          </a:p>
          <a:p>
            <a:pPr eaLnBrk="1" hangingPunct="1"/>
            <a:r>
              <a:rPr lang="en-US" sz="2400"/>
              <a:t>The dashed lines are the resultant pattern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726113" y="1514475"/>
          <a:ext cx="220027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hoto Editor Photo" r:id="rId3" imgW="3323810" imgH="6582694" progId="">
                  <p:embed/>
                </p:oleObj>
              </mc:Choice>
              <mc:Fallback>
                <p:oleObj name="Photo Editor Photo" r:id="rId3" imgW="3323810" imgH="6582694" progId="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1514475"/>
                        <a:ext cx="2200275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410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Not Resolved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9713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sources are close together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images are unresolved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dashed lines are the resultant pattern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819775" y="1600200"/>
          <a:ext cx="17002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hoto Editor Photo" r:id="rId3" imgW="2734057" imgH="7000000" progId="">
                  <p:embed/>
                </p:oleObj>
              </mc:Choice>
              <mc:Fallback>
                <p:oleObj name="Photo Editor Photo" r:id="rId3" imgW="2734057" imgH="7000000" progId="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1600200"/>
                        <a:ext cx="1700213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70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528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0292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609600"/>
            <a:ext cx="3340100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410200" y="1219200"/>
            <a:ext cx="21431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Completely Resolved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Rayleigh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Sparrow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Unresolved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952500"/>
            <a:ext cx="8972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64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Resolution,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4343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 dirty="0"/>
              <a:t>Pluto and its moon, </a:t>
            </a:r>
            <a:r>
              <a:rPr lang="en-US" sz="2800" dirty="0" err="1"/>
              <a:t>Charon</a:t>
            </a:r>
            <a:endParaRPr lang="en-US" sz="2800" dirty="0"/>
          </a:p>
          <a:p>
            <a:pPr eaLnBrk="1" hangingPunct="1"/>
            <a:r>
              <a:rPr lang="en-US" sz="2800" dirty="0"/>
              <a:t>Left: Earth-based telescope is blurred</a:t>
            </a:r>
          </a:p>
          <a:p>
            <a:pPr eaLnBrk="1" hangingPunct="1"/>
            <a:r>
              <a:rPr lang="en-US" sz="2800" dirty="0"/>
              <a:t>Right: Hubble Space Telescope clearly resolves the two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81187"/>
            <a:ext cx="2473657" cy="187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990600" y="2947987"/>
            <a:ext cx="914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90600" y="2947987"/>
            <a:ext cx="22860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3657600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752600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9200" y="21336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199" y="1828800"/>
            <a:ext cx="38024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617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67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27200" y="979054"/>
            <a:ext cx="0" cy="30941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1782" y="1011381"/>
            <a:ext cx="0" cy="30941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01090" y="2272145"/>
            <a:ext cx="10529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4363" y="2078181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7378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Angular magnification</a:t>
            </a:r>
            <a:r>
              <a:rPr lang="en-US" dirty="0"/>
              <a:t> is defined as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angular magnification is at a maximum when the image formed by the lens is at the near point of the eye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s’</a:t>
            </a:r>
            <a:r>
              <a:rPr lang="en-US" dirty="0"/>
              <a:t> = - 25 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Calculated by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55888" y="2159000"/>
          <a:ext cx="3835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879560" imgH="431640" progId="">
                  <p:embed/>
                </p:oleObj>
              </mc:Choice>
              <mc:Fallback>
                <p:oleObj name="Equation" r:id="rId3" imgW="1879560" imgH="43164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59000"/>
                        <a:ext cx="3835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54513" y="5014913"/>
          <a:ext cx="2470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193760" imgH="419040" progId="">
                  <p:embed/>
                </p:oleObj>
              </mc:Choice>
              <mc:Fallback>
                <p:oleObj name="Equation" r:id="rId5" imgW="1193760" imgH="419040" progId="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014913"/>
                        <a:ext cx="24701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Magnification, cont.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eye is most relaxed when the image is at infinity</a:t>
            </a:r>
          </a:p>
          <a:p>
            <a:pPr lvl="1" eaLnBrk="1" hangingPunct="1"/>
            <a:r>
              <a:rPr lang="en-US" sz="2400"/>
              <a:t>Although the eye can focus on an object anywhere between the near point and infinity</a:t>
            </a:r>
          </a:p>
          <a:p>
            <a:pPr eaLnBrk="1" hangingPunct="1"/>
            <a:r>
              <a:rPr lang="en-US" sz="2800"/>
              <a:t>For the image formed by a magnifying glass to appear at infinity, the object has to be at the focal point of the lens</a:t>
            </a:r>
          </a:p>
          <a:p>
            <a:pPr eaLnBrk="1" hangingPunct="1"/>
            <a:r>
              <a:rPr lang="en-US" sz="2800"/>
              <a:t>The angular magnification is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97575" y="4808538"/>
          <a:ext cx="278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31560" imgH="431640" progId="">
                  <p:embed/>
                </p:oleObj>
              </mc:Choice>
              <mc:Fallback>
                <p:oleObj name="Equation" r:id="rId3" imgW="1231560" imgH="43164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808538"/>
                        <a:ext cx="2781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Magnification by a Lens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 a single lens, it is possible to achieve angular magnification up to about 4 without serious aberrations</a:t>
            </a:r>
          </a:p>
          <a:p>
            <a:pPr eaLnBrk="1" hangingPunct="1"/>
            <a:r>
              <a:rPr lang="en-US"/>
              <a:t>With multiple lenses, magnifications of up to about 20 can be achieved</a:t>
            </a:r>
          </a:p>
          <a:p>
            <a:pPr lvl="1" eaLnBrk="1" hangingPunct="1"/>
            <a:r>
              <a:rPr lang="en-US"/>
              <a:t>The multiple lenses can correct for aberrations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918</Words>
  <Application>Microsoft Office PowerPoint</Application>
  <PresentationFormat>On-screen Show (4:3)</PresentationFormat>
  <Paragraphs>145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Symbol</vt:lpstr>
      <vt:lpstr>Office Theme</vt:lpstr>
      <vt:lpstr>Equation</vt:lpstr>
      <vt:lpstr>Photo Editor Photo</vt:lpstr>
      <vt:lpstr>Question 223.18.4</vt:lpstr>
      <vt:lpstr>Simple Magnifier</vt:lpstr>
      <vt:lpstr>PowerPoint Presentation</vt:lpstr>
      <vt:lpstr>PowerPoint Presentation</vt:lpstr>
      <vt:lpstr>The Size of a Magnified Image</vt:lpstr>
      <vt:lpstr>PowerPoint Presentation</vt:lpstr>
      <vt:lpstr>Angular Magnification</vt:lpstr>
      <vt:lpstr>Angular Magnification, cont.</vt:lpstr>
      <vt:lpstr>Magnification by a Lens</vt:lpstr>
      <vt:lpstr>The Compound Microscope</vt:lpstr>
      <vt:lpstr>Compound Microscope</vt:lpstr>
      <vt:lpstr>The telescope</vt:lpstr>
      <vt:lpstr>PowerPoint Presentation</vt:lpstr>
      <vt:lpstr>Refracting Telescope</vt:lpstr>
      <vt:lpstr>Reflecting Telescope: Newtonian </vt:lpstr>
      <vt:lpstr>Examples of Telescopes</vt:lpstr>
      <vt:lpstr>Resolution</vt:lpstr>
      <vt:lpstr>Question 223.19.1</vt:lpstr>
      <vt:lpstr>Question 233.19.2</vt:lpstr>
      <vt:lpstr>PowerPoint Presentation</vt:lpstr>
      <vt:lpstr>PowerPoint Presentation</vt:lpstr>
      <vt:lpstr>Resolution</vt:lpstr>
      <vt:lpstr>Resolution</vt:lpstr>
      <vt:lpstr>PowerPoint Presentation</vt:lpstr>
      <vt:lpstr>PowerPoint Presentation</vt:lpstr>
      <vt:lpstr>Resolved Images, Example</vt:lpstr>
      <vt:lpstr>Barely Resolved, Example</vt:lpstr>
      <vt:lpstr>Images Not Resolved, Example</vt:lpstr>
      <vt:lpstr>Resolution</vt:lpstr>
      <vt:lpstr>PowerPoint Presentation</vt:lpstr>
      <vt:lpstr>PowerPoint Presentation</vt:lpstr>
      <vt:lpstr>PowerPoint Presentation</vt:lpstr>
      <vt:lpstr>Resolution, Rayleigh’s Criterion</vt:lpstr>
      <vt:lpstr>Resolution, Rayleigh’s Criterion, Equation</vt:lpstr>
      <vt:lpstr>Circular Apertures</vt:lpstr>
      <vt:lpstr>Circular Apertures, Well Resolved</vt:lpstr>
      <vt:lpstr>Circular Apertures, Just Resolved</vt:lpstr>
      <vt:lpstr>Circular Apertures, Not Resolved</vt:lpstr>
      <vt:lpstr>PowerPoint Presentation</vt:lpstr>
      <vt:lpstr>Resolution, Example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Magnifier</dc:title>
  <dc:creator>rtlines</dc:creator>
  <cp:lastModifiedBy>Lines, Todd</cp:lastModifiedBy>
  <cp:revision>9</cp:revision>
  <dcterms:created xsi:type="dcterms:W3CDTF">2011-12-09T16:42:40Z</dcterms:created>
  <dcterms:modified xsi:type="dcterms:W3CDTF">2019-07-03T18:15:43Z</dcterms:modified>
</cp:coreProperties>
</file>