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0" r:id="rId3"/>
    <p:sldId id="273" r:id="rId4"/>
    <p:sldId id="274" r:id="rId5"/>
    <p:sldId id="271" r:id="rId6"/>
    <p:sldId id="257" r:id="rId7"/>
    <p:sldId id="258" r:id="rId8"/>
    <p:sldId id="270" r:id="rId9"/>
    <p:sldId id="281" r:id="rId10"/>
    <p:sldId id="275" r:id="rId11"/>
    <p:sldId id="276" r:id="rId12"/>
    <p:sldId id="263" r:id="rId13"/>
    <p:sldId id="264" r:id="rId14"/>
    <p:sldId id="265" r:id="rId15"/>
    <p:sldId id="266" r:id="rId16"/>
    <p:sldId id="267" r:id="rId17"/>
    <p:sldId id="268" r:id="rId18"/>
    <p:sldId id="269" r:id="rId19"/>
    <p:sldId id="277" r:id="rId20"/>
    <p:sldId id="278" r:id="rId21"/>
    <p:sldId id="279"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648"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8A920A54-D06C-4253-8CAB-43D738E81149}"/>
    <pc:docChg chg="undo custSel addSld modSld">
      <pc:chgData name="Lines, Todd" userId="afaf7c3a-e8aa-4568-882a-02ad8f9e19b0" providerId="ADAL" clId="{8A920A54-D06C-4253-8CAB-43D738E81149}" dt="2019-05-22T18:41:15.472" v="44"/>
      <pc:docMkLst>
        <pc:docMk/>
      </pc:docMkLst>
      <pc:sldChg chg="modSp">
        <pc:chgData name="Lines, Todd" userId="afaf7c3a-e8aa-4568-882a-02ad8f9e19b0" providerId="ADAL" clId="{8A920A54-D06C-4253-8CAB-43D738E81149}" dt="2019-05-22T18:38:38.684" v="19" actId="208"/>
        <pc:sldMkLst>
          <pc:docMk/>
          <pc:sldMk cId="0" sldId="263"/>
        </pc:sldMkLst>
        <pc:spChg chg="mod">
          <ac:chgData name="Lines, Todd" userId="afaf7c3a-e8aa-4568-882a-02ad8f9e19b0" providerId="ADAL" clId="{8A920A54-D06C-4253-8CAB-43D738E81149}" dt="2019-05-22T18:38:33.211" v="17" actId="208"/>
          <ac:spMkLst>
            <pc:docMk/>
            <pc:sldMk cId="0" sldId="263"/>
            <ac:spMk id="27667" creationId="{00000000-0000-0000-0000-000000000000}"/>
          </ac:spMkLst>
        </pc:spChg>
        <pc:spChg chg="mod">
          <ac:chgData name="Lines, Todd" userId="afaf7c3a-e8aa-4568-882a-02ad8f9e19b0" providerId="ADAL" clId="{8A920A54-D06C-4253-8CAB-43D738E81149}" dt="2019-05-22T18:38:35.635" v="18" actId="208"/>
          <ac:spMkLst>
            <pc:docMk/>
            <pc:sldMk cId="0" sldId="263"/>
            <ac:spMk id="27668" creationId="{00000000-0000-0000-0000-000000000000}"/>
          </ac:spMkLst>
        </pc:spChg>
        <pc:spChg chg="mod">
          <ac:chgData name="Lines, Todd" userId="afaf7c3a-e8aa-4568-882a-02ad8f9e19b0" providerId="ADAL" clId="{8A920A54-D06C-4253-8CAB-43D738E81149}" dt="2019-05-22T18:38:29.011" v="15" actId="208"/>
          <ac:spMkLst>
            <pc:docMk/>
            <pc:sldMk cId="0" sldId="263"/>
            <ac:spMk id="27669" creationId="{00000000-0000-0000-0000-000000000000}"/>
          </ac:spMkLst>
        </pc:spChg>
        <pc:spChg chg="mod">
          <ac:chgData name="Lines, Todd" userId="afaf7c3a-e8aa-4568-882a-02ad8f9e19b0" providerId="ADAL" clId="{8A920A54-D06C-4253-8CAB-43D738E81149}" dt="2019-05-22T18:38:31.154" v="16" actId="208"/>
          <ac:spMkLst>
            <pc:docMk/>
            <pc:sldMk cId="0" sldId="263"/>
            <ac:spMk id="27673" creationId="{00000000-0000-0000-0000-000000000000}"/>
          </ac:spMkLst>
        </pc:spChg>
        <pc:spChg chg="mod">
          <ac:chgData name="Lines, Todd" userId="afaf7c3a-e8aa-4568-882a-02ad8f9e19b0" providerId="ADAL" clId="{8A920A54-D06C-4253-8CAB-43D738E81149}" dt="2019-05-22T18:38:38.684" v="19" actId="208"/>
          <ac:spMkLst>
            <pc:docMk/>
            <pc:sldMk cId="0" sldId="263"/>
            <ac:spMk id="27674" creationId="{00000000-0000-0000-0000-000000000000}"/>
          </ac:spMkLst>
        </pc:spChg>
      </pc:sldChg>
      <pc:sldChg chg="modSp">
        <pc:chgData name="Lines, Todd" userId="afaf7c3a-e8aa-4568-882a-02ad8f9e19b0" providerId="ADAL" clId="{8A920A54-D06C-4253-8CAB-43D738E81149}" dt="2019-05-22T18:39:22.863" v="27" actId="20577"/>
        <pc:sldMkLst>
          <pc:docMk/>
          <pc:sldMk cId="0" sldId="264"/>
        </pc:sldMkLst>
        <pc:spChg chg="mod">
          <ac:chgData name="Lines, Todd" userId="afaf7c3a-e8aa-4568-882a-02ad8f9e19b0" providerId="ADAL" clId="{8A920A54-D06C-4253-8CAB-43D738E81149}" dt="2019-05-22T18:39:18.582" v="26" actId="1038"/>
          <ac:spMkLst>
            <pc:docMk/>
            <pc:sldMk cId="0" sldId="264"/>
            <ac:spMk id="28692" creationId="{00000000-0000-0000-0000-000000000000}"/>
          </ac:spMkLst>
        </pc:spChg>
        <pc:spChg chg="mod">
          <ac:chgData name="Lines, Todd" userId="afaf7c3a-e8aa-4568-882a-02ad8f9e19b0" providerId="ADAL" clId="{8A920A54-D06C-4253-8CAB-43D738E81149}" dt="2019-05-22T18:39:07.870" v="25" actId="1037"/>
          <ac:spMkLst>
            <pc:docMk/>
            <pc:sldMk cId="0" sldId="264"/>
            <ac:spMk id="28693" creationId="{00000000-0000-0000-0000-000000000000}"/>
          </ac:spMkLst>
        </pc:spChg>
        <pc:spChg chg="mod">
          <ac:chgData name="Lines, Todd" userId="afaf7c3a-e8aa-4568-882a-02ad8f9e19b0" providerId="ADAL" clId="{8A920A54-D06C-4253-8CAB-43D738E81149}" dt="2019-05-22T18:39:22.863" v="27" actId="20577"/>
          <ac:spMkLst>
            <pc:docMk/>
            <pc:sldMk cId="0" sldId="264"/>
            <ac:spMk id="28694" creationId="{00000000-0000-0000-0000-000000000000}"/>
          </ac:spMkLst>
        </pc:spChg>
      </pc:sldChg>
      <pc:sldChg chg="modSp">
        <pc:chgData name="Lines, Todd" userId="afaf7c3a-e8aa-4568-882a-02ad8f9e19b0" providerId="ADAL" clId="{8A920A54-D06C-4253-8CAB-43D738E81149}" dt="2019-05-22T18:39:59.376" v="35" actId="208"/>
        <pc:sldMkLst>
          <pc:docMk/>
          <pc:sldMk cId="0" sldId="265"/>
        </pc:sldMkLst>
        <pc:spChg chg="mod">
          <ac:chgData name="Lines, Todd" userId="afaf7c3a-e8aa-4568-882a-02ad8f9e19b0" providerId="ADAL" clId="{8A920A54-D06C-4253-8CAB-43D738E81149}" dt="2019-05-22T18:39:50.962" v="32" actId="208"/>
          <ac:spMkLst>
            <pc:docMk/>
            <pc:sldMk cId="0" sldId="265"/>
            <ac:spMk id="8210" creationId="{00000000-0000-0000-0000-000000000000}"/>
          </ac:spMkLst>
        </pc:spChg>
        <pc:spChg chg="mod">
          <ac:chgData name="Lines, Todd" userId="afaf7c3a-e8aa-4568-882a-02ad8f9e19b0" providerId="ADAL" clId="{8A920A54-D06C-4253-8CAB-43D738E81149}" dt="2019-05-22T18:39:50.962" v="32" actId="208"/>
          <ac:spMkLst>
            <pc:docMk/>
            <pc:sldMk cId="0" sldId="265"/>
            <ac:spMk id="8211" creationId="{00000000-0000-0000-0000-000000000000}"/>
          </ac:spMkLst>
        </pc:spChg>
        <pc:spChg chg="mod">
          <ac:chgData name="Lines, Todd" userId="afaf7c3a-e8aa-4568-882a-02ad8f9e19b0" providerId="ADAL" clId="{8A920A54-D06C-4253-8CAB-43D738E81149}" dt="2019-05-22T18:39:50.962" v="32" actId="208"/>
          <ac:spMkLst>
            <pc:docMk/>
            <pc:sldMk cId="0" sldId="265"/>
            <ac:spMk id="8212" creationId="{00000000-0000-0000-0000-000000000000}"/>
          </ac:spMkLst>
        </pc:spChg>
        <pc:spChg chg="mod">
          <ac:chgData name="Lines, Todd" userId="afaf7c3a-e8aa-4568-882a-02ad8f9e19b0" providerId="ADAL" clId="{8A920A54-D06C-4253-8CAB-43D738E81149}" dt="2019-05-22T18:39:50.962" v="32" actId="208"/>
          <ac:spMkLst>
            <pc:docMk/>
            <pc:sldMk cId="0" sldId="265"/>
            <ac:spMk id="8213" creationId="{00000000-0000-0000-0000-000000000000}"/>
          </ac:spMkLst>
        </pc:spChg>
        <pc:spChg chg="mod">
          <ac:chgData name="Lines, Todd" userId="afaf7c3a-e8aa-4568-882a-02ad8f9e19b0" providerId="ADAL" clId="{8A920A54-D06C-4253-8CAB-43D738E81149}" dt="2019-05-22T18:39:50.962" v="32" actId="208"/>
          <ac:spMkLst>
            <pc:docMk/>
            <pc:sldMk cId="0" sldId="265"/>
            <ac:spMk id="8214" creationId="{00000000-0000-0000-0000-000000000000}"/>
          </ac:spMkLst>
        </pc:spChg>
        <pc:spChg chg="mod">
          <ac:chgData name="Lines, Todd" userId="afaf7c3a-e8aa-4568-882a-02ad8f9e19b0" providerId="ADAL" clId="{8A920A54-D06C-4253-8CAB-43D738E81149}" dt="2019-05-22T18:39:59.376" v="35" actId="208"/>
          <ac:spMkLst>
            <pc:docMk/>
            <pc:sldMk cId="0" sldId="265"/>
            <ac:spMk id="8215" creationId="{00000000-0000-0000-0000-000000000000}"/>
          </ac:spMkLst>
        </pc:spChg>
        <pc:spChg chg="mod">
          <ac:chgData name="Lines, Todd" userId="afaf7c3a-e8aa-4568-882a-02ad8f9e19b0" providerId="ADAL" clId="{8A920A54-D06C-4253-8CAB-43D738E81149}" dt="2019-05-22T18:39:56.825" v="34" actId="208"/>
          <ac:spMkLst>
            <pc:docMk/>
            <pc:sldMk cId="0" sldId="265"/>
            <ac:spMk id="8216" creationId="{00000000-0000-0000-0000-000000000000}"/>
          </ac:spMkLst>
        </pc:spChg>
        <pc:spChg chg="mod">
          <ac:chgData name="Lines, Todd" userId="afaf7c3a-e8aa-4568-882a-02ad8f9e19b0" providerId="ADAL" clId="{8A920A54-D06C-4253-8CAB-43D738E81149}" dt="2019-05-22T18:39:54.080" v="33" actId="208"/>
          <ac:spMkLst>
            <pc:docMk/>
            <pc:sldMk cId="0" sldId="265"/>
            <ac:spMk id="8217" creationId="{00000000-0000-0000-0000-000000000000}"/>
          </ac:spMkLst>
        </pc:spChg>
        <pc:spChg chg="mod">
          <ac:chgData name="Lines, Todd" userId="afaf7c3a-e8aa-4568-882a-02ad8f9e19b0" providerId="ADAL" clId="{8A920A54-D06C-4253-8CAB-43D738E81149}" dt="2019-05-22T18:39:50.962" v="32" actId="208"/>
          <ac:spMkLst>
            <pc:docMk/>
            <pc:sldMk cId="0" sldId="265"/>
            <ac:spMk id="8218" creationId="{00000000-0000-0000-0000-000000000000}"/>
          </ac:spMkLst>
        </pc:spChg>
        <pc:spChg chg="mod">
          <ac:chgData name="Lines, Todd" userId="afaf7c3a-e8aa-4568-882a-02ad8f9e19b0" providerId="ADAL" clId="{8A920A54-D06C-4253-8CAB-43D738E81149}" dt="2019-05-22T18:39:50.962" v="32" actId="208"/>
          <ac:spMkLst>
            <pc:docMk/>
            <pc:sldMk cId="0" sldId="265"/>
            <ac:spMk id="8219" creationId="{00000000-0000-0000-0000-000000000000}"/>
          </ac:spMkLst>
        </pc:spChg>
        <pc:spChg chg="mod">
          <ac:chgData name="Lines, Todd" userId="afaf7c3a-e8aa-4568-882a-02ad8f9e19b0" providerId="ADAL" clId="{8A920A54-D06C-4253-8CAB-43D738E81149}" dt="2019-05-22T18:39:50.962" v="32" actId="208"/>
          <ac:spMkLst>
            <pc:docMk/>
            <pc:sldMk cId="0" sldId="265"/>
            <ac:spMk id="8220" creationId="{00000000-0000-0000-0000-000000000000}"/>
          </ac:spMkLst>
        </pc:spChg>
        <pc:spChg chg="mod">
          <ac:chgData name="Lines, Todd" userId="afaf7c3a-e8aa-4568-882a-02ad8f9e19b0" providerId="ADAL" clId="{8A920A54-D06C-4253-8CAB-43D738E81149}" dt="2019-05-22T18:39:50.962" v="32" actId="208"/>
          <ac:spMkLst>
            <pc:docMk/>
            <pc:sldMk cId="0" sldId="265"/>
            <ac:spMk id="8221" creationId="{00000000-0000-0000-0000-000000000000}"/>
          </ac:spMkLst>
        </pc:spChg>
        <pc:spChg chg="mod">
          <ac:chgData name="Lines, Todd" userId="afaf7c3a-e8aa-4568-882a-02ad8f9e19b0" providerId="ADAL" clId="{8A920A54-D06C-4253-8CAB-43D738E81149}" dt="2019-05-22T18:39:50.962" v="32" actId="208"/>
          <ac:spMkLst>
            <pc:docMk/>
            <pc:sldMk cId="0" sldId="265"/>
            <ac:spMk id="8222" creationId="{00000000-0000-0000-0000-000000000000}"/>
          </ac:spMkLst>
        </pc:spChg>
        <pc:spChg chg="mod">
          <ac:chgData name="Lines, Todd" userId="afaf7c3a-e8aa-4568-882a-02ad8f9e19b0" providerId="ADAL" clId="{8A920A54-D06C-4253-8CAB-43D738E81149}" dt="2019-05-22T18:39:50.962" v="32" actId="208"/>
          <ac:spMkLst>
            <pc:docMk/>
            <pc:sldMk cId="0" sldId="265"/>
            <ac:spMk id="8223" creationId="{00000000-0000-0000-0000-000000000000}"/>
          </ac:spMkLst>
        </pc:spChg>
        <pc:spChg chg="mod">
          <ac:chgData name="Lines, Todd" userId="afaf7c3a-e8aa-4568-882a-02ad8f9e19b0" providerId="ADAL" clId="{8A920A54-D06C-4253-8CAB-43D738E81149}" dt="2019-05-22T18:39:50.962" v="32" actId="208"/>
          <ac:spMkLst>
            <pc:docMk/>
            <pc:sldMk cId="0" sldId="265"/>
            <ac:spMk id="8224" creationId="{00000000-0000-0000-0000-000000000000}"/>
          </ac:spMkLst>
        </pc:spChg>
        <pc:spChg chg="mod">
          <ac:chgData name="Lines, Todd" userId="afaf7c3a-e8aa-4568-882a-02ad8f9e19b0" providerId="ADAL" clId="{8A920A54-D06C-4253-8CAB-43D738E81149}" dt="2019-05-22T18:39:50.962" v="32" actId="208"/>
          <ac:spMkLst>
            <pc:docMk/>
            <pc:sldMk cId="0" sldId="265"/>
            <ac:spMk id="8225" creationId="{00000000-0000-0000-0000-000000000000}"/>
          </ac:spMkLst>
        </pc:spChg>
        <pc:spChg chg="mod">
          <ac:chgData name="Lines, Todd" userId="afaf7c3a-e8aa-4568-882a-02ad8f9e19b0" providerId="ADAL" clId="{8A920A54-D06C-4253-8CAB-43D738E81149}" dt="2019-05-22T18:39:50.962" v="32" actId="208"/>
          <ac:spMkLst>
            <pc:docMk/>
            <pc:sldMk cId="0" sldId="265"/>
            <ac:spMk id="8226" creationId="{00000000-0000-0000-0000-000000000000}"/>
          </ac:spMkLst>
        </pc:spChg>
        <pc:spChg chg="mod">
          <ac:chgData name="Lines, Todd" userId="afaf7c3a-e8aa-4568-882a-02ad8f9e19b0" providerId="ADAL" clId="{8A920A54-D06C-4253-8CAB-43D738E81149}" dt="2019-05-22T18:39:38.240" v="29" actId="208"/>
          <ac:spMkLst>
            <pc:docMk/>
            <pc:sldMk cId="0" sldId="265"/>
            <ac:spMk id="8235" creationId="{00000000-0000-0000-0000-000000000000}"/>
          </ac:spMkLst>
        </pc:spChg>
        <pc:spChg chg="mod">
          <ac:chgData name="Lines, Todd" userId="afaf7c3a-e8aa-4568-882a-02ad8f9e19b0" providerId="ADAL" clId="{8A920A54-D06C-4253-8CAB-43D738E81149}" dt="2019-05-22T18:39:42.456" v="30" actId="208"/>
          <ac:spMkLst>
            <pc:docMk/>
            <pc:sldMk cId="0" sldId="265"/>
            <ac:spMk id="8236" creationId="{00000000-0000-0000-0000-000000000000}"/>
          </ac:spMkLst>
        </pc:spChg>
        <pc:spChg chg="mod">
          <ac:chgData name="Lines, Todd" userId="afaf7c3a-e8aa-4568-882a-02ad8f9e19b0" providerId="ADAL" clId="{8A920A54-D06C-4253-8CAB-43D738E81149}" dt="2019-05-22T18:39:32.353" v="28" actId="20577"/>
          <ac:spMkLst>
            <pc:docMk/>
            <pc:sldMk cId="0" sldId="265"/>
            <ac:spMk id="8237" creationId="{00000000-0000-0000-0000-000000000000}"/>
          </ac:spMkLst>
        </pc:spChg>
      </pc:sldChg>
      <pc:sldChg chg="delSp modSp">
        <pc:chgData name="Lines, Todd" userId="afaf7c3a-e8aa-4568-882a-02ad8f9e19b0" providerId="ADAL" clId="{8A920A54-D06C-4253-8CAB-43D738E81149}" dt="2019-05-22T18:41:15.472" v="44"/>
        <pc:sldMkLst>
          <pc:docMk/>
          <pc:sldMk cId="0" sldId="266"/>
        </pc:sldMkLst>
        <pc:spChg chg="mod">
          <ac:chgData name="Lines, Todd" userId="afaf7c3a-e8aa-4568-882a-02ad8f9e19b0" providerId="ADAL" clId="{8A920A54-D06C-4253-8CAB-43D738E81149}" dt="2019-05-22T18:38:10.915" v="11" actId="208"/>
          <ac:spMkLst>
            <pc:docMk/>
            <pc:sldMk cId="0" sldId="266"/>
            <ac:spMk id="9233" creationId="{00000000-0000-0000-0000-000000000000}"/>
          </ac:spMkLst>
        </pc:spChg>
        <pc:spChg chg="mod">
          <ac:chgData name="Lines, Todd" userId="afaf7c3a-e8aa-4568-882a-02ad8f9e19b0" providerId="ADAL" clId="{8A920A54-D06C-4253-8CAB-43D738E81149}" dt="2019-05-22T18:38:13.234" v="12" actId="208"/>
          <ac:spMkLst>
            <pc:docMk/>
            <pc:sldMk cId="0" sldId="266"/>
            <ac:spMk id="9234" creationId="{00000000-0000-0000-0000-000000000000}"/>
          </ac:spMkLst>
        </pc:spChg>
        <pc:picChg chg="del mod">
          <ac:chgData name="Lines, Todd" userId="afaf7c3a-e8aa-4568-882a-02ad8f9e19b0" providerId="ADAL" clId="{8A920A54-D06C-4253-8CAB-43D738E81149}" dt="2019-05-22T18:41:15.472" v="44"/>
          <ac:picMkLst>
            <pc:docMk/>
            <pc:sldMk cId="0" sldId="266"/>
            <ac:picMk id="3" creationId="{153724C0-4B1D-4903-BF73-D8B751A58D24}"/>
          </ac:picMkLst>
        </pc:picChg>
      </pc:sldChg>
      <pc:sldChg chg="addSp delSp">
        <pc:chgData name="Lines, Todd" userId="afaf7c3a-e8aa-4568-882a-02ad8f9e19b0" providerId="ADAL" clId="{8A920A54-D06C-4253-8CAB-43D738E81149}" dt="2019-05-22T18:40:18.320" v="37"/>
        <pc:sldMkLst>
          <pc:docMk/>
          <pc:sldMk cId="0" sldId="267"/>
        </pc:sldMkLst>
        <pc:grpChg chg="del">
          <ac:chgData name="Lines, Todd" userId="afaf7c3a-e8aa-4568-882a-02ad8f9e19b0" providerId="ADAL" clId="{8A920A54-D06C-4253-8CAB-43D738E81149}" dt="2019-05-22T18:40:18.075" v="36" actId="478"/>
          <ac:grpSpMkLst>
            <pc:docMk/>
            <pc:sldMk cId="0" sldId="267"/>
            <ac:grpSpMk id="2" creationId="{00000000-0000-0000-0000-000000000000}"/>
          </ac:grpSpMkLst>
        </pc:grpChg>
        <pc:grpChg chg="add">
          <ac:chgData name="Lines, Todd" userId="afaf7c3a-e8aa-4568-882a-02ad8f9e19b0" providerId="ADAL" clId="{8A920A54-D06C-4253-8CAB-43D738E81149}" dt="2019-05-22T18:40:18.320" v="37"/>
          <ac:grpSpMkLst>
            <pc:docMk/>
            <pc:sldMk cId="0" sldId="267"/>
            <ac:grpSpMk id="24" creationId="{41A30C95-20D6-4712-9496-FDB68976A711}"/>
          </ac:grpSpMkLst>
        </pc:grpChg>
      </pc:sldChg>
      <pc:sldChg chg="delSp modSp">
        <pc:chgData name="Lines, Todd" userId="afaf7c3a-e8aa-4568-882a-02ad8f9e19b0" providerId="ADAL" clId="{8A920A54-D06C-4253-8CAB-43D738E81149}" dt="2019-05-22T18:40:50.649" v="42"/>
        <pc:sldMkLst>
          <pc:docMk/>
          <pc:sldMk cId="0" sldId="268"/>
        </pc:sldMkLst>
        <pc:spChg chg="mod">
          <ac:chgData name="Lines, Todd" userId="afaf7c3a-e8aa-4568-882a-02ad8f9e19b0" providerId="ADAL" clId="{8A920A54-D06C-4253-8CAB-43D738E81149}" dt="2019-05-22T18:40:24.971" v="38" actId="208"/>
          <ac:spMkLst>
            <pc:docMk/>
            <pc:sldMk cId="0" sldId="268"/>
            <ac:spMk id="10261" creationId="{00000000-0000-0000-0000-000000000000}"/>
          </ac:spMkLst>
        </pc:spChg>
        <pc:spChg chg="mod">
          <ac:chgData name="Lines, Todd" userId="afaf7c3a-e8aa-4568-882a-02ad8f9e19b0" providerId="ADAL" clId="{8A920A54-D06C-4253-8CAB-43D738E81149}" dt="2019-05-22T18:40:27.082" v="39" actId="208"/>
          <ac:spMkLst>
            <pc:docMk/>
            <pc:sldMk cId="0" sldId="268"/>
            <ac:spMk id="10262" creationId="{00000000-0000-0000-0000-000000000000}"/>
          </ac:spMkLst>
        </pc:spChg>
        <pc:spChg chg="mod">
          <ac:chgData name="Lines, Todd" userId="afaf7c3a-e8aa-4568-882a-02ad8f9e19b0" providerId="ADAL" clId="{8A920A54-D06C-4253-8CAB-43D738E81149}" dt="2019-05-22T18:40:32.653" v="40" actId="20577"/>
          <ac:spMkLst>
            <pc:docMk/>
            <pc:sldMk cId="0" sldId="268"/>
            <ac:spMk id="10263" creationId="{00000000-0000-0000-0000-000000000000}"/>
          </ac:spMkLst>
        </pc:spChg>
        <pc:picChg chg="del mod">
          <ac:chgData name="Lines, Todd" userId="afaf7c3a-e8aa-4568-882a-02ad8f9e19b0" providerId="ADAL" clId="{8A920A54-D06C-4253-8CAB-43D738E81149}" dt="2019-05-22T18:40:50.649" v="42"/>
          <ac:picMkLst>
            <pc:docMk/>
            <pc:sldMk cId="0" sldId="268"/>
            <ac:picMk id="4" creationId="{04EBA325-4CEF-43B3-B9F1-554A41EFB08C}"/>
          </ac:picMkLst>
        </pc:picChg>
      </pc:sldChg>
      <pc:sldChg chg="modSp">
        <pc:chgData name="Lines, Todd" userId="afaf7c3a-e8aa-4568-882a-02ad8f9e19b0" providerId="ADAL" clId="{8A920A54-D06C-4253-8CAB-43D738E81149}" dt="2019-05-22T18:38:23.987" v="14" actId="208"/>
        <pc:sldMkLst>
          <pc:docMk/>
          <pc:sldMk cId="3606080872" sldId="275"/>
        </pc:sldMkLst>
        <pc:spChg chg="mod">
          <ac:chgData name="Lines, Todd" userId="afaf7c3a-e8aa-4568-882a-02ad8f9e19b0" providerId="ADAL" clId="{8A920A54-D06C-4253-8CAB-43D738E81149}" dt="2019-05-22T18:38:23.987" v="14" actId="208"/>
          <ac:spMkLst>
            <pc:docMk/>
            <pc:sldMk cId="3606080872" sldId="275"/>
            <ac:spMk id="52243" creationId="{00000000-0000-0000-0000-000000000000}"/>
          </ac:spMkLst>
        </pc:spChg>
        <pc:spChg chg="mod">
          <ac:chgData name="Lines, Todd" userId="afaf7c3a-e8aa-4568-882a-02ad8f9e19b0" providerId="ADAL" clId="{8A920A54-D06C-4253-8CAB-43D738E81149}" dt="2019-05-22T18:38:21.621" v="13" actId="208"/>
          <ac:spMkLst>
            <pc:docMk/>
            <pc:sldMk cId="3606080872" sldId="275"/>
            <ac:spMk id="52244" creationId="{00000000-0000-0000-0000-000000000000}"/>
          </ac:spMkLst>
        </pc:spChg>
      </pc:sldChg>
      <pc:sldChg chg="addSp delSp modSp add">
        <pc:chgData name="Lines, Todd" userId="afaf7c3a-e8aa-4568-882a-02ad8f9e19b0" providerId="ADAL" clId="{8A920A54-D06C-4253-8CAB-43D738E81149}" dt="2019-05-22T18:37:17.365" v="10"/>
        <pc:sldMkLst>
          <pc:docMk/>
          <pc:sldMk cId="3649027420" sldId="281"/>
        </pc:sldMkLst>
        <pc:spChg chg="del">
          <ac:chgData name="Lines, Todd" userId="afaf7c3a-e8aa-4568-882a-02ad8f9e19b0" providerId="ADAL" clId="{8A920A54-D06C-4253-8CAB-43D738E81149}" dt="2019-05-22T18:37:03.777" v="8" actId="478"/>
          <ac:spMkLst>
            <pc:docMk/>
            <pc:sldMk cId="3649027420" sldId="281"/>
            <ac:spMk id="7" creationId="{9EC14220-34F7-4F64-8D44-8F6B6B0C0448}"/>
          </ac:spMkLst>
        </pc:spChg>
        <pc:spChg chg="del">
          <ac:chgData name="Lines, Todd" userId="afaf7c3a-e8aa-4568-882a-02ad8f9e19b0" providerId="ADAL" clId="{8A920A54-D06C-4253-8CAB-43D738E81149}" dt="2019-05-22T18:37:01.881" v="7" actId="478"/>
          <ac:spMkLst>
            <pc:docMk/>
            <pc:sldMk cId="3649027420" sldId="281"/>
            <ac:spMk id="17" creationId="{409517AD-CD82-4D17-B88E-5466E12E60BE}"/>
          </ac:spMkLst>
        </pc:spChg>
        <pc:spChg chg="del">
          <ac:chgData name="Lines, Todd" userId="afaf7c3a-e8aa-4568-882a-02ad8f9e19b0" providerId="ADAL" clId="{8A920A54-D06C-4253-8CAB-43D738E81149}" dt="2019-05-22T18:37:00.121" v="6" actId="478"/>
          <ac:spMkLst>
            <pc:docMk/>
            <pc:sldMk cId="3649027420" sldId="281"/>
            <ac:spMk id="18" creationId="{7A69F922-3ED0-4F91-AB24-04403B1EFDAD}"/>
          </ac:spMkLst>
        </pc:spChg>
        <pc:spChg chg="del">
          <ac:chgData name="Lines, Todd" userId="afaf7c3a-e8aa-4568-882a-02ad8f9e19b0" providerId="ADAL" clId="{8A920A54-D06C-4253-8CAB-43D738E81149}" dt="2019-05-22T18:36:56.644" v="4" actId="478"/>
          <ac:spMkLst>
            <pc:docMk/>
            <pc:sldMk cId="3649027420" sldId="281"/>
            <ac:spMk id="19" creationId="{A0700B09-0EC3-442E-BF29-AB41E6C7ECF2}"/>
          </ac:spMkLst>
        </pc:spChg>
        <pc:spChg chg="del mod">
          <ac:chgData name="Lines, Todd" userId="afaf7c3a-e8aa-4568-882a-02ad8f9e19b0" providerId="ADAL" clId="{8A920A54-D06C-4253-8CAB-43D738E81149}" dt="2019-05-22T18:36:54.639" v="3" actId="478"/>
          <ac:spMkLst>
            <pc:docMk/>
            <pc:sldMk cId="3649027420" sldId="281"/>
            <ac:spMk id="20" creationId="{884AAB52-DF6F-4D58-8E07-0812FA8D02A2}"/>
          </ac:spMkLst>
        </pc:spChg>
        <pc:spChg chg="del">
          <ac:chgData name="Lines, Todd" userId="afaf7c3a-e8aa-4568-882a-02ad8f9e19b0" providerId="ADAL" clId="{8A920A54-D06C-4253-8CAB-43D738E81149}" dt="2019-05-22T18:36:58.361" v="5" actId="478"/>
          <ac:spMkLst>
            <pc:docMk/>
            <pc:sldMk cId="3649027420" sldId="281"/>
            <ac:spMk id="21" creationId="{5F7D7D16-061B-4779-B4DD-53FB70258021}"/>
          </ac:spMkLst>
        </pc:spChg>
        <pc:grpChg chg="add">
          <ac:chgData name="Lines, Todd" userId="afaf7c3a-e8aa-4568-882a-02ad8f9e19b0" providerId="ADAL" clId="{8A920A54-D06C-4253-8CAB-43D738E81149}" dt="2019-05-22T18:36:49.177" v="1"/>
          <ac:grpSpMkLst>
            <pc:docMk/>
            <pc:sldMk cId="3649027420" sldId="281"/>
            <ac:grpSpMk id="4" creationId="{41C0E9E7-933F-4992-B8FB-A2863DD138AD}"/>
          </ac:grpSpMkLst>
        </pc:grpChg>
        <pc:picChg chg="del mod">
          <ac:chgData name="Lines, Todd" userId="afaf7c3a-e8aa-4568-882a-02ad8f9e19b0" providerId="ADAL" clId="{8A920A54-D06C-4253-8CAB-43D738E81149}" dt="2019-05-22T18:37:17.365" v="10"/>
          <ac:picMkLst>
            <pc:docMk/>
            <pc:sldMk cId="3649027420" sldId="281"/>
            <ac:picMk id="22" creationId="{13C67B50-06AF-47DC-B131-F676533CD972}"/>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21DA0-3959-400E-BCC9-610103B176CA}" type="datetimeFigureOut">
              <a:rPr lang="en-US" smtClean="0"/>
              <a:t>5/22/2019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8DE77-3AF9-4772-80F5-4325AB4CF642}" type="slidenum">
              <a:rPr lang="en-US" smtClean="0"/>
              <a:t>‹#›</a:t>
            </a:fld>
            <a:endParaRPr lang="en-US"/>
          </a:p>
        </p:txBody>
      </p:sp>
    </p:spTree>
    <p:extLst>
      <p:ext uri="{BB962C8B-B14F-4D97-AF65-F5344CB8AC3E}">
        <p14:creationId xmlns:p14="http://schemas.microsoft.com/office/powerpoint/2010/main" val="261566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2CD092-2F4B-4E60-96D4-3331B887203B}"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CD092-2F4B-4E60-96D4-3331B887203B}"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CD092-2F4B-4E60-96D4-3331B887203B}"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81DBAEE0-9797-46AF-A754-9F96C666F79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CD092-2F4B-4E60-96D4-3331B887203B}"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CD092-2F4B-4E60-96D4-3331B887203B}"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2CD092-2F4B-4E60-96D4-3331B887203B}"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2CD092-2F4B-4E60-96D4-3331B887203B}" type="datetimeFigureOut">
              <a:rPr lang="en-US" smtClean="0"/>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2CD092-2F4B-4E60-96D4-3331B887203B}"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CD092-2F4B-4E60-96D4-3331B887203B}" type="datetimeFigureOut">
              <a:rPr lang="en-US" smtClean="0"/>
              <a:t>5/22/2019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CD092-2F4B-4E60-96D4-3331B887203B}"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CD092-2F4B-4E60-96D4-3331B887203B}"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120B3-6C5C-4910-8C56-FF68C23C2D0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CD092-2F4B-4E60-96D4-3331B887203B}" type="datetimeFigureOut">
              <a:rPr lang="en-US" smtClean="0"/>
              <a:t>5/22/2019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120B3-6C5C-4910-8C56-FF68C23C2D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5</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10</a:t>
            </a:fld>
            <a:endParaRPr lang="en-US"/>
          </a:p>
        </p:txBody>
      </p:sp>
      <p:sp>
        <p:nvSpPr>
          <p:cNvPr id="52227" name="Rectangle 2"/>
          <p:cNvSpPr>
            <a:spLocks noGrp="1" noChangeArrowheads="1"/>
          </p:cNvSpPr>
          <p:nvPr>
            <p:ph type="title"/>
          </p:nvPr>
        </p:nvSpPr>
        <p:spPr/>
        <p:txBody>
          <a:bodyPr/>
          <a:lstStyle/>
          <a:p>
            <a:pPr eaLnBrk="1" hangingPunct="1"/>
            <a:r>
              <a:rPr lang="en-US"/>
              <a:t>Question 123.5.3</a:t>
            </a:r>
          </a:p>
        </p:txBody>
      </p:sp>
      <p:sp>
        <p:nvSpPr>
          <p:cNvPr id="52228" name="Rectangle 3"/>
          <p:cNvSpPr>
            <a:spLocks noChangeArrowheads="1"/>
          </p:cNvSpPr>
          <p:nvPr/>
        </p:nvSpPr>
        <p:spPr bwMode="auto">
          <a:xfrm>
            <a:off x="485775" y="1600200"/>
            <a:ext cx="3759200" cy="4525963"/>
          </a:xfrm>
          <a:prstGeom prst="rect">
            <a:avLst/>
          </a:prstGeom>
          <a:noFill/>
          <a:ln w="9525">
            <a:noFill/>
            <a:miter lim="800000"/>
            <a:headEnd/>
            <a:tailEnd/>
          </a:ln>
        </p:spPr>
        <p:txBody>
          <a:bodyPr/>
          <a:lstStyle/>
          <a:p>
            <a:pPr marL="609600" indent="-609600">
              <a:lnSpc>
                <a:spcPct val="90000"/>
              </a:lnSpc>
              <a:spcBef>
                <a:spcPct val="20000"/>
              </a:spcBef>
            </a:pPr>
            <a:r>
              <a:rPr lang="en-US" sz="2000"/>
              <a:t>Take a beach ball sized parcel of water.  What happens if we replace the parcel with the beach ball?</a:t>
            </a:r>
          </a:p>
          <a:p>
            <a:pPr marL="990600" lvl="1" indent="-533400">
              <a:lnSpc>
                <a:spcPct val="90000"/>
              </a:lnSpc>
              <a:spcBef>
                <a:spcPct val="20000"/>
              </a:spcBef>
              <a:buFontTx/>
              <a:buAutoNum type="alphaLcParenR"/>
            </a:pPr>
            <a:r>
              <a:rPr lang="en-US"/>
              <a:t>The ball will rise because it is less dense than the water</a:t>
            </a:r>
          </a:p>
          <a:p>
            <a:pPr marL="990600" lvl="1" indent="-533400">
              <a:lnSpc>
                <a:spcPct val="90000"/>
              </a:lnSpc>
              <a:spcBef>
                <a:spcPct val="20000"/>
              </a:spcBef>
              <a:buFontTx/>
              <a:buAutoNum type="alphaLcParenR"/>
            </a:pPr>
            <a:r>
              <a:rPr lang="en-US"/>
              <a:t>The ball will rise because the buoyant force will be larger for the beach ball</a:t>
            </a:r>
          </a:p>
          <a:p>
            <a:pPr marL="990600" lvl="1" indent="-533400">
              <a:lnSpc>
                <a:spcPct val="90000"/>
              </a:lnSpc>
              <a:spcBef>
                <a:spcPct val="20000"/>
              </a:spcBef>
              <a:buFontTx/>
              <a:buAutoNum type="alphaLcParenR"/>
            </a:pPr>
            <a:r>
              <a:rPr lang="en-US"/>
              <a:t>The ball will rise because it’s surface area will be different than the parcel of water</a:t>
            </a:r>
          </a:p>
        </p:txBody>
      </p:sp>
      <p:grpSp>
        <p:nvGrpSpPr>
          <p:cNvPr id="52229" name="Group 22"/>
          <p:cNvGrpSpPr>
            <a:grpSpLocks/>
          </p:cNvGrpSpPr>
          <p:nvPr/>
        </p:nvGrpSpPr>
        <p:grpSpPr bwMode="auto">
          <a:xfrm>
            <a:off x="4324350" y="2506663"/>
            <a:ext cx="4195763" cy="3154362"/>
            <a:chOff x="2724" y="1579"/>
            <a:chExt cx="2643" cy="1987"/>
          </a:xfrm>
        </p:grpSpPr>
        <p:grpSp>
          <p:nvGrpSpPr>
            <p:cNvPr id="52230" name="Group 5"/>
            <p:cNvGrpSpPr>
              <a:grpSpLocks/>
            </p:cNvGrpSpPr>
            <p:nvPr/>
          </p:nvGrpSpPr>
          <p:grpSpPr bwMode="auto">
            <a:xfrm>
              <a:off x="3941" y="1579"/>
              <a:ext cx="1426" cy="1987"/>
              <a:chOff x="3593" y="1643"/>
              <a:chExt cx="1426" cy="1987"/>
            </a:xfrm>
          </p:grpSpPr>
          <p:sp>
            <p:nvSpPr>
              <p:cNvPr id="52238" name="Freeform 6"/>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52241"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52242"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2243" name="Line 11"/>
              <p:cNvSpPr>
                <a:spLocks noChangeShapeType="1"/>
              </p:cNvSpPr>
              <p:nvPr/>
            </p:nvSpPr>
            <p:spPr bwMode="auto">
              <a:xfrm flipH="1">
                <a:off x="4288" y="2606"/>
                <a:ext cx="0" cy="265"/>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4" name="Line 12"/>
              <p:cNvSpPr>
                <a:spLocks noChangeShapeType="1"/>
              </p:cNvSpPr>
              <p:nvPr/>
            </p:nvSpPr>
            <p:spPr bwMode="auto">
              <a:xfrm flipH="1" flipV="1">
                <a:off x="4284" y="2263"/>
                <a:ext cx="0" cy="311"/>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5"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a:t>F</a:t>
                </a:r>
                <a:r>
                  <a:rPr lang="en-US" i="1" baseline="-25000"/>
                  <a:t>g</a:t>
                </a:r>
              </a:p>
            </p:txBody>
          </p:sp>
          <p:sp>
            <p:nvSpPr>
              <p:cNvPr id="52246"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52231" name="Group 15"/>
            <p:cNvGrpSpPr>
              <a:grpSpLocks/>
            </p:cNvGrpSpPr>
            <p:nvPr/>
          </p:nvGrpSpPr>
          <p:grpSpPr bwMode="auto">
            <a:xfrm rot="1590330">
              <a:off x="2724" y="2134"/>
              <a:ext cx="878" cy="86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2232" name="AutoShape 21"/>
            <p:cNvSpPr>
              <a:spLocks noChangeArrowheads="1"/>
            </p:cNvSpPr>
            <p:nvPr/>
          </p:nvSpPr>
          <p:spPr bwMode="auto">
            <a:xfrm>
              <a:off x="3675" y="2450"/>
              <a:ext cx="613" cy="275"/>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360608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11</a:t>
            </a:fld>
            <a:endParaRPr lang="en-US"/>
          </a:p>
        </p:txBody>
      </p:sp>
      <p:sp>
        <p:nvSpPr>
          <p:cNvPr id="52227" name="Rectangle 2"/>
          <p:cNvSpPr>
            <a:spLocks noGrp="1" noChangeArrowheads="1"/>
          </p:cNvSpPr>
          <p:nvPr>
            <p:ph type="title"/>
          </p:nvPr>
        </p:nvSpPr>
        <p:spPr/>
        <p:txBody>
          <a:bodyPr/>
          <a:lstStyle/>
          <a:p>
            <a:pPr eaLnBrk="1" hangingPunct="1"/>
            <a:r>
              <a:rPr lang="en-US" dirty="0"/>
              <a:t>Question 123.5.3.5</a:t>
            </a:r>
          </a:p>
        </p:txBody>
      </p:sp>
      <p:sp>
        <p:nvSpPr>
          <p:cNvPr id="52228" name="Rectangle 3"/>
          <p:cNvSpPr>
            <a:spLocks noChangeArrowheads="1"/>
          </p:cNvSpPr>
          <p:nvPr/>
        </p:nvSpPr>
        <p:spPr bwMode="auto">
          <a:xfrm>
            <a:off x="485774" y="1600200"/>
            <a:ext cx="5305426" cy="4525963"/>
          </a:xfrm>
          <a:prstGeom prst="rect">
            <a:avLst/>
          </a:prstGeom>
          <a:noFill/>
          <a:ln w="9525">
            <a:noFill/>
            <a:miter lim="800000"/>
            <a:headEnd/>
            <a:tailEnd/>
          </a:ln>
        </p:spPr>
        <p:txBody>
          <a:bodyPr/>
          <a:lstStyle/>
          <a:p>
            <a:pPr marL="609600" indent="-609600">
              <a:lnSpc>
                <a:spcPct val="90000"/>
              </a:lnSpc>
              <a:spcBef>
                <a:spcPct val="20000"/>
              </a:spcBef>
            </a:pPr>
            <a:r>
              <a:rPr lang="en-US" sz="2800" dirty="0"/>
              <a:t>We say that there is a buoyant force acting on the beach ball. What is the buoyant force?</a:t>
            </a:r>
          </a:p>
          <a:p>
            <a:pPr marL="990600" lvl="1" indent="-533400">
              <a:lnSpc>
                <a:spcPct val="90000"/>
              </a:lnSpc>
              <a:spcBef>
                <a:spcPct val="20000"/>
              </a:spcBef>
              <a:buFontTx/>
              <a:buAutoNum type="alphaLcParenR"/>
            </a:pPr>
            <a:r>
              <a:rPr lang="en-US" sz="2400" dirty="0"/>
              <a:t>It is the net force on the beach ball</a:t>
            </a:r>
          </a:p>
          <a:p>
            <a:pPr marL="990600" lvl="1" indent="-533400">
              <a:lnSpc>
                <a:spcPct val="90000"/>
              </a:lnSpc>
              <a:spcBef>
                <a:spcPct val="20000"/>
              </a:spcBef>
              <a:buFontTx/>
              <a:buAutoNum type="alphaLcParenR"/>
            </a:pPr>
            <a:r>
              <a:rPr lang="en-US" sz="2400" dirty="0"/>
              <a:t>It is the net force due to the water pressure acting on the beach ball</a:t>
            </a:r>
          </a:p>
          <a:p>
            <a:pPr marL="990600" lvl="1" indent="-533400">
              <a:lnSpc>
                <a:spcPct val="90000"/>
              </a:lnSpc>
              <a:spcBef>
                <a:spcPct val="20000"/>
              </a:spcBef>
              <a:buFontTx/>
              <a:buAutoNum type="alphaLcParenR"/>
            </a:pPr>
            <a:r>
              <a:rPr lang="en-US" sz="2400" dirty="0"/>
              <a:t>It is a force that makes things float at the surface</a:t>
            </a:r>
          </a:p>
          <a:p>
            <a:pPr marL="990600" lvl="1" indent="-533400">
              <a:lnSpc>
                <a:spcPct val="90000"/>
              </a:lnSpc>
              <a:spcBef>
                <a:spcPct val="20000"/>
              </a:spcBef>
              <a:buFontTx/>
              <a:buAutoNum type="alphaLcParenR"/>
            </a:pPr>
            <a:r>
              <a:rPr lang="en-US" sz="2400" dirty="0"/>
              <a:t>50</a:t>
            </a:r>
          </a:p>
        </p:txBody>
      </p:sp>
      <p:sp>
        <p:nvSpPr>
          <p:cNvPr id="52238" name="Freeform 6"/>
          <p:cNvSpPr>
            <a:spLocks/>
          </p:cNvSpPr>
          <p:nvPr/>
        </p:nvSpPr>
        <p:spPr bwMode="auto">
          <a:xfrm>
            <a:off x="6756627" y="2434092"/>
            <a:ext cx="2058988" cy="144462"/>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6589940" y="2569029"/>
            <a:ext cx="2220913" cy="3019425"/>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6575652" y="2438854"/>
            <a:ext cx="2263775" cy="15875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2231" name="Group 15"/>
          <p:cNvGrpSpPr>
            <a:grpSpLocks/>
          </p:cNvGrpSpPr>
          <p:nvPr/>
        </p:nvGrpSpPr>
        <p:grpSpPr bwMode="auto">
          <a:xfrm rot="1590330">
            <a:off x="6994979" y="3257096"/>
            <a:ext cx="1393825" cy="136525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83723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a:t>Winter 2007</a:t>
            </a:r>
          </a:p>
        </p:txBody>
      </p:sp>
      <p:sp>
        <p:nvSpPr>
          <p:cNvPr id="27651" name="Footer Placeholder 4"/>
          <p:cNvSpPr>
            <a:spLocks noGrp="1"/>
          </p:cNvSpPr>
          <p:nvPr>
            <p:ph type="ftr" sz="quarter" idx="11"/>
          </p:nvPr>
        </p:nvSpPr>
        <p:spPr>
          <a:noFill/>
        </p:spPr>
        <p:txBody>
          <a:bodyPr/>
          <a:lstStyle/>
          <a:p>
            <a:r>
              <a:rPr lang="en-US"/>
              <a:t>R. Todd Lines</a:t>
            </a:r>
          </a:p>
        </p:txBody>
      </p:sp>
      <p:sp>
        <p:nvSpPr>
          <p:cNvPr id="27652" name="Slide Number Placeholder 5"/>
          <p:cNvSpPr>
            <a:spLocks noGrp="1"/>
          </p:cNvSpPr>
          <p:nvPr>
            <p:ph type="sldNum" sz="quarter" idx="12"/>
          </p:nvPr>
        </p:nvSpPr>
        <p:spPr>
          <a:noFill/>
        </p:spPr>
        <p:txBody>
          <a:bodyPr/>
          <a:lstStyle/>
          <a:p>
            <a:fld id="{DD9AE172-A913-44A5-97B9-A05F9BC295C4}" type="slidenum">
              <a:rPr lang="en-US" smtClean="0"/>
              <a:pPr/>
              <a:t>12</a:t>
            </a:fld>
            <a:endParaRPr lang="en-US"/>
          </a:p>
        </p:txBody>
      </p:sp>
      <p:sp>
        <p:nvSpPr>
          <p:cNvPr id="27653" name="Rectangle 2"/>
          <p:cNvSpPr>
            <a:spLocks noGrp="1" noChangeArrowheads="1"/>
          </p:cNvSpPr>
          <p:nvPr>
            <p:ph type="title"/>
          </p:nvPr>
        </p:nvSpPr>
        <p:spPr/>
        <p:txBody>
          <a:bodyPr/>
          <a:lstStyle/>
          <a:p>
            <a:pPr eaLnBrk="1" hangingPunct="1"/>
            <a:r>
              <a:rPr lang="en-US"/>
              <a:t>Buoyant Forces</a:t>
            </a:r>
          </a:p>
        </p:txBody>
      </p:sp>
      <p:sp>
        <p:nvSpPr>
          <p:cNvPr id="27654" name="Rectangle 3"/>
          <p:cNvSpPr>
            <a:spLocks noGrp="1" noChangeArrowheads="1"/>
          </p:cNvSpPr>
          <p:nvPr>
            <p:ph type="body" idx="1"/>
          </p:nvPr>
        </p:nvSpPr>
        <p:spPr>
          <a:xfrm>
            <a:off x="457200" y="1600200"/>
            <a:ext cx="3671888" cy="4525963"/>
          </a:xfrm>
        </p:spPr>
        <p:txBody>
          <a:bodyPr/>
          <a:lstStyle/>
          <a:p>
            <a:pPr eaLnBrk="1" hangingPunct="1"/>
            <a:r>
              <a:rPr lang="en-US" sz="2800"/>
              <a:t>Remember from</a:t>
            </a:r>
          </a:p>
          <a:p>
            <a:pPr lvl="1" eaLnBrk="1" hangingPunct="1"/>
            <a:r>
              <a:rPr lang="en-US" sz="2400"/>
              <a:t>a stationary parcel of water there is a force that balances the weight of the parcel</a:t>
            </a:r>
          </a:p>
          <a:p>
            <a:pPr lvl="1" eaLnBrk="1" hangingPunct="1"/>
            <a:r>
              <a:rPr lang="en-US" sz="2400"/>
              <a:t>Forces that act in the x-direction (sideways) balance each other </a:t>
            </a:r>
          </a:p>
        </p:txBody>
      </p:sp>
      <p:grpSp>
        <p:nvGrpSpPr>
          <p:cNvPr id="2" name="Group 4"/>
          <p:cNvGrpSpPr>
            <a:grpSpLocks/>
          </p:cNvGrpSpPr>
          <p:nvPr/>
        </p:nvGrpSpPr>
        <p:grpSpPr bwMode="auto">
          <a:xfrm>
            <a:off x="4833938" y="2451100"/>
            <a:ext cx="4029075" cy="2611438"/>
            <a:chOff x="3045" y="1544"/>
            <a:chExt cx="2538" cy="1645"/>
          </a:xfrm>
        </p:grpSpPr>
        <p:grpSp>
          <p:nvGrpSpPr>
            <p:cNvPr id="3" name="Group 5"/>
            <p:cNvGrpSpPr>
              <a:grpSpLocks/>
            </p:cNvGrpSpPr>
            <p:nvPr/>
          </p:nvGrpSpPr>
          <p:grpSpPr bwMode="auto">
            <a:xfrm>
              <a:off x="3500" y="1565"/>
              <a:ext cx="1416" cy="1624"/>
              <a:chOff x="3596" y="1780"/>
              <a:chExt cx="1416" cy="1624"/>
            </a:xfrm>
          </p:grpSpPr>
          <p:sp>
            <p:nvSpPr>
              <p:cNvPr id="27683"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7684"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27662" name="AutoShape 8"/>
            <p:cNvSpPr>
              <a:spLocks noChangeArrowheads="1"/>
            </p:cNvSpPr>
            <p:nvPr/>
          </p:nvSpPr>
          <p:spPr bwMode="auto">
            <a:xfrm>
              <a:off x="3664" y="1865"/>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27663" name="Rectangle 9"/>
            <p:cNvSpPr>
              <a:spLocks noChangeArrowheads="1"/>
            </p:cNvSpPr>
            <p:nvPr/>
          </p:nvSpPr>
          <p:spPr bwMode="auto">
            <a:xfrm>
              <a:off x="3664" y="1845"/>
              <a:ext cx="1076" cy="248"/>
            </a:xfrm>
            <a:prstGeom prst="rect">
              <a:avLst/>
            </a:prstGeom>
            <a:solidFill>
              <a:schemeClr val="accent1"/>
            </a:solidFill>
            <a:ln w="9525">
              <a:noFill/>
              <a:miter lim="800000"/>
              <a:headEnd/>
              <a:tailEnd/>
            </a:ln>
          </p:spPr>
          <p:txBody>
            <a:bodyPr wrap="none" anchor="ctr"/>
            <a:lstStyle/>
            <a:p>
              <a:endParaRPr lang="en-US"/>
            </a:p>
          </p:txBody>
        </p:sp>
        <p:sp>
          <p:nvSpPr>
            <p:cNvPr id="27664" name="Freeform 10"/>
            <p:cNvSpPr>
              <a:spLocks/>
            </p:cNvSpPr>
            <p:nvPr/>
          </p:nvSpPr>
          <p:spPr bwMode="auto">
            <a:xfrm>
              <a:off x="3584"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5" name="Freeform 11"/>
            <p:cNvSpPr>
              <a:spLocks/>
            </p:cNvSpPr>
            <p:nvPr/>
          </p:nvSpPr>
          <p:spPr bwMode="auto">
            <a:xfrm flipH="1">
              <a:off x="4208"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6" name="Rectangle 12"/>
            <p:cNvSpPr>
              <a:spLocks noChangeArrowheads="1"/>
            </p:cNvSpPr>
            <p:nvPr/>
          </p:nvSpPr>
          <p:spPr bwMode="auto">
            <a:xfrm>
              <a:off x="4044" y="2061"/>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7667" name="Line 13"/>
            <p:cNvSpPr>
              <a:spLocks noChangeShapeType="1"/>
            </p:cNvSpPr>
            <p:nvPr/>
          </p:nvSpPr>
          <p:spPr bwMode="auto">
            <a:xfrm>
              <a:off x="4204" y="1789"/>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8" name="Line 14"/>
            <p:cNvSpPr>
              <a:spLocks noChangeShapeType="1"/>
            </p:cNvSpPr>
            <p:nvPr/>
          </p:nvSpPr>
          <p:spPr bwMode="auto">
            <a:xfrm>
              <a:off x="4112" y="2701"/>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9" name="Line 15"/>
            <p:cNvSpPr>
              <a:spLocks noChangeShapeType="1"/>
            </p:cNvSpPr>
            <p:nvPr/>
          </p:nvSpPr>
          <p:spPr bwMode="auto">
            <a:xfrm flipV="1">
              <a:off x="4320" y="2705"/>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0" name="Text Box 16"/>
            <p:cNvSpPr txBox="1">
              <a:spLocks noChangeArrowheads="1"/>
            </p:cNvSpPr>
            <p:nvPr/>
          </p:nvSpPr>
          <p:spPr bwMode="auto">
            <a:xfrm>
              <a:off x="3966" y="1544"/>
              <a:ext cx="449" cy="231"/>
            </a:xfrm>
            <a:prstGeom prst="rect">
              <a:avLst/>
            </a:prstGeom>
            <a:noFill/>
            <a:ln w="9525">
              <a:noFill/>
              <a:miter lim="800000"/>
              <a:headEnd/>
              <a:tailEnd/>
            </a:ln>
          </p:spPr>
          <p:txBody>
            <a:bodyPr wrap="none">
              <a:spAutoFit/>
            </a:bodyPr>
            <a:lstStyle/>
            <a:p>
              <a:r>
                <a:rPr lang="en-US" i="1"/>
                <a:t>-P</a:t>
              </a:r>
              <a:r>
                <a:rPr lang="en-US" i="1" baseline="-25000"/>
                <a:t>o</a:t>
              </a:r>
              <a:r>
                <a:rPr lang="en-US" i="1"/>
                <a:t>A</a:t>
              </a:r>
              <a:r>
                <a:rPr lang="en-US" b="1" i="1">
                  <a:cs typeface="Arial" charset="0"/>
                </a:rPr>
                <a:t>ĵ</a:t>
              </a:r>
            </a:p>
          </p:txBody>
        </p:sp>
        <p:sp>
          <p:nvSpPr>
            <p:cNvPr id="27671" name="Text Box 17"/>
            <p:cNvSpPr txBox="1">
              <a:spLocks noChangeArrowheads="1"/>
            </p:cNvSpPr>
            <p:nvPr/>
          </p:nvSpPr>
          <p:spPr bwMode="auto">
            <a:xfrm>
              <a:off x="3814" y="2860"/>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27672" name="Rectangle 18"/>
            <p:cNvSpPr>
              <a:spLocks noChangeArrowheads="1"/>
            </p:cNvSpPr>
            <p:nvPr/>
          </p:nvSpPr>
          <p:spPr bwMode="auto">
            <a:xfrm>
              <a:off x="4362" y="2758"/>
              <a:ext cx="348" cy="231"/>
            </a:xfrm>
            <a:prstGeom prst="rect">
              <a:avLst/>
            </a:prstGeom>
            <a:noFill/>
            <a:ln w="9525">
              <a:noFill/>
              <a:miter lim="800000"/>
              <a:headEnd/>
              <a:tailEnd/>
            </a:ln>
          </p:spPr>
          <p:txBody>
            <a:bodyPr wrap="none">
              <a:spAutoFit/>
            </a:bodyPr>
            <a:lstStyle/>
            <a:p>
              <a:r>
                <a:rPr lang="en-US" i="1"/>
                <a:t>PA</a:t>
              </a:r>
              <a:r>
                <a:rPr lang="en-US" b="1" i="1"/>
                <a:t>ĵ</a:t>
              </a:r>
            </a:p>
          </p:txBody>
        </p:sp>
        <p:sp>
          <p:nvSpPr>
            <p:cNvPr id="27673" name="Line 19"/>
            <p:cNvSpPr>
              <a:spLocks noChangeShapeType="1"/>
            </p:cNvSpPr>
            <p:nvPr/>
          </p:nvSpPr>
          <p:spPr bwMode="auto">
            <a:xfrm flipH="1" flipV="1">
              <a:off x="4411" y="2426"/>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4" name="Line 20"/>
            <p:cNvSpPr>
              <a:spLocks noChangeShapeType="1"/>
            </p:cNvSpPr>
            <p:nvPr/>
          </p:nvSpPr>
          <p:spPr bwMode="auto">
            <a:xfrm flipV="1">
              <a:off x="3778" y="2432"/>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5" name="Freeform 21"/>
            <p:cNvSpPr>
              <a:spLocks/>
            </p:cNvSpPr>
            <p:nvPr/>
          </p:nvSpPr>
          <p:spPr bwMode="auto">
            <a:xfrm rot="1156648">
              <a:off x="4664" y="2021"/>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27676" name="Freeform 22"/>
            <p:cNvSpPr>
              <a:spLocks/>
            </p:cNvSpPr>
            <p:nvPr/>
          </p:nvSpPr>
          <p:spPr bwMode="auto">
            <a:xfrm rot="20443352" flipH="1">
              <a:off x="3562" y="2027"/>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nvGrpSpPr>
            <p:cNvPr id="4" name="Group 23"/>
            <p:cNvGrpSpPr>
              <a:grpSpLocks/>
            </p:cNvGrpSpPr>
            <p:nvPr/>
          </p:nvGrpSpPr>
          <p:grpSpPr bwMode="auto">
            <a:xfrm>
              <a:off x="5031" y="1904"/>
              <a:ext cx="552" cy="231"/>
              <a:chOff x="2252" y="1684"/>
              <a:chExt cx="552" cy="231"/>
            </a:xfrm>
          </p:grpSpPr>
          <p:sp>
            <p:nvSpPr>
              <p:cNvPr id="27681" name="Text Box 24"/>
              <p:cNvSpPr txBox="1">
                <a:spLocks noChangeArrowheads="1"/>
              </p:cNvSpPr>
              <p:nvPr/>
            </p:nvSpPr>
            <p:spPr bwMode="auto">
              <a:xfrm>
                <a:off x="2252" y="1684"/>
                <a:ext cx="552"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2" name="Freeform 25"/>
              <p:cNvSpPr>
                <a:spLocks/>
              </p:cNvSpPr>
              <p:nvPr/>
            </p:nvSpPr>
            <p:spPr bwMode="auto">
              <a:xfrm>
                <a:off x="2679" y="1717"/>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nvGrpSpPr>
            <p:cNvPr id="5" name="Group 26"/>
            <p:cNvGrpSpPr>
              <a:grpSpLocks/>
            </p:cNvGrpSpPr>
            <p:nvPr/>
          </p:nvGrpSpPr>
          <p:grpSpPr bwMode="auto">
            <a:xfrm>
              <a:off x="3045" y="1928"/>
              <a:ext cx="504" cy="231"/>
              <a:chOff x="230" y="1468"/>
              <a:chExt cx="504" cy="231"/>
            </a:xfrm>
          </p:grpSpPr>
          <p:sp>
            <p:nvSpPr>
              <p:cNvPr id="27679" name="Text Box 27"/>
              <p:cNvSpPr txBox="1">
                <a:spLocks noChangeArrowheads="1"/>
              </p:cNvSpPr>
              <p:nvPr/>
            </p:nvSpPr>
            <p:spPr bwMode="auto">
              <a:xfrm>
                <a:off x="230" y="1468"/>
                <a:ext cx="504"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0" name="Freeform 28"/>
              <p:cNvSpPr>
                <a:spLocks/>
              </p:cNvSpPr>
              <p:nvPr/>
            </p:nvSpPr>
            <p:spPr bwMode="auto">
              <a:xfrm>
                <a:off x="615" y="1501"/>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grpSp>
        <p:nvGrpSpPr>
          <p:cNvPr id="6" name="Group 29"/>
          <p:cNvGrpSpPr>
            <a:grpSpLocks/>
          </p:cNvGrpSpPr>
          <p:nvPr/>
        </p:nvGrpSpPr>
        <p:grpSpPr bwMode="auto">
          <a:xfrm>
            <a:off x="8337550" y="4014788"/>
            <a:ext cx="446088" cy="855662"/>
            <a:chOff x="3845" y="3543"/>
            <a:chExt cx="514" cy="648"/>
          </a:xfrm>
        </p:grpSpPr>
        <p:sp>
          <p:nvSpPr>
            <p:cNvPr id="27657" name="Line 30"/>
            <p:cNvSpPr>
              <a:spLocks noChangeShapeType="1"/>
            </p:cNvSpPr>
            <p:nvPr/>
          </p:nvSpPr>
          <p:spPr bwMode="auto">
            <a:xfrm>
              <a:off x="3865" y="3682"/>
              <a:ext cx="0" cy="348"/>
            </a:xfrm>
            <a:prstGeom prst="line">
              <a:avLst/>
            </a:prstGeom>
            <a:noFill/>
            <a:ln w="9525">
              <a:solidFill>
                <a:schemeClr val="tx1"/>
              </a:solidFill>
              <a:round/>
              <a:headEnd type="arrow" w="med" len="med"/>
              <a:tailEnd/>
            </a:ln>
          </p:spPr>
          <p:txBody>
            <a:bodyPr/>
            <a:lstStyle/>
            <a:p>
              <a:endParaRPr lang="en-US"/>
            </a:p>
          </p:txBody>
        </p:sp>
        <p:sp>
          <p:nvSpPr>
            <p:cNvPr id="27658" name="Line 31"/>
            <p:cNvSpPr>
              <a:spLocks noChangeShapeType="1"/>
            </p:cNvSpPr>
            <p:nvPr/>
          </p:nvSpPr>
          <p:spPr bwMode="auto">
            <a:xfrm>
              <a:off x="3865" y="4030"/>
              <a:ext cx="300" cy="0"/>
            </a:xfrm>
            <a:prstGeom prst="line">
              <a:avLst/>
            </a:prstGeom>
            <a:noFill/>
            <a:ln w="9525">
              <a:solidFill>
                <a:schemeClr val="tx1"/>
              </a:solidFill>
              <a:round/>
              <a:headEnd/>
              <a:tailEnd type="arrow" w="med" len="med"/>
            </a:ln>
          </p:spPr>
          <p:txBody>
            <a:bodyPr/>
            <a:lstStyle/>
            <a:p>
              <a:endParaRPr lang="en-US"/>
            </a:p>
          </p:txBody>
        </p:sp>
        <p:sp>
          <p:nvSpPr>
            <p:cNvPr id="27659" name="Text Box 32"/>
            <p:cNvSpPr txBox="1">
              <a:spLocks noChangeArrowheads="1"/>
            </p:cNvSpPr>
            <p:nvPr/>
          </p:nvSpPr>
          <p:spPr bwMode="auto">
            <a:xfrm>
              <a:off x="3845" y="3543"/>
              <a:ext cx="271" cy="278"/>
            </a:xfrm>
            <a:prstGeom prst="rect">
              <a:avLst/>
            </a:prstGeom>
            <a:noFill/>
            <a:ln w="9525">
              <a:noFill/>
              <a:miter lim="800000"/>
              <a:headEnd/>
              <a:tailEnd/>
            </a:ln>
          </p:spPr>
          <p:txBody>
            <a:bodyPr wrap="none">
              <a:spAutoFit/>
            </a:bodyPr>
            <a:lstStyle/>
            <a:p>
              <a:r>
                <a:rPr lang="en-US"/>
                <a:t>j</a:t>
              </a:r>
            </a:p>
          </p:txBody>
        </p:sp>
        <p:sp>
          <p:nvSpPr>
            <p:cNvPr id="27660" name="Text Box 33"/>
            <p:cNvSpPr txBox="1">
              <a:spLocks noChangeArrowheads="1"/>
            </p:cNvSpPr>
            <p:nvPr/>
          </p:nvSpPr>
          <p:spPr bwMode="auto">
            <a:xfrm>
              <a:off x="4088" y="3913"/>
              <a:ext cx="271" cy="278"/>
            </a:xfrm>
            <a:prstGeom prst="rect">
              <a:avLst/>
            </a:prstGeom>
            <a:noFill/>
            <a:ln w="9525">
              <a:noFill/>
              <a:miter lim="800000"/>
              <a:headEnd/>
              <a:tailEnd/>
            </a:ln>
          </p:spPr>
          <p:txBody>
            <a:bodyPr wrap="none">
              <a:spAutoFit/>
            </a:bodyPr>
            <a:lstStyle/>
            <a:p>
              <a:r>
                <a:rPr lang="en-US"/>
                <a:t>i</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a:t>Winter 2007</a:t>
            </a:r>
          </a:p>
        </p:txBody>
      </p:sp>
      <p:sp>
        <p:nvSpPr>
          <p:cNvPr id="28675" name="Footer Placeholder 4"/>
          <p:cNvSpPr>
            <a:spLocks noGrp="1"/>
          </p:cNvSpPr>
          <p:nvPr>
            <p:ph type="ftr" sz="quarter" idx="11"/>
          </p:nvPr>
        </p:nvSpPr>
        <p:spPr>
          <a:noFill/>
        </p:spPr>
        <p:txBody>
          <a:bodyPr/>
          <a:lstStyle/>
          <a:p>
            <a:r>
              <a:rPr lang="en-US"/>
              <a:t>R. Todd Lines</a:t>
            </a:r>
          </a:p>
        </p:txBody>
      </p:sp>
      <p:sp>
        <p:nvSpPr>
          <p:cNvPr id="28676" name="Slide Number Placeholder 5"/>
          <p:cNvSpPr>
            <a:spLocks noGrp="1"/>
          </p:cNvSpPr>
          <p:nvPr>
            <p:ph type="sldNum" sz="quarter" idx="12"/>
          </p:nvPr>
        </p:nvSpPr>
        <p:spPr>
          <a:noFill/>
        </p:spPr>
        <p:txBody>
          <a:bodyPr/>
          <a:lstStyle/>
          <a:p>
            <a:fld id="{50846E30-7F84-4614-A11D-B720FDD20388}" type="slidenum">
              <a:rPr lang="en-US" smtClean="0"/>
              <a:pPr/>
              <a:t>13</a:t>
            </a:fld>
            <a:endParaRPr lang="en-US" dirty="0"/>
          </a:p>
        </p:txBody>
      </p:sp>
      <p:sp>
        <p:nvSpPr>
          <p:cNvPr id="28677" name="Rectangle 2"/>
          <p:cNvSpPr>
            <a:spLocks noGrp="1" noChangeArrowheads="1"/>
          </p:cNvSpPr>
          <p:nvPr>
            <p:ph type="title"/>
          </p:nvPr>
        </p:nvSpPr>
        <p:spPr/>
        <p:txBody>
          <a:bodyPr/>
          <a:lstStyle/>
          <a:p>
            <a:pPr eaLnBrk="1" hangingPunct="1"/>
            <a:r>
              <a:rPr lang="en-US"/>
              <a:t>Buoyant Forces</a:t>
            </a:r>
          </a:p>
        </p:txBody>
      </p:sp>
      <p:sp>
        <p:nvSpPr>
          <p:cNvPr id="28678" name="Rectangle 3"/>
          <p:cNvSpPr>
            <a:spLocks noGrp="1" noChangeArrowheads="1"/>
          </p:cNvSpPr>
          <p:nvPr>
            <p:ph type="body" idx="1"/>
          </p:nvPr>
        </p:nvSpPr>
        <p:spPr>
          <a:xfrm>
            <a:off x="485775" y="1600200"/>
            <a:ext cx="3759200" cy="4525963"/>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 name="Group 4"/>
          <p:cNvGrpSpPr>
            <a:grpSpLocks/>
          </p:cNvGrpSpPr>
          <p:nvPr/>
        </p:nvGrpSpPr>
        <p:grpSpPr bwMode="auto">
          <a:xfrm>
            <a:off x="4324350" y="2506663"/>
            <a:ext cx="4195763" cy="3154362"/>
            <a:chOff x="2724" y="1579"/>
            <a:chExt cx="2643" cy="1987"/>
          </a:xfrm>
        </p:grpSpPr>
        <p:grpSp>
          <p:nvGrpSpPr>
            <p:cNvPr id="3" name="Group 5"/>
            <p:cNvGrpSpPr>
              <a:grpSpLocks/>
            </p:cNvGrpSpPr>
            <p:nvPr/>
          </p:nvGrpSpPr>
          <p:grpSpPr bwMode="auto">
            <a:xfrm>
              <a:off x="3941" y="1579"/>
              <a:ext cx="1426" cy="1987"/>
              <a:chOff x="3593" y="1643"/>
              <a:chExt cx="1426" cy="1987"/>
            </a:xfrm>
          </p:grpSpPr>
          <p:sp>
            <p:nvSpPr>
              <p:cNvPr id="28687" name="Freeform 6"/>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28688"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28689"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28690"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28691"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2" name="Line 11"/>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3" name="Line 12"/>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4"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28695"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4" name="Group 15"/>
            <p:cNvGrpSpPr>
              <a:grpSpLocks/>
            </p:cNvGrpSpPr>
            <p:nvPr/>
          </p:nvGrpSpPr>
          <p:grpSpPr bwMode="auto">
            <a:xfrm rot="1590330">
              <a:off x="2724" y="2134"/>
              <a:ext cx="878" cy="860"/>
              <a:chOff x="2213" y="2234"/>
              <a:chExt cx="878" cy="860"/>
            </a:xfrm>
          </p:grpSpPr>
          <p:sp>
            <p:nvSpPr>
              <p:cNvPr id="28682"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683" name="Arc 17"/>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4" name="Arc 18"/>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28685" name="Arc 19"/>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6" name="Arc 20"/>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Date Placeholder 3"/>
          <p:cNvSpPr>
            <a:spLocks noGrp="1"/>
          </p:cNvSpPr>
          <p:nvPr>
            <p:ph type="dt" sz="quarter" idx="10"/>
          </p:nvPr>
        </p:nvSpPr>
        <p:spPr>
          <a:noFill/>
        </p:spPr>
        <p:txBody>
          <a:bodyPr/>
          <a:lstStyle/>
          <a:p>
            <a:r>
              <a:rPr lang="en-US"/>
              <a:t>Winter 2007</a:t>
            </a:r>
          </a:p>
        </p:txBody>
      </p:sp>
      <p:sp>
        <p:nvSpPr>
          <p:cNvPr id="8197" name="Footer Placeholder 4"/>
          <p:cNvSpPr>
            <a:spLocks noGrp="1"/>
          </p:cNvSpPr>
          <p:nvPr>
            <p:ph type="ftr" sz="quarter" idx="11"/>
          </p:nvPr>
        </p:nvSpPr>
        <p:spPr>
          <a:noFill/>
        </p:spPr>
        <p:txBody>
          <a:bodyPr/>
          <a:lstStyle/>
          <a:p>
            <a:r>
              <a:rPr lang="en-US"/>
              <a:t>R. Todd Lines</a:t>
            </a:r>
          </a:p>
        </p:txBody>
      </p:sp>
      <p:sp>
        <p:nvSpPr>
          <p:cNvPr id="8198" name="Slide Number Placeholder 5"/>
          <p:cNvSpPr>
            <a:spLocks noGrp="1"/>
          </p:cNvSpPr>
          <p:nvPr>
            <p:ph type="sldNum" sz="quarter" idx="12"/>
          </p:nvPr>
        </p:nvSpPr>
        <p:spPr>
          <a:noFill/>
        </p:spPr>
        <p:txBody>
          <a:bodyPr/>
          <a:lstStyle/>
          <a:p>
            <a:fld id="{4E954239-4440-40A6-A387-496219AC2410}" type="slidenum">
              <a:rPr lang="en-US" smtClean="0"/>
              <a:pPr/>
              <a:t>14</a:t>
            </a:fld>
            <a:endParaRPr lang="en-US"/>
          </a:p>
        </p:txBody>
      </p:sp>
      <p:sp>
        <p:nvSpPr>
          <p:cNvPr id="8199" name="Rectangle 2"/>
          <p:cNvSpPr>
            <a:spLocks noGrp="1" noChangeArrowheads="1"/>
          </p:cNvSpPr>
          <p:nvPr>
            <p:ph type="title"/>
          </p:nvPr>
        </p:nvSpPr>
        <p:spPr/>
        <p:txBody>
          <a:bodyPr/>
          <a:lstStyle/>
          <a:p>
            <a:pPr eaLnBrk="1" hangingPunct="1"/>
            <a:r>
              <a:rPr lang="en-US"/>
              <a:t>Archimedes’ Principle</a:t>
            </a:r>
          </a:p>
        </p:txBody>
      </p:sp>
      <p:sp>
        <p:nvSpPr>
          <p:cNvPr id="8200" name="AutoShape 3"/>
          <p:cNvSpPr>
            <a:spLocks noChangeArrowheads="1"/>
          </p:cNvSpPr>
          <p:nvPr/>
        </p:nvSpPr>
        <p:spPr bwMode="auto">
          <a:xfrm>
            <a:off x="522288" y="1539875"/>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magnitude of the buoyant force always equals the weight of the fluid displaced by the object</a:t>
            </a:r>
          </a:p>
        </p:txBody>
      </p:sp>
      <p:sp>
        <p:nvSpPr>
          <p:cNvPr id="8201" name="Line 4"/>
          <p:cNvSpPr>
            <a:spLocks noChangeShapeType="1"/>
          </p:cNvSpPr>
          <p:nvPr/>
        </p:nvSpPr>
        <p:spPr bwMode="auto">
          <a:xfrm flipH="1">
            <a:off x="6902450" y="3824288"/>
            <a:ext cx="215900" cy="0"/>
          </a:xfrm>
          <a:prstGeom prst="line">
            <a:avLst/>
          </a:prstGeom>
          <a:noFill/>
          <a:ln w="9525">
            <a:solidFill>
              <a:schemeClr val="tx1"/>
            </a:solidFill>
            <a:round/>
            <a:headEnd/>
            <a:tailEnd/>
          </a:ln>
        </p:spPr>
        <p:txBody>
          <a:bodyPr/>
          <a:lstStyle/>
          <a:p>
            <a:endParaRPr lang="en-US"/>
          </a:p>
        </p:txBody>
      </p:sp>
      <p:grpSp>
        <p:nvGrpSpPr>
          <p:cNvPr id="2" name="Group 5"/>
          <p:cNvGrpSpPr>
            <a:grpSpLocks/>
          </p:cNvGrpSpPr>
          <p:nvPr/>
        </p:nvGrpSpPr>
        <p:grpSpPr bwMode="auto">
          <a:xfrm>
            <a:off x="6332538" y="3024188"/>
            <a:ext cx="1900237" cy="2265362"/>
            <a:chOff x="3989" y="1959"/>
            <a:chExt cx="1416" cy="1628"/>
          </a:xfrm>
        </p:grpSpPr>
        <p:grpSp>
          <p:nvGrpSpPr>
            <p:cNvPr id="3" name="Group 6"/>
            <p:cNvGrpSpPr>
              <a:grpSpLocks/>
            </p:cNvGrpSpPr>
            <p:nvPr/>
          </p:nvGrpSpPr>
          <p:grpSpPr bwMode="auto">
            <a:xfrm>
              <a:off x="3989" y="1963"/>
              <a:ext cx="1416" cy="1624"/>
              <a:chOff x="3596" y="1780"/>
              <a:chExt cx="1416" cy="1624"/>
            </a:xfrm>
          </p:grpSpPr>
          <p:sp>
            <p:nvSpPr>
              <p:cNvPr id="8240"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41"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28" name="AutoShape 9"/>
            <p:cNvSpPr>
              <a:spLocks noChangeArrowheads="1"/>
            </p:cNvSpPr>
            <p:nvPr/>
          </p:nvSpPr>
          <p:spPr bwMode="auto">
            <a:xfrm>
              <a:off x="4153" y="2263"/>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29" name="Rectangle 10"/>
            <p:cNvSpPr>
              <a:spLocks noChangeArrowheads="1"/>
            </p:cNvSpPr>
            <p:nvPr/>
          </p:nvSpPr>
          <p:spPr bwMode="auto">
            <a:xfrm>
              <a:off x="4153" y="2243"/>
              <a:ext cx="1076" cy="248"/>
            </a:xfrm>
            <a:prstGeom prst="rect">
              <a:avLst/>
            </a:prstGeom>
            <a:solidFill>
              <a:schemeClr val="accent1"/>
            </a:solidFill>
            <a:ln w="9525">
              <a:noFill/>
              <a:miter lim="800000"/>
              <a:headEnd/>
              <a:tailEnd/>
            </a:ln>
          </p:spPr>
          <p:txBody>
            <a:bodyPr wrap="none" anchor="ctr"/>
            <a:lstStyle/>
            <a:p>
              <a:endParaRPr lang="en-US"/>
            </a:p>
          </p:txBody>
        </p:sp>
        <p:sp>
          <p:nvSpPr>
            <p:cNvPr id="8230" name="Freeform 11"/>
            <p:cNvSpPr>
              <a:spLocks/>
            </p:cNvSpPr>
            <p:nvPr/>
          </p:nvSpPr>
          <p:spPr bwMode="auto">
            <a:xfrm>
              <a:off x="4073"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1" name="Freeform 12"/>
            <p:cNvSpPr>
              <a:spLocks/>
            </p:cNvSpPr>
            <p:nvPr/>
          </p:nvSpPr>
          <p:spPr bwMode="auto">
            <a:xfrm flipH="1">
              <a:off x="4697"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2" name="Rectangle 13"/>
            <p:cNvSpPr>
              <a:spLocks noChangeArrowheads="1"/>
            </p:cNvSpPr>
            <p:nvPr/>
          </p:nvSpPr>
          <p:spPr bwMode="auto">
            <a:xfrm>
              <a:off x="4533" y="2459"/>
              <a:ext cx="380" cy="640"/>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8233" name="Line 14"/>
            <p:cNvSpPr>
              <a:spLocks noChangeShapeType="1"/>
            </p:cNvSpPr>
            <p:nvPr/>
          </p:nvSpPr>
          <p:spPr bwMode="auto">
            <a:xfrm flipH="1">
              <a:off x="4353" y="3099"/>
              <a:ext cx="136" cy="0"/>
            </a:xfrm>
            <a:prstGeom prst="line">
              <a:avLst/>
            </a:prstGeom>
            <a:noFill/>
            <a:ln w="9525">
              <a:solidFill>
                <a:schemeClr val="tx1"/>
              </a:solidFill>
              <a:round/>
              <a:headEnd/>
              <a:tailEnd/>
            </a:ln>
          </p:spPr>
          <p:txBody>
            <a:bodyPr/>
            <a:lstStyle/>
            <a:p>
              <a:endParaRPr lang="en-US"/>
            </a:p>
          </p:txBody>
        </p:sp>
        <p:sp>
          <p:nvSpPr>
            <p:cNvPr id="8234" name="Line 15"/>
            <p:cNvSpPr>
              <a:spLocks noChangeShapeType="1"/>
            </p:cNvSpPr>
            <p:nvPr/>
          </p:nvSpPr>
          <p:spPr bwMode="auto">
            <a:xfrm>
              <a:off x="4340" y="2495"/>
              <a:ext cx="0" cy="588"/>
            </a:xfrm>
            <a:prstGeom prst="line">
              <a:avLst/>
            </a:prstGeom>
            <a:noFill/>
            <a:ln w="9525">
              <a:solidFill>
                <a:schemeClr val="tx1"/>
              </a:solidFill>
              <a:round/>
              <a:headEnd type="triangle" w="med" len="med"/>
              <a:tailEnd type="triangle" w="med" len="med"/>
            </a:ln>
          </p:spPr>
          <p:txBody>
            <a:bodyPr/>
            <a:lstStyle/>
            <a:p>
              <a:endParaRPr lang="en-US"/>
            </a:p>
          </p:txBody>
        </p:sp>
        <p:sp>
          <p:nvSpPr>
            <p:cNvPr id="8235" name="Line 16"/>
            <p:cNvSpPr>
              <a:spLocks noChangeShapeType="1"/>
            </p:cNvSpPr>
            <p:nvPr/>
          </p:nvSpPr>
          <p:spPr bwMode="auto">
            <a:xfrm>
              <a:off x="4729" y="3099"/>
              <a:ext cx="0" cy="200"/>
            </a:xfrm>
            <a:prstGeom prst="line">
              <a:avLst/>
            </a:prstGeom>
            <a:noFill/>
            <a:ln w="28575">
              <a:solidFill>
                <a:schemeClr val="tx2">
                  <a:lumMod val="50000"/>
                </a:schemeClr>
              </a:solidFill>
              <a:round/>
              <a:headEnd/>
              <a:tailEnd type="triangle" w="med" len="med"/>
            </a:ln>
          </p:spPr>
          <p:txBody>
            <a:bodyPr/>
            <a:lstStyle/>
            <a:p>
              <a:endParaRPr lang="en-US" dirty="0"/>
            </a:p>
          </p:txBody>
        </p:sp>
        <p:sp>
          <p:nvSpPr>
            <p:cNvPr id="8236" name="Line 17"/>
            <p:cNvSpPr>
              <a:spLocks noChangeShapeType="1"/>
            </p:cNvSpPr>
            <p:nvPr/>
          </p:nvSpPr>
          <p:spPr bwMode="auto">
            <a:xfrm flipV="1">
              <a:off x="4718" y="2244"/>
              <a:ext cx="4" cy="210"/>
            </a:xfrm>
            <a:prstGeom prst="line">
              <a:avLst/>
            </a:prstGeom>
            <a:noFill/>
            <a:ln w="28575">
              <a:solidFill>
                <a:schemeClr val="tx2">
                  <a:lumMod val="50000"/>
                </a:schemeClr>
              </a:solidFill>
              <a:round/>
              <a:headEnd/>
              <a:tailEnd type="triangle" w="med" len="med"/>
            </a:ln>
          </p:spPr>
          <p:txBody>
            <a:bodyPr/>
            <a:lstStyle/>
            <a:p>
              <a:endParaRPr lang="en-US"/>
            </a:p>
          </p:txBody>
        </p:sp>
        <p:sp>
          <p:nvSpPr>
            <p:cNvPr id="8237" name="Text Box 18"/>
            <p:cNvSpPr txBox="1">
              <a:spLocks noChangeArrowheads="1"/>
            </p:cNvSpPr>
            <p:nvPr/>
          </p:nvSpPr>
          <p:spPr bwMode="auto">
            <a:xfrm>
              <a:off x="4541" y="3268"/>
              <a:ext cx="294" cy="265"/>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8238" name="Rectangle 19"/>
            <p:cNvSpPr>
              <a:spLocks noChangeArrowheads="1"/>
            </p:cNvSpPr>
            <p:nvPr/>
          </p:nvSpPr>
          <p:spPr bwMode="auto">
            <a:xfrm>
              <a:off x="4743" y="2224"/>
              <a:ext cx="260" cy="263"/>
            </a:xfrm>
            <a:prstGeom prst="rect">
              <a:avLst/>
            </a:prstGeom>
            <a:noFill/>
            <a:ln w="9525">
              <a:noFill/>
              <a:miter lim="800000"/>
              <a:headEnd/>
              <a:tailEnd/>
            </a:ln>
          </p:spPr>
          <p:txBody>
            <a:bodyPr wrap="none">
              <a:spAutoFit/>
            </a:bodyPr>
            <a:lstStyle/>
            <a:p>
              <a:r>
                <a:rPr lang="en-US" b="1"/>
                <a:t>B</a:t>
              </a:r>
              <a:endParaRPr lang="en-US" b="1" i="1"/>
            </a:p>
          </p:txBody>
        </p:sp>
        <p:sp>
          <p:nvSpPr>
            <p:cNvPr id="8239" name="Text Box 20"/>
            <p:cNvSpPr txBox="1">
              <a:spLocks noChangeArrowheads="1"/>
            </p:cNvSpPr>
            <p:nvPr/>
          </p:nvSpPr>
          <p:spPr bwMode="auto">
            <a:xfrm>
              <a:off x="4242" y="2671"/>
              <a:ext cx="211" cy="219"/>
            </a:xfrm>
            <a:prstGeom prst="rect">
              <a:avLst/>
            </a:prstGeom>
            <a:solidFill>
              <a:schemeClr val="accent1"/>
            </a:solidFill>
            <a:ln w="9525">
              <a:noFill/>
              <a:miter lim="800000"/>
              <a:headEnd/>
              <a:tailEnd/>
            </a:ln>
          </p:spPr>
          <p:txBody>
            <a:bodyPr wrap="none">
              <a:spAutoFit/>
            </a:bodyPr>
            <a:lstStyle/>
            <a:p>
              <a:r>
                <a:rPr lang="en-US" sz="1400" i="1"/>
                <a:t>h</a:t>
              </a:r>
            </a:p>
          </p:txBody>
        </p:sp>
      </p:grpSp>
      <p:grpSp>
        <p:nvGrpSpPr>
          <p:cNvPr id="4" name="Group 21"/>
          <p:cNvGrpSpPr>
            <a:grpSpLocks/>
          </p:cNvGrpSpPr>
          <p:nvPr/>
        </p:nvGrpSpPr>
        <p:grpSpPr bwMode="auto">
          <a:xfrm>
            <a:off x="3635375" y="3009900"/>
            <a:ext cx="2074863" cy="2263775"/>
            <a:chOff x="2290" y="1950"/>
            <a:chExt cx="1307" cy="1426"/>
          </a:xfrm>
        </p:grpSpPr>
        <p:grpSp>
          <p:nvGrpSpPr>
            <p:cNvPr id="5" name="Group 22"/>
            <p:cNvGrpSpPr>
              <a:grpSpLocks/>
            </p:cNvGrpSpPr>
            <p:nvPr/>
          </p:nvGrpSpPr>
          <p:grpSpPr bwMode="auto">
            <a:xfrm>
              <a:off x="2290" y="1954"/>
              <a:ext cx="1307" cy="1422"/>
              <a:chOff x="3596" y="1780"/>
              <a:chExt cx="1416" cy="1624"/>
            </a:xfrm>
          </p:grpSpPr>
          <p:sp>
            <p:nvSpPr>
              <p:cNvPr id="8225"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26"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10" name="AutoShape 25"/>
            <p:cNvSpPr>
              <a:spLocks noChangeArrowheads="1"/>
            </p:cNvSpPr>
            <p:nvPr/>
          </p:nvSpPr>
          <p:spPr bwMode="auto">
            <a:xfrm>
              <a:off x="2441" y="2216"/>
              <a:ext cx="1005" cy="112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11" name="Rectangle 26"/>
            <p:cNvSpPr>
              <a:spLocks noChangeArrowheads="1"/>
            </p:cNvSpPr>
            <p:nvPr/>
          </p:nvSpPr>
          <p:spPr bwMode="auto">
            <a:xfrm>
              <a:off x="2441" y="2199"/>
              <a:ext cx="994" cy="217"/>
            </a:xfrm>
            <a:prstGeom prst="rect">
              <a:avLst/>
            </a:prstGeom>
            <a:solidFill>
              <a:schemeClr val="accent1"/>
            </a:solidFill>
            <a:ln w="9525">
              <a:noFill/>
              <a:miter lim="800000"/>
              <a:headEnd/>
              <a:tailEnd/>
            </a:ln>
          </p:spPr>
          <p:txBody>
            <a:bodyPr wrap="none" anchor="ctr"/>
            <a:lstStyle/>
            <a:p>
              <a:endParaRPr lang="en-US"/>
            </a:p>
          </p:txBody>
        </p:sp>
        <p:sp>
          <p:nvSpPr>
            <p:cNvPr id="8212" name="Freeform 27"/>
            <p:cNvSpPr>
              <a:spLocks/>
            </p:cNvSpPr>
            <p:nvPr/>
          </p:nvSpPr>
          <p:spPr bwMode="auto">
            <a:xfrm>
              <a:off x="2368" y="1950"/>
              <a:ext cx="576"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3" name="Freeform 28"/>
            <p:cNvSpPr>
              <a:spLocks/>
            </p:cNvSpPr>
            <p:nvPr/>
          </p:nvSpPr>
          <p:spPr bwMode="auto">
            <a:xfrm flipH="1">
              <a:off x="2944" y="1950"/>
              <a:ext cx="575"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4" name="Rectangle 29"/>
            <p:cNvSpPr>
              <a:spLocks noChangeArrowheads="1"/>
            </p:cNvSpPr>
            <p:nvPr/>
          </p:nvSpPr>
          <p:spPr bwMode="auto">
            <a:xfrm>
              <a:off x="2792" y="2388"/>
              <a:ext cx="351" cy="56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15" name="Line 30"/>
            <p:cNvSpPr>
              <a:spLocks noChangeShapeType="1"/>
            </p:cNvSpPr>
            <p:nvPr/>
          </p:nvSpPr>
          <p:spPr bwMode="auto">
            <a:xfrm flipH="1">
              <a:off x="2944" y="2254"/>
              <a:ext cx="4" cy="134"/>
            </a:xfrm>
            <a:prstGeom prst="line">
              <a:avLst/>
            </a:prstGeom>
            <a:noFill/>
            <a:ln w="28575">
              <a:solidFill>
                <a:schemeClr val="tx2">
                  <a:lumMod val="50000"/>
                </a:schemeClr>
              </a:solidFill>
              <a:round/>
              <a:headEnd/>
              <a:tailEnd type="triangle" w="med" len="med"/>
            </a:ln>
          </p:spPr>
          <p:txBody>
            <a:bodyPr/>
            <a:lstStyle/>
            <a:p>
              <a:endParaRPr lang="en-US"/>
            </a:p>
          </p:txBody>
        </p:sp>
        <p:sp>
          <p:nvSpPr>
            <p:cNvPr id="8216" name="Line 31"/>
            <p:cNvSpPr>
              <a:spLocks noChangeShapeType="1"/>
            </p:cNvSpPr>
            <p:nvPr/>
          </p:nvSpPr>
          <p:spPr bwMode="auto">
            <a:xfrm>
              <a:off x="2855" y="2949"/>
              <a:ext cx="0" cy="11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7" name="Line 32"/>
            <p:cNvSpPr>
              <a:spLocks noChangeShapeType="1"/>
            </p:cNvSpPr>
            <p:nvPr/>
          </p:nvSpPr>
          <p:spPr bwMode="auto">
            <a:xfrm flipV="1">
              <a:off x="3047" y="2952"/>
              <a:ext cx="4" cy="20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8" name="Text Box 33"/>
            <p:cNvSpPr txBox="1">
              <a:spLocks noChangeArrowheads="1"/>
            </p:cNvSpPr>
            <p:nvPr/>
          </p:nvSpPr>
          <p:spPr bwMode="auto">
            <a:xfrm>
              <a:off x="2720" y="1982"/>
              <a:ext cx="591" cy="212"/>
            </a:xfrm>
            <a:prstGeom prst="rect">
              <a:avLst/>
            </a:prstGeom>
            <a:noFill/>
            <a:ln w="9525">
              <a:noFill/>
              <a:miter lim="800000"/>
              <a:headEnd/>
              <a:tailEnd/>
            </a:ln>
          </p:spPr>
          <p:txBody>
            <a:bodyPr wrap="none">
              <a:spAutoFit/>
            </a:bodyPr>
            <a:lstStyle/>
            <a:p>
              <a:r>
                <a:rPr lang="en-US" sz="1600" b="1"/>
                <a:t>F</a:t>
              </a:r>
              <a:r>
                <a:rPr lang="en-US" sz="1600" i="1" baseline="-25000"/>
                <a:t>t</a:t>
              </a:r>
              <a:r>
                <a:rPr lang="en-US" sz="1600" i="1"/>
                <a:t>=-P</a:t>
              </a:r>
              <a:r>
                <a:rPr lang="en-US" sz="1600" i="1" baseline="-25000"/>
                <a:t>o</a:t>
              </a:r>
              <a:r>
                <a:rPr lang="en-US" sz="1600" i="1"/>
                <a:t>A</a:t>
              </a:r>
              <a:r>
                <a:rPr lang="en-US" sz="1600" b="1" i="1">
                  <a:cs typeface="Arial" charset="0"/>
                </a:rPr>
                <a:t>ĵ</a:t>
              </a:r>
            </a:p>
          </p:txBody>
        </p:sp>
        <p:sp>
          <p:nvSpPr>
            <p:cNvPr id="8219" name="Text Box 34"/>
            <p:cNvSpPr txBox="1">
              <a:spLocks noChangeArrowheads="1"/>
            </p:cNvSpPr>
            <p:nvPr/>
          </p:nvSpPr>
          <p:spPr bwMode="auto">
            <a:xfrm>
              <a:off x="2580" y="3088"/>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8220" name="Rectangle 35"/>
            <p:cNvSpPr>
              <a:spLocks noChangeArrowheads="1"/>
            </p:cNvSpPr>
            <p:nvPr/>
          </p:nvSpPr>
          <p:spPr bwMode="auto">
            <a:xfrm>
              <a:off x="2875" y="3122"/>
              <a:ext cx="524" cy="212"/>
            </a:xfrm>
            <a:prstGeom prst="rect">
              <a:avLst/>
            </a:prstGeom>
            <a:noFill/>
            <a:ln w="9525">
              <a:noFill/>
              <a:miter lim="800000"/>
              <a:headEnd/>
              <a:tailEnd/>
            </a:ln>
          </p:spPr>
          <p:txBody>
            <a:bodyPr wrap="none">
              <a:spAutoFit/>
            </a:bodyPr>
            <a:lstStyle/>
            <a:p>
              <a:r>
                <a:rPr lang="en-US" sz="1600" b="1"/>
                <a:t>F</a:t>
              </a:r>
              <a:r>
                <a:rPr lang="en-US" sz="1600" baseline="-25000"/>
                <a:t>b</a:t>
              </a:r>
              <a:r>
                <a:rPr lang="en-US" sz="1600"/>
                <a:t>=PA</a:t>
              </a:r>
              <a:r>
                <a:rPr lang="en-US" sz="1600" b="1"/>
                <a:t>ĵ</a:t>
              </a:r>
            </a:p>
          </p:txBody>
        </p:sp>
        <p:sp>
          <p:nvSpPr>
            <p:cNvPr id="8221" name="Line 36"/>
            <p:cNvSpPr>
              <a:spLocks noChangeShapeType="1"/>
            </p:cNvSpPr>
            <p:nvPr/>
          </p:nvSpPr>
          <p:spPr bwMode="auto">
            <a:xfrm flipH="1">
              <a:off x="2605" y="2938"/>
              <a:ext cx="125" cy="0"/>
            </a:xfrm>
            <a:prstGeom prst="line">
              <a:avLst/>
            </a:prstGeom>
            <a:noFill/>
            <a:ln w="9525">
              <a:solidFill>
                <a:schemeClr val="tx1"/>
              </a:solidFill>
              <a:round/>
              <a:headEnd/>
              <a:tailEnd/>
            </a:ln>
          </p:spPr>
          <p:txBody>
            <a:bodyPr/>
            <a:lstStyle/>
            <a:p>
              <a:endParaRPr lang="en-US"/>
            </a:p>
          </p:txBody>
        </p:sp>
        <p:sp>
          <p:nvSpPr>
            <p:cNvPr id="8222" name="Line 37"/>
            <p:cNvSpPr>
              <a:spLocks noChangeShapeType="1"/>
            </p:cNvSpPr>
            <p:nvPr/>
          </p:nvSpPr>
          <p:spPr bwMode="auto">
            <a:xfrm>
              <a:off x="2593" y="2409"/>
              <a:ext cx="0" cy="515"/>
            </a:xfrm>
            <a:prstGeom prst="line">
              <a:avLst/>
            </a:prstGeom>
            <a:noFill/>
            <a:ln w="9525">
              <a:solidFill>
                <a:schemeClr val="tx1"/>
              </a:solidFill>
              <a:round/>
              <a:headEnd type="triangle" w="med" len="med"/>
              <a:tailEnd type="triangle" w="med" len="med"/>
            </a:ln>
          </p:spPr>
          <p:txBody>
            <a:bodyPr/>
            <a:lstStyle/>
            <a:p>
              <a:endParaRPr lang="en-US"/>
            </a:p>
          </p:txBody>
        </p:sp>
        <p:sp>
          <p:nvSpPr>
            <p:cNvPr id="8223" name="Line 38"/>
            <p:cNvSpPr>
              <a:spLocks noChangeShapeType="1"/>
            </p:cNvSpPr>
            <p:nvPr/>
          </p:nvSpPr>
          <p:spPr bwMode="auto">
            <a:xfrm flipH="1">
              <a:off x="2600" y="2381"/>
              <a:ext cx="126" cy="0"/>
            </a:xfrm>
            <a:prstGeom prst="line">
              <a:avLst/>
            </a:prstGeom>
            <a:noFill/>
            <a:ln w="9525">
              <a:solidFill>
                <a:schemeClr val="tx1"/>
              </a:solidFill>
              <a:round/>
              <a:headEnd/>
              <a:tailEnd/>
            </a:ln>
          </p:spPr>
          <p:txBody>
            <a:bodyPr/>
            <a:lstStyle/>
            <a:p>
              <a:endParaRPr lang="en-US"/>
            </a:p>
          </p:txBody>
        </p:sp>
        <p:sp>
          <p:nvSpPr>
            <p:cNvPr id="8224" name="Text Box 39"/>
            <p:cNvSpPr txBox="1">
              <a:spLocks noChangeArrowheads="1"/>
            </p:cNvSpPr>
            <p:nvPr/>
          </p:nvSpPr>
          <p:spPr bwMode="auto">
            <a:xfrm>
              <a:off x="2502" y="2563"/>
              <a:ext cx="178" cy="192"/>
            </a:xfrm>
            <a:prstGeom prst="rect">
              <a:avLst/>
            </a:prstGeom>
            <a:solidFill>
              <a:schemeClr val="accent1"/>
            </a:solidFill>
            <a:ln w="9525">
              <a:noFill/>
              <a:miter lim="800000"/>
              <a:headEnd/>
              <a:tailEnd/>
            </a:ln>
          </p:spPr>
          <p:txBody>
            <a:bodyPr wrap="none">
              <a:spAutoFit/>
            </a:bodyPr>
            <a:lstStyle/>
            <a:p>
              <a:r>
                <a:rPr lang="en-US" sz="1400" i="1"/>
                <a:t>h</a:t>
              </a:r>
            </a:p>
          </p:txBody>
        </p:sp>
      </p:grpSp>
      <p:sp>
        <p:nvSpPr>
          <p:cNvPr id="8204" name="AutoShape 40"/>
          <p:cNvSpPr>
            <a:spLocks noChangeArrowheads="1"/>
          </p:cNvSpPr>
          <p:nvPr/>
        </p:nvSpPr>
        <p:spPr bwMode="auto">
          <a:xfrm>
            <a:off x="5951538" y="4108450"/>
            <a:ext cx="347662" cy="538163"/>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194" name="Object 41"/>
          <p:cNvGraphicFramePr>
            <a:graphicFrameLocks noGrp="1" noChangeAspect="1"/>
          </p:cNvGraphicFramePr>
          <p:nvPr>
            <p:ph idx="1"/>
          </p:nvPr>
        </p:nvGraphicFramePr>
        <p:xfrm>
          <a:off x="1016000" y="2940050"/>
          <a:ext cx="1246188" cy="307975"/>
        </p:xfrm>
        <a:graphic>
          <a:graphicData uri="http://schemas.openxmlformats.org/presentationml/2006/ole">
            <mc:AlternateContent xmlns:mc="http://schemas.openxmlformats.org/markup-compatibility/2006">
              <mc:Choice xmlns:v="urn:schemas-microsoft-com:vml" Requires="v">
                <p:oleObj spid="_x0000_s3074" name="Equation" r:id="rId3" imgW="927000" imgH="228600" progId="Equation.3">
                  <p:embed/>
                </p:oleObj>
              </mc:Choice>
              <mc:Fallback>
                <p:oleObj name="Equation" r:id="rId3" imgW="927000" imgH="228600" progId="Equation.3">
                  <p:embed/>
                  <p:pic>
                    <p:nvPicPr>
                      <p:cNvPr id="8194"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2940050"/>
                        <a:ext cx="124618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5" name="Text Box 42"/>
          <p:cNvSpPr txBox="1">
            <a:spLocks noChangeArrowheads="1"/>
          </p:cNvSpPr>
          <p:nvPr/>
        </p:nvSpPr>
        <p:spPr bwMode="auto">
          <a:xfrm>
            <a:off x="517525" y="2505075"/>
            <a:ext cx="1276350" cy="366713"/>
          </a:xfrm>
          <a:prstGeom prst="rect">
            <a:avLst/>
          </a:prstGeom>
          <a:noFill/>
          <a:ln w="9525">
            <a:noFill/>
            <a:miter lim="800000"/>
            <a:headEnd/>
            <a:tailEnd/>
          </a:ln>
        </p:spPr>
        <p:txBody>
          <a:bodyPr wrap="none">
            <a:spAutoFit/>
          </a:bodyPr>
          <a:lstStyle/>
          <a:p>
            <a:r>
              <a:rPr lang="en-US"/>
              <a:t>For a cube</a:t>
            </a:r>
          </a:p>
        </p:txBody>
      </p:sp>
      <p:sp>
        <p:nvSpPr>
          <p:cNvPr id="8206" name="Text Box 43"/>
          <p:cNvSpPr txBox="1">
            <a:spLocks noChangeArrowheads="1"/>
          </p:cNvSpPr>
          <p:nvPr/>
        </p:nvSpPr>
        <p:spPr bwMode="auto">
          <a:xfrm>
            <a:off x="511175" y="3224213"/>
            <a:ext cx="2432050" cy="915987"/>
          </a:xfrm>
          <a:prstGeom prst="rect">
            <a:avLst/>
          </a:prstGeom>
          <a:noFill/>
          <a:ln w="9525">
            <a:noFill/>
            <a:miter lim="800000"/>
            <a:headEnd/>
            <a:tailEnd/>
          </a:ln>
        </p:spPr>
        <p:txBody>
          <a:bodyPr>
            <a:spAutoFit/>
          </a:bodyPr>
          <a:lstStyle/>
          <a:p>
            <a:r>
              <a:rPr lang="en-US"/>
              <a:t>We know the force for a cube shaped parcel  of water</a:t>
            </a:r>
          </a:p>
        </p:txBody>
      </p:sp>
      <p:graphicFrame>
        <p:nvGraphicFramePr>
          <p:cNvPr id="8195" name="Object 44"/>
          <p:cNvGraphicFramePr>
            <a:graphicFrameLocks noChangeAspect="1"/>
          </p:cNvGraphicFramePr>
          <p:nvPr/>
        </p:nvGraphicFramePr>
        <p:xfrm>
          <a:off x="1187450" y="4178300"/>
          <a:ext cx="798513" cy="312738"/>
        </p:xfrm>
        <a:graphic>
          <a:graphicData uri="http://schemas.openxmlformats.org/presentationml/2006/ole">
            <mc:AlternateContent xmlns:mc="http://schemas.openxmlformats.org/markup-compatibility/2006">
              <mc:Choice xmlns:v="urn:schemas-microsoft-com:vml" Requires="v">
                <p:oleObj spid="_x0000_s3075" name="Equation" r:id="rId5" imgW="520560" imgH="203040" progId="Equation.3">
                  <p:embed/>
                </p:oleObj>
              </mc:Choice>
              <mc:Fallback>
                <p:oleObj name="Equation" r:id="rId5" imgW="520560" imgH="203040" progId="Equation.3">
                  <p:embed/>
                  <p:pic>
                    <p:nvPicPr>
                      <p:cNvPr id="8195"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178300"/>
                        <a:ext cx="79851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Text Box 45"/>
          <p:cNvSpPr txBox="1">
            <a:spLocks noChangeArrowheads="1"/>
          </p:cNvSpPr>
          <p:nvPr/>
        </p:nvSpPr>
        <p:spPr bwMode="auto">
          <a:xfrm>
            <a:off x="560388" y="4483100"/>
            <a:ext cx="3184525" cy="641350"/>
          </a:xfrm>
          <a:prstGeom prst="rect">
            <a:avLst/>
          </a:prstGeom>
          <a:noFill/>
          <a:ln w="9525">
            <a:noFill/>
            <a:miter lim="800000"/>
            <a:headEnd/>
            <a:tailEnd/>
          </a:ln>
        </p:spPr>
        <p:txBody>
          <a:bodyPr>
            <a:spAutoFit/>
          </a:bodyPr>
          <a:lstStyle/>
          <a:p>
            <a:r>
              <a:rPr lang="en-US"/>
              <a:t>Where M is the mass of the parcel of water</a:t>
            </a:r>
          </a:p>
        </p:txBody>
      </p:sp>
      <p:sp>
        <p:nvSpPr>
          <p:cNvPr id="8208" name="Text Box 46"/>
          <p:cNvSpPr txBox="1">
            <a:spLocks noChangeArrowheads="1"/>
          </p:cNvSpPr>
          <p:nvPr/>
        </p:nvSpPr>
        <p:spPr bwMode="auto">
          <a:xfrm>
            <a:off x="511175" y="5208588"/>
            <a:ext cx="7596188" cy="915987"/>
          </a:xfrm>
          <a:prstGeom prst="rect">
            <a:avLst/>
          </a:prstGeom>
          <a:noFill/>
          <a:ln w="9525">
            <a:noFill/>
            <a:miter lim="800000"/>
            <a:headEnd/>
            <a:tailEnd/>
          </a:ln>
        </p:spPr>
        <p:txBody>
          <a:bodyPr>
            <a:spAutoFit/>
          </a:bodyPr>
          <a:lstStyle/>
          <a:p>
            <a:endParaRPr lang="en-US"/>
          </a:p>
          <a:p>
            <a:r>
              <a:rPr lang="en-US"/>
              <a:t>By replacing the cube of water with a cube of another material, we have not changed the forces acting on the cube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Date Placeholder 3"/>
          <p:cNvSpPr>
            <a:spLocks noGrp="1"/>
          </p:cNvSpPr>
          <p:nvPr>
            <p:ph type="dt" sz="quarter" idx="10"/>
          </p:nvPr>
        </p:nvSpPr>
        <p:spPr>
          <a:noFill/>
        </p:spPr>
        <p:txBody>
          <a:bodyPr/>
          <a:lstStyle/>
          <a:p>
            <a:r>
              <a:rPr lang="en-US"/>
              <a:t>Winter 2007</a:t>
            </a:r>
          </a:p>
        </p:txBody>
      </p:sp>
      <p:sp>
        <p:nvSpPr>
          <p:cNvPr id="9222" name="Footer Placeholder 4"/>
          <p:cNvSpPr>
            <a:spLocks noGrp="1"/>
          </p:cNvSpPr>
          <p:nvPr>
            <p:ph type="ftr" sz="quarter" idx="11"/>
          </p:nvPr>
        </p:nvSpPr>
        <p:spPr>
          <a:noFill/>
        </p:spPr>
        <p:txBody>
          <a:bodyPr/>
          <a:lstStyle/>
          <a:p>
            <a:r>
              <a:rPr lang="en-US"/>
              <a:t>R. Todd Lines</a:t>
            </a:r>
          </a:p>
        </p:txBody>
      </p:sp>
      <p:sp>
        <p:nvSpPr>
          <p:cNvPr id="9223" name="Slide Number Placeholder 5"/>
          <p:cNvSpPr>
            <a:spLocks noGrp="1"/>
          </p:cNvSpPr>
          <p:nvPr>
            <p:ph type="sldNum" sz="quarter" idx="12"/>
          </p:nvPr>
        </p:nvSpPr>
        <p:spPr>
          <a:noFill/>
        </p:spPr>
        <p:txBody>
          <a:bodyPr/>
          <a:lstStyle/>
          <a:p>
            <a:fld id="{28A214C6-D933-4EF9-81EA-C6A7E6B29911}" type="slidenum">
              <a:rPr lang="en-US" smtClean="0"/>
              <a:pPr/>
              <a:t>15</a:t>
            </a:fld>
            <a:endParaRPr lang="en-US"/>
          </a:p>
        </p:txBody>
      </p:sp>
      <p:sp>
        <p:nvSpPr>
          <p:cNvPr id="9224" name="Rectangle 2"/>
          <p:cNvSpPr>
            <a:spLocks noGrp="1" noChangeArrowheads="1"/>
          </p:cNvSpPr>
          <p:nvPr>
            <p:ph type="title"/>
          </p:nvPr>
        </p:nvSpPr>
        <p:spPr/>
        <p:txBody>
          <a:bodyPr/>
          <a:lstStyle/>
          <a:p>
            <a:pPr eaLnBrk="1" hangingPunct="1"/>
            <a:r>
              <a:rPr lang="en-US" sz="3200"/>
              <a:t>Case1: Totally Submerged Object</a:t>
            </a:r>
          </a:p>
        </p:txBody>
      </p:sp>
      <p:graphicFrame>
        <p:nvGraphicFramePr>
          <p:cNvPr id="9218" name="Object 3"/>
          <p:cNvGraphicFramePr>
            <a:graphicFrameLocks noGrp="1" noChangeAspect="1"/>
          </p:cNvGraphicFramePr>
          <p:nvPr>
            <p:ph idx="1"/>
          </p:nvPr>
        </p:nvGraphicFramePr>
        <p:xfrm>
          <a:off x="588963" y="1898650"/>
          <a:ext cx="2444750" cy="360363"/>
        </p:xfrm>
        <a:graphic>
          <a:graphicData uri="http://schemas.openxmlformats.org/presentationml/2006/ole">
            <mc:AlternateContent xmlns:mc="http://schemas.openxmlformats.org/markup-compatibility/2006">
              <mc:Choice xmlns:v="urn:schemas-microsoft-com:vml" Requires="v">
                <p:oleObj spid="_x0000_s4098" name="Equation" r:id="rId3" imgW="1638000" imgH="241200" progId="Equation.3">
                  <p:embed/>
                </p:oleObj>
              </mc:Choice>
              <mc:Fallback>
                <p:oleObj name="Equation" r:id="rId3" imgW="1638000" imgH="241200" progId="Equation.3">
                  <p:embed/>
                  <p:pic>
                    <p:nvPicPr>
                      <p:cNvPr id="921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3" y="1898650"/>
                        <a:ext cx="2444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6089650" y="2487613"/>
            <a:ext cx="1900238" cy="2259012"/>
            <a:chOff x="3596" y="1780"/>
            <a:chExt cx="1416" cy="1624"/>
          </a:xfrm>
        </p:grpSpPr>
        <p:sp>
          <p:nvSpPr>
            <p:cNvPr id="9245" name="Freeform 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9246" name="Freeform 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9226" name="AutoShape 7"/>
          <p:cNvSpPr>
            <a:spLocks noChangeArrowheads="1"/>
          </p:cNvSpPr>
          <p:nvPr/>
        </p:nvSpPr>
        <p:spPr bwMode="auto">
          <a:xfrm>
            <a:off x="6310313" y="2903538"/>
            <a:ext cx="1458912" cy="1792287"/>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9227" name="Rectangle 8"/>
          <p:cNvSpPr>
            <a:spLocks noChangeArrowheads="1"/>
          </p:cNvSpPr>
          <p:nvPr/>
        </p:nvSpPr>
        <p:spPr bwMode="auto">
          <a:xfrm>
            <a:off x="6310313" y="2876550"/>
            <a:ext cx="1443037" cy="344488"/>
          </a:xfrm>
          <a:prstGeom prst="rect">
            <a:avLst/>
          </a:prstGeom>
          <a:solidFill>
            <a:schemeClr val="accent1"/>
          </a:solidFill>
          <a:ln w="9525">
            <a:noFill/>
            <a:miter lim="800000"/>
            <a:headEnd/>
            <a:tailEnd/>
          </a:ln>
        </p:spPr>
        <p:txBody>
          <a:bodyPr wrap="none" anchor="ctr"/>
          <a:lstStyle/>
          <a:p>
            <a:endParaRPr lang="en-US"/>
          </a:p>
        </p:txBody>
      </p:sp>
      <p:sp>
        <p:nvSpPr>
          <p:cNvPr id="9228" name="Freeform 9"/>
          <p:cNvSpPr>
            <a:spLocks/>
          </p:cNvSpPr>
          <p:nvPr/>
        </p:nvSpPr>
        <p:spPr bwMode="auto">
          <a:xfrm>
            <a:off x="6202363" y="2481263"/>
            <a:ext cx="838200" cy="2209800"/>
          </a:xfrm>
          <a:custGeom>
            <a:avLst/>
            <a:gdLst>
              <a:gd name="T0" fmla="*/ 0 w 624"/>
              <a:gd name="T1" fmla="*/ 0 h 1588"/>
              <a:gd name="T2" fmla="*/ 59104 w 624"/>
              <a:gd name="T3" fmla="*/ 22265 h 1588"/>
              <a:gd name="T4" fmla="*/ 85969 w 624"/>
              <a:gd name="T5" fmla="*/ 77927 h 1588"/>
              <a:gd name="T6" fmla="*/ 107462 w 624"/>
              <a:gd name="T7" fmla="*/ 200385 h 1588"/>
              <a:gd name="T8" fmla="*/ 118208 w 624"/>
              <a:gd name="T9" fmla="*/ 584456 h 1588"/>
              <a:gd name="T10" fmla="*/ 112835 w 624"/>
              <a:gd name="T11" fmla="*/ 1230141 h 1588"/>
              <a:gd name="T12" fmla="*/ 112835 w 624"/>
              <a:gd name="T13" fmla="*/ 1753368 h 1588"/>
              <a:gd name="T14" fmla="*/ 123581 w 624"/>
              <a:gd name="T15" fmla="*/ 2009415 h 1588"/>
              <a:gd name="T16" fmla="*/ 166565 w 624"/>
              <a:gd name="T17" fmla="*/ 2098475 h 1588"/>
              <a:gd name="T18" fmla="*/ 231042 w 624"/>
              <a:gd name="T19" fmla="*/ 2159704 h 1588"/>
              <a:gd name="T20" fmla="*/ 327758 w 624"/>
              <a:gd name="T21" fmla="*/ 2209800 h 1588"/>
              <a:gd name="T22" fmla="*/ 510442 w 624"/>
              <a:gd name="T23" fmla="*/ 2209800 h 1588"/>
              <a:gd name="T24" fmla="*/ 784469 w 624"/>
              <a:gd name="T25" fmla="*/ 2209800 h 1588"/>
              <a:gd name="T26" fmla="*/ 838200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29" name="Freeform 10"/>
          <p:cNvSpPr>
            <a:spLocks/>
          </p:cNvSpPr>
          <p:nvPr/>
        </p:nvSpPr>
        <p:spPr bwMode="auto">
          <a:xfrm flipH="1">
            <a:off x="7040563" y="2481263"/>
            <a:ext cx="836612" cy="2209800"/>
          </a:xfrm>
          <a:custGeom>
            <a:avLst/>
            <a:gdLst>
              <a:gd name="T0" fmla="*/ 0 w 624"/>
              <a:gd name="T1" fmla="*/ 0 h 1588"/>
              <a:gd name="T2" fmla="*/ 58992 w 624"/>
              <a:gd name="T3" fmla="*/ 22265 h 1588"/>
              <a:gd name="T4" fmla="*/ 85806 w 624"/>
              <a:gd name="T5" fmla="*/ 77927 h 1588"/>
              <a:gd name="T6" fmla="*/ 107258 w 624"/>
              <a:gd name="T7" fmla="*/ 200385 h 1588"/>
              <a:gd name="T8" fmla="*/ 117984 w 624"/>
              <a:gd name="T9" fmla="*/ 584456 h 1588"/>
              <a:gd name="T10" fmla="*/ 112621 w 624"/>
              <a:gd name="T11" fmla="*/ 1230141 h 1588"/>
              <a:gd name="T12" fmla="*/ 112621 w 624"/>
              <a:gd name="T13" fmla="*/ 1753368 h 1588"/>
              <a:gd name="T14" fmla="*/ 123347 w 624"/>
              <a:gd name="T15" fmla="*/ 2009415 h 1588"/>
              <a:gd name="T16" fmla="*/ 166250 w 624"/>
              <a:gd name="T17" fmla="*/ 2098475 h 1588"/>
              <a:gd name="T18" fmla="*/ 230605 w 624"/>
              <a:gd name="T19" fmla="*/ 2159704 h 1588"/>
              <a:gd name="T20" fmla="*/ 327137 w 624"/>
              <a:gd name="T21" fmla="*/ 2209800 h 1588"/>
              <a:gd name="T22" fmla="*/ 509475 w 624"/>
              <a:gd name="T23" fmla="*/ 2209800 h 1588"/>
              <a:gd name="T24" fmla="*/ 782983 w 624"/>
              <a:gd name="T25" fmla="*/ 2209800 h 1588"/>
              <a:gd name="T26" fmla="*/ 836612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30" name="Rectangle 11"/>
          <p:cNvSpPr>
            <a:spLocks noChangeArrowheads="1"/>
          </p:cNvSpPr>
          <p:nvPr/>
        </p:nvSpPr>
        <p:spPr bwMode="auto">
          <a:xfrm>
            <a:off x="6819900" y="3176588"/>
            <a:ext cx="509588" cy="890587"/>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9231" name="Line 12"/>
          <p:cNvSpPr>
            <a:spLocks noChangeShapeType="1"/>
          </p:cNvSpPr>
          <p:nvPr/>
        </p:nvSpPr>
        <p:spPr bwMode="auto">
          <a:xfrm flipH="1">
            <a:off x="6578600" y="4067175"/>
            <a:ext cx="182563" cy="0"/>
          </a:xfrm>
          <a:prstGeom prst="line">
            <a:avLst/>
          </a:prstGeom>
          <a:noFill/>
          <a:ln w="9525">
            <a:solidFill>
              <a:schemeClr val="tx1"/>
            </a:solidFill>
            <a:round/>
            <a:headEnd/>
            <a:tailEnd/>
          </a:ln>
        </p:spPr>
        <p:txBody>
          <a:bodyPr/>
          <a:lstStyle/>
          <a:p>
            <a:endParaRPr lang="en-US"/>
          </a:p>
        </p:txBody>
      </p:sp>
      <p:sp>
        <p:nvSpPr>
          <p:cNvPr id="9232" name="Line 13"/>
          <p:cNvSpPr>
            <a:spLocks noChangeShapeType="1"/>
          </p:cNvSpPr>
          <p:nvPr/>
        </p:nvSpPr>
        <p:spPr bwMode="auto">
          <a:xfrm>
            <a:off x="6561138" y="3227388"/>
            <a:ext cx="0" cy="817562"/>
          </a:xfrm>
          <a:prstGeom prst="line">
            <a:avLst/>
          </a:prstGeom>
          <a:noFill/>
          <a:ln w="9525">
            <a:solidFill>
              <a:schemeClr val="tx1"/>
            </a:solidFill>
            <a:round/>
            <a:headEnd type="triangle" w="med" len="med"/>
            <a:tailEnd type="triangle" w="med" len="med"/>
          </a:ln>
        </p:spPr>
        <p:txBody>
          <a:bodyPr/>
          <a:lstStyle/>
          <a:p>
            <a:endParaRPr lang="en-US"/>
          </a:p>
        </p:txBody>
      </p:sp>
      <p:sp>
        <p:nvSpPr>
          <p:cNvPr id="9233" name="Line 14"/>
          <p:cNvSpPr>
            <a:spLocks noChangeShapeType="1"/>
          </p:cNvSpPr>
          <p:nvPr/>
        </p:nvSpPr>
        <p:spPr bwMode="auto">
          <a:xfrm>
            <a:off x="7083425" y="4067175"/>
            <a:ext cx="0" cy="2794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4" name="Line 15"/>
          <p:cNvSpPr>
            <a:spLocks noChangeShapeType="1"/>
          </p:cNvSpPr>
          <p:nvPr/>
        </p:nvSpPr>
        <p:spPr bwMode="auto">
          <a:xfrm flipV="1">
            <a:off x="7067550" y="2878138"/>
            <a:ext cx="6350" cy="2921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5" name="Text Box 16"/>
          <p:cNvSpPr txBox="1">
            <a:spLocks noChangeArrowheads="1"/>
          </p:cNvSpPr>
          <p:nvPr/>
        </p:nvSpPr>
        <p:spPr bwMode="auto">
          <a:xfrm>
            <a:off x="6831013" y="4302125"/>
            <a:ext cx="417512" cy="366713"/>
          </a:xfrm>
          <a:prstGeom prst="rect">
            <a:avLst/>
          </a:prstGeom>
          <a:noFill/>
          <a:ln w="9525">
            <a:noFill/>
            <a:miter lim="800000"/>
            <a:headEnd/>
            <a:tailEnd/>
          </a:ln>
        </p:spPr>
        <p:txBody>
          <a:bodyPr wrap="none">
            <a:spAutoFit/>
          </a:bodyPr>
          <a:lstStyle/>
          <a:p>
            <a:r>
              <a:rPr lang="en-US" b="1"/>
              <a:t>F</a:t>
            </a:r>
            <a:r>
              <a:rPr lang="en-US" b="1" i="1" baseline="-25000"/>
              <a:t>g</a:t>
            </a:r>
            <a:endParaRPr lang="en-US" b="1" i="1" baseline="-25000">
              <a:cs typeface="Arial" charset="0"/>
            </a:endParaRPr>
          </a:p>
        </p:txBody>
      </p:sp>
      <p:sp>
        <p:nvSpPr>
          <p:cNvPr id="9236" name="Text Box 17"/>
          <p:cNvSpPr txBox="1">
            <a:spLocks noChangeArrowheads="1"/>
          </p:cNvSpPr>
          <p:nvPr/>
        </p:nvSpPr>
        <p:spPr bwMode="auto">
          <a:xfrm>
            <a:off x="6429375" y="3471863"/>
            <a:ext cx="282575" cy="304800"/>
          </a:xfrm>
          <a:prstGeom prst="rect">
            <a:avLst/>
          </a:prstGeom>
          <a:solidFill>
            <a:schemeClr val="accent1"/>
          </a:solidFill>
          <a:ln w="9525">
            <a:noFill/>
            <a:miter lim="800000"/>
            <a:headEnd/>
            <a:tailEnd/>
          </a:ln>
        </p:spPr>
        <p:txBody>
          <a:bodyPr wrap="none">
            <a:spAutoFit/>
          </a:bodyPr>
          <a:lstStyle/>
          <a:p>
            <a:r>
              <a:rPr lang="en-US" sz="1400" i="1"/>
              <a:t>h</a:t>
            </a:r>
          </a:p>
        </p:txBody>
      </p:sp>
      <p:sp>
        <p:nvSpPr>
          <p:cNvPr id="9237" name="Rectangle 18"/>
          <p:cNvSpPr>
            <a:spLocks noChangeArrowheads="1"/>
          </p:cNvSpPr>
          <p:nvPr/>
        </p:nvSpPr>
        <p:spPr bwMode="auto">
          <a:xfrm>
            <a:off x="7116763" y="2835275"/>
            <a:ext cx="349250" cy="366713"/>
          </a:xfrm>
          <a:prstGeom prst="rect">
            <a:avLst/>
          </a:prstGeom>
          <a:noFill/>
          <a:ln w="9525">
            <a:noFill/>
            <a:miter lim="800000"/>
            <a:headEnd/>
            <a:tailEnd/>
          </a:ln>
        </p:spPr>
        <p:txBody>
          <a:bodyPr wrap="none">
            <a:spAutoFit/>
          </a:bodyPr>
          <a:lstStyle/>
          <a:p>
            <a:r>
              <a:rPr lang="en-US" b="1"/>
              <a:t>B</a:t>
            </a:r>
            <a:endParaRPr lang="en-US" b="1" i="1"/>
          </a:p>
        </p:txBody>
      </p:sp>
      <p:sp>
        <p:nvSpPr>
          <p:cNvPr id="9238" name="Text Box 19"/>
          <p:cNvSpPr txBox="1">
            <a:spLocks noChangeArrowheads="1"/>
          </p:cNvSpPr>
          <p:nvPr/>
        </p:nvSpPr>
        <p:spPr bwMode="auto">
          <a:xfrm>
            <a:off x="7991475" y="3124200"/>
            <a:ext cx="741363" cy="366713"/>
          </a:xfrm>
          <a:prstGeom prst="rect">
            <a:avLst/>
          </a:prstGeom>
          <a:noFill/>
          <a:ln w="9525">
            <a:noFill/>
            <a:miter lim="800000"/>
            <a:headEnd/>
            <a:tailEnd/>
          </a:ln>
        </p:spPr>
        <p:txBody>
          <a:bodyPr wrap="none">
            <a:spAutoFit/>
          </a:bodyPr>
          <a:lstStyle/>
          <a:p>
            <a:r>
              <a:rPr lang="en-US" i="1"/>
              <a:t>V</a:t>
            </a:r>
            <a:r>
              <a:rPr lang="en-US" i="1" baseline="-25000"/>
              <a:t>object</a:t>
            </a:r>
          </a:p>
        </p:txBody>
      </p:sp>
      <p:sp>
        <p:nvSpPr>
          <p:cNvPr id="9239" name="Freeform 20"/>
          <p:cNvSpPr>
            <a:spLocks/>
          </p:cNvSpPr>
          <p:nvPr/>
        </p:nvSpPr>
        <p:spPr bwMode="auto">
          <a:xfrm rot="1156648">
            <a:off x="7421563" y="3219450"/>
            <a:ext cx="433387" cy="654050"/>
          </a:xfrm>
          <a:custGeom>
            <a:avLst/>
            <a:gdLst>
              <a:gd name="T0" fmla="*/ 433387 w 292"/>
              <a:gd name="T1" fmla="*/ 0 h 430"/>
              <a:gd name="T2" fmla="*/ 161778 w 292"/>
              <a:gd name="T3" fmla="*/ 333109 h 430"/>
              <a:gd name="T4" fmla="*/ 311682 w 292"/>
              <a:gd name="T5" fmla="*/ 362009 h 430"/>
              <a:gd name="T6" fmla="*/ 0 w 292"/>
              <a:gd name="T7" fmla="*/ 65405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9240" name="AutoShape 21"/>
          <p:cNvSpPr>
            <a:spLocks noChangeArrowheads="1"/>
          </p:cNvSpPr>
          <p:nvPr/>
        </p:nvSpPr>
        <p:spPr bwMode="auto">
          <a:xfrm>
            <a:off x="522288" y="506730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motion of an object submerged in a fluid is determined only by the densities of the object and the fluid</a:t>
            </a:r>
          </a:p>
        </p:txBody>
      </p:sp>
      <p:graphicFrame>
        <p:nvGraphicFramePr>
          <p:cNvPr id="9219" name="Object 22"/>
          <p:cNvGraphicFramePr>
            <a:graphicFrameLocks noChangeAspect="1"/>
          </p:cNvGraphicFramePr>
          <p:nvPr/>
        </p:nvGraphicFramePr>
        <p:xfrm>
          <a:off x="560388" y="3740150"/>
          <a:ext cx="3179762" cy="522288"/>
        </p:xfrm>
        <a:graphic>
          <a:graphicData uri="http://schemas.openxmlformats.org/presentationml/2006/ole">
            <mc:AlternateContent xmlns:mc="http://schemas.openxmlformats.org/markup-compatibility/2006">
              <mc:Choice xmlns:v="urn:schemas-microsoft-com:vml" Requires="v">
                <p:oleObj spid="_x0000_s4099" name="Equation" r:id="rId5" imgW="1447800" imgH="241300" progId="Equation.3">
                  <p:embed/>
                </p:oleObj>
              </mc:Choice>
              <mc:Fallback>
                <p:oleObj name="Equation" r:id="rId5" imgW="1447800" imgH="241300" progId="Equation.3">
                  <p:embed/>
                  <p:pic>
                    <p:nvPicPr>
                      <p:cNvPr id="9219"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388" y="3740150"/>
                        <a:ext cx="317976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3"/>
          <p:cNvGraphicFramePr>
            <a:graphicFrameLocks noChangeAspect="1"/>
          </p:cNvGraphicFramePr>
          <p:nvPr/>
        </p:nvGraphicFramePr>
        <p:xfrm>
          <a:off x="5159375" y="1493838"/>
          <a:ext cx="3506788" cy="698500"/>
        </p:xfrm>
        <a:graphic>
          <a:graphicData uri="http://schemas.openxmlformats.org/presentationml/2006/ole">
            <mc:AlternateContent xmlns:mc="http://schemas.openxmlformats.org/markup-compatibility/2006">
              <mc:Choice xmlns:v="urn:schemas-microsoft-com:vml" Requires="v">
                <p:oleObj spid="_x0000_s4100" name="Equation" r:id="rId7" imgW="2438280" imgH="482400" progId="Equation.3">
                  <p:embed/>
                </p:oleObj>
              </mc:Choice>
              <mc:Fallback>
                <p:oleObj name="Equation" r:id="rId7" imgW="2438280" imgH="482400" progId="Equation.3">
                  <p:embed/>
                  <p:pic>
                    <p:nvPicPr>
                      <p:cNvPr id="922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375" y="1493838"/>
                        <a:ext cx="350678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1" name="Rectangle 24"/>
          <p:cNvSpPr>
            <a:spLocks noChangeArrowheads="1"/>
          </p:cNvSpPr>
          <p:nvPr/>
        </p:nvSpPr>
        <p:spPr bwMode="auto">
          <a:xfrm>
            <a:off x="269875" y="1411288"/>
            <a:ext cx="3840163" cy="581025"/>
          </a:xfrm>
          <a:prstGeom prst="rect">
            <a:avLst/>
          </a:prstGeom>
          <a:noFill/>
          <a:ln w="9525">
            <a:noFill/>
            <a:miter lim="800000"/>
            <a:headEnd/>
            <a:tailEnd/>
          </a:ln>
        </p:spPr>
        <p:txBody>
          <a:bodyPr anchor="ctr">
            <a:spAutoFit/>
          </a:bodyPr>
          <a:lstStyle/>
          <a:p>
            <a:r>
              <a:rPr lang="en-US" sz="1600">
                <a:cs typeface="Times New Roman" pitchFamily="18" charset="0"/>
              </a:rPr>
              <a:t>The magnitude of the buoyant force is</a:t>
            </a:r>
            <a:endParaRPr lang="en-US" sz="1600"/>
          </a:p>
          <a:p>
            <a:pPr eaLnBrk="0" hangingPunct="0"/>
            <a:endParaRPr lang="en-US" sz="1600"/>
          </a:p>
        </p:txBody>
      </p:sp>
      <p:sp>
        <p:nvSpPr>
          <p:cNvPr id="9242" name="Rectangle 25"/>
          <p:cNvSpPr>
            <a:spLocks noChangeArrowheads="1"/>
          </p:cNvSpPr>
          <p:nvPr/>
        </p:nvSpPr>
        <p:spPr bwMode="auto">
          <a:xfrm>
            <a:off x="430213" y="2603500"/>
            <a:ext cx="4292600" cy="1069975"/>
          </a:xfrm>
          <a:prstGeom prst="rect">
            <a:avLst/>
          </a:prstGeom>
          <a:noFill/>
          <a:ln w="9525">
            <a:noFill/>
            <a:miter lim="800000"/>
            <a:headEnd/>
            <a:tailEnd/>
          </a:ln>
        </p:spPr>
        <p:txBody>
          <a:bodyPr anchor="ctr">
            <a:spAutoFit/>
          </a:bodyPr>
          <a:lstStyle/>
          <a:p>
            <a:r>
              <a:rPr lang="en-US" sz="1600">
                <a:cs typeface="Times New Roman" pitchFamily="18" charset="0"/>
              </a:rPr>
              <a:t>Think Archimedes: The weight of the fluid displaced by the object. So we have the volume of the object as part of our equation</a:t>
            </a:r>
            <a:endParaRPr lang="en-US" sz="1600"/>
          </a:p>
          <a:p>
            <a:pPr eaLnBrk="0" hangingPunct="0"/>
            <a:r>
              <a:rPr lang="en-US" sz="1600">
                <a:cs typeface="Times New Roman" pitchFamily="18" charset="0"/>
              </a:rPr>
              <a:t>If the object has mass  </a:t>
            </a:r>
            <a:endParaRPr lang="en-US" sz="1600"/>
          </a:p>
        </p:txBody>
      </p:sp>
      <p:sp>
        <p:nvSpPr>
          <p:cNvPr id="9243" name="Rectangle 26"/>
          <p:cNvSpPr>
            <a:spLocks noChangeArrowheads="1"/>
          </p:cNvSpPr>
          <p:nvPr/>
        </p:nvSpPr>
        <p:spPr bwMode="auto">
          <a:xfrm>
            <a:off x="544513" y="4389438"/>
            <a:ext cx="1643062" cy="336550"/>
          </a:xfrm>
          <a:prstGeom prst="rect">
            <a:avLst/>
          </a:prstGeom>
          <a:noFill/>
          <a:ln w="9525">
            <a:noFill/>
            <a:miter lim="800000"/>
            <a:headEnd/>
            <a:tailEnd/>
          </a:ln>
        </p:spPr>
        <p:txBody>
          <a:bodyPr wrap="none" anchor="ctr">
            <a:spAutoFit/>
          </a:bodyPr>
          <a:lstStyle/>
          <a:p>
            <a:r>
              <a:rPr lang="en-US" sz="1600">
                <a:cs typeface="Times New Roman" pitchFamily="18" charset="0"/>
              </a:rPr>
              <a:t>The net force is </a:t>
            </a:r>
            <a:endParaRPr lang="en-US" sz="1600"/>
          </a:p>
        </p:txBody>
      </p:sp>
      <p:sp>
        <p:nvSpPr>
          <p:cNvPr id="9244" name="Line 27"/>
          <p:cNvSpPr>
            <a:spLocks noChangeShapeType="1"/>
          </p:cNvSpPr>
          <p:nvPr/>
        </p:nvSpPr>
        <p:spPr bwMode="auto">
          <a:xfrm flipH="1">
            <a:off x="6573838" y="3162300"/>
            <a:ext cx="182562"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a:t>Winter 2007</a:t>
            </a:r>
          </a:p>
        </p:txBody>
      </p:sp>
      <p:sp>
        <p:nvSpPr>
          <p:cNvPr id="29699" name="Footer Placeholder 4"/>
          <p:cNvSpPr>
            <a:spLocks noGrp="1"/>
          </p:cNvSpPr>
          <p:nvPr>
            <p:ph type="ftr" sz="quarter" idx="11"/>
          </p:nvPr>
        </p:nvSpPr>
        <p:spPr>
          <a:noFill/>
        </p:spPr>
        <p:txBody>
          <a:bodyPr/>
          <a:lstStyle/>
          <a:p>
            <a:r>
              <a:rPr lang="en-US"/>
              <a:t>R. Todd Lines</a:t>
            </a:r>
          </a:p>
        </p:txBody>
      </p:sp>
      <p:sp>
        <p:nvSpPr>
          <p:cNvPr id="29700" name="Slide Number Placeholder 5"/>
          <p:cNvSpPr>
            <a:spLocks noGrp="1"/>
          </p:cNvSpPr>
          <p:nvPr>
            <p:ph type="sldNum" sz="quarter" idx="12"/>
          </p:nvPr>
        </p:nvSpPr>
        <p:spPr>
          <a:noFill/>
        </p:spPr>
        <p:txBody>
          <a:bodyPr/>
          <a:lstStyle/>
          <a:p>
            <a:fld id="{A62CECFB-F493-4C14-B032-80978C13E503}" type="slidenum">
              <a:rPr lang="en-US" smtClean="0"/>
              <a:pPr/>
              <a:t>16</a:t>
            </a:fld>
            <a:endParaRPr lang="en-US"/>
          </a:p>
        </p:txBody>
      </p:sp>
      <p:sp>
        <p:nvSpPr>
          <p:cNvPr id="29701" name="Rectangle 2"/>
          <p:cNvSpPr>
            <a:spLocks noGrp="1" noChangeArrowheads="1"/>
          </p:cNvSpPr>
          <p:nvPr>
            <p:ph type="title"/>
          </p:nvPr>
        </p:nvSpPr>
        <p:spPr/>
        <p:txBody>
          <a:bodyPr/>
          <a:lstStyle/>
          <a:p>
            <a:pPr eaLnBrk="1" hangingPunct="1"/>
            <a:r>
              <a:rPr lang="en-US"/>
              <a:t>Buoyant Forces</a:t>
            </a:r>
          </a:p>
        </p:txBody>
      </p:sp>
      <p:sp>
        <p:nvSpPr>
          <p:cNvPr id="29702" name="Rectangle 3"/>
          <p:cNvSpPr>
            <a:spLocks noGrp="1" noChangeArrowheads="1"/>
          </p:cNvSpPr>
          <p:nvPr>
            <p:ph type="body" idx="1"/>
          </p:nvPr>
        </p:nvSpPr>
        <p:spPr>
          <a:xfrm>
            <a:off x="557213" y="1541463"/>
            <a:ext cx="3759200" cy="4525962"/>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4" name="Group 4">
            <a:extLst>
              <a:ext uri="{FF2B5EF4-FFF2-40B4-BE49-F238E27FC236}">
                <a16:creationId xmlns:a16="http://schemas.microsoft.com/office/drawing/2014/main" id="{41A30C95-20D6-4712-9496-FDB68976A711}"/>
              </a:ext>
            </a:extLst>
          </p:cNvPr>
          <p:cNvGrpSpPr>
            <a:grpSpLocks/>
          </p:cNvGrpSpPr>
          <p:nvPr/>
        </p:nvGrpSpPr>
        <p:grpSpPr bwMode="auto">
          <a:xfrm>
            <a:off x="4324350" y="2506663"/>
            <a:ext cx="4195763" cy="3154362"/>
            <a:chOff x="2724" y="1579"/>
            <a:chExt cx="2643" cy="1987"/>
          </a:xfrm>
        </p:grpSpPr>
        <p:grpSp>
          <p:nvGrpSpPr>
            <p:cNvPr id="25" name="Group 5">
              <a:extLst>
                <a:ext uri="{FF2B5EF4-FFF2-40B4-BE49-F238E27FC236}">
                  <a16:creationId xmlns:a16="http://schemas.microsoft.com/office/drawing/2014/main" id="{AEC88641-7251-41E4-8A47-3158E915A1AE}"/>
                </a:ext>
              </a:extLst>
            </p:cNvPr>
            <p:cNvGrpSpPr>
              <a:grpSpLocks/>
            </p:cNvGrpSpPr>
            <p:nvPr/>
          </p:nvGrpSpPr>
          <p:grpSpPr bwMode="auto">
            <a:xfrm>
              <a:off x="3941" y="1579"/>
              <a:ext cx="1426" cy="1987"/>
              <a:chOff x="3593" y="1643"/>
              <a:chExt cx="1426" cy="1987"/>
            </a:xfrm>
          </p:grpSpPr>
          <p:sp>
            <p:nvSpPr>
              <p:cNvPr id="32" name="Freeform 6">
                <a:extLst>
                  <a:ext uri="{FF2B5EF4-FFF2-40B4-BE49-F238E27FC236}">
                    <a16:creationId xmlns:a16="http://schemas.microsoft.com/office/drawing/2014/main" id="{93A522B1-8815-413D-947C-BE295C904E9C}"/>
                  </a:ext>
                </a:extLst>
              </p:cNvPr>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33" name="Rectangle 7">
                <a:extLst>
                  <a:ext uri="{FF2B5EF4-FFF2-40B4-BE49-F238E27FC236}">
                    <a16:creationId xmlns:a16="http://schemas.microsoft.com/office/drawing/2014/main" id="{496DC860-C6C5-4D09-9464-B2024103917F}"/>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34" name="Freeform 8">
                <a:extLst>
                  <a:ext uri="{FF2B5EF4-FFF2-40B4-BE49-F238E27FC236}">
                    <a16:creationId xmlns:a16="http://schemas.microsoft.com/office/drawing/2014/main" id="{C570F2D8-DFB1-4E90-A94B-AE17A933F879}"/>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35" name="Oval 9">
                <a:extLst>
                  <a:ext uri="{FF2B5EF4-FFF2-40B4-BE49-F238E27FC236}">
                    <a16:creationId xmlns:a16="http://schemas.microsoft.com/office/drawing/2014/main" id="{8E0CFCA4-D94A-4834-A155-396C3C772405}"/>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36" name="Oval 10">
                <a:extLst>
                  <a:ext uri="{FF2B5EF4-FFF2-40B4-BE49-F238E27FC236}">
                    <a16:creationId xmlns:a16="http://schemas.microsoft.com/office/drawing/2014/main" id="{21FF5033-1FAC-41F1-9B89-305FE6BEC326}"/>
                  </a:ext>
                </a:extLst>
              </p:cNvPr>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37" name="Line 11">
                <a:extLst>
                  <a:ext uri="{FF2B5EF4-FFF2-40B4-BE49-F238E27FC236}">
                    <a16:creationId xmlns:a16="http://schemas.microsoft.com/office/drawing/2014/main" id="{AD1C16A8-A9D6-4DFF-B0DB-A73B63EE3A45}"/>
                  </a:ext>
                </a:extLst>
              </p:cNvPr>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8" name="Line 12">
                <a:extLst>
                  <a:ext uri="{FF2B5EF4-FFF2-40B4-BE49-F238E27FC236}">
                    <a16:creationId xmlns:a16="http://schemas.microsoft.com/office/drawing/2014/main" id="{9C892DDD-5119-48EF-ACB4-5454A236CFF9}"/>
                  </a:ext>
                </a:extLst>
              </p:cNvPr>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9" name="Text Box 13">
                <a:extLst>
                  <a:ext uri="{FF2B5EF4-FFF2-40B4-BE49-F238E27FC236}">
                    <a16:creationId xmlns:a16="http://schemas.microsoft.com/office/drawing/2014/main" id="{B8220B3D-321C-474C-8B0A-81ABF696427A}"/>
                  </a:ext>
                </a:extLst>
              </p:cNvPr>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40" name="Text Box 14">
                <a:extLst>
                  <a:ext uri="{FF2B5EF4-FFF2-40B4-BE49-F238E27FC236}">
                    <a16:creationId xmlns:a16="http://schemas.microsoft.com/office/drawing/2014/main" id="{F6AC144B-A182-4F6A-8B81-8CAE20608141}"/>
                  </a:ext>
                </a:extLst>
              </p:cNvPr>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26" name="Group 15">
              <a:extLst>
                <a:ext uri="{FF2B5EF4-FFF2-40B4-BE49-F238E27FC236}">
                  <a16:creationId xmlns:a16="http://schemas.microsoft.com/office/drawing/2014/main" id="{08A82624-BAF3-4CEC-8B93-7E6FCC717187}"/>
                </a:ext>
              </a:extLst>
            </p:cNvPr>
            <p:cNvGrpSpPr>
              <a:grpSpLocks/>
            </p:cNvGrpSpPr>
            <p:nvPr/>
          </p:nvGrpSpPr>
          <p:grpSpPr bwMode="auto">
            <a:xfrm rot="1590330">
              <a:off x="2724" y="2134"/>
              <a:ext cx="878" cy="860"/>
              <a:chOff x="2213" y="2234"/>
              <a:chExt cx="878" cy="860"/>
            </a:xfrm>
          </p:grpSpPr>
          <p:sp>
            <p:nvSpPr>
              <p:cNvPr id="27" name="Oval 16">
                <a:extLst>
                  <a:ext uri="{FF2B5EF4-FFF2-40B4-BE49-F238E27FC236}">
                    <a16:creationId xmlns:a16="http://schemas.microsoft.com/office/drawing/2014/main" id="{DFE0A679-8565-472A-B21F-198EB01EE82F}"/>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 name="Arc 17">
                <a:extLst>
                  <a:ext uri="{FF2B5EF4-FFF2-40B4-BE49-F238E27FC236}">
                    <a16:creationId xmlns:a16="http://schemas.microsoft.com/office/drawing/2014/main" id="{5D78DCF1-C892-4CB0-90E1-B70DDFF648F4}"/>
                  </a:ext>
                </a:extLst>
              </p:cNvPr>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9" name="Arc 18">
                <a:extLst>
                  <a:ext uri="{FF2B5EF4-FFF2-40B4-BE49-F238E27FC236}">
                    <a16:creationId xmlns:a16="http://schemas.microsoft.com/office/drawing/2014/main" id="{3250A83A-2D0A-4D3E-ABA2-C8C14EB07219}"/>
                  </a:ext>
                </a:extLst>
              </p:cNvPr>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30" name="Arc 19">
                <a:extLst>
                  <a:ext uri="{FF2B5EF4-FFF2-40B4-BE49-F238E27FC236}">
                    <a16:creationId xmlns:a16="http://schemas.microsoft.com/office/drawing/2014/main" id="{60AC11E4-ED45-44F5-88BE-9424B7A8FDC4}"/>
                  </a:ext>
                </a:extLst>
              </p:cNvPr>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31" name="Arc 20">
                <a:extLst>
                  <a:ext uri="{FF2B5EF4-FFF2-40B4-BE49-F238E27FC236}">
                    <a16:creationId xmlns:a16="http://schemas.microsoft.com/office/drawing/2014/main" id="{9E1E88B3-D246-4D27-9E98-9C18412E13F6}"/>
                  </a:ext>
                </a:extLst>
              </p:cNvPr>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Date Placeholder 3"/>
          <p:cNvSpPr>
            <a:spLocks noGrp="1"/>
          </p:cNvSpPr>
          <p:nvPr>
            <p:ph type="dt" sz="quarter" idx="10"/>
          </p:nvPr>
        </p:nvSpPr>
        <p:spPr>
          <a:noFill/>
        </p:spPr>
        <p:txBody>
          <a:bodyPr/>
          <a:lstStyle/>
          <a:p>
            <a:r>
              <a:rPr lang="en-US"/>
              <a:t>Winter 2007</a:t>
            </a:r>
          </a:p>
        </p:txBody>
      </p:sp>
      <p:sp>
        <p:nvSpPr>
          <p:cNvPr id="10248" name="Footer Placeholder 4"/>
          <p:cNvSpPr>
            <a:spLocks noGrp="1"/>
          </p:cNvSpPr>
          <p:nvPr>
            <p:ph type="ftr" sz="quarter" idx="11"/>
          </p:nvPr>
        </p:nvSpPr>
        <p:spPr>
          <a:noFill/>
        </p:spPr>
        <p:txBody>
          <a:bodyPr/>
          <a:lstStyle/>
          <a:p>
            <a:r>
              <a:rPr lang="en-US"/>
              <a:t>R. Todd Lines</a:t>
            </a:r>
          </a:p>
        </p:txBody>
      </p:sp>
      <p:sp>
        <p:nvSpPr>
          <p:cNvPr id="10249" name="Slide Number Placeholder 5"/>
          <p:cNvSpPr>
            <a:spLocks noGrp="1"/>
          </p:cNvSpPr>
          <p:nvPr>
            <p:ph type="sldNum" sz="quarter" idx="12"/>
          </p:nvPr>
        </p:nvSpPr>
        <p:spPr>
          <a:noFill/>
        </p:spPr>
        <p:txBody>
          <a:bodyPr/>
          <a:lstStyle/>
          <a:p>
            <a:fld id="{587A514C-FB5C-4F11-8D28-8BE97172F536}" type="slidenum">
              <a:rPr lang="en-US" smtClean="0"/>
              <a:pPr/>
              <a:t>17</a:t>
            </a:fld>
            <a:endParaRPr lang="en-US"/>
          </a:p>
        </p:txBody>
      </p:sp>
      <p:sp>
        <p:nvSpPr>
          <p:cNvPr id="10250" name="Rectangle 2"/>
          <p:cNvSpPr>
            <a:spLocks noGrp="1" noChangeArrowheads="1"/>
          </p:cNvSpPr>
          <p:nvPr>
            <p:ph type="title"/>
          </p:nvPr>
        </p:nvSpPr>
        <p:spPr/>
        <p:txBody>
          <a:bodyPr/>
          <a:lstStyle/>
          <a:p>
            <a:pPr eaLnBrk="1" hangingPunct="1"/>
            <a:r>
              <a:rPr lang="en-US" sz="2800"/>
              <a:t>Case 2: Partially Submerged Object</a:t>
            </a:r>
          </a:p>
        </p:txBody>
      </p:sp>
      <p:sp>
        <p:nvSpPr>
          <p:cNvPr id="10251" name="Rectangle 3"/>
          <p:cNvSpPr>
            <a:spLocks noGrp="1" noChangeArrowheads="1"/>
          </p:cNvSpPr>
          <p:nvPr>
            <p:ph type="body" idx="1"/>
          </p:nvPr>
        </p:nvSpPr>
        <p:spPr>
          <a:xfrm>
            <a:off x="254000" y="1208088"/>
            <a:ext cx="5849938" cy="4525962"/>
          </a:xfrm>
        </p:spPr>
        <p:txBody>
          <a:bodyPr/>
          <a:lstStyle/>
          <a:p>
            <a:pPr eaLnBrk="1" hangingPunct="1">
              <a:lnSpc>
                <a:spcPct val="80000"/>
              </a:lnSpc>
            </a:pPr>
            <a:r>
              <a:rPr lang="en-US" sz="2400"/>
              <a:t>Assume                   and static equilibrium.</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We define </a:t>
            </a:r>
            <a:r>
              <a:rPr lang="en-US" sz="2400" i="1"/>
              <a:t>V</a:t>
            </a:r>
            <a:r>
              <a:rPr lang="en-US" sz="2400" i="1" baseline="-25000"/>
              <a:t>fluid</a:t>
            </a:r>
            <a:r>
              <a:rPr lang="en-US" sz="2400"/>
              <a:t> as the volume of the fluid displaced by the object. </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Then</a:t>
            </a:r>
          </a:p>
          <a:p>
            <a:pPr eaLnBrk="1" hangingPunct="1">
              <a:lnSpc>
                <a:spcPct val="80000"/>
              </a:lnSpc>
            </a:pPr>
            <a:endParaRPr lang="en-US" sz="2400"/>
          </a:p>
        </p:txBody>
      </p:sp>
      <p:grpSp>
        <p:nvGrpSpPr>
          <p:cNvPr id="2" name="Group 4"/>
          <p:cNvGrpSpPr>
            <a:grpSpLocks/>
          </p:cNvGrpSpPr>
          <p:nvPr/>
        </p:nvGrpSpPr>
        <p:grpSpPr bwMode="auto">
          <a:xfrm>
            <a:off x="5969000" y="2105025"/>
            <a:ext cx="2878138" cy="2640013"/>
            <a:chOff x="3760" y="1326"/>
            <a:chExt cx="1813" cy="1663"/>
          </a:xfrm>
        </p:grpSpPr>
        <p:grpSp>
          <p:nvGrpSpPr>
            <p:cNvPr id="3" name="Group 5"/>
            <p:cNvGrpSpPr>
              <a:grpSpLocks/>
            </p:cNvGrpSpPr>
            <p:nvPr/>
          </p:nvGrpSpPr>
          <p:grpSpPr bwMode="auto">
            <a:xfrm>
              <a:off x="3760" y="1566"/>
              <a:ext cx="1197" cy="1423"/>
              <a:chOff x="3596" y="1780"/>
              <a:chExt cx="1416" cy="1624"/>
            </a:xfrm>
          </p:grpSpPr>
          <p:sp>
            <p:nvSpPr>
              <p:cNvPr id="10268"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10269"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0256" name="AutoShape 8"/>
            <p:cNvSpPr>
              <a:spLocks noChangeArrowheads="1"/>
            </p:cNvSpPr>
            <p:nvPr/>
          </p:nvSpPr>
          <p:spPr bwMode="auto">
            <a:xfrm>
              <a:off x="3899" y="1828"/>
              <a:ext cx="919" cy="1129"/>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10257" name="Rectangle 9"/>
            <p:cNvSpPr>
              <a:spLocks noChangeArrowheads="1"/>
            </p:cNvSpPr>
            <p:nvPr/>
          </p:nvSpPr>
          <p:spPr bwMode="auto">
            <a:xfrm>
              <a:off x="3899" y="1811"/>
              <a:ext cx="909" cy="217"/>
            </a:xfrm>
            <a:prstGeom prst="rect">
              <a:avLst/>
            </a:prstGeom>
            <a:solidFill>
              <a:schemeClr val="accent1"/>
            </a:solidFill>
            <a:ln w="9525">
              <a:noFill/>
              <a:miter lim="800000"/>
              <a:headEnd/>
              <a:tailEnd/>
            </a:ln>
          </p:spPr>
          <p:txBody>
            <a:bodyPr wrap="none" anchor="ctr"/>
            <a:lstStyle/>
            <a:p>
              <a:endParaRPr lang="en-US"/>
            </a:p>
          </p:txBody>
        </p:sp>
        <p:sp>
          <p:nvSpPr>
            <p:cNvPr id="10258" name="Freeform 10"/>
            <p:cNvSpPr>
              <a:spLocks/>
            </p:cNvSpPr>
            <p:nvPr/>
          </p:nvSpPr>
          <p:spPr bwMode="auto">
            <a:xfrm>
              <a:off x="3831" y="1562"/>
              <a:ext cx="528"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6 w 624"/>
                <a:gd name="T19" fmla="*/ 1360 h 1588"/>
                <a:gd name="T20" fmla="*/ 206 w 624"/>
                <a:gd name="T21" fmla="*/ 1392 h 1588"/>
                <a:gd name="T22" fmla="*/ 322 w 624"/>
                <a:gd name="T23" fmla="*/ 1392 h 1588"/>
                <a:gd name="T24" fmla="*/ 494 w 624"/>
                <a:gd name="T25" fmla="*/ 1392 h 1588"/>
                <a:gd name="T26" fmla="*/ 528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59" name="Freeform 11"/>
            <p:cNvSpPr>
              <a:spLocks/>
            </p:cNvSpPr>
            <p:nvPr/>
          </p:nvSpPr>
          <p:spPr bwMode="auto">
            <a:xfrm flipH="1">
              <a:off x="4359" y="1562"/>
              <a:ext cx="527"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5 w 624"/>
                <a:gd name="T19" fmla="*/ 1360 h 1588"/>
                <a:gd name="T20" fmla="*/ 206 w 624"/>
                <a:gd name="T21" fmla="*/ 1392 h 1588"/>
                <a:gd name="T22" fmla="*/ 321 w 624"/>
                <a:gd name="T23" fmla="*/ 1392 h 1588"/>
                <a:gd name="T24" fmla="*/ 493 w 624"/>
                <a:gd name="T25" fmla="*/ 1392 h 1588"/>
                <a:gd name="T26" fmla="*/ 527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60" name="Rectangle 12"/>
            <p:cNvSpPr>
              <a:spLocks noChangeArrowheads="1"/>
            </p:cNvSpPr>
            <p:nvPr/>
          </p:nvSpPr>
          <p:spPr bwMode="auto">
            <a:xfrm>
              <a:off x="4220" y="1541"/>
              <a:ext cx="321" cy="561"/>
            </a:xfrm>
            <a:prstGeom prst="rect">
              <a:avLst/>
            </a:prstGeom>
            <a:solidFill>
              <a:srgbClr val="993300"/>
            </a:solidFill>
            <a:ln w="9525">
              <a:solidFill>
                <a:schemeClr val="tx1"/>
              </a:solidFill>
              <a:miter lim="800000"/>
              <a:headEnd/>
              <a:tailEnd/>
            </a:ln>
          </p:spPr>
          <p:txBody>
            <a:bodyPr wrap="none" anchor="ctr"/>
            <a:lstStyle/>
            <a:p>
              <a:endParaRPr lang="en-US"/>
            </a:p>
          </p:txBody>
        </p:sp>
        <p:sp>
          <p:nvSpPr>
            <p:cNvPr id="10261" name="Line 13"/>
            <p:cNvSpPr>
              <a:spLocks noChangeShapeType="1"/>
            </p:cNvSpPr>
            <p:nvPr/>
          </p:nvSpPr>
          <p:spPr bwMode="auto">
            <a:xfrm>
              <a:off x="4386" y="2111"/>
              <a:ext cx="0" cy="176"/>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2" name="Line 14"/>
            <p:cNvSpPr>
              <a:spLocks noChangeShapeType="1"/>
            </p:cNvSpPr>
            <p:nvPr/>
          </p:nvSpPr>
          <p:spPr bwMode="auto">
            <a:xfrm flipV="1">
              <a:off x="4376" y="1362"/>
              <a:ext cx="4" cy="184"/>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3" name="Text Box 15"/>
            <p:cNvSpPr txBox="1">
              <a:spLocks noChangeArrowheads="1"/>
            </p:cNvSpPr>
            <p:nvPr/>
          </p:nvSpPr>
          <p:spPr bwMode="auto">
            <a:xfrm>
              <a:off x="4227" y="2259"/>
              <a:ext cx="249" cy="233"/>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10264" name="Rectangle 16"/>
            <p:cNvSpPr>
              <a:spLocks noChangeArrowheads="1"/>
            </p:cNvSpPr>
            <p:nvPr/>
          </p:nvSpPr>
          <p:spPr bwMode="auto">
            <a:xfrm>
              <a:off x="4407" y="1326"/>
              <a:ext cx="220" cy="231"/>
            </a:xfrm>
            <a:prstGeom prst="rect">
              <a:avLst/>
            </a:prstGeom>
            <a:noFill/>
            <a:ln w="9525">
              <a:noFill/>
              <a:miter lim="800000"/>
              <a:headEnd/>
              <a:tailEnd/>
            </a:ln>
          </p:spPr>
          <p:txBody>
            <a:bodyPr wrap="none">
              <a:spAutoFit/>
            </a:bodyPr>
            <a:lstStyle/>
            <a:p>
              <a:r>
                <a:rPr lang="en-US" b="1"/>
                <a:t>B</a:t>
              </a:r>
              <a:endParaRPr lang="en-US" b="1" i="1"/>
            </a:p>
          </p:txBody>
        </p:sp>
        <p:sp>
          <p:nvSpPr>
            <p:cNvPr id="10265" name="Text Box 17"/>
            <p:cNvSpPr txBox="1">
              <a:spLocks noChangeArrowheads="1"/>
            </p:cNvSpPr>
            <p:nvPr/>
          </p:nvSpPr>
          <p:spPr bwMode="auto">
            <a:xfrm>
              <a:off x="4958" y="1766"/>
              <a:ext cx="615" cy="231"/>
            </a:xfrm>
            <a:prstGeom prst="rect">
              <a:avLst/>
            </a:prstGeom>
            <a:noFill/>
            <a:ln w="9525">
              <a:noFill/>
              <a:miter lim="800000"/>
              <a:headEnd/>
              <a:tailEnd/>
            </a:ln>
          </p:spPr>
          <p:txBody>
            <a:bodyPr wrap="none">
              <a:spAutoFit/>
            </a:bodyPr>
            <a:lstStyle/>
            <a:p>
              <a:r>
                <a:rPr lang="en-US" i="1"/>
                <a:t>V</a:t>
              </a:r>
              <a:r>
                <a:rPr lang="en-US" i="1" baseline="-25000"/>
                <a:t>displaced</a:t>
              </a:r>
            </a:p>
          </p:txBody>
        </p:sp>
        <p:sp>
          <p:nvSpPr>
            <p:cNvPr id="10266" name="Freeform 18"/>
            <p:cNvSpPr>
              <a:spLocks/>
            </p:cNvSpPr>
            <p:nvPr/>
          </p:nvSpPr>
          <p:spPr bwMode="auto">
            <a:xfrm rot="3030441">
              <a:off x="4605" y="1715"/>
              <a:ext cx="239" cy="394"/>
            </a:xfrm>
            <a:custGeom>
              <a:avLst/>
              <a:gdLst>
                <a:gd name="T0" fmla="*/ 239 w 292"/>
                <a:gd name="T1" fmla="*/ 0 h 430"/>
                <a:gd name="T2" fmla="*/ 89 w 292"/>
                <a:gd name="T3" fmla="*/ 201 h 430"/>
                <a:gd name="T4" fmla="*/ 172 w 292"/>
                <a:gd name="T5" fmla="*/ 218 h 430"/>
                <a:gd name="T6" fmla="*/ 0 w 292"/>
                <a:gd name="T7" fmla="*/ 394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10267" name="Rectangle 19"/>
            <p:cNvSpPr>
              <a:spLocks noChangeArrowheads="1"/>
            </p:cNvSpPr>
            <p:nvPr/>
          </p:nvSpPr>
          <p:spPr bwMode="auto">
            <a:xfrm>
              <a:off x="4215" y="1811"/>
              <a:ext cx="329" cy="274"/>
            </a:xfrm>
            <a:prstGeom prst="rect">
              <a:avLst/>
            </a:prstGeom>
            <a:noFill/>
            <a:ln w="9525">
              <a:solidFill>
                <a:schemeClr val="bg1"/>
              </a:solidFill>
              <a:prstDash val="dash"/>
              <a:miter lim="800000"/>
              <a:headEnd/>
              <a:tailEnd/>
            </a:ln>
          </p:spPr>
          <p:txBody>
            <a:bodyPr wrap="none" anchor="ctr"/>
            <a:lstStyle/>
            <a:p>
              <a:endParaRPr lang="en-US"/>
            </a:p>
          </p:txBody>
        </p:sp>
      </p:grpSp>
      <p:sp>
        <p:nvSpPr>
          <p:cNvPr id="10253" name="AutoShape 20"/>
          <p:cNvSpPr>
            <a:spLocks noChangeArrowheads="1"/>
          </p:cNvSpPr>
          <p:nvPr/>
        </p:nvSpPr>
        <p:spPr bwMode="auto">
          <a:xfrm>
            <a:off x="522288" y="531495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fraction of the volume of a floating object that is below the fluid surface is equal to the ratio of the density of the object to that of the fluid.</a:t>
            </a:r>
          </a:p>
        </p:txBody>
      </p:sp>
      <p:graphicFrame>
        <p:nvGraphicFramePr>
          <p:cNvPr id="10242" name="Object 21"/>
          <p:cNvGraphicFramePr>
            <a:graphicFrameLocks noChangeAspect="1"/>
          </p:cNvGraphicFramePr>
          <p:nvPr/>
        </p:nvGraphicFramePr>
        <p:xfrm>
          <a:off x="2044700" y="1204913"/>
          <a:ext cx="1284288" cy="374650"/>
        </p:xfrm>
        <a:graphic>
          <a:graphicData uri="http://schemas.openxmlformats.org/presentationml/2006/ole">
            <mc:AlternateContent xmlns:mc="http://schemas.openxmlformats.org/markup-compatibility/2006">
              <mc:Choice xmlns:v="urn:schemas-microsoft-com:vml" Requires="v">
                <p:oleObj spid="_x0000_s5122" name="Equation" r:id="rId3" imgW="825480" imgH="241200" progId="Equation.3">
                  <p:embed/>
                </p:oleObj>
              </mc:Choice>
              <mc:Fallback>
                <p:oleObj name="Equation" r:id="rId3" imgW="825480" imgH="241200" progId="Equation.3">
                  <p:embed/>
                  <p:pic>
                    <p:nvPicPr>
                      <p:cNvPr id="10242"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1204913"/>
                        <a:ext cx="128428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22"/>
          <p:cNvGraphicFramePr>
            <a:graphicFrameLocks noChangeAspect="1"/>
          </p:cNvGraphicFramePr>
          <p:nvPr/>
        </p:nvGraphicFramePr>
        <p:xfrm>
          <a:off x="2519363" y="1947863"/>
          <a:ext cx="892175" cy="403225"/>
        </p:xfrm>
        <a:graphic>
          <a:graphicData uri="http://schemas.openxmlformats.org/presentationml/2006/ole">
            <mc:AlternateContent xmlns:mc="http://schemas.openxmlformats.org/markup-compatibility/2006">
              <mc:Choice xmlns:v="urn:schemas-microsoft-com:vml" Requires="v">
                <p:oleObj spid="_x0000_s5123" name="Equation" r:id="rId5" imgW="533160" imgH="241200" progId="Equation.3">
                  <p:embed/>
                </p:oleObj>
              </mc:Choice>
              <mc:Fallback>
                <p:oleObj name="Equation" r:id="rId5" imgW="533160" imgH="241200" progId="Equation.3">
                  <p:embed/>
                  <p:pic>
                    <p:nvPicPr>
                      <p:cNvPr id="10243"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9363" y="1947863"/>
                        <a:ext cx="8921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23"/>
          <p:cNvGraphicFramePr>
            <a:graphicFrameLocks noChangeAspect="1"/>
          </p:cNvGraphicFramePr>
          <p:nvPr/>
        </p:nvGraphicFramePr>
        <p:xfrm>
          <a:off x="2382838" y="3495675"/>
          <a:ext cx="1419225" cy="355600"/>
        </p:xfrm>
        <a:graphic>
          <a:graphicData uri="http://schemas.openxmlformats.org/presentationml/2006/ole">
            <mc:AlternateContent xmlns:mc="http://schemas.openxmlformats.org/markup-compatibility/2006">
              <mc:Choice xmlns:v="urn:schemas-microsoft-com:vml" Requires="v">
                <p:oleObj spid="_x0000_s5124" name="Equation" r:id="rId7" imgW="965160" imgH="241200" progId="Equation.3">
                  <p:embed/>
                </p:oleObj>
              </mc:Choice>
              <mc:Fallback>
                <p:oleObj name="Equation" r:id="rId7" imgW="965160" imgH="241200" progId="Equation.3">
                  <p:embed/>
                  <p:pic>
                    <p:nvPicPr>
                      <p:cNvPr id="10244"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2838" y="3495675"/>
                        <a:ext cx="14192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24"/>
          <p:cNvGraphicFramePr>
            <a:graphicFrameLocks noChangeAspect="1"/>
          </p:cNvGraphicFramePr>
          <p:nvPr/>
        </p:nvGraphicFramePr>
        <p:xfrm>
          <a:off x="1889125" y="4367213"/>
          <a:ext cx="2449513" cy="688975"/>
        </p:xfrm>
        <a:graphic>
          <a:graphicData uri="http://schemas.openxmlformats.org/presentationml/2006/ole">
            <mc:AlternateContent xmlns:mc="http://schemas.openxmlformats.org/markup-compatibility/2006">
              <mc:Choice xmlns:v="urn:schemas-microsoft-com:vml" Requires="v">
                <p:oleObj spid="_x0000_s5125" name="Equation" r:id="rId9" imgW="1701720" imgH="482400" progId="Equation.3">
                  <p:embed/>
                </p:oleObj>
              </mc:Choice>
              <mc:Fallback>
                <p:oleObj name="Equation" r:id="rId9" imgW="1701720" imgH="482400" progId="Equation.3">
                  <p:embed/>
                  <p:pic>
                    <p:nvPicPr>
                      <p:cNvPr id="10245"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125" y="4367213"/>
                        <a:ext cx="2449513"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25"/>
          <p:cNvGraphicFramePr>
            <a:graphicFrameLocks noChangeAspect="1"/>
          </p:cNvGraphicFramePr>
          <p:nvPr/>
        </p:nvGraphicFramePr>
        <p:xfrm>
          <a:off x="6380163" y="1387475"/>
          <a:ext cx="1120775" cy="584200"/>
        </p:xfrm>
        <a:graphic>
          <a:graphicData uri="http://schemas.openxmlformats.org/presentationml/2006/ole">
            <mc:AlternateContent xmlns:mc="http://schemas.openxmlformats.org/markup-compatibility/2006">
              <mc:Choice xmlns:v="urn:schemas-microsoft-com:vml" Requires="v">
                <p:oleObj spid="_x0000_s5126" name="Equation" r:id="rId11" imgW="901440" imgH="469800" progId="Equation.3">
                  <p:embed/>
                </p:oleObj>
              </mc:Choice>
              <mc:Fallback>
                <p:oleObj name="Equation" r:id="rId11" imgW="901440" imgH="469800" progId="Equation.3">
                  <p:embed/>
                  <p:pic>
                    <p:nvPicPr>
                      <p:cNvPr id="10246"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80163" y="1387475"/>
                        <a:ext cx="11207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4" name="Rectangle 26"/>
          <p:cNvSpPr>
            <a:spLocks noChangeArrowheads="1"/>
          </p:cNvSpPr>
          <p:nvPr/>
        </p:nvSpPr>
        <p:spPr bwMode="auto">
          <a:xfrm>
            <a:off x="-239713" y="3036888"/>
            <a:ext cx="227013" cy="549275"/>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100"/>
          </a:p>
          <a:p>
            <a:pPr eaLnBrk="0" hangingPunct="0"/>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08314" y="582385"/>
            <a:ext cx="6868886" cy="5151665"/>
          </a:xfrm>
          <a:prstGeom prst="rect">
            <a:avLst/>
          </a:prstGeom>
          <a:noFill/>
          <a:ln w="9525">
            <a:noFill/>
            <a:miter lim="800000"/>
            <a:headEnd/>
            <a:tailEnd/>
          </a:ln>
        </p:spPr>
      </p:pic>
      <p:sp>
        <p:nvSpPr>
          <p:cNvPr id="4" name="Rectangle 3"/>
          <p:cNvSpPr/>
          <p:nvPr/>
        </p:nvSpPr>
        <p:spPr>
          <a:xfrm>
            <a:off x="1110343" y="5853614"/>
            <a:ext cx="6890658" cy="923330"/>
          </a:xfrm>
          <a:prstGeom prst="rect">
            <a:avLst/>
          </a:prstGeom>
        </p:spPr>
        <p:txBody>
          <a:bodyPr wrap="square">
            <a:spAutoFit/>
          </a:bodyPr>
          <a:lstStyle/>
          <a:p>
            <a:r>
              <a:rPr lang="en-US" dirty="0"/>
              <a:t>Iceberg with the submerged portion visible. From Geo Swan used under the licensed under the Creative Commons Attribution 2.0 Generic license.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636422D8-C0F9-4562-A685-CDD6FDF45D69}" type="slidenum">
              <a:rPr lang="en-US" smtClean="0"/>
              <a:pPr/>
              <a:t>19</a:t>
            </a:fld>
            <a:endParaRPr lang="en-US"/>
          </a:p>
        </p:txBody>
      </p:sp>
      <p:sp>
        <p:nvSpPr>
          <p:cNvPr id="53251" name="Rectangle 2"/>
          <p:cNvSpPr>
            <a:spLocks noGrp="1" noChangeArrowheads="1"/>
          </p:cNvSpPr>
          <p:nvPr>
            <p:ph type="title"/>
          </p:nvPr>
        </p:nvSpPr>
        <p:spPr/>
        <p:txBody>
          <a:bodyPr/>
          <a:lstStyle/>
          <a:p>
            <a:pPr eaLnBrk="1" hangingPunct="1"/>
            <a:r>
              <a:rPr lang="en-US"/>
              <a:t>Question 123.5.4</a:t>
            </a:r>
          </a:p>
        </p:txBody>
      </p:sp>
      <p:sp>
        <p:nvSpPr>
          <p:cNvPr id="53252" name="Rectangle 3"/>
          <p:cNvSpPr>
            <a:spLocks noGrp="1" noChangeArrowheads="1"/>
          </p:cNvSpPr>
          <p:nvPr>
            <p:ph type="body" idx="1"/>
          </p:nvPr>
        </p:nvSpPr>
        <p:spPr>
          <a:xfrm>
            <a:off x="182563" y="1439863"/>
            <a:ext cx="3556000" cy="4525962"/>
          </a:xfrm>
        </p:spPr>
        <p:txBody>
          <a:bodyPr/>
          <a:lstStyle/>
          <a:p>
            <a:pPr eaLnBrk="1" hangingPunct="1"/>
            <a:r>
              <a:rPr lang="en-US" sz="2800"/>
              <a:t>Two cups are filled to the same level with water. One of the two cups has ice cubes floating in it. When the ice cubes melt, in which cup is the level of the water higher?</a:t>
            </a:r>
          </a:p>
        </p:txBody>
      </p:sp>
      <p:grpSp>
        <p:nvGrpSpPr>
          <p:cNvPr id="53253" name="Group 4"/>
          <p:cNvGrpSpPr>
            <a:grpSpLocks/>
          </p:cNvGrpSpPr>
          <p:nvPr/>
        </p:nvGrpSpPr>
        <p:grpSpPr bwMode="auto">
          <a:xfrm>
            <a:off x="5178425" y="2957513"/>
            <a:ext cx="1477963" cy="1843087"/>
            <a:chOff x="3262" y="1863"/>
            <a:chExt cx="931" cy="1161"/>
          </a:xfrm>
        </p:grpSpPr>
        <p:grpSp>
          <p:nvGrpSpPr>
            <p:cNvPr id="53268" name="Group 5"/>
            <p:cNvGrpSpPr>
              <a:grpSpLocks/>
            </p:cNvGrpSpPr>
            <p:nvPr/>
          </p:nvGrpSpPr>
          <p:grpSpPr bwMode="auto">
            <a:xfrm>
              <a:off x="3262" y="1863"/>
              <a:ext cx="931" cy="1161"/>
              <a:chOff x="3733" y="1510"/>
              <a:chExt cx="1416" cy="1628"/>
            </a:xfrm>
          </p:grpSpPr>
          <p:grpSp>
            <p:nvGrpSpPr>
              <p:cNvPr id="53272" name="Group 6"/>
              <p:cNvGrpSpPr>
                <a:grpSpLocks/>
              </p:cNvGrpSpPr>
              <p:nvPr/>
            </p:nvGrpSpPr>
            <p:grpSpPr bwMode="auto">
              <a:xfrm>
                <a:off x="3733" y="1514"/>
                <a:ext cx="1416" cy="1624"/>
                <a:chOff x="3596" y="1780"/>
                <a:chExt cx="1416" cy="1624"/>
              </a:xfrm>
            </p:grpSpPr>
            <p:sp>
              <p:nvSpPr>
                <p:cNvPr id="53277"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78"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73" name="AutoShape 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74" name="Rectangle 1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75" name="Freeform 1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76" name="Freeform 1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9" name="AutoShape 13"/>
            <p:cNvSpPr>
              <a:spLocks noChangeArrowheads="1"/>
            </p:cNvSpPr>
            <p:nvPr/>
          </p:nvSpPr>
          <p:spPr bwMode="auto">
            <a:xfrm rot="-1306696">
              <a:off x="3492" y="1929"/>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0" name="AutoShape 14"/>
            <p:cNvSpPr>
              <a:spLocks noChangeArrowheads="1"/>
            </p:cNvSpPr>
            <p:nvPr/>
          </p:nvSpPr>
          <p:spPr bwMode="auto">
            <a:xfrm>
              <a:off x="3625" y="1943"/>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1" name="Text Box 15"/>
            <p:cNvSpPr txBox="1">
              <a:spLocks noChangeArrowheads="1"/>
            </p:cNvSpPr>
            <p:nvPr/>
          </p:nvSpPr>
          <p:spPr bwMode="auto">
            <a:xfrm>
              <a:off x="3590" y="2537"/>
              <a:ext cx="212" cy="231"/>
            </a:xfrm>
            <a:prstGeom prst="rect">
              <a:avLst/>
            </a:prstGeom>
            <a:noFill/>
            <a:ln w="9525">
              <a:noFill/>
              <a:miter lim="800000"/>
              <a:headEnd/>
              <a:tailEnd/>
            </a:ln>
          </p:spPr>
          <p:txBody>
            <a:bodyPr wrap="none">
              <a:spAutoFit/>
            </a:bodyPr>
            <a:lstStyle/>
            <a:p>
              <a:r>
                <a:rPr lang="en-US"/>
                <a:t>A</a:t>
              </a:r>
            </a:p>
          </p:txBody>
        </p:sp>
      </p:grpSp>
      <p:grpSp>
        <p:nvGrpSpPr>
          <p:cNvPr id="53254" name="Group 16"/>
          <p:cNvGrpSpPr>
            <a:grpSpLocks/>
          </p:cNvGrpSpPr>
          <p:nvPr/>
        </p:nvGrpSpPr>
        <p:grpSpPr bwMode="auto">
          <a:xfrm>
            <a:off x="7116763" y="2957513"/>
            <a:ext cx="1477962" cy="1843087"/>
            <a:chOff x="4483" y="1840"/>
            <a:chExt cx="931" cy="1161"/>
          </a:xfrm>
        </p:grpSpPr>
        <p:grpSp>
          <p:nvGrpSpPr>
            <p:cNvPr id="53259" name="Group 17"/>
            <p:cNvGrpSpPr>
              <a:grpSpLocks/>
            </p:cNvGrpSpPr>
            <p:nvPr/>
          </p:nvGrpSpPr>
          <p:grpSpPr bwMode="auto">
            <a:xfrm>
              <a:off x="4483" y="1840"/>
              <a:ext cx="931" cy="1161"/>
              <a:chOff x="3733" y="1510"/>
              <a:chExt cx="1416" cy="1628"/>
            </a:xfrm>
          </p:grpSpPr>
          <p:grpSp>
            <p:nvGrpSpPr>
              <p:cNvPr id="53261" name="Group 18"/>
              <p:cNvGrpSpPr>
                <a:grpSpLocks/>
              </p:cNvGrpSpPr>
              <p:nvPr/>
            </p:nvGrpSpPr>
            <p:grpSpPr bwMode="auto">
              <a:xfrm>
                <a:off x="3733" y="1514"/>
                <a:ext cx="1416" cy="1624"/>
                <a:chOff x="3596" y="1780"/>
                <a:chExt cx="1416" cy="1624"/>
              </a:xfrm>
            </p:grpSpPr>
            <p:sp>
              <p:nvSpPr>
                <p:cNvPr id="53266" name="Freeform 19"/>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67" name="Freeform 20"/>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62" name="AutoShape 21"/>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63" name="Rectangle 22"/>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64" name="Freeform 23"/>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65" name="Freeform 24"/>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0" name="Text Box 25"/>
            <p:cNvSpPr txBox="1">
              <a:spLocks noChangeArrowheads="1"/>
            </p:cNvSpPr>
            <p:nvPr/>
          </p:nvSpPr>
          <p:spPr bwMode="auto">
            <a:xfrm>
              <a:off x="4793" y="2486"/>
              <a:ext cx="212" cy="231"/>
            </a:xfrm>
            <a:prstGeom prst="rect">
              <a:avLst/>
            </a:prstGeom>
            <a:noFill/>
            <a:ln w="9525">
              <a:noFill/>
              <a:miter lim="800000"/>
              <a:headEnd/>
              <a:tailEnd/>
            </a:ln>
          </p:spPr>
          <p:txBody>
            <a:bodyPr wrap="none">
              <a:spAutoFit/>
            </a:bodyPr>
            <a:lstStyle/>
            <a:p>
              <a:r>
                <a:rPr lang="en-US"/>
                <a:t>B</a:t>
              </a:r>
            </a:p>
          </p:txBody>
        </p:sp>
      </p:grpSp>
      <p:sp>
        <p:nvSpPr>
          <p:cNvPr id="53255" name="Line 26"/>
          <p:cNvSpPr>
            <a:spLocks noChangeShapeType="1"/>
          </p:cNvSpPr>
          <p:nvPr/>
        </p:nvSpPr>
        <p:spPr bwMode="auto">
          <a:xfrm>
            <a:off x="6662738" y="3279775"/>
            <a:ext cx="420687" cy="0"/>
          </a:xfrm>
          <a:prstGeom prst="line">
            <a:avLst/>
          </a:prstGeom>
          <a:noFill/>
          <a:ln w="9525">
            <a:solidFill>
              <a:schemeClr val="tx1"/>
            </a:solidFill>
            <a:round/>
            <a:headEnd/>
            <a:tailEnd/>
          </a:ln>
        </p:spPr>
        <p:txBody>
          <a:bodyPr/>
          <a:lstStyle/>
          <a:p>
            <a:endParaRPr lang="en-US"/>
          </a:p>
        </p:txBody>
      </p:sp>
      <p:sp>
        <p:nvSpPr>
          <p:cNvPr id="53256" name="Line 27"/>
          <p:cNvSpPr>
            <a:spLocks noChangeShapeType="1"/>
          </p:cNvSpPr>
          <p:nvPr/>
        </p:nvSpPr>
        <p:spPr bwMode="auto">
          <a:xfrm>
            <a:off x="6656388" y="4752975"/>
            <a:ext cx="420687" cy="0"/>
          </a:xfrm>
          <a:prstGeom prst="line">
            <a:avLst/>
          </a:prstGeom>
          <a:noFill/>
          <a:ln w="9525">
            <a:solidFill>
              <a:schemeClr val="tx1"/>
            </a:solidFill>
            <a:round/>
            <a:headEnd/>
            <a:tailEnd/>
          </a:ln>
        </p:spPr>
        <p:txBody>
          <a:bodyPr/>
          <a:lstStyle/>
          <a:p>
            <a:endParaRPr lang="en-US"/>
          </a:p>
        </p:txBody>
      </p:sp>
      <p:sp>
        <p:nvSpPr>
          <p:cNvPr id="53257" name="Line 28"/>
          <p:cNvSpPr>
            <a:spLocks noChangeShapeType="1"/>
          </p:cNvSpPr>
          <p:nvPr/>
        </p:nvSpPr>
        <p:spPr bwMode="auto">
          <a:xfrm>
            <a:off x="6878638" y="3265488"/>
            <a:ext cx="0" cy="1481137"/>
          </a:xfrm>
          <a:prstGeom prst="line">
            <a:avLst/>
          </a:prstGeom>
          <a:noFill/>
          <a:ln w="9525">
            <a:solidFill>
              <a:schemeClr val="tx1"/>
            </a:solidFill>
            <a:round/>
            <a:headEnd type="triangle" w="med" len="med"/>
            <a:tailEnd type="triangle" w="med" len="med"/>
          </a:ln>
        </p:spPr>
        <p:txBody>
          <a:bodyPr/>
          <a:lstStyle/>
          <a:p>
            <a:endParaRPr lang="en-US"/>
          </a:p>
        </p:txBody>
      </p:sp>
      <p:sp>
        <p:nvSpPr>
          <p:cNvPr id="53258" name="Text Box 29"/>
          <p:cNvSpPr txBox="1">
            <a:spLocks noChangeArrowheads="1"/>
          </p:cNvSpPr>
          <p:nvPr/>
        </p:nvSpPr>
        <p:spPr bwMode="auto">
          <a:xfrm>
            <a:off x="6731000" y="3781425"/>
            <a:ext cx="311150" cy="366713"/>
          </a:xfrm>
          <a:prstGeom prst="rect">
            <a:avLst/>
          </a:prstGeom>
          <a:solidFill>
            <a:schemeClr val="bg1"/>
          </a:solidFill>
          <a:ln w="9525">
            <a:noFill/>
            <a:miter lim="800000"/>
            <a:headEnd/>
            <a:tailEnd/>
          </a:ln>
        </p:spPr>
        <p:txBody>
          <a:bodyPr wrap="none">
            <a:spAutoFit/>
          </a:bodyPr>
          <a:lstStyle/>
          <a:p>
            <a:r>
              <a:rPr lang="en-US"/>
              <a:t>h</a:t>
            </a:r>
          </a:p>
        </p:txBody>
      </p:sp>
    </p:spTree>
    <p:extLst>
      <p:ext uri="{BB962C8B-B14F-4D97-AF65-F5344CB8AC3E}">
        <p14:creationId xmlns:p14="http://schemas.microsoft.com/office/powerpoint/2010/main" val="261623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c 15"/>
          <p:cNvSpPr/>
          <p:nvPr/>
        </p:nvSpPr>
        <p:spPr>
          <a:xfrm>
            <a:off x="4226859" y="3213846"/>
            <a:ext cx="3612776" cy="510989"/>
          </a:xfrm>
          <a:prstGeom prst="arc">
            <a:avLst>
              <a:gd name="adj1" fmla="val 10840119"/>
              <a:gd name="adj2" fmla="val 35156"/>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a:off x="1196788" y="3307977"/>
            <a:ext cx="1949824" cy="416858"/>
          </a:xfrm>
          <a:prstGeom prst="arc">
            <a:avLst>
              <a:gd name="adj1" fmla="val 10762635"/>
              <a:gd name="adj2" fmla="val 0"/>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1573306" y="3886200"/>
            <a:ext cx="5970494" cy="1976718"/>
          </a:xfrm>
          <a:custGeom>
            <a:avLst/>
            <a:gdLst>
              <a:gd name="connsiteX0" fmla="*/ 0 w 5916706"/>
              <a:gd name="connsiteY0" fmla="*/ 0 h 1909482"/>
              <a:gd name="connsiteX1" fmla="*/ 26894 w 5916706"/>
              <a:gd name="connsiteY1" fmla="*/ 1909482 h 1909482"/>
              <a:gd name="connsiteX2" fmla="*/ 5916706 w 5916706"/>
              <a:gd name="connsiteY2" fmla="*/ 1882588 h 1909482"/>
              <a:gd name="connsiteX3" fmla="*/ 5876365 w 5916706"/>
              <a:gd name="connsiteY3" fmla="*/ 161365 h 1909482"/>
              <a:gd name="connsiteX4" fmla="*/ 2904565 w 5916706"/>
              <a:gd name="connsiteY4" fmla="*/ 121024 h 1909482"/>
              <a:gd name="connsiteX5" fmla="*/ 2891118 w 5916706"/>
              <a:gd name="connsiteY5" fmla="*/ 1452282 h 1909482"/>
              <a:gd name="connsiteX6" fmla="*/ 1264023 w 5916706"/>
              <a:gd name="connsiteY6" fmla="*/ 1452282 h 1909482"/>
              <a:gd name="connsiteX7" fmla="*/ 1237129 w 5916706"/>
              <a:gd name="connsiteY7" fmla="*/ 255494 h 1909482"/>
              <a:gd name="connsiteX8" fmla="*/ 67235 w 5916706"/>
              <a:gd name="connsiteY8" fmla="*/ 268941 h 1909482"/>
              <a:gd name="connsiteX0" fmla="*/ 0 w 5916706"/>
              <a:gd name="connsiteY0" fmla="*/ 0 h 1909482"/>
              <a:gd name="connsiteX1" fmla="*/ 26894 w 5916706"/>
              <a:gd name="connsiteY1" fmla="*/ 1909482 h 1909482"/>
              <a:gd name="connsiteX2" fmla="*/ 5916706 w 5916706"/>
              <a:gd name="connsiteY2" fmla="*/ 1882588 h 1909482"/>
              <a:gd name="connsiteX3" fmla="*/ 5876365 w 5916706"/>
              <a:gd name="connsiteY3" fmla="*/ 161365 h 1909482"/>
              <a:gd name="connsiteX4" fmla="*/ 2904565 w 5916706"/>
              <a:gd name="connsiteY4" fmla="*/ 121024 h 1909482"/>
              <a:gd name="connsiteX5" fmla="*/ 2891118 w 5916706"/>
              <a:gd name="connsiteY5" fmla="*/ 1452282 h 1909482"/>
              <a:gd name="connsiteX6" fmla="*/ 1264023 w 5916706"/>
              <a:gd name="connsiteY6" fmla="*/ 1452282 h 1909482"/>
              <a:gd name="connsiteX7" fmla="*/ 1331259 w 5916706"/>
              <a:gd name="connsiteY7" fmla="*/ 268941 h 1909482"/>
              <a:gd name="connsiteX8" fmla="*/ 67235 w 5916706"/>
              <a:gd name="connsiteY8" fmla="*/ 268941 h 1909482"/>
              <a:gd name="connsiteX0" fmla="*/ 0 w 5970494"/>
              <a:gd name="connsiteY0" fmla="*/ 0 h 1976718"/>
              <a:gd name="connsiteX1" fmla="*/ 26894 w 5970494"/>
              <a:gd name="connsiteY1" fmla="*/ 1909482 h 1976718"/>
              <a:gd name="connsiteX2" fmla="*/ 5970494 w 5970494"/>
              <a:gd name="connsiteY2" fmla="*/ 1976718 h 1976718"/>
              <a:gd name="connsiteX3" fmla="*/ 5876365 w 5970494"/>
              <a:gd name="connsiteY3" fmla="*/ 161365 h 1976718"/>
              <a:gd name="connsiteX4" fmla="*/ 2904565 w 5970494"/>
              <a:gd name="connsiteY4" fmla="*/ 121024 h 1976718"/>
              <a:gd name="connsiteX5" fmla="*/ 2891118 w 5970494"/>
              <a:gd name="connsiteY5" fmla="*/ 1452282 h 1976718"/>
              <a:gd name="connsiteX6" fmla="*/ 1264023 w 5970494"/>
              <a:gd name="connsiteY6" fmla="*/ 1452282 h 1976718"/>
              <a:gd name="connsiteX7" fmla="*/ 1331259 w 5970494"/>
              <a:gd name="connsiteY7" fmla="*/ 268941 h 1976718"/>
              <a:gd name="connsiteX8" fmla="*/ 67235 w 5970494"/>
              <a:gd name="connsiteY8" fmla="*/ 268941 h 197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0494" h="1976718">
                <a:moveTo>
                  <a:pt x="0" y="0"/>
                </a:moveTo>
                <a:lnTo>
                  <a:pt x="26894" y="1909482"/>
                </a:lnTo>
                <a:lnTo>
                  <a:pt x="5970494" y="1976718"/>
                </a:lnTo>
                <a:lnTo>
                  <a:pt x="5876365" y="161365"/>
                </a:lnTo>
                <a:lnTo>
                  <a:pt x="2904565" y="121024"/>
                </a:lnTo>
                <a:lnTo>
                  <a:pt x="2891118" y="1452282"/>
                </a:lnTo>
                <a:lnTo>
                  <a:pt x="1264023" y="1452282"/>
                </a:lnTo>
                <a:lnTo>
                  <a:pt x="1331259" y="268941"/>
                </a:lnTo>
                <a:lnTo>
                  <a:pt x="67235" y="268941"/>
                </a:lnTo>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96789" y="3523128"/>
            <a:ext cx="389964" cy="22725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41813" y="3509681"/>
            <a:ext cx="304800" cy="183328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96788" y="5795680"/>
            <a:ext cx="6629400" cy="4347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31342" y="3460375"/>
            <a:ext cx="246528" cy="18512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54154" y="3473822"/>
            <a:ext cx="372034" cy="23218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41811" y="5015754"/>
            <a:ext cx="1636059" cy="3361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p:cNvSpPr/>
          <p:nvPr/>
        </p:nvSpPr>
        <p:spPr>
          <a:xfrm>
            <a:off x="1586753" y="3442447"/>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63270" y="3603811"/>
            <a:ext cx="628698" cy="584775"/>
          </a:xfrm>
          <a:prstGeom prst="rect">
            <a:avLst/>
          </a:prstGeom>
          <a:noFill/>
        </p:spPr>
        <p:txBody>
          <a:bodyPr wrap="none" rtlCol="0">
            <a:spAutoFit/>
          </a:bodyPr>
          <a:lstStyle/>
          <a:p>
            <a:r>
              <a:rPr lang="en-US" sz="3200" dirty="0"/>
              <a:t>A</a:t>
            </a:r>
            <a:r>
              <a:rPr lang="en-US" sz="3200" baseline="-25000" dirty="0"/>
              <a:t>in</a:t>
            </a:r>
          </a:p>
        </p:txBody>
      </p:sp>
      <p:sp>
        <p:nvSpPr>
          <p:cNvPr id="19" name="TextBox 18"/>
          <p:cNvSpPr txBox="1"/>
          <p:nvPr/>
        </p:nvSpPr>
        <p:spPr>
          <a:xfrm>
            <a:off x="1828800" y="1909482"/>
            <a:ext cx="628698" cy="646331"/>
          </a:xfrm>
          <a:prstGeom prst="rect">
            <a:avLst/>
          </a:prstGeom>
          <a:noFill/>
        </p:spPr>
        <p:txBody>
          <a:bodyPr wrap="none" rtlCol="0">
            <a:spAutoFit/>
          </a:bodyPr>
          <a:lstStyle/>
          <a:p>
            <a:r>
              <a:rPr lang="en-US" sz="3600" dirty="0"/>
              <a:t>F</a:t>
            </a:r>
            <a:r>
              <a:rPr lang="en-US" sz="3600" baseline="-25000" dirty="0"/>
              <a:t>in</a:t>
            </a:r>
          </a:p>
        </p:txBody>
      </p:sp>
      <p:sp>
        <p:nvSpPr>
          <p:cNvPr id="20" name="TextBox 19"/>
          <p:cNvSpPr txBox="1"/>
          <p:nvPr/>
        </p:nvSpPr>
        <p:spPr>
          <a:xfrm>
            <a:off x="5571565" y="676835"/>
            <a:ext cx="816377" cy="646331"/>
          </a:xfrm>
          <a:prstGeom prst="rect">
            <a:avLst/>
          </a:prstGeom>
          <a:noFill/>
        </p:spPr>
        <p:txBody>
          <a:bodyPr wrap="none" rtlCol="0">
            <a:spAutoFit/>
          </a:bodyPr>
          <a:lstStyle/>
          <a:p>
            <a:r>
              <a:rPr lang="en-US" sz="3600" dirty="0" err="1"/>
              <a:t>F</a:t>
            </a:r>
            <a:r>
              <a:rPr lang="en-US" sz="3600" baseline="-25000" dirty="0" err="1"/>
              <a:t>out</a:t>
            </a:r>
            <a:endParaRPr lang="en-US" sz="3600" baseline="-25000" dirty="0"/>
          </a:p>
        </p:txBody>
      </p:sp>
      <p:sp>
        <p:nvSpPr>
          <p:cNvPr id="21" name="Down Arrow 20"/>
          <p:cNvSpPr/>
          <p:nvPr/>
        </p:nvSpPr>
        <p:spPr>
          <a:xfrm rot="10800000">
            <a:off x="5029200" y="1438835"/>
            <a:ext cx="1775012" cy="645459"/>
          </a:xfrm>
          <a:prstGeom prst="downArrow">
            <a:avLst>
              <a:gd name="adj1" fmla="val 69697"/>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0800000" flipV="1">
            <a:off x="1658471" y="2734234"/>
            <a:ext cx="1044388" cy="506508"/>
          </a:xfrm>
          <a:prstGeom prst="downArrow">
            <a:avLst>
              <a:gd name="adj1" fmla="val 50000"/>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4450976" y="3393141"/>
            <a:ext cx="2998694"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46376" y="3527613"/>
            <a:ext cx="801823" cy="584775"/>
          </a:xfrm>
          <a:prstGeom prst="rect">
            <a:avLst/>
          </a:prstGeom>
          <a:noFill/>
        </p:spPr>
        <p:txBody>
          <a:bodyPr wrap="none" rtlCol="0">
            <a:spAutoFit/>
          </a:bodyPr>
          <a:lstStyle/>
          <a:p>
            <a:r>
              <a:rPr lang="en-US" sz="3200" dirty="0" err="1"/>
              <a:t>A</a:t>
            </a:r>
            <a:r>
              <a:rPr lang="en-US" sz="3200" baseline="-25000" dirty="0" err="1"/>
              <a:t>out</a:t>
            </a:r>
            <a:endParaRPr lang="en-US" sz="3200" baseline="-25000" dirty="0"/>
          </a:p>
        </p:txBody>
      </p:sp>
      <p:sp>
        <p:nvSpPr>
          <p:cNvPr id="7" name="Can 6"/>
          <p:cNvSpPr/>
          <p:nvPr/>
        </p:nvSpPr>
        <p:spPr>
          <a:xfrm>
            <a:off x="5329518" y="2761127"/>
            <a:ext cx="1277471"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513729" y="2254624"/>
            <a:ext cx="295387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775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53359846-9639-45BB-9D99-7DB5DB95104F}" type="slidenum">
              <a:rPr lang="en-US" smtClean="0"/>
              <a:pPr/>
              <a:t>20</a:t>
            </a:fld>
            <a:endParaRPr lang="en-US"/>
          </a:p>
        </p:txBody>
      </p:sp>
      <p:sp>
        <p:nvSpPr>
          <p:cNvPr id="54275" name="Rectangle 2"/>
          <p:cNvSpPr>
            <a:spLocks noGrp="1" noChangeArrowheads="1"/>
          </p:cNvSpPr>
          <p:nvPr>
            <p:ph type="title"/>
          </p:nvPr>
        </p:nvSpPr>
        <p:spPr/>
        <p:txBody>
          <a:bodyPr/>
          <a:lstStyle/>
          <a:p>
            <a:pPr eaLnBrk="1" hangingPunct="1"/>
            <a:r>
              <a:rPr lang="en-US"/>
              <a:t>Question 123.5.5</a:t>
            </a:r>
          </a:p>
        </p:txBody>
      </p:sp>
      <p:sp>
        <p:nvSpPr>
          <p:cNvPr id="54276" name="Rectangle 3"/>
          <p:cNvSpPr>
            <a:spLocks noGrp="1" noChangeArrowheads="1"/>
          </p:cNvSpPr>
          <p:nvPr>
            <p:ph type="body" idx="1"/>
          </p:nvPr>
        </p:nvSpPr>
        <p:spPr>
          <a:xfrm>
            <a:off x="457200" y="1600200"/>
            <a:ext cx="4876800" cy="1738313"/>
          </a:xfrm>
        </p:spPr>
        <p:txBody>
          <a:bodyPr/>
          <a:lstStyle/>
          <a:p>
            <a:pPr eaLnBrk="1" hangingPunct="1"/>
            <a:r>
              <a:rPr lang="en-US" sz="2400"/>
              <a:t>When a ball is floating on the surface of a pool, how does the force needed to push it under change with depth? </a:t>
            </a:r>
          </a:p>
        </p:txBody>
      </p:sp>
      <p:sp>
        <p:nvSpPr>
          <p:cNvPr id="54277" name="Freeform 4"/>
          <p:cNvSpPr>
            <a:spLocks/>
          </p:cNvSpPr>
          <p:nvPr/>
        </p:nvSpPr>
        <p:spPr bwMode="auto">
          <a:xfrm>
            <a:off x="6465888" y="4699000"/>
            <a:ext cx="2058987" cy="144463"/>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4278" name="Freeform 5"/>
          <p:cNvSpPr>
            <a:spLocks/>
          </p:cNvSpPr>
          <p:nvPr/>
        </p:nvSpPr>
        <p:spPr bwMode="auto">
          <a:xfrm>
            <a:off x="6284913" y="4703763"/>
            <a:ext cx="2263775" cy="158750"/>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4279" name="Group 6"/>
          <p:cNvGrpSpPr>
            <a:grpSpLocks/>
          </p:cNvGrpSpPr>
          <p:nvPr/>
        </p:nvGrpSpPr>
        <p:grpSpPr bwMode="auto">
          <a:xfrm rot="1590330">
            <a:off x="6704013" y="3684588"/>
            <a:ext cx="1393825" cy="1365250"/>
            <a:chOff x="2213" y="2234"/>
            <a:chExt cx="878" cy="860"/>
          </a:xfrm>
        </p:grpSpPr>
        <p:sp>
          <p:nvSpPr>
            <p:cNvPr id="54313" name="Oval 7"/>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4314" name="Arc 8"/>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5" name="Arc 9"/>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4316" name="Arc 10"/>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7" name="Arc 11"/>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4280" name="Rectangle 12"/>
          <p:cNvSpPr>
            <a:spLocks noChangeArrowheads="1"/>
          </p:cNvSpPr>
          <p:nvPr/>
        </p:nvSpPr>
        <p:spPr bwMode="auto">
          <a:xfrm>
            <a:off x="6299200" y="4833938"/>
            <a:ext cx="2220913" cy="1771650"/>
          </a:xfrm>
          <a:prstGeom prst="rect">
            <a:avLst/>
          </a:prstGeom>
          <a:solidFill>
            <a:schemeClr val="accent1">
              <a:alpha val="61176"/>
            </a:schemeClr>
          </a:solidFill>
          <a:ln w="9525">
            <a:noFill/>
            <a:miter lim="800000"/>
            <a:headEnd/>
            <a:tailEnd/>
          </a:ln>
        </p:spPr>
        <p:txBody>
          <a:bodyPr wrap="none" anchor="ctr"/>
          <a:lstStyle/>
          <a:p>
            <a:endParaRPr lang="en-US"/>
          </a:p>
        </p:txBody>
      </p:sp>
      <p:sp>
        <p:nvSpPr>
          <p:cNvPr id="54281" name="Oval 13"/>
          <p:cNvSpPr>
            <a:spLocks noChangeArrowheads="1"/>
          </p:cNvSpPr>
          <p:nvPr/>
        </p:nvSpPr>
        <p:spPr bwMode="auto">
          <a:xfrm>
            <a:off x="7402513" y="43640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54282" name="Line 14"/>
          <p:cNvSpPr>
            <a:spLocks noChangeShapeType="1"/>
          </p:cNvSpPr>
          <p:nvPr/>
        </p:nvSpPr>
        <p:spPr bwMode="auto">
          <a:xfrm>
            <a:off x="7450138" y="4437063"/>
            <a:ext cx="1587" cy="376237"/>
          </a:xfrm>
          <a:prstGeom prst="line">
            <a:avLst/>
          </a:prstGeom>
          <a:noFill/>
          <a:ln w="25400">
            <a:solidFill>
              <a:srgbClr val="3366FF"/>
            </a:solidFill>
            <a:round/>
            <a:headEnd/>
            <a:tailEnd type="triangle" w="med" len="med"/>
          </a:ln>
        </p:spPr>
        <p:txBody>
          <a:bodyPr/>
          <a:lstStyle/>
          <a:p>
            <a:endParaRPr lang="en-US"/>
          </a:p>
        </p:txBody>
      </p:sp>
      <p:sp>
        <p:nvSpPr>
          <p:cNvPr id="54283" name="Text Box 15"/>
          <p:cNvSpPr txBox="1">
            <a:spLocks noChangeArrowheads="1"/>
          </p:cNvSpPr>
          <p:nvPr/>
        </p:nvSpPr>
        <p:spPr bwMode="auto">
          <a:xfrm>
            <a:off x="7494588" y="4530725"/>
            <a:ext cx="407987" cy="366713"/>
          </a:xfrm>
          <a:prstGeom prst="rect">
            <a:avLst/>
          </a:prstGeom>
          <a:noFill/>
          <a:ln w="9525">
            <a:noFill/>
            <a:miter lim="800000"/>
            <a:headEnd/>
            <a:tailEnd/>
          </a:ln>
        </p:spPr>
        <p:txBody>
          <a:bodyPr>
            <a:spAutoFit/>
          </a:bodyPr>
          <a:lstStyle/>
          <a:p>
            <a:r>
              <a:rPr lang="en-US" b="1"/>
              <a:t>F</a:t>
            </a:r>
            <a:r>
              <a:rPr lang="en-US" i="1" baseline="-25000"/>
              <a:t>g</a:t>
            </a:r>
          </a:p>
        </p:txBody>
      </p:sp>
      <p:sp>
        <p:nvSpPr>
          <p:cNvPr id="54284" name="Text Box 16"/>
          <p:cNvSpPr txBox="1">
            <a:spLocks noChangeArrowheads="1"/>
          </p:cNvSpPr>
          <p:nvPr/>
        </p:nvSpPr>
        <p:spPr bwMode="auto">
          <a:xfrm>
            <a:off x="7488238" y="3908425"/>
            <a:ext cx="407987" cy="366713"/>
          </a:xfrm>
          <a:prstGeom prst="rect">
            <a:avLst/>
          </a:prstGeom>
          <a:noFill/>
          <a:ln w="9525">
            <a:noFill/>
            <a:miter lim="800000"/>
            <a:headEnd/>
            <a:tailEnd/>
          </a:ln>
        </p:spPr>
        <p:txBody>
          <a:bodyPr>
            <a:spAutoFit/>
          </a:bodyPr>
          <a:lstStyle/>
          <a:p>
            <a:r>
              <a:rPr lang="en-US" b="1"/>
              <a:t>B</a:t>
            </a:r>
            <a:endParaRPr lang="en-US" b="1" baseline="-25000"/>
          </a:p>
        </p:txBody>
      </p:sp>
      <p:sp>
        <p:nvSpPr>
          <p:cNvPr id="54285" name="Line 17"/>
          <p:cNvSpPr>
            <a:spLocks noChangeShapeType="1"/>
          </p:cNvSpPr>
          <p:nvPr/>
        </p:nvSpPr>
        <p:spPr bwMode="auto">
          <a:xfrm flipH="1" flipV="1">
            <a:off x="7442200" y="4017963"/>
            <a:ext cx="7938" cy="376237"/>
          </a:xfrm>
          <a:prstGeom prst="line">
            <a:avLst/>
          </a:prstGeom>
          <a:noFill/>
          <a:ln w="25400">
            <a:solidFill>
              <a:srgbClr val="3366FF"/>
            </a:solidFill>
            <a:round/>
            <a:headEnd/>
            <a:tailEnd type="triangle" w="med" len="med"/>
          </a:ln>
        </p:spPr>
        <p:txBody>
          <a:bodyPr/>
          <a:lstStyle/>
          <a:p>
            <a:endParaRPr lang="en-US"/>
          </a:p>
        </p:txBody>
      </p:sp>
      <p:sp>
        <p:nvSpPr>
          <p:cNvPr id="54286" name="Line 18"/>
          <p:cNvSpPr>
            <a:spLocks noChangeShapeType="1"/>
          </p:cNvSpPr>
          <p:nvPr/>
        </p:nvSpPr>
        <p:spPr bwMode="auto">
          <a:xfrm flipH="1">
            <a:off x="6678613" y="5083175"/>
            <a:ext cx="647700" cy="0"/>
          </a:xfrm>
          <a:prstGeom prst="line">
            <a:avLst/>
          </a:prstGeom>
          <a:noFill/>
          <a:ln w="9525">
            <a:solidFill>
              <a:schemeClr val="tx1"/>
            </a:solidFill>
            <a:round/>
            <a:headEnd/>
            <a:tailEnd/>
          </a:ln>
        </p:spPr>
        <p:txBody>
          <a:bodyPr/>
          <a:lstStyle/>
          <a:p>
            <a:endParaRPr lang="en-US"/>
          </a:p>
        </p:txBody>
      </p:sp>
      <p:sp>
        <p:nvSpPr>
          <p:cNvPr id="54287" name="Line 19"/>
          <p:cNvSpPr>
            <a:spLocks noChangeShapeType="1"/>
          </p:cNvSpPr>
          <p:nvPr/>
        </p:nvSpPr>
        <p:spPr bwMode="auto">
          <a:xfrm>
            <a:off x="6734175" y="4811713"/>
            <a:ext cx="0" cy="279400"/>
          </a:xfrm>
          <a:prstGeom prst="line">
            <a:avLst/>
          </a:prstGeom>
          <a:noFill/>
          <a:ln w="9525">
            <a:solidFill>
              <a:schemeClr val="tx1"/>
            </a:solidFill>
            <a:round/>
            <a:headEnd type="triangle" w="med" len="med"/>
            <a:tailEnd type="triangle" w="med" len="med"/>
          </a:ln>
        </p:spPr>
        <p:txBody>
          <a:bodyPr/>
          <a:lstStyle/>
          <a:p>
            <a:endParaRPr lang="en-US"/>
          </a:p>
        </p:txBody>
      </p:sp>
      <p:sp>
        <p:nvSpPr>
          <p:cNvPr id="54288" name="Text Box 20"/>
          <p:cNvSpPr txBox="1">
            <a:spLocks noChangeArrowheads="1"/>
          </p:cNvSpPr>
          <p:nvPr/>
        </p:nvSpPr>
        <p:spPr bwMode="auto">
          <a:xfrm>
            <a:off x="6340475" y="4837113"/>
            <a:ext cx="282575" cy="304800"/>
          </a:xfrm>
          <a:prstGeom prst="rect">
            <a:avLst/>
          </a:prstGeom>
          <a:noFill/>
          <a:ln w="9525">
            <a:noFill/>
            <a:miter lim="800000"/>
            <a:headEnd/>
            <a:tailEnd/>
          </a:ln>
        </p:spPr>
        <p:txBody>
          <a:bodyPr wrap="none">
            <a:spAutoFit/>
          </a:bodyPr>
          <a:lstStyle/>
          <a:p>
            <a:r>
              <a:rPr lang="en-US" sz="1400" i="1"/>
              <a:t>h</a:t>
            </a:r>
          </a:p>
        </p:txBody>
      </p:sp>
      <p:sp>
        <p:nvSpPr>
          <p:cNvPr id="54289" name="Line 21"/>
          <p:cNvSpPr>
            <a:spLocks noChangeShapeType="1"/>
          </p:cNvSpPr>
          <p:nvPr/>
        </p:nvSpPr>
        <p:spPr bwMode="auto">
          <a:xfrm flipH="1">
            <a:off x="6659563" y="4816475"/>
            <a:ext cx="182562" cy="0"/>
          </a:xfrm>
          <a:prstGeom prst="line">
            <a:avLst/>
          </a:prstGeom>
          <a:noFill/>
          <a:ln w="9525">
            <a:solidFill>
              <a:schemeClr val="tx1"/>
            </a:solidFill>
            <a:round/>
            <a:headEnd/>
            <a:tailEnd/>
          </a:ln>
        </p:spPr>
        <p:txBody>
          <a:bodyPr/>
          <a:lstStyle/>
          <a:p>
            <a:endParaRPr lang="en-US"/>
          </a:p>
        </p:txBody>
      </p:sp>
      <p:sp>
        <p:nvSpPr>
          <p:cNvPr id="54290" name="Line 22"/>
          <p:cNvSpPr>
            <a:spLocks noChangeShapeType="1"/>
          </p:cNvSpPr>
          <p:nvPr/>
        </p:nvSpPr>
        <p:spPr bwMode="auto">
          <a:xfrm>
            <a:off x="3235325" y="3698875"/>
            <a:ext cx="0" cy="973138"/>
          </a:xfrm>
          <a:prstGeom prst="line">
            <a:avLst/>
          </a:prstGeom>
          <a:noFill/>
          <a:ln w="9525">
            <a:solidFill>
              <a:schemeClr val="tx1"/>
            </a:solidFill>
            <a:round/>
            <a:headEnd/>
            <a:tailEnd/>
          </a:ln>
        </p:spPr>
        <p:txBody>
          <a:bodyPr/>
          <a:lstStyle/>
          <a:p>
            <a:endParaRPr lang="en-US"/>
          </a:p>
        </p:txBody>
      </p:sp>
      <p:sp>
        <p:nvSpPr>
          <p:cNvPr id="54291" name="Line 23"/>
          <p:cNvSpPr>
            <a:spLocks noChangeShapeType="1"/>
          </p:cNvSpPr>
          <p:nvPr/>
        </p:nvSpPr>
        <p:spPr bwMode="auto">
          <a:xfrm>
            <a:off x="3033713" y="4564063"/>
            <a:ext cx="2584450" cy="0"/>
          </a:xfrm>
          <a:prstGeom prst="line">
            <a:avLst/>
          </a:prstGeom>
          <a:noFill/>
          <a:ln w="9525">
            <a:solidFill>
              <a:schemeClr val="tx1"/>
            </a:solidFill>
            <a:round/>
            <a:headEnd/>
            <a:tailEnd/>
          </a:ln>
        </p:spPr>
        <p:txBody>
          <a:bodyPr/>
          <a:lstStyle/>
          <a:p>
            <a:endParaRPr lang="en-US"/>
          </a:p>
        </p:txBody>
      </p:sp>
      <p:sp>
        <p:nvSpPr>
          <p:cNvPr id="54292" name="Text Box 24"/>
          <p:cNvSpPr txBox="1">
            <a:spLocks noChangeArrowheads="1"/>
          </p:cNvSpPr>
          <p:nvPr/>
        </p:nvSpPr>
        <p:spPr bwMode="auto">
          <a:xfrm>
            <a:off x="5091113" y="4686300"/>
            <a:ext cx="311150" cy="366713"/>
          </a:xfrm>
          <a:prstGeom prst="rect">
            <a:avLst/>
          </a:prstGeom>
          <a:noFill/>
          <a:ln w="9525">
            <a:noFill/>
            <a:miter lim="800000"/>
            <a:headEnd/>
            <a:tailEnd/>
          </a:ln>
        </p:spPr>
        <p:txBody>
          <a:bodyPr wrap="none">
            <a:spAutoFit/>
          </a:bodyPr>
          <a:lstStyle/>
          <a:p>
            <a:r>
              <a:rPr lang="en-US"/>
              <a:t>h</a:t>
            </a:r>
          </a:p>
        </p:txBody>
      </p:sp>
      <p:sp>
        <p:nvSpPr>
          <p:cNvPr id="54293" name="Line 25"/>
          <p:cNvSpPr>
            <a:spLocks noChangeShapeType="1"/>
          </p:cNvSpPr>
          <p:nvPr/>
        </p:nvSpPr>
        <p:spPr bwMode="auto">
          <a:xfrm>
            <a:off x="3194050" y="4367213"/>
            <a:ext cx="69850" cy="0"/>
          </a:xfrm>
          <a:prstGeom prst="line">
            <a:avLst/>
          </a:prstGeom>
          <a:noFill/>
          <a:ln w="9525">
            <a:solidFill>
              <a:schemeClr val="tx1"/>
            </a:solidFill>
            <a:round/>
            <a:headEnd/>
            <a:tailEnd/>
          </a:ln>
        </p:spPr>
        <p:txBody>
          <a:bodyPr/>
          <a:lstStyle/>
          <a:p>
            <a:endParaRPr lang="en-US"/>
          </a:p>
        </p:txBody>
      </p:sp>
      <p:sp>
        <p:nvSpPr>
          <p:cNvPr id="54294" name="Line 26"/>
          <p:cNvSpPr>
            <a:spLocks noChangeShapeType="1"/>
          </p:cNvSpPr>
          <p:nvPr/>
        </p:nvSpPr>
        <p:spPr bwMode="auto">
          <a:xfrm>
            <a:off x="4008438" y="4052888"/>
            <a:ext cx="1387475" cy="0"/>
          </a:xfrm>
          <a:prstGeom prst="line">
            <a:avLst/>
          </a:prstGeom>
          <a:noFill/>
          <a:ln w="9525">
            <a:solidFill>
              <a:schemeClr val="tx1"/>
            </a:solidFill>
            <a:round/>
            <a:headEnd/>
            <a:tailEnd/>
          </a:ln>
        </p:spPr>
        <p:txBody>
          <a:bodyPr/>
          <a:lstStyle/>
          <a:p>
            <a:endParaRPr lang="en-US"/>
          </a:p>
        </p:txBody>
      </p:sp>
      <p:sp>
        <p:nvSpPr>
          <p:cNvPr id="54295" name="Text Box 27"/>
          <p:cNvSpPr txBox="1">
            <a:spLocks noChangeArrowheads="1"/>
          </p:cNvSpPr>
          <p:nvPr/>
        </p:nvSpPr>
        <p:spPr bwMode="auto">
          <a:xfrm>
            <a:off x="2963863" y="3516313"/>
            <a:ext cx="323850" cy="366712"/>
          </a:xfrm>
          <a:prstGeom prst="rect">
            <a:avLst/>
          </a:prstGeom>
          <a:noFill/>
          <a:ln w="9525">
            <a:noFill/>
            <a:miter lim="800000"/>
            <a:headEnd/>
            <a:tailEnd/>
          </a:ln>
        </p:spPr>
        <p:txBody>
          <a:bodyPr wrap="none">
            <a:spAutoFit/>
          </a:bodyPr>
          <a:lstStyle/>
          <a:p>
            <a:r>
              <a:rPr lang="en-US"/>
              <a:t>F</a:t>
            </a:r>
          </a:p>
        </p:txBody>
      </p:sp>
      <p:grpSp>
        <p:nvGrpSpPr>
          <p:cNvPr id="54296" name="Group 28"/>
          <p:cNvGrpSpPr>
            <a:grpSpLocks/>
          </p:cNvGrpSpPr>
          <p:nvPr/>
        </p:nvGrpSpPr>
        <p:grpSpPr bwMode="auto">
          <a:xfrm>
            <a:off x="3228975" y="4049713"/>
            <a:ext cx="769938" cy="322262"/>
            <a:chOff x="562" y="2038"/>
            <a:chExt cx="1513" cy="719"/>
          </a:xfrm>
        </p:grpSpPr>
        <p:sp>
          <p:nvSpPr>
            <p:cNvPr id="54311" name="Freeform 29"/>
            <p:cNvSpPr>
              <a:spLocks/>
            </p:cNvSpPr>
            <p:nvPr/>
          </p:nvSpPr>
          <p:spPr bwMode="auto">
            <a:xfrm>
              <a:off x="1252" y="2038"/>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sp>
          <p:nvSpPr>
            <p:cNvPr id="54312" name="Freeform 30"/>
            <p:cNvSpPr>
              <a:spLocks/>
            </p:cNvSpPr>
            <p:nvPr/>
          </p:nvSpPr>
          <p:spPr bwMode="auto">
            <a:xfrm flipH="1" flipV="1">
              <a:off x="562" y="2354"/>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grpSp>
      <p:sp>
        <p:nvSpPr>
          <p:cNvPr id="54297" name="Line 31"/>
          <p:cNvSpPr>
            <a:spLocks noChangeShapeType="1"/>
          </p:cNvSpPr>
          <p:nvPr/>
        </p:nvSpPr>
        <p:spPr bwMode="auto">
          <a:xfrm>
            <a:off x="542925" y="3765550"/>
            <a:ext cx="0" cy="973138"/>
          </a:xfrm>
          <a:prstGeom prst="line">
            <a:avLst/>
          </a:prstGeom>
          <a:noFill/>
          <a:ln w="9525">
            <a:solidFill>
              <a:schemeClr val="tx1"/>
            </a:solidFill>
            <a:round/>
            <a:headEnd/>
            <a:tailEnd/>
          </a:ln>
        </p:spPr>
        <p:txBody>
          <a:bodyPr/>
          <a:lstStyle/>
          <a:p>
            <a:endParaRPr lang="en-US"/>
          </a:p>
        </p:txBody>
      </p:sp>
      <p:sp>
        <p:nvSpPr>
          <p:cNvPr id="54298" name="Line 32"/>
          <p:cNvSpPr>
            <a:spLocks noChangeShapeType="1"/>
          </p:cNvSpPr>
          <p:nvPr/>
        </p:nvSpPr>
        <p:spPr bwMode="auto">
          <a:xfrm>
            <a:off x="341313" y="4630738"/>
            <a:ext cx="2584450" cy="0"/>
          </a:xfrm>
          <a:prstGeom prst="line">
            <a:avLst/>
          </a:prstGeom>
          <a:noFill/>
          <a:ln w="9525">
            <a:solidFill>
              <a:schemeClr val="tx1"/>
            </a:solidFill>
            <a:round/>
            <a:headEnd/>
            <a:tailEnd/>
          </a:ln>
        </p:spPr>
        <p:txBody>
          <a:bodyPr/>
          <a:lstStyle/>
          <a:p>
            <a:endParaRPr lang="en-US"/>
          </a:p>
        </p:txBody>
      </p:sp>
      <p:sp>
        <p:nvSpPr>
          <p:cNvPr id="54299" name="Text Box 33"/>
          <p:cNvSpPr txBox="1">
            <a:spLocks noChangeArrowheads="1"/>
          </p:cNvSpPr>
          <p:nvPr/>
        </p:nvSpPr>
        <p:spPr bwMode="auto">
          <a:xfrm>
            <a:off x="2398713" y="4752975"/>
            <a:ext cx="311150" cy="366713"/>
          </a:xfrm>
          <a:prstGeom prst="rect">
            <a:avLst/>
          </a:prstGeom>
          <a:noFill/>
          <a:ln w="9525">
            <a:noFill/>
            <a:miter lim="800000"/>
            <a:headEnd/>
            <a:tailEnd/>
          </a:ln>
        </p:spPr>
        <p:txBody>
          <a:bodyPr wrap="none">
            <a:spAutoFit/>
          </a:bodyPr>
          <a:lstStyle/>
          <a:p>
            <a:r>
              <a:rPr lang="en-US"/>
              <a:t>h</a:t>
            </a:r>
          </a:p>
        </p:txBody>
      </p:sp>
      <p:sp>
        <p:nvSpPr>
          <p:cNvPr id="54300" name="Line 34"/>
          <p:cNvSpPr>
            <a:spLocks noChangeShapeType="1"/>
          </p:cNvSpPr>
          <p:nvPr/>
        </p:nvSpPr>
        <p:spPr bwMode="auto">
          <a:xfrm>
            <a:off x="501650" y="4433888"/>
            <a:ext cx="69850" cy="0"/>
          </a:xfrm>
          <a:prstGeom prst="line">
            <a:avLst/>
          </a:prstGeom>
          <a:noFill/>
          <a:ln w="9525">
            <a:solidFill>
              <a:schemeClr val="tx1"/>
            </a:solidFill>
            <a:round/>
            <a:headEnd/>
            <a:tailEnd/>
          </a:ln>
        </p:spPr>
        <p:txBody>
          <a:bodyPr/>
          <a:lstStyle/>
          <a:p>
            <a:endParaRPr lang="en-US"/>
          </a:p>
        </p:txBody>
      </p:sp>
      <p:sp>
        <p:nvSpPr>
          <p:cNvPr id="54301" name="Text Box 35"/>
          <p:cNvSpPr txBox="1">
            <a:spLocks noChangeArrowheads="1"/>
          </p:cNvSpPr>
          <p:nvPr/>
        </p:nvSpPr>
        <p:spPr bwMode="auto">
          <a:xfrm>
            <a:off x="271463" y="3582988"/>
            <a:ext cx="323850" cy="366712"/>
          </a:xfrm>
          <a:prstGeom prst="rect">
            <a:avLst/>
          </a:prstGeom>
          <a:noFill/>
          <a:ln w="9525">
            <a:noFill/>
            <a:miter lim="800000"/>
            <a:headEnd/>
            <a:tailEnd/>
          </a:ln>
        </p:spPr>
        <p:txBody>
          <a:bodyPr wrap="none">
            <a:spAutoFit/>
          </a:bodyPr>
          <a:lstStyle/>
          <a:p>
            <a:r>
              <a:rPr lang="en-US"/>
              <a:t>F</a:t>
            </a:r>
          </a:p>
        </p:txBody>
      </p:sp>
      <p:sp>
        <p:nvSpPr>
          <p:cNvPr id="54302" name="Line 36"/>
          <p:cNvSpPr>
            <a:spLocks noChangeShapeType="1"/>
          </p:cNvSpPr>
          <p:nvPr/>
        </p:nvSpPr>
        <p:spPr bwMode="auto">
          <a:xfrm>
            <a:off x="1727200" y="5276850"/>
            <a:ext cx="0" cy="973138"/>
          </a:xfrm>
          <a:prstGeom prst="line">
            <a:avLst/>
          </a:prstGeom>
          <a:noFill/>
          <a:ln w="9525">
            <a:solidFill>
              <a:schemeClr val="tx1"/>
            </a:solidFill>
            <a:round/>
            <a:headEnd/>
            <a:tailEnd/>
          </a:ln>
        </p:spPr>
        <p:txBody>
          <a:bodyPr/>
          <a:lstStyle/>
          <a:p>
            <a:endParaRPr lang="en-US"/>
          </a:p>
        </p:txBody>
      </p:sp>
      <p:sp>
        <p:nvSpPr>
          <p:cNvPr id="54303" name="Line 37"/>
          <p:cNvSpPr>
            <a:spLocks noChangeShapeType="1"/>
          </p:cNvSpPr>
          <p:nvPr/>
        </p:nvSpPr>
        <p:spPr bwMode="auto">
          <a:xfrm>
            <a:off x="1525588" y="6142038"/>
            <a:ext cx="2584450" cy="0"/>
          </a:xfrm>
          <a:prstGeom prst="line">
            <a:avLst/>
          </a:prstGeom>
          <a:noFill/>
          <a:ln w="9525">
            <a:solidFill>
              <a:schemeClr val="tx1"/>
            </a:solidFill>
            <a:round/>
            <a:headEnd/>
            <a:tailEnd/>
          </a:ln>
        </p:spPr>
        <p:txBody>
          <a:bodyPr/>
          <a:lstStyle/>
          <a:p>
            <a:endParaRPr lang="en-US"/>
          </a:p>
        </p:txBody>
      </p:sp>
      <p:sp>
        <p:nvSpPr>
          <p:cNvPr id="54304" name="Text Box 38"/>
          <p:cNvSpPr txBox="1">
            <a:spLocks noChangeArrowheads="1"/>
          </p:cNvSpPr>
          <p:nvPr/>
        </p:nvSpPr>
        <p:spPr bwMode="auto">
          <a:xfrm>
            <a:off x="3582988" y="6264275"/>
            <a:ext cx="311150" cy="366713"/>
          </a:xfrm>
          <a:prstGeom prst="rect">
            <a:avLst/>
          </a:prstGeom>
          <a:noFill/>
          <a:ln w="9525">
            <a:noFill/>
            <a:miter lim="800000"/>
            <a:headEnd/>
            <a:tailEnd/>
          </a:ln>
        </p:spPr>
        <p:txBody>
          <a:bodyPr wrap="none">
            <a:spAutoFit/>
          </a:bodyPr>
          <a:lstStyle/>
          <a:p>
            <a:r>
              <a:rPr lang="en-US"/>
              <a:t>h</a:t>
            </a:r>
          </a:p>
        </p:txBody>
      </p:sp>
      <p:sp>
        <p:nvSpPr>
          <p:cNvPr id="54305" name="Line 39"/>
          <p:cNvSpPr>
            <a:spLocks noChangeShapeType="1"/>
          </p:cNvSpPr>
          <p:nvPr/>
        </p:nvSpPr>
        <p:spPr bwMode="auto">
          <a:xfrm>
            <a:off x="1685925" y="5945188"/>
            <a:ext cx="2159000" cy="0"/>
          </a:xfrm>
          <a:prstGeom prst="line">
            <a:avLst/>
          </a:prstGeom>
          <a:noFill/>
          <a:ln w="9525">
            <a:solidFill>
              <a:schemeClr val="tx1"/>
            </a:solidFill>
            <a:round/>
            <a:headEnd/>
            <a:tailEnd/>
          </a:ln>
        </p:spPr>
        <p:txBody>
          <a:bodyPr/>
          <a:lstStyle/>
          <a:p>
            <a:endParaRPr lang="en-US"/>
          </a:p>
        </p:txBody>
      </p:sp>
      <p:sp>
        <p:nvSpPr>
          <p:cNvPr id="54306" name="Text Box 40"/>
          <p:cNvSpPr txBox="1">
            <a:spLocks noChangeArrowheads="1"/>
          </p:cNvSpPr>
          <p:nvPr/>
        </p:nvSpPr>
        <p:spPr bwMode="auto">
          <a:xfrm>
            <a:off x="1368425" y="5084763"/>
            <a:ext cx="323850" cy="366712"/>
          </a:xfrm>
          <a:prstGeom prst="rect">
            <a:avLst/>
          </a:prstGeom>
          <a:noFill/>
          <a:ln w="9525">
            <a:noFill/>
            <a:miter lim="800000"/>
            <a:headEnd/>
            <a:tailEnd/>
          </a:ln>
        </p:spPr>
        <p:txBody>
          <a:bodyPr wrap="none">
            <a:spAutoFit/>
          </a:bodyPr>
          <a:lstStyle/>
          <a:p>
            <a:r>
              <a:rPr lang="en-US"/>
              <a:t>F</a:t>
            </a:r>
          </a:p>
        </p:txBody>
      </p:sp>
      <p:sp>
        <p:nvSpPr>
          <p:cNvPr id="54307" name="Text Box 41"/>
          <p:cNvSpPr txBox="1">
            <a:spLocks noChangeArrowheads="1"/>
          </p:cNvSpPr>
          <p:nvPr/>
        </p:nvSpPr>
        <p:spPr bwMode="auto">
          <a:xfrm>
            <a:off x="1155700" y="3417888"/>
            <a:ext cx="336550" cy="366712"/>
          </a:xfrm>
          <a:prstGeom prst="rect">
            <a:avLst/>
          </a:prstGeom>
          <a:noFill/>
          <a:ln w="9525">
            <a:noFill/>
            <a:miter lim="800000"/>
            <a:headEnd/>
            <a:tailEnd/>
          </a:ln>
        </p:spPr>
        <p:txBody>
          <a:bodyPr wrap="none">
            <a:spAutoFit/>
          </a:bodyPr>
          <a:lstStyle/>
          <a:p>
            <a:r>
              <a:rPr lang="en-US">
                <a:solidFill>
                  <a:srgbClr val="3366FF"/>
                </a:solidFill>
              </a:rPr>
              <a:t>A</a:t>
            </a:r>
          </a:p>
        </p:txBody>
      </p:sp>
      <p:sp>
        <p:nvSpPr>
          <p:cNvPr id="54308" name="Text Box 42"/>
          <p:cNvSpPr txBox="1">
            <a:spLocks noChangeArrowheads="1"/>
          </p:cNvSpPr>
          <p:nvPr/>
        </p:nvSpPr>
        <p:spPr bwMode="auto">
          <a:xfrm>
            <a:off x="4152900" y="3513138"/>
            <a:ext cx="336550" cy="366712"/>
          </a:xfrm>
          <a:prstGeom prst="rect">
            <a:avLst/>
          </a:prstGeom>
          <a:noFill/>
          <a:ln w="9525">
            <a:noFill/>
            <a:miter lim="800000"/>
            <a:headEnd/>
            <a:tailEnd/>
          </a:ln>
        </p:spPr>
        <p:txBody>
          <a:bodyPr wrap="none">
            <a:spAutoFit/>
          </a:bodyPr>
          <a:lstStyle/>
          <a:p>
            <a:r>
              <a:rPr lang="en-US">
                <a:solidFill>
                  <a:srgbClr val="3366FF"/>
                </a:solidFill>
              </a:rPr>
              <a:t>B</a:t>
            </a:r>
          </a:p>
        </p:txBody>
      </p:sp>
      <p:sp>
        <p:nvSpPr>
          <p:cNvPr id="54309" name="Text Box 43"/>
          <p:cNvSpPr txBox="1">
            <a:spLocks noChangeArrowheads="1"/>
          </p:cNvSpPr>
          <p:nvPr/>
        </p:nvSpPr>
        <p:spPr bwMode="auto">
          <a:xfrm>
            <a:off x="2128838" y="5203825"/>
            <a:ext cx="349250" cy="366713"/>
          </a:xfrm>
          <a:prstGeom prst="rect">
            <a:avLst/>
          </a:prstGeom>
          <a:noFill/>
          <a:ln w="9525">
            <a:noFill/>
            <a:miter lim="800000"/>
            <a:headEnd/>
            <a:tailEnd/>
          </a:ln>
        </p:spPr>
        <p:txBody>
          <a:bodyPr wrap="none">
            <a:spAutoFit/>
          </a:bodyPr>
          <a:lstStyle/>
          <a:p>
            <a:r>
              <a:rPr lang="en-US">
                <a:solidFill>
                  <a:srgbClr val="3366FF"/>
                </a:solidFill>
              </a:rPr>
              <a:t>C</a:t>
            </a:r>
          </a:p>
        </p:txBody>
      </p:sp>
      <p:sp>
        <p:nvSpPr>
          <p:cNvPr id="54310" name="Line 44"/>
          <p:cNvSpPr>
            <a:spLocks noChangeShapeType="1"/>
          </p:cNvSpPr>
          <p:nvPr/>
        </p:nvSpPr>
        <p:spPr bwMode="auto">
          <a:xfrm flipV="1">
            <a:off x="550863" y="3919538"/>
            <a:ext cx="1901825" cy="50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883463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0D017EBE-1D93-40AE-8C01-976881712CAB}" type="slidenum">
              <a:rPr lang="en-US" smtClean="0"/>
              <a:pPr/>
              <a:t>21</a:t>
            </a:fld>
            <a:endParaRPr lang="en-US"/>
          </a:p>
        </p:txBody>
      </p:sp>
      <p:sp>
        <p:nvSpPr>
          <p:cNvPr id="55299" name="Rectangle 2"/>
          <p:cNvSpPr>
            <a:spLocks noGrp="1" noChangeArrowheads="1"/>
          </p:cNvSpPr>
          <p:nvPr>
            <p:ph type="title"/>
          </p:nvPr>
        </p:nvSpPr>
        <p:spPr/>
        <p:txBody>
          <a:bodyPr/>
          <a:lstStyle/>
          <a:p>
            <a:pPr eaLnBrk="1" hangingPunct="1"/>
            <a:r>
              <a:rPr lang="en-US"/>
              <a:t>Question 123.5.6</a:t>
            </a:r>
          </a:p>
        </p:txBody>
      </p:sp>
      <p:sp>
        <p:nvSpPr>
          <p:cNvPr id="55300" name="Rectangle 3"/>
          <p:cNvSpPr>
            <a:spLocks noGrp="1" noChangeArrowheads="1"/>
          </p:cNvSpPr>
          <p:nvPr>
            <p:ph type="body" idx="1"/>
          </p:nvPr>
        </p:nvSpPr>
        <p:spPr>
          <a:xfrm>
            <a:off x="457200" y="1600200"/>
            <a:ext cx="4838700" cy="4525963"/>
          </a:xfrm>
        </p:spPr>
        <p:txBody>
          <a:bodyPr/>
          <a:lstStyle/>
          <a:p>
            <a:pPr marL="533400" indent="-533400" eaLnBrk="1" hangingPunct="1">
              <a:lnSpc>
                <a:spcPct val="80000"/>
              </a:lnSpc>
              <a:buFontTx/>
              <a:buNone/>
            </a:pPr>
            <a:r>
              <a:rPr lang="en-US" sz="2400" dirty="0"/>
              <a:t>I have somehow suspended a block of concrete in a fluid. I replace the concrete with a block of Styrofoam with equal volume. The buoyant force on the Styrofoam is</a:t>
            </a:r>
          </a:p>
          <a:p>
            <a:pPr marL="533400" indent="-533400" eaLnBrk="1" hangingPunct="1">
              <a:lnSpc>
                <a:spcPct val="80000"/>
              </a:lnSpc>
            </a:pPr>
            <a:endParaRPr lang="en-US" sz="2400" dirty="0"/>
          </a:p>
          <a:p>
            <a:pPr marL="533400" indent="-533400" eaLnBrk="1" hangingPunct="1">
              <a:lnSpc>
                <a:spcPct val="80000"/>
              </a:lnSpc>
              <a:buFontTx/>
              <a:buAutoNum type="alphaLcParenR"/>
            </a:pPr>
            <a:r>
              <a:rPr lang="en-US" sz="2400" dirty="0"/>
              <a:t>Larger than</a:t>
            </a:r>
          </a:p>
          <a:p>
            <a:pPr marL="533400" indent="-533400" eaLnBrk="1" hangingPunct="1">
              <a:lnSpc>
                <a:spcPct val="80000"/>
              </a:lnSpc>
              <a:buFontTx/>
              <a:buAutoNum type="alphaLcParenR"/>
            </a:pPr>
            <a:r>
              <a:rPr lang="en-US" sz="2400" dirty="0"/>
              <a:t>smaller than</a:t>
            </a:r>
          </a:p>
          <a:p>
            <a:pPr marL="533400" indent="-533400" eaLnBrk="1" hangingPunct="1">
              <a:lnSpc>
                <a:spcPct val="80000"/>
              </a:lnSpc>
              <a:buFontTx/>
              <a:buAutoNum type="alphaLcParenR"/>
            </a:pPr>
            <a:r>
              <a:rPr lang="en-US" sz="2400" dirty="0"/>
              <a:t>the same as</a:t>
            </a:r>
          </a:p>
          <a:p>
            <a:pPr marL="533400" indent="-533400" eaLnBrk="1" hangingPunct="1">
              <a:lnSpc>
                <a:spcPct val="80000"/>
              </a:lnSpc>
              <a:buFontTx/>
              <a:buNone/>
            </a:pPr>
            <a:endParaRPr lang="en-US" sz="2400" dirty="0"/>
          </a:p>
          <a:p>
            <a:pPr marL="533400" indent="-533400" eaLnBrk="1" hangingPunct="1">
              <a:lnSpc>
                <a:spcPct val="80000"/>
              </a:lnSpc>
              <a:buFontTx/>
              <a:buNone/>
            </a:pPr>
            <a:r>
              <a:rPr lang="en-US" sz="2400" dirty="0"/>
              <a:t>The buoyant force on the concrete.</a:t>
            </a:r>
          </a:p>
          <a:p>
            <a:pPr marL="533400" indent="-533400" eaLnBrk="1" hangingPunct="1">
              <a:lnSpc>
                <a:spcPct val="80000"/>
              </a:lnSpc>
            </a:pPr>
            <a:endParaRPr lang="en-US" sz="2400" dirty="0"/>
          </a:p>
        </p:txBody>
      </p:sp>
      <p:grpSp>
        <p:nvGrpSpPr>
          <p:cNvPr id="55301" name="Group 5"/>
          <p:cNvGrpSpPr>
            <a:grpSpLocks/>
          </p:cNvGrpSpPr>
          <p:nvPr/>
        </p:nvGrpSpPr>
        <p:grpSpPr bwMode="auto">
          <a:xfrm>
            <a:off x="6400800" y="2408238"/>
            <a:ext cx="2247900" cy="2578100"/>
            <a:chOff x="3596" y="1780"/>
            <a:chExt cx="1416" cy="1624"/>
          </a:xfrm>
        </p:grpSpPr>
        <p:sp>
          <p:nvSpPr>
            <p:cNvPr id="55309"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5310"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5302" name="AutoShape 8"/>
          <p:cNvSpPr>
            <a:spLocks noChangeArrowheads="1"/>
          </p:cNvSpPr>
          <p:nvPr/>
        </p:nvSpPr>
        <p:spPr bwMode="auto">
          <a:xfrm>
            <a:off x="6661150" y="28844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5303" name="Rectangle 9"/>
          <p:cNvSpPr>
            <a:spLocks noChangeArrowheads="1"/>
          </p:cNvSpPr>
          <p:nvPr/>
        </p:nvSpPr>
        <p:spPr bwMode="auto">
          <a:xfrm>
            <a:off x="6661150" y="28527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55304" name="Freeform 10"/>
          <p:cNvSpPr>
            <a:spLocks/>
          </p:cNvSpPr>
          <p:nvPr/>
        </p:nvSpPr>
        <p:spPr bwMode="auto">
          <a:xfrm>
            <a:off x="65341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5" name="Freeform 11"/>
          <p:cNvSpPr>
            <a:spLocks/>
          </p:cNvSpPr>
          <p:nvPr/>
        </p:nvSpPr>
        <p:spPr bwMode="auto">
          <a:xfrm flipH="1">
            <a:off x="75247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6" name="Rectangle 12" descr="5%"/>
          <p:cNvSpPr>
            <a:spLocks noChangeArrowheads="1"/>
          </p:cNvSpPr>
          <p:nvPr/>
        </p:nvSpPr>
        <p:spPr bwMode="auto">
          <a:xfrm>
            <a:off x="5626100" y="3138488"/>
            <a:ext cx="603250" cy="1016000"/>
          </a:xfrm>
          <a:prstGeom prst="rect">
            <a:avLst/>
          </a:prstGeom>
          <a:pattFill prst="pct5">
            <a:fgClr>
              <a:srgbClr val="33CCCC"/>
            </a:fgClr>
            <a:bgClr>
              <a:schemeClr val="bg1"/>
            </a:bgClr>
          </a:pattFill>
          <a:ln w="9525">
            <a:solidFill>
              <a:schemeClr val="tx1"/>
            </a:solidFill>
            <a:miter lim="800000"/>
            <a:headEnd/>
            <a:tailEnd/>
          </a:ln>
        </p:spPr>
        <p:txBody>
          <a:bodyPr wrap="none" anchor="ctr"/>
          <a:lstStyle/>
          <a:p>
            <a:endParaRPr lang="en-US"/>
          </a:p>
        </p:txBody>
      </p:sp>
      <p:sp>
        <p:nvSpPr>
          <p:cNvPr id="55307" name="AutoShape 26"/>
          <p:cNvSpPr>
            <a:spLocks noChangeArrowheads="1"/>
          </p:cNvSpPr>
          <p:nvPr/>
        </p:nvSpPr>
        <p:spPr bwMode="auto">
          <a:xfrm>
            <a:off x="6272213" y="3451225"/>
            <a:ext cx="973137" cy="436563"/>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sp>
        <p:nvSpPr>
          <p:cNvPr id="55308" name="Rectangle 27" descr="Granite"/>
          <p:cNvSpPr>
            <a:spLocks noChangeArrowheads="1"/>
          </p:cNvSpPr>
          <p:nvPr/>
        </p:nvSpPr>
        <p:spPr bwMode="auto">
          <a:xfrm>
            <a:off x="7264400" y="3138488"/>
            <a:ext cx="603250" cy="1016000"/>
          </a:xfrm>
          <a:prstGeom prst="rect">
            <a:avLst/>
          </a:prstGeom>
          <a:blipFill dpi="0" rotWithShape="1">
            <a:blip r:embed="rId2" cstate="print"/>
            <a:srcRect/>
            <a:tile tx="0" ty="0" sx="100000" sy="100000" flip="none" algn="tl"/>
          </a:blip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18841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File:Fish8005 - Flickr - NOAA Photo Libr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4" y="816429"/>
            <a:ext cx="8155884" cy="55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5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9BB70A6A-6290-4C9F-8FE7-84BDC15ED7E8}" type="slidenum">
              <a:rPr lang="en-US" smtClean="0"/>
              <a:pPr/>
              <a:t>3</a:t>
            </a:fld>
            <a:endParaRPr lang="en-US"/>
          </a:p>
        </p:txBody>
      </p:sp>
      <p:sp>
        <p:nvSpPr>
          <p:cNvPr id="50179" name="Rectangle 2"/>
          <p:cNvSpPr>
            <a:spLocks noGrp="1" noChangeArrowheads="1"/>
          </p:cNvSpPr>
          <p:nvPr>
            <p:ph type="title"/>
          </p:nvPr>
        </p:nvSpPr>
        <p:spPr/>
        <p:txBody>
          <a:bodyPr/>
          <a:lstStyle/>
          <a:p>
            <a:pPr eaLnBrk="1" hangingPunct="1"/>
            <a:r>
              <a:rPr lang="en-US" dirty="0"/>
              <a:t>Question 123.5.1</a:t>
            </a:r>
          </a:p>
        </p:txBody>
      </p:sp>
      <p:sp>
        <p:nvSpPr>
          <p:cNvPr id="50180" name="Rectangle 3"/>
          <p:cNvSpPr>
            <a:spLocks noGrp="1" noChangeArrowheads="1"/>
          </p:cNvSpPr>
          <p:nvPr>
            <p:ph type="body" idx="1"/>
          </p:nvPr>
        </p:nvSpPr>
        <p:spPr>
          <a:xfrm>
            <a:off x="457200" y="1600200"/>
            <a:ext cx="4398963" cy="4525963"/>
          </a:xfrm>
        </p:spPr>
        <p:txBody>
          <a:bodyPr/>
          <a:lstStyle/>
          <a:p>
            <a:pPr marL="609600" indent="-609600" eaLnBrk="1" hangingPunct="1">
              <a:buFontTx/>
              <a:buNone/>
            </a:pPr>
            <a:r>
              <a:rPr lang="en-US"/>
              <a:t>If the barometer shown here were used on Mars, would </a:t>
            </a:r>
            <a:r>
              <a:rPr lang="en-US">
                <a:sym typeface="Symbol" pitchFamily="18" charset="2"/>
              </a:rPr>
              <a:t>h be larger or smaller</a:t>
            </a:r>
          </a:p>
          <a:p>
            <a:pPr marL="609600" indent="-609600" eaLnBrk="1" hangingPunct="1">
              <a:buFontTx/>
              <a:buAutoNum type="alphaLcParenR"/>
            </a:pPr>
            <a:r>
              <a:rPr lang="en-US">
                <a:sym typeface="Symbol" pitchFamily="18" charset="2"/>
              </a:rPr>
              <a:t>Larger</a:t>
            </a:r>
          </a:p>
          <a:p>
            <a:pPr marL="609600" indent="-609600" eaLnBrk="1" hangingPunct="1">
              <a:buFontTx/>
              <a:buAutoNum type="alphaLcParenR"/>
            </a:pPr>
            <a:r>
              <a:rPr lang="en-US">
                <a:sym typeface="Symbol" pitchFamily="18" charset="2"/>
              </a:rPr>
              <a:t>Smaller</a:t>
            </a:r>
          </a:p>
        </p:txBody>
      </p:sp>
      <p:grpSp>
        <p:nvGrpSpPr>
          <p:cNvPr id="50181" name="Group 44"/>
          <p:cNvGrpSpPr>
            <a:grpSpLocks/>
          </p:cNvGrpSpPr>
          <p:nvPr/>
        </p:nvGrpSpPr>
        <p:grpSpPr bwMode="auto">
          <a:xfrm>
            <a:off x="6381750" y="1385888"/>
            <a:ext cx="2097088" cy="5032375"/>
            <a:chOff x="4020" y="873"/>
            <a:chExt cx="1321" cy="3170"/>
          </a:xfrm>
        </p:grpSpPr>
        <p:grpSp>
          <p:nvGrpSpPr>
            <p:cNvPr id="50182" name="Group 36"/>
            <p:cNvGrpSpPr>
              <a:grpSpLocks/>
            </p:cNvGrpSpPr>
            <p:nvPr/>
          </p:nvGrpSpPr>
          <p:grpSpPr bwMode="auto">
            <a:xfrm>
              <a:off x="4343" y="3416"/>
              <a:ext cx="931" cy="627"/>
              <a:chOff x="3733" y="1510"/>
              <a:chExt cx="1416" cy="1628"/>
            </a:xfrm>
          </p:grpSpPr>
          <p:grpSp>
            <p:nvGrpSpPr>
              <p:cNvPr id="50198" name="Group 37"/>
              <p:cNvGrpSpPr>
                <a:grpSpLocks/>
              </p:cNvGrpSpPr>
              <p:nvPr/>
            </p:nvGrpSpPr>
            <p:grpSpPr bwMode="auto">
              <a:xfrm>
                <a:off x="3733" y="1514"/>
                <a:ext cx="1416" cy="1624"/>
                <a:chOff x="3596" y="1780"/>
                <a:chExt cx="1416" cy="1624"/>
              </a:xfrm>
            </p:grpSpPr>
            <p:sp>
              <p:nvSpPr>
                <p:cNvPr id="50203" name="Freeform 38"/>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204" name="Freeform 39"/>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9" name="AutoShape 40"/>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0200" name="Rectangle 41"/>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0201" name="Freeform 42"/>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202" name="Freeform 43"/>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3" name="Rectangle 10"/>
            <p:cNvSpPr>
              <a:spLocks noChangeArrowheads="1"/>
            </p:cNvSpPr>
            <p:nvPr/>
          </p:nvSpPr>
          <p:spPr bwMode="auto">
            <a:xfrm>
              <a:off x="4463" y="3539"/>
              <a:ext cx="695" cy="98"/>
            </a:xfrm>
            <a:prstGeom prst="rect">
              <a:avLst/>
            </a:prstGeom>
            <a:solidFill>
              <a:schemeClr val="accent1"/>
            </a:solidFill>
            <a:ln w="9525">
              <a:noFill/>
              <a:miter lim="800000"/>
              <a:headEnd/>
              <a:tailEnd/>
            </a:ln>
          </p:spPr>
          <p:txBody>
            <a:bodyPr wrap="none" anchor="ctr"/>
            <a:lstStyle/>
            <a:p>
              <a:endParaRPr lang="en-US"/>
            </a:p>
          </p:txBody>
        </p:sp>
        <p:grpSp>
          <p:nvGrpSpPr>
            <p:cNvPr id="50184" name="Group 13"/>
            <p:cNvGrpSpPr>
              <a:grpSpLocks/>
            </p:cNvGrpSpPr>
            <p:nvPr/>
          </p:nvGrpSpPr>
          <p:grpSpPr bwMode="auto">
            <a:xfrm flipV="1">
              <a:off x="4734" y="1192"/>
              <a:ext cx="181" cy="2505"/>
              <a:chOff x="3162" y="2032"/>
              <a:chExt cx="931" cy="1161"/>
            </a:xfrm>
          </p:grpSpPr>
          <p:grpSp>
            <p:nvGrpSpPr>
              <p:cNvPr id="50193" name="Group 14"/>
              <p:cNvGrpSpPr>
                <a:grpSpLocks/>
              </p:cNvGrpSpPr>
              <p:nvPr/>
            </p:nvGrpSpPr>
            <p:grpSpPr bwMode="auto">
              <a:xfrm>
                <a:off x="3162" y="2035"/>
                <a:ext cx="931" cy="1158"/>
                <a:chOff x="3596" y="1780"/>
                <a:chExt cx="1416" cy="1624"/>
              </a:xfrm>
            </p:grpSpPr>
            <p:sp>
              <p:nvSpPr>
                <p:cNvPr id="50196" name="Freeform 1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197" name="Freeform 1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4" name="Freeform 17"/>
              <p:cNvSpPr>
                <a:spLocks/>
              </p:cNvSpPr>
              <p:nvPr/>
            </p:nvSpPr>
            <p:spPr bwMode="auto">
              <a:xfrm>
                <a:off x="3217" y="2032"/>
                <a:ext cx="411"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195" name="Freeform 18"/>
              <p:cNvSpPr>
                <a:spLocks/>
              </p:cNvSpPr>
              <p:nvPr/>
            </p:nvSpPr>
            <p:spPr bwMode="auto">
              <a:xfrm flipH="1">
                <a:off x="3628" y="2032"/>
                <a:ext cx="410"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5" name="Rectangle 19"/>
            <p:cNvSpPr>
              <a:spLocks noChangeArrowheads="1"/>
            </p:cNvSpPr>
            <p:nvPr/>
          </p:nvSpPr>
          <p:spPr bwMode="auto">
            <a:xfrm>
              <a:off x="4761" y="1366"/>
              <a:ext cx="122" cy="2379"/>
            </a:xfrm>
            <a:prstGeom prst="rect">
              <a:avLst/>
            </a:prstGeom>
            <a:solidFill>
              <a:schemeClr val="accent1"/>
            </a:solidFill>
            <a:ln w="9525">
              <a:noFill/>
              <a:miter lim="800000"/>
              <a:headEnd/>
              <a:tailEnd/>
            </a:ln>
          </p:spPr>
          <p:txBody>
            <a:bodyPr wrap="none" anchor="ctr"/>
            <a:lstStyle/>
            <a:p>
              <a:endParaRPr lang="en-US"/>
            </a:p>
          </p:txBody>
        </p:sp>
        <p:sp>
          <p:nvSpPr>
            <p:cNvPr id="50186" name="Line 20"/>
            <p:cNvSpPr>
              <a:spLocks noChangeShapeType="1"/>
            </p:cNvSpPr>
            <p:nvPr/>
          </p:nvSpPr>
          <p:spPr bwMode="auto">
            <a:xfrm>
              <a:off x="4407" y="1371"/>
              <a:ext cx="265" cy="0"/>
            </a:xfrm>
            <a:prstGeom prst="line">
              <a:avLst/>
            </a:prstGeom>
            <a:noFill/>
            <a:ln w="9525">
              <a:solidFill>
                <a:schemeClr val="tx1"/>
              </a:solidFill>
              <a:round/>
              <a:headEnd/>
              <a:tailEnd/>
            </a:ln>
          </p:spPr>
          <p:txBody>
            <a:bodyPr/>
            <a:lstStyle/>
            <a:p>
              <a:endParaRPr lang="en-US"/>
            </a:p>
          </p:txBody>
        </p:sp>
        <p:sp>
          <p:nvSpPr>
            <p:cNvPr id="50187" name="Line 21"/>
            <p:cNvSpPr>
              <a:spLocks noChangeShapeType="1"/>
            </p:cNvSpPr>
            <p:nvPr/>
          </p:nvSpPr>
          <p:spPr bwMode="auto">
            <a:xfrm>
              <a:off x="4570" y="1380"/>
              <a:ext cx="0" cy="2140"/>
            </a:xfrm>
            <a:prstGeom prst="line">
              <a:avLst/>
            </a:prstGeom>
            <a:noFill/>
            <a:ln w="9525">
              <a:solidFill>
                <a:schemeClr val="tx1"/>
              </a:solidFill>
              <a:round/>
              <a:headEnd type="triangle" w="med" len="med"/>
              <a:tailEnd type="triangle" w="med" len="med"/>
            </a:ln>
          </p:spPr>
          <p:txBody>
            <a:bodyPr/>
            <a:lstStyle/>
            <a:p>
              <a:endParaRPr lang="en-US"/>
            </a:p>
          </p:txBody>
        </p:sp>
        <p:sp>
          <p:nvSpPr>
            <p:cNvPr id="50188" name="Text Box 22"/>
            <p:cNvSpPr txBox="1">
              <a:spLocks noChangeArrowheads="1"/>
            </p:cNvSpPr>
            <p:nvPr/>
          </p:nvSpPr>
          <p:spPr bwMode="auto">
            <a:xfrm>
              <a:off x="4459" y="2400"/>
              <a:ext cx="196" cy="231"/>
            </a:xfrm>
            <a:prstGeom prst="rect">
              <a:avLst/>
            </a:prstGeom>
            <a:solidFill>
              <a:schemeClr val="bg1"/>
            </a:solidFill>
            <a:ln w="9525">
              <a:noFill/>
              <a:miter lim="800000"/>
              <a:headEnd/>
              <a:tailEnd/>
            </a:ln>
          </p:spPr>
          <p:txBody>
            <a:bodyPr wrap="none">
              <a:spAutoFit/>
            </a:bodyPr>
            <a:lstStyle/>
            <a:p>
              <a:r>
                <a:rPr lang="en-US"/>
                <a:t>h</a:t>
              </a:r>
            </a:p>
          </p:txBody>
        </p:sp>
        <p:sp>
          <p:nvSpPr>
            <p:cNvPr id="50189" name="Text Box 23"/>
            <p:cNvSpPr txBox="1">
              <a:spLocks noChangeArrowheads="1"/>
            </p:cNvSpPr>
            <p:nvPr/>
          </p:nvSpPr>
          <p:spPr bwMode="auto">
            <a:xfrm>
              <a:off x="4020" y="873"/>
              <a:ext cx="376" cy="231"/>
            </a:xfrm>
            <a:prstGeom prst="rect">
              <a:avLst/>
            </a:prstGeom>
            <a:noFill/>
            <a:ln w="9525">
              <a:noFill/>
              <a:miter lim="800000"/>
              <a:headEnd/>
              <a:tailEnd/>
            </a:ln>
          </p:spPr>
          <p:txBody>
            <a:bodyPr wrap="none">
              <a:spAutoFit/>
            </a:bodyPr>
            <a:lstStyle/>
            <a:p>
              <a:r>
                <a:rPr lang="en-US"/>
                <a:t>P=0</a:t>
              </a:r>
              <a:endParaRPr lang="en-US" baseline="-25000"/>
            </a:p>
          </p:txBody>
        </p:sp>
        <p:sp>
          <p:nvSpPr>
            <p:cNvPr id="50190" name="Freeform 24"/>
            <p:cNvSpPr>
              <a:spLocks/>
            </p:cNvSpPr>
            <p:nvPr/>
          </p:nvSpPr>
          <p:spPr bwMode="auto">
            <a:xfrm rot="20443352" flipH="1">
              <a:off x="4462" y="93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50191" name="Text Box 25"/>
            <p:cNvSpPr txBox="1">
              <a:spLocks noChangeArrowheads="1"/>
            </p:cNvSpPr>
            <p:nvPr/>
          </p:nvSpPr>
          <p:spPr bwMode="auto">
            <a:xfrm>
              <a:off x="5076" y="2825"/>
              <a:ext cx="265" cy="231"/>
            </a:xfrm>
            <a:prstGeom prst="rect">
              <a:avLst/>
            </a:prstGeom>
            <a:noFill/>
            <a:ln w="9525">
              <a:noFill/>
              <a:miter lim="800000"/>
              <a:headEnd/>
              <a:tailEnd/>
            </a:ln>
          </p:spPr>
          <p:txBody>
            <a:bodyPr wrap="none">
              <a:spAutoFit/>
            </a:bodyPr>
            <a:lstStyle/>
            <a:p>
              <a:r>
                <a:rPr lang="en-US"/>
                <a:t>P</a:t>
              </a:r>
              <a:r>
                <a:rPr lang="en-US" baseline="-25000"/>
                <a:t>o</a:t>
              </a:r>
            </a:p>
          </p:txBody>
        </p:sp>
        <p:sp>
          <p:nvSpPr>
            <p:cNvPr id="50192" name="Freeform 26"/>
            <p:cNvSpPr>
              <a:spLocks/>
            </p:cNvSpPr>
            <p:nvPr/>
          </p:nvSpPr>
          <p:spPr bwMode="auto">
            <a:xfrm rot="-1156648">
              <a:off x="5041" y="3067"/>
              <a:ext cx="238" cy="342"/>
            </a:xfrm>
            <a:custGeom>
              <a:avLst/>
              <a:gdLst>
                <a:gd name="T0" fmla="*/ 7 w 292"/>
                <a:gd name="T1" fmla="*/ 0 h 430"/>
                <a:gd name="T2" fmla="*/ 3 w 292"/>
                <a:gd name="T3" fmla="*/ 4 h 430"/>
                <a:gd name="T4" fmla="*/ 6 w 292"/>
                <a:gd name="T5" fmla="*/ 4 h 430"/>
                <a:gd name="T6" fmla="*/ 0 w 292"/>
                <a:gd name="T7" fmla="*/ 7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269318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9EB7D927-867D-426B-B934-711C106A415A}" type="slidenum">
              <a:rPr lang="en-US" smtClean="0"/>
              <a:pPr/>
              <a:t>4</a:t>
            </a:fld>
            <a:endParaRPr lang="en-US"/>
          </a:p>
        </p:txBody>
      </p:sp>
      <p:sp>
        <p:nvSpPr>
          <p:cNvPr id="51203" name="Rectangle 2"/>
          <p:cNvSpPr>
            <a:spLocks noGrp="1" noChangeArrowheads="1"/>
          </p:cNvSpPr>
          <p:nvPr>
            <p:ph type="title"/>
          </p:nvPr>
        </p:nvSpPr>
        <p:spPr/>
        <p:txBody>
          <a:bodyPr/>
          <a:lstStyle/>
          <a:p>
            <a:pPr eaLnBrk="1" hangingPunct="1"/>
            <a:r>
              <a:rPr lang="en-US"/>
              <a:t>Question 123.5.2</a:t>
            </a:r>
          </a:p>
        </p:txBody>
      </p:sp>
      <p:sp>
        <p:nvSpPr>
          <p:cNvPr id="51204" name="Rectangle 3"/>
          <p:cNvSpPr>
            <a:spLocks noGrp="1" noChangeArrowheads="1"/>
          </p:cNvSpPr>
          <p:nvPr>
            <p:ph type="body" idx="1"/>
          </p:nvPr>
        </p:nvSpPr>
        <p:spPr>
          <a:xfrm>
            <a:off x="4572000" y="1629229"/>
            <a:ext cx="4572000" cy="4525963"/>
          </a:xfrm>
        </p:spPr>
        <p:txBody>
          <a:bodyPr/>
          <a:lstStyle/>
          <a:p>
            <a:pPr marL="609600" indent="-609600" eaLnBrk="1" hangingPunct="1">
              <a:buFontTx/>
              <a:buNone/>
            </a:pPr>
            <a:r>
              <a:rPr lang="en-US" dirty="0"/>
              <a:t>The pressure at point A in this monometer is ________ the pressure at point B</a:t>
            </a:r>
          </a:p>
          <a:p>
            <a:pPr marL="609600" indent="-609600" eaLnBrk="1" hangingPunct="1">
              <a:buFontTx/>
              <a:buAutoNum type="alphaLcParenR"/>
            </a:pPr>
            <a:r>
              <a:rPr lang="en-US" dirty="0"/>
              <a:t>higher than</a:t>
            </a:r>
          </a:p>
          <a:p>
            <a:pPr marL="609600" indent="-609600" eaLnBrk="1" hangingPunct="1">
              <a:buFontTx/>
              <a:buAutoNum type="alphaLcParenR"/>
            </a:pPr>
            <a:r>
              <a:rPr lang="en-US" dirty="0"/>
              <a:t>lower than</a:t>
            </a:r>
          </a:p>
          <a:p>
            <a:pPr marL="609600" indent="-609600" eaLnBrk="1" hangingPunct="1">
              <a:buFontTx/>
              <a:buAutoNum type="alphaLcParenR"/>
            </a:pPr>
            <a:r>
              <a:rPr lang="en-US" dirty="0"/>
              <a:t>the same as</a:t>
            </a:r>
          </a:p>
        </p:txBody>
      </p:sp>
      <p:grpSp>
        <p:nvGrpSpPr>
          <p:cNvPr id="2" name="Group 1"/>
          <p:cNvGrpSpPr/>
          <p:nvPr/>
        </p:nvGrpSpPr>
        <p:grpSpPr>
          <a:xfrm>
            <a:off x="199572" y="1451429"/>
            <a:ext cx="3844604" cy="4793343"/>
            <a:chOff x="1143000" y="152400"/>
            <a:chExt cx="5392389" cy="6672943"/>
          </a:xfrm>
        </p:grpSpPr>
        <p:cxnSp>
          <p:nvCxnSpPr>
            <p:cNvPr id="6" name="Straight Connector 5"/>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976564" y="2288722"/>
              <a:ext cx="2362200" cy="3657600"/>
              <a:chOff x="3048000" y="3200400"/>
              <a:chExt cx="2362200" cy="3657600"/>
            </a:xfrm>
          </p:grpSpPr>
          <p:sp>
            <p:nvSpPr>
              <p:cNvPr id="9" name="Rectangle 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13"/>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1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18"/>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p:cNvSpPr txBox="1"/>
            <p:nvPr/>
          </p:nvSpPr>
          <p:spPr>
            <a:xfrm>
              <a:off x="3738565" y="3812721"/>
              <a:ext cx="414147" cy="385618"/>
            </a:xfrm>
            <a:prstGeom prst="rect">
              <a:avLst/>
            </a:prstGeom>
            <a:noFill/>
          </p:spPr>
          <p:txBody>
            <a:bodyPr wrap="none" rtlCol="0">
              <a:spAutoFit/>
            </a:bodyPr>
            <a:lstStyle/>
            <a:p>
              <a:r>
                <a:rPr lang="en-US" sz="1200" b="1" dirty="0">
                  <a:solidFill>
                    <a:srgbClr val="FF0000"/>
                  </a:solidFill>
                </a:rPr>
                <a:t>A</a:t>
              </a:r>
            </a:p>
          </p:txBody>
        </p:sp>
        <p:sp>
          <p:nvSpPr>
            <p:cNvPr id="21" name="TextBox 20"/>
            <p:cNvSpPr txBox="1"/>
            <p:nvPr/>
          </p:nvSpPr>
          <p:spPr>
            <a:xfrm>
              <a:off x="4729164" y="3812721"/>
              <a:ext cx="414147" cy="385618"/>
            </a:xfrm>
            <a:prstGeom prst="rect">
              <a:avLst/>
            </a:prstGeom>
            <a:noFill/>
          </p:spPr>
          <p:txBody>
            <a:bodyPr wrap="none" rtlCol="0">
              <a:spAutoFit/>
            </a:bodyPr>
            <a:lstStyle/>
            <a:p>
              <a:r>
                <a:rPr lang="en-US" sz="1200" b="1" dirty="0">
                  <a:solidFill>
                    <a:srgbClr val="FF0000"/>
                  </a:solidFill>
                </a:rPr>
                <a:t>B</a:t>
              </a:r>
            </a:p>
          </p:txBody>
        </p:sp>
        <p:sp>
          <p:nvSpPr>
            <p:cNvPr id="22" name="Oval 2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sz="1200"/>
            </a:p>
          </p:txBody>
        </p:sp>
        <p:sp>
          <p:nvSpPr>
            <p:cNvPr id="24" name="Text Box 6"/>
            <p:cNvSpPr txBox="1">
              <a:spLocks noChangeArrowheads="1"/>
            </p:cNvSpPr>
            <p:nvPr/>
          </p:nvSpPr>
          <p:spPr bwMode="auto">
            <a:xfrm>
              <a:off x="5719764" y="4498522"/>
              <a:ext cx="506328" cy="385618"/>
            </a:xfrm>
            <a:prstGeom prst="rect">
              <a:avLst/>
            </a:prstGeom>
            <a:noFill/>
            <a:ln w="9525">
              <a:noFill/>
              <a:miter lim="800000"/>
              <a:headEnd/>
              <a:tailEnd/>
            </a:ln>
          </p:spPr>
          <p:txBody>
            <a:bodyPr wrap="none">
              <a:spAutoFit/>
            </a:bodyPr>
            <a:lstStyle/>
            <a:p>
              <a:r>
                <a:rPr lang="en-US" sz="1200" b="1" i="1" dirty="0"/>
                <a:t>P</a:t>
              </a:r>
              <a:r>
                <a:rPr lang="en-US" sz="1200" b="1" i="1" baseline="-25000" dirty="0"/>
                <a:t>B</a:t>
              </a:r>
            </a:p>
          </p:txBody>
        </p:sp>
        <p:sp>
          <p:nvSpPr>
            <p:cNvPr id="2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sz="1200"/>
            </a:p>
          </p:txBody>
        </p:sp>
        <p:sp>
          <p:nvSpPr>
            <p:cNvPr id="26" name="Text Box 8"/>
            <p:cNvSpPr txBox="1">
              <a:spLocks noChangeArrowheads="1"/>
            </p:cNvSpPr>
            <p:nvPr/>
          </p:nvSpPr>
          <p:spPr bwMode="auto">
            <a:xfrm>
              <a:off x="3554413" y="4541384"/>
              <a:ext cx="490320" cy="385618"/>
            </a:xfrm>
            <a:prstGeom prst="rect">
              <a:avLst/>
            </a:prstGeom>
            <a:noFill/>
            <a:ln w="9525">
              <a:noFill/>
              <a:miter lim="800000"/>
              <a:headEnd/>
              <a:tailEnd/>
            </a:ln>
          </p:spPr>
          <p:txBody>
            <a:bodyPr wrap="none">
              <a:spAutoFit/>
            </a:bodyPr>
            <a:lstStyle/>
            <a:p>
              <a:r>
                <a:rPr lang="en-US" sz="1200" b="1" i="1" dirty="0"/>
                <a:t>P</a:t>
              </a:r>
              <a:r>
                <a:rPr lang="en-US" sz="1200" b="1" i="1" baseline="-25000" dirty="0"/>
                <a:t>A</a:t>
              </a:r>
            </a:p>
          </p:txBody>
        </p:sp>
        <p:cxnSp>
          <p:nvCxnSpPr>
            <p:cNvPr id="27" name="Straight Arrow Connector 26"/>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24564" y="2898322"/>
              <a:ext cx="510825" cy="385618"/>
            </a:xfrm>
            <a:prstGeom prst="rect">
              <a:avLst/>
            </a:prstGeom>
            <a:solidFill>
              <a:schemeClr val="bg1"/>
            </a:solidFill>
          </p:spPr>
          <p:txBody>
            <a:bodyPr wrap="none" rtlCol="0">
              <a:spAutoFit/>
            </a:bodyPr>
            <a:lstStyle/>
            <a:p>
              <a:r>
                <a:rPr lang="en-US" sz="1200" dirty="0">
                  <a:sym typeface="Symbol"/>
                </a:rPr>
                <a:t>h</a:t>
              </a:r>
              <a:endParaRPr lang="en-US" sz="1200" dirty="0"/>
            </a:p>
          </p:txBody>
        </p:sp>
        <p:sp>
          <p:nvSpPr>
            <p:cNvPr id="29" name="Rectangle 28"/>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Rectangle 29"/>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Rectangle 30"/>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Rectangle 31"/>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Freeform 32"/>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Rectangle 33"/>
            <p:cNvSpPr/>
            <p:nvPr/>
          </p:nvSpPr>
          <p:spPr>
            <a:xfrm>
              <a:off x="1295399" y="1752600"/>
              <a:ext cx="1447800" cy="2527939"/>
            </a:xfrm>
            <a:prstGeom prst="rect">
              <a:avLst/>
            </a:prstGeom>
          </p:spPr>
          <p:txBody>
            <a:bodyPr wrap="square">
              <a:spAutoFit/>
            </a:bodyPr>
            <a:lstStyle/>
            <a:p>
              <a:pPr algn="ctr"/>
              <a:r>
                <a:rPr lang="en-US" sz="1600" dirty="0">
                  <a:solidFill>
                    <a:schemeClr val="bg1"/>
                  </a:solidFill>
                </a:rPr>
                <a:t>Pipe with a higher pressure, </a:t>
              </a:r>
              <a:r>
                <a:rPr lang="en-US" sz="1600" dirty="0" err="1">
                  <a:solidFill>
                    <a:schemeClr val="bg1"/>
                  </a:solidFill>
                </a:rPr>
                <a:t>P</a:t>
              </a:r>
              <a:r>
                <a:rPr lang="en-US" sz="1600" baseline="-25000" dirty="0" err="1">
                  <a:solidFill>
                    <a:schemeClr val="bg1"/>
                  </a:solidFill>
                </a:rPr>
                <a:t>pipe</a:t>
              </a:r>
              <a:r>
                <a:rPr lang="en-US" sz="1600" dirty="0">
                  <a:solidFill>
                    <a:schemeClr val="bg1"/>
                  </a:solidFill>
                </a:rPr>
                <a:t> that we wish to measure</a:t>
              </a:r>
            </a:p>
          </p:txBody>
        </p:sp>
      </p:grpSp>
    </p:spTree>
    <p:extLst>
      <p:ext uri="{BB962C8B-B14F-4D97-AF65-F5344CB8AC3E}">
        <p14:creationId xmlns:p14="http://schemas.microsoft.com/office/powerpoint/2010/main" val="216359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2726192" y="1268865"/>
            <a:ext cx="2657475" cy="4380820"/>
            <a:chOff x="3052763" y="300037"/>
            <a:chExt cx="2657475" cy="4380820"/>
          </a:xfrm>
        </p:grpSpPr>
        <p:grpSp>
          <p:nvGrpSpPr>
            <p:cNvPr id="38" name="Group 37"/>
            <p:cNvGrpSpPr/>
            <p:nvPr/>
          </p:nvGrpSpPr>
          <p:grpSpPr>
            <a:xfrm>
              <a:off x="3052763" y="300037"/>
              <a:ext cx="2657475" cy="4380820"/>
              <a:chOff x="3052763" y="300037"/>
              <a:chExt cx="2657475" cy="4380820"/>
            </a:xfrm>
          </p:grpSpPr>
          <p:grpSp>
            <p:nvGrpSpPr>
              <p:cNvPr id="5" name="Group 22"/>
              <p:cNvGrpSpPr>
                <a:grpSpLocks/>
              </p:cNvGrpSpPr>
              <p:nvPr/>
            </p:nvGrpSpPr>
            <p:grpSpPr bwMode="auto">
              <a:xfrm>
                <a:off x="3635375" y="3016250"/>
                <a:ext cx="2074863" cy="1664607"/>
                <a:chOff x="3596" y="1780"/>
                <a:chExt cx="1416" cy="1624"/>
              </a:xfrm>
            </p:grpSpPr>
            <p:sp>
              <p:nvSpPr>
                <p:cNvPr id="21"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2"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6"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7"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32" name="Freeform 31"/>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7"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18"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19"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0"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4" name="Freeform 23"/>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5" name="Freeform 24"/>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6"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28" name="Freeform 27"/>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9" name="Freeform 28"/>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3" name="Freeform 32"/>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5" name="Freeform 34"/>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39" name="Oval 38"/>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41" name="TextBox 40"/>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42" name="Oval 41"/>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271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Date Placeholder 4"/>
          <p:cNvSpPr>
            <a:spLocks noGrp="1"/>
          </p:cNvSpPr>
          <p:nvPr>
            <p:ph type="dt" sz="quarter" idx="10"/>
          </p:nvPr>
        </p:nvSpPr>
        <p:spPr>
          <a:noFill/>
        </p:spPr>
        <p:txBody>
          <a:bodyPr/>
          <a:lstStyle/>
          <a:p>
            <a:r>
              <a:rPr lang="en-US"/>
              <a:t>Winter 2007</a:t>
            </a:r>
          </a:p>
        </p:txBody>
      </p:sp>
      <p:sp>
        <p:nvSpPr>
          <p:cNvPr id="6149" name="Footer Placeholder 5"/>
          <p:cNvSpPr>
            <a:spLocks noGrp="1"/>
          </p:cNvSpPr>
          <p:nvPr>
            <p:ph type="ftr" sz="quarter" idx="11"/>
          </p:nvPr>
        </p:nvSpPr>
        <p:spPr>
          <a:noFill/>
        </p:spPr>
        <p:txBody>
          <a:bodyPr/>
          <a:lstStyle/>
          <a:p>
            <a:r>
              <a:rPr lang="en-US"/>
              <a:t>R. Todd Lines</a:t>
            </a:r>
          </a:p>
        </p:txBody>
      </p:sp>
      <p:sp>
        <p:nvSpPr>
          <p:cNvPr id="6150" name="Slide Number Placeholder 6"/>
          <p:cNvSpPr>
            <a:spLocks noGrp="1"/>
          </p:cNvSpPr>
          <p:nvPr>
            <p:ph type="sldNum" sz="quarter" idx="12"/>
          </p:nvPr>
        </p:nvSpPr>
        <p:spPr>
          <a:noFill/>
        </p:spPr>
        <p:txBody>
          <a:bodyPr/>
          <a:lstStyle/>
          <a:p>
            <a:fld id="{AEF937B1-3B54-4162-AADD-A16FD8DBF1F9}" type="slidenum">
              <a:rPr lang="en-US" smtClean="0"/>
              <a:pPr/>
              <a:t>6</a:t>
            </a:fld>
            <a:endParaRPr lang="en-US"/>
          </a:p>
        </p:txBody>
      </p:sp>
      <p:sp>
        <p:nvSpPr>
          <p:cNvPr id="6151" name="Rectangle 2"/>
          <p:cNvSpPr>
            <a:spLocks noGrp="1" noChangeArrowheads="1"/>
          </p:cNvSpPr>
          <p:nvPr>
            <p:ph type="title"/>
          </p:nvPr>
        </p:nvSpPr>
        <p:spPr/>
        <p:txBody>
          <a:bodyPr/>
          <a:lstStyle/>
          <a:p>
            <a:pPr eaLnBrk="1" hangingPunct="1"/>
            <a:r>
              <a:rPr lang="en-US" sz="2800"/>
              <a:t>Pressure Measurement: Barometer</a:t>
            </a:r>
          </a:p>
        </p:txBody>
      </p:sp>
      <p:sp>
        <p:nvSpPr>
          <p:cNvPr id="6152"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(usually Hg)</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Would a water be practical to use for a barometer?</a:t>
            </a:r>
          </a:p>
        </p:txBody>
      </p:sp>
      <p:graphicFrame>
        <p:nvGraphicFramePr>
          <p:cNvPr id="6146"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spid="_x0000_s1026" name="Equation" r:id="rId3" imgW="583920" imgH="228600" progId="Equation.3">
                  <p:embed/>
                </p:oleObj>
              </mc:Choice>
              <mc:Fallback>
                <p:oleObj name="Equation" r:id="rId3" imgW="583920" imgH="228600" progId="Equation.3">
                  <p:embed/>
                  <p:pic>
                    <p:nvPicPr>
                      <p:cNvPr id="614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1714500" y="4108450"/>
          <a:ext cx="1035050" cy="900113"/>
        </p:xfrm>
        <a:graphic>
          <a:graphicData uri="http://schemas.openxmlformats.org/presentationml/2006/ole">
            <mc:AlternateContent xmlns:mc="http://schemas.openxmlformats.org/markup-compatibility/2006">
              <mc:Choice xmlns:v="urn:schemas-microsoft-com:vml" Requires="v">
                <p:oleObj spid="_x0000_s1027" name="Equation" r:id="rId5" imgW="482400" imgH="419040" progId="Equation.3">
                  <p:embed/>
                </p:oleObj>
              </mc:Choice>
              <mc:Fallback>
                <p:oleObj name="Equation" r:id="rId5" imgW="482400" imgH="419040" progId="Equation.3">
                  <p:embed/>
                  <p:pic>
                    <p:nvPicPr>
                      <p:cNvPr id="614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4108450"/>
                        <a:ext cx="10350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296706" y="1377723"/>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4"/>
          <p:cNvSpPr>
            <a:spLocks noGrp="1"/>
          </p:cNvSpPr>
          <p:nvPr>
            <p:ph type="dt" sz="quarter" idx="10"/>
          </p:nvPr>
        </p:nvSpPr>
        <p:spPr>
          <a:noFill/>
        </p:spPr>
        <p:txBody>
          <a:bodyPr/>
          <a:lstStyle/>
          <a:p>
            <a:r>
              <a:rPr lang="en-US"/>
              <a:t>Winter 2007</a:t>
            </a:r>
          </a:p>
        </p:txBody>
      </p:sp>
      <p:sp>
        <p:nvSpPr>
          <p:cNvPr id="7173" name="Footer Placeholder 5"/>
          <p:cNvSpPr>
            <a:spLocks noGrp="1"/>
          </p:cNvSpPr>
          <p:nvPr>
            <p:ph type="ftr" sz="quarter" idx="11"/>
          </p:nvPr>
        </p:nvSpPr>
        <p:spPr>
          <a:noFill/>
        </p:spPr>
        <p:txBody>
          <a:bodyPr/>
          <a:lstStyle/>
          <a:p>
            <a:r>
              <a:rPr lang="en-US"/>
              <a:t>R. Todd Lines</a:t>
            </a:r>
          </a:p>
        </p:txBody>
      </p:sp>
      <p:sp>
        <p:nvSpPr>
          <p:cNvPr id="7174" name="Slide Number Placeholder 6"/>
          <p:cNvSpPr>
            <a:spLocks noGrp="1"/>
          </p:cNvSpPr>
          <p:nvPr>
            <p:ph type="sldNum" sz="quarter" idx="12"/>
          </p:nvPr>
        </p:nvSpPr>
        <p:spPr>
          <a:noFill/>
        </p:spPr>
        <p:txBody>
          <a:bodyPr/>
          <a:lstStyle/>
          <a:p>
            <a:fld id="{E199DD0C-DC71-4519-8A7C-B9CB2428176C}" type="slidenum">
              <a:rPr lang="en-US" smtClean="0"/>
              <a:pPr/>
              <a:t>7</a:t>
            </a:fld>
            <a:endParaRPr lang="en-US"/>
          </a:p>
        </p:txBody>
      </p:sp>
      <p:sp>
        <p:nvSpPr>
          <p:cNvPr id="7175" name="Rectangle 2"/>
          <p:cNvSpPr>
            <a:spLocks noGrp="1" noChangeArrowheads="1"/>
          </p:cNvSpPr>
          <p:nvPr>
            <p:ph type="title"/>
          </p:nvPr>
        </p:nvSpPr>
        <p:spPr/>
        <p:txBody>
          <a:bodyPr/>
          <a:lstStyle/>
          <a:p>
            <a:pPr eaLnBrk="1" hangingPunct="1"/>
            <a:r>
              <a:rPr lang="en-US" sz="2800"/>
              <a:t>Pressure Measurement: Barometer</a:t>
            </a:r>
          </a:p>
        </p:txBody>
      </p:sp>
      <p:sp>
        <p:nvSpPr>
          <p:cNvPr id="7176"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a:t>
            </a:r>
          </a:p>
          <a:p>
            <a:pPr lvl="1" eaLnBrk="1" hangingPunct="1">
              <a:lnSpc>
                <a:spcPct val="90000"/>
              </a:lnSpc>
            </a:pPr>
            <a:r>
              <a:rPr lang="en-US" sz="1800"/>
              <a:t>For water this would be</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p:txBody>
      </p:sp>
      <p:graphicFrame>
        <p:nvGraphicFramePr>
          <p:cNvPr id="7170"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spid="_x0000_s2050" name="Equation" r:id="rId3" imgW="583920" imgH="228600" progId="Equation.3">
                  <p:embed/>
                </p:oleObj>
              </mc:Choice>
              <mc:Fallback>
                <p:oleObj name="Equation" r:id="rId3" imgW="583920" imgH="228600" progId="Equation.3">
                  <p:embed/>
                  <p:pic>
                    <p:nvPicPr>
                      <p:cNvPr id="71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1" name="Object 7"/>
          <p:cNvGraphicFramePr>
            <a:graphicFrameLocks noChangeAspect="1"/>
          </p:cNvGraphicFramePr>
          <p:nvPr/>
        </p:nvGraphicFramePr>
        <p:xfrm>
          <a:off x="563563" y="4594225"/>
          <a:ext cx="5076825" cy="658813"/>
        </p:xfrm>
        <a:graphic>
          <a:graphicData uri="http://schemas.openxmlformats.org/presentationml/2006/ole">
            <mc:AlternateContent xmlns:mc="http://schemas.openxmlformats.org/markup-compatibility/2006">
              <mc:Choice xmlns:v="urn:schemas-microsoft-com:vml" Requires="v">
                <p:oleObj spid="_x0000_s2051" name="Equation" r:id="rId5" imgW="3746500" imgH="482600" progId="Equation.3">
                  <p:embed/>
                </p:oleObj>
              </mc:Choice>
              <mc:Fallback>
                <p:oleObj name="Equation" r:id="rId5" imgW="3746500" imgH="482600" progId="Equation.3">
                  <p:embed/>
                  <p:pic>
                    <p:nvPicPr>
                      <p:cNvPr id="717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4594225"/>
                        <a:ext cx="50768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394677" y="1377722"/>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976564" y="2288722"/>
            <a:ext cx="2362200" cy="3657600"/>
            <a:chOff x="3048000" y="3200400"/>
            <a:chExt cx="2362200" cy="3657600"/>
          </a:xfrm>
        </p:grpSpPr>
        <p:sp>
          <p:nvSpPr>
            <p:cNvPr id="19" name="Rectangle 1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9"/>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738564" y="3812722"/>
            <a:ext cx="32412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4729164" y="3812722"/>
            <a:ext cx="314510" cy="369332"/>
          </a:xfrm>
          <a:prstGeom prst="rect">
            <a:avLst/>
          </a:prstGeom>
          <a:noFill/>
        </p:spPr>
        <p:txBody>
          <a:bodyPr wrap="none" rtlCol="0">
            <a:spAutoFit/>
          </a:bodyPr>
          <a:lstStyle/>
          <a:p>
            <a:r>
              <a:rPr lang="en-US" b="1" dirty="0">
                <a:solidFill>
                  <a:srgbClr val="FF0000"/>
                </a:solidFill>
              </a:rPr>
              <a:t>B</a:t>
            </a:r>
          </a:p>
        </p:txBody>
      </p:sp>
      <p:sp>
        <p:nvSpPr>
          <p:cNvPr id="32" name="Oval 3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a:p>
        </p:txBody>
      </p:sp>
      <p:sp>
        <p:nvSpPr>
          <p:cNvPr id="34" name="Text Box 6"/>
          <p:cNvSpPr txBox="1">
            <a:spLocks noChangeArrowheads="1"/>
          </p:cNvSpPr>
          <p:nvPr/>
        </p:nvSpPr>
        <p:spPr bwMode="auto">
          <a:xfrm>
            <a:off x="5719764" y="4498522"/>
            <a:ext cx="394660" cy="369332"/>
          </a:xfrm>
          <a:prstGeom prst="rect">
            <a:avLst/>
          </a:prstGeom>
          <a:noFill/>
          <a:ln w="9525">
            <a:noFill/>
            <a:miter lim="800000"/>
            <a:headEnd/>
            <a:tailEnd/>
          </a:ln>
        </p:spPr>
        <p:txBody>
          <a:bodyPr wrap="none">
            <a:spAutoFit/>
          </a:bodyPr>
          <a:lstStyle/>
          <a:p>
            <a:r>
              <a:rPr lang="en-US" b="1" i="1" dirty="0"/>
              <a:t>P</a:t>
            </a:r>
            <a:r>
              <a:rPr lang="en-US" b="1" i="1" baseline="-25000" dirty="0"/>
              <a:t>B</a:t>
            </a:r>
          </a:p>
        </p:txBody>
      </p:sp>
      <p:sp>
        <p:nvSpPr>
          <p:cNvPr id="3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a:p>
        </p:txBody>
      </p:sp>
      <p:sp>
        <p:nvSpPr>
          <p:cNvPr id="36" name="Text Box 8"/>
          <p:cNvSpPr txBox="1">
            <a:spLocks noChangeArrowheads="1"/>
          </p:cNvSpPr>
          <p:nvPr/>
        </p:nvSpPr>
        <p:spPr bwMode="auto">
          <a:xfrm>
            <a:off x="3554414" y="4541384"/>
            <a:ext cx="388120" cy="369332"/>
          </a:xfrm>
          <a:prstGeom prst="rect">
            <a:avLst/>
          </a:prstGeom>
          <a:noFill/>
          <a:ln w="9525">
            <a:noFill/>
            <a:miter lim="800000"/>
            <a:headEnd/>
            <a:tailEnd/>
          </a:ln>
        </p:spPr>
        <p:txBody>
          <a:bodyPr wrap="none">
            <a:spAutoFit/>
          </a:bodyPr>
          <a:lstStyle/>
          <a:p>
            <a:r>
              <a:rPr lang="en-US" b="1" i="1" dirty="0"/>
              <a:t>P</a:t>
            </a:r>
            <a:r>
              <a:rPr lang="en-US" b="1" i="1" baseline="-25000" dirty="0"/>
              <a:t>A</a:t>
            </a:r>
          </a:p>
        </p:txBody>
      </p:sp>
      <p:cxnSp>
        <p:nvCxnSpPr>
          <p:cNvPr id="42" name="Straight Arrow Connector 41"/>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4564" y="2898322"/>
            <a:ext cx="447558" cy="369332"/>
          </a:xfrm>
          <a:prstGeom prst="rect">
            <a:avLst/>
          </a:prstGeom>
          <a:solidFill>
            <a:schemeClr val="bg1"/>
          </a:solidFill>
        </p:spPr>
        <p:txBody>
          <a:bodyPr wrap="none" rtlCol="0">
            <a:spAutoFit/>
          </a:bodyPr>
          <a:lstStyle/>
          <a:p>
            <a:r>
              <a:rPr lang="en-US" dirty="0">
                <a:sym typeface="Symbol"/>
              </a:rPr>
              <a:t>h</a:t>
            </a:r>
            <a:endParaRPr lang="en-US" dirty="0"/>
          </a:p>
        </p:txBody>
      </p:sp>
      <p:sp>
        <p:nvSpPr>
          <p:cNvPr id="46" name="Rectangle 45"/>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p:cNvSpPr/>
          <p:nvPr/>
        </p:nvSpPr>
        <p:spPr>
          <a:xfrm>
            <a:off x="1132114" y="43543"/>
            <a:ext cx="1872343" cy="370114"/>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95400" y="1752600"/>
            <a:ext cx="1447800" cy="2677656"/>
          </a:xfrm>
          <a:prstGeom prst="rect">
            <a:avLst/>
          </a:prstGeom>
        </p:spPr>
        <p:txBody>
          <a:bodyPr wrap="square">
            <a:spAutoFit/>
          </a:bodyPr>
          <a:lstStyle/>
          <a:p>
            <a:pPr algn="ctr"/>
            <a:r>
              <a:rPr lang="en-US" sz="2400" dirty="0">
                <a:solidFill>
                  <a:schemeClr val="bg1"/>
                </a:solidFill>
              </a:rPr>
              <a:t>Pipe with a higher pressure, </a:t>
            </a:r>
            <a:r>
              <a:rPr lang="en-US" sz="2400" dirty="0" err="1">
                <a:solidFill>
                  <a:schemeClr val="bg1"/>
                </a:solidFill>
              </a:rPr>
              <a:t>P</a:t>
            </a:r>
            <a:r>
              <a:rPr lang="en-US" sz="2400" baseline="-25000" dirty="0" err="1">
                <a:solidFill>
                  <a:schemeClr val="bg1"/>
                </a:solidFill>
              </a:rPr>
              <a:t>pipe</a:t>
            </a:r>
            <a:r>
              <a:rPr lang="en-US" sz="2400" dirty="0">
                <a:solidFill>
                  <a:schemeClr val="bg1"/>
                </a:solidFill>
              </a:rPr>
              <a:t> that we wish to measure</a:t>
            </a:r>
          </a:p>
        </p:txBody>
      </p:sp>
    </p:spTree>
    <p:extLst>
      <p:ext uri="{BB962C8B-B14F-4D97-AF65-F5344CB8AC3E}">
        <p14:creationId xmlns:p14="http://schemas.microsoft.com/office/powerpoint/2010/main" val="1120738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CE5F-B1E6-4AD2-AF28-FFF3D5F6A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18A1B-1C08-4349-B0E7-C692A4322B59}"/>
              </a:ext>
            </a:extLst>
          </p:cNvPr>
          <p:cNvSpPr>
            <a:spLocks noGrp="1"/>
          </p:cNvSpPr>
          <p:nvPr>
            <p:ph idx="1"/>
          </p:nvPr>
        </p:nvSpPr>
        <p:spPr/>
        <p:txBody>
          <a:bodyPr/>
          <a:lstStyle/>
          <a:p>
            <a:endParaRPr lang="en-US"/>
          </a:p>
        </p:txBody>
      </p:sp>
      <p:grpSp>
        <p:nvGrpSpPr>
          <p:cNvPr id="4" name="Group 22">
            <a:extLst>
              <a:ext uri="{FF2B5EF4-FFF2-40B4-BE49-F238E27FC236}">
                <a16:creationId xmlns:a16="http://schemas.microsoft.com/office/drawing/2014/main" id="{41C0E9E7-933F-4992-B8FB-A2863DD138AD}"/>
              </a:ext>
            </a:extLst>
          </p:cNvPr>
          <p:cNvGrpSpPr>
            <a:grpSpLocks/>
          </p:cNvGrpSpPr>
          <p:nvPr/>
        </p:nvGrpSpPr>
        <p:grpSpPr bwMode="auto">
          <a:xfrm>
            <a:off x="4324350" y="2506663"/>
            <a:ext cx="4195763" cy="3154362"/>
            <a:chOff x="2724" y="1579"/>
            <a:chExt cx="2643" cy="1987"/>
          </a:xfrm>
        </p:grpSpPr>
        <p:grpSp>
          <p:nvGrpSpPr>
            <p:cNvPr id="5" name="Group 5">
              <a:extLst>
                <a:ext uri="{FF2B5EF4-FFF2-40B4-BE49-F238E27FC236}">
                  <a16:creationId xmlns:a16="http://schemas.microsoft.com/office/drawing/2014/main" id="{CE42E28B-50B9-47F8-B8AD-56C172A6E561}"/>
                </a:ext>
              </a:extLst>
            </p:cNvPr>
            <p:cNvGrpSpPr>
              <a:grpSpLocks/>
            </p:cNvGrpSpPr>
            <p:nvPr/>
          </p:nvGrpSpPr>
          <p:grpSpPr bwMode="auto">
            <a:xfrm>
              <a:off x="3941" y="1579"/>
              <a:ext cx="1426" cy="1987"/>
              <a:chOff x="3593" y="1643"/>
              <a:chExt cx="1426" cy="1987"/>
            </a:xfrm>
          </p:grpSpPr>
          <p:sp>
            <p:nvSpPr>
              <p:cNvPr id="13" name="Freeform 6">
                <a:extLst>
                  <a:ext uri="{FF2B5EF4-FFF2-40B4-BE49-F238E27FC236}">
                    <a16:creationId xmlns:a16="http://schemas.microsoft.com/office/drawing/2014/main" id="{E57141F2-93C3-4035-9137-B0C6385FE751}"/>
                  </a:ext>
                </a:extLst>
              </p:cNvPr>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14" name="Rectangle 7">
                <a:extLst>
                  <a:ext uri="{FF2B5EF4-FFF2-40B4-BE49-F238E27FC236}">
                    <a16:creationId xmlns:a16="http://schemas.microsoft.com/office/drawing/2014/main" id="{084A998D-9778-44CA-A5AC-7A7756B8C26B}"/>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15" name="Freeform 8">
                <a:extLst>
                  <a:ext uri="{FF2B5EF4-FFF2-40B4-BE49-F238E27FC236}">
                    <a16:creationId xmlns:a16="http://schemas.microsoft.com/office/drawing/2014/main" id="{4FA795AD-850E-4DB7-8D28-173305C80C9F}"/>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16" name="Oval 9">
                <a:extLst>
                  <a:ext uri="{FF2B5EF4-FFF2-40B4-BE49-F238E27FC236}">
                    <a16:creationId xmlns:a16="http://schemas.microsoft.com/office/drawing/2014/main" id="{AF44714E-671A-4885-938F-761616A30EBF}"/>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grpSp>
        <p:grpSp>
          <p:nvGrpSpPr>
            <p:cNvPr id="6" name="Group 15">
              <a:extLst>
                <a:ext uri="{FF2B5EF4-FFF2-40B4-BE49-F238E27FC236}">
                  <a16:creationId xmlns:a16="http://schemas.microsoft.com/office/drawing/2014/main" id="{CE9E22A1-D265-40F2-BCD3-3CDBA4E4C478}"/>
                </a:ext>
              </a:extLst>
            </p:cNvPr>
            <p:cNvGrpSpPr>
              <a:grpSpLocks/>
            </p:cNvGrpSpPr>
            <p:nvPr/>
          </p:nvGrpSpPr>
          <p:grpSpPr bwMode="auto">
            <a:xfrm rot="1590330">
              <a:off x="2724" y="2134"/>
              <a:ext cx="878" cy="860"/>
              <a:chOff x="2213" y="2234"/>
              <a:chExt cx="878" cy="860"/>
            </a:xfrm>
          </p:grpSpPr>
          <p:sp>
            <p:nvSpPr>
              <p:cNvPr id="8" name="Oval 16">
                <a:extLst>
                  <a:ext uri="{FF2B5EF4-FFF2-40B4-BE49-F238E27FC236}">
                    <a16:creationId xmlns:a16="http://schemas.microsoft.com/office/drawing/2014/main" id="{6790976F-79D3-4430-9660-0AC9143B049E}"/>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9" name="Arc 17">
                <a:extLst>
                  <a:ext uri="{FF2B5EF4-FFF2-40B4-BE49-F238E27FC236}">
                    <a16:creationId xmlns:a16="http://schemas.microsoft.com/office/drawing/2014/main" id="{6151F2C8-EF2E-4F5A-9E72-A9F514F32705}"/>
                  </a:ext>
                </a:extLst>
              </p:cNvPr>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0" name="Arc 18">
                <a:extLst>
                  <a:ext uri="{FF2B5EF4-FFF2-40B4-BE49-F238E27FC236}">
                    <a16:creationId xmlns:a16="http://schemas.microsoft.com/office/drawing/2014/main" id="{C0C7E643-04C4-4811-81C6-0C0FD5B278C5}"/>
                  </a:ext>
                </a:extLst>
              </p:cNvPr>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11" name="Arc 19">
                <a:extLst>
                  <a:ext uri="{FF2B5EF4-FFF2-40B4-BE49-F238E27FC236}">
                    <a16:creationId xmlns:a16="http://schemas.microsoft.com/office/drawing/2014/main" id="{6757E5E1-68B8-40D5-A5F1-C7B07A695130}"/>
                  </a:ext>
                </a:extLst>
              </p:cNvPr>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2" name="Arc 20">
                <a:extLst>
                  <a:ext uri="{FF2B5EF4-FFF2-40B4-BE49-F238E27FC236}">
                    <a16:creationId xmlns:a16="http://schemas.microsoft.com/office/drawing/2014/main" id="{42C52354-7CF2-47A6-AECC-53FD047E873A}"/>
                  </a:ext>
                </a:extLst>
              </p:cNvPr>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val="364902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900</Words>
  <Application>Microsoft Office PowerPoint</Application>
  <PresentationFormat>On-screen Show (4:3)</PresentationFormat>
  <Paragraphs>194</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Symbol</vt:lpstr>
      <vt:lpstr>Times New Roman</vt:lpstr>
      <vt:lpstr>Office Theme</vt:lpstr>
      <vt:lpstr>Equation</vt:lpstr>
      <vt:lpstr>Lecture 5</vt:lpstr>
      <vt:lpstr>PowerPoint Presentation</vt:lpstr>
      <vt:lpstr>Question 123.5.1</vt:lpstr>
      <vt:lpstr>Question 123.5.2</vt:lpstr>
      <vt:lpstr>PowerPoint Presentation</vt:lpstr>
      <vt:lpstr>Pressure Measurement: Barometer</vt:lpstr>
      <vt:lpstr>Pressure Measurement: Barometer</vt:lpstr>
      <vt:lpstr>PowerPoint Presentation</vt:lpstr>
      <vt:lpstr>PowerPoint Presentation</vt:lpstr>
      <vt:lpstr>Question 123.5.3</vt:lpstr>
      <vt:lpstr>Question 123.5.3.5</vt:lpstr>
      <vt:lpstr>Buoyant Forces</vt:lpstr>
      <vt:lpstr>Buoyant Forces</vt:lpstr>
      <vt:lpstr>Archimedes’ Principle</vt:lpstr>
      <vt:lpstr>Case1: Totally Submerged Object</vt:lpstr>
      <vt:lpstr>Buoyant Forces</vt:lpstr>
      <vt:lpstr>Case 2: Partially Submerged Object</vt:lpstr>
      <vt:lpstr>PowerPoint Presentation</vt:lpstr>
      <vt:lpstr>Question 123.5.4</vt:lpstr>
      <vt:lpstr>Question 123.5.5</vt:lpstr>
      <vt:lpstr>Question 123.5.6</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rtlines</dc:creator>
  <cp:lastModifiedBy>Lines, Todd</cp:lastModifiedBy>
  <cp:revision>17</cp:revision>
  <dcterms:created xsi:type="dcterms:W3CDTF">2011-09-21T03:03:31Z</dcterms:created>
  <dcterms:modified xsi:type="dcterms:W3CDTF">2019-05-22T18:41:22Z</dcterms:modified>
</cp:coreProperties>
</file>