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71" r:id="rId2"/>
    <p:sldId id="272" r:id="rId3"/>
    <p:sldId id="292" r:id="rId4"/>
    <p:sldId id="256" r:id="rId5"/>
    <p:sldId id="261" r:id="rId6"/>
    <p:sldId id="257" r:id="rId7"/>
    <p:sldId id="262" r:id="rId8"/>
    <p:sldId id="273" r:id="rId9"/>
    <p:sldId id="274" r:id="rId10"/>
    <p:sldId id="275" r:id="rId11"/>
    <p:sldId id="258" r:id="rId12"/>
    <p:sldId id="277" r:id="rId13"/>
    <p:sldId id="278" r:id="rId14"/>
    <p:sldId id="279" r:id="rId15"/>
    <p:sldId id="280" r:id="rId16"/>
    <p:sldId id="281" r:id="rId17"/>
    <p:sldId id="282" r:id="rId18"/>
    <p:sldId id="283" r:id="rId19"/>
    <p:sldId id="284" r:id="rId20"/>
    <p:sldId id="285" r:id="rId21"/>
    <p:sldId id="286" r:id="rId22"/>
    <p:sldId id="276" r:id="rId23"/>
    <p:sldId id="287" r:id="rId24"/>
    <p:sldId id="288" r:id="rId25"/>
    <p:sldId id="289" r:id="rId26"/>
    <p:sldId id="290" r:id="rId27"/>
    <p:sldId id="291" r:id="rId28"/>
    <p:sldId id="263" r:id="rId29"/>
    <p:sldId id="265" r:id="rId30"/>
    <p:sldId id="266" r:id="rId31"/>
    <p:sldId id="267" r:id="rId32"/>
    <p:sldId id="264" r:id="rId33"/>
    <p:sldId id="259" r:id="rId34"/>
    <p:sldId id="268" r:id="rId35"/>
    <p:sldId id="260" r:id="rId36"/>
    <p:sldId id="269" r:id="rId37"/>
    <p:sldId id="270"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82" y="125"/>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diamond"/>
            <c:size val="12"/>
          </c:marker>
          <c:xVal>
            <c:numRef>
              <c:f>Sheet1!$B$5:$B$15</c:f>
              <c:numCache>
                <c:formatCode>General</c:formatCode>
                <c:ptCount val="11"/>
                <c:pt idx="0">
                  <c:v>-10</c:v>
                </c:pt>
                <c:pt idx="1">
                  <c:v>-8</c:v>
                </c:pt>
                <c:pt idx="2">
                  <c:v>-6</c:v>
                </c:pt>
                <c:pt idx="3">
                  <c:v>-4</c:v>
                </c:pt>
                <c:pt idx="4">
                  <c:v>-2</c:v>
                </c:pt>
                <c:pt idx="5">
                  <c:v>0</c:v>
                </c:pt>
                <c:pt idx="6">
                  <c:v>2</c:v>
                </c:pt>
                <c:pt idx="7">
                  <c:v>4</c:v>
                </c:pt>
                <c:pt idx="8">
                  <c:v>6</c:v>
                </c:pt>
                <c:pt idx="9">
                  <c:v>8</c:v>
                </c:pt>
              </c:numCache>
            </c:numRef>
          </c:xVal>
          <c:yVal>
            <c:numRef>
              <c:f>Sheet1!$C$5:$C$15</c:f>
              <c:numCache>
                <c:formatCode>General</c:formatCode>
                <c:ptCount val="11"/>
                <c:pt idx="0">
                  <c:v>90</c:v>
                </c:pt>
                <c:pt idx="1">
                  <c:v>-16</c:v>
                </c:pt>
                <c:pt idx="2">
                  <c:v>-39.600000000000009</c:v>
                </c:pt>
                <c:pt idx="3">
                  <c:v>-28.8</c:v>
                </c:pt>
                <c:pt idx="4">
                  <c:v>-12.4</c:v>
                </c:pt>
                <c:pt idx="5">
                  <c:v>0</c:v>
                </c:pt>
                <c:pt idx="6">
                  <c:v>18</c:v>
                </c:pt>
                <c:pt idx="7">
                  <c:v>70.400000000000006</c:v>
                </c:pt>
                <c:pt idx="8">
                  <c:v>205.2</c:v>
                </c:pt>
                <c:pt idx="9">
                  <c:v>489.6</c:v>
                </c:pt>
              </c:numCache>
            </c:numRef>
          </c:yVal>
          <c:smooth val="0"/>
          <c:extLst>
            <c:ext xmlns:c16="http://schemas.microsoft.com/office/drawing/2014/chart" uri="{C3380CC4-5D6E-409C-BE32-E72D297353CC}">
              <c16:uniqueId val="{00000000-45EB-4F3D-8BE8-0B6C82A6307F}"/>
            </c:ext>
          </c:extLst>
        </c:ser>
        <c:ser>
          <c:idx val="1"/>
          <c:order val="1"/>
          <c:spPr>
            <a:ln w="28575">
              <a:noFill/>
            </a:ln>
          </c:spPr>
          <c:marker>
            <c:symbol val="none"/>
          </c:marker>
          <c:trendline>
            <c:trendlineType val="linear"/>
            <c:dispRSqr val="0"/>
            <c:dispEq val="0"/>
          </c:trendline>
          <c:xVal>
            <c:numRef>
              <c:f>Sheet1!$B$5:$B$15</c:f>
              <c:numCache>
                <c:formatCode>General</c:formatCode>
                <c:ptCount val="11"/>
                <c:pt idx="0">
                  <c:v>-10</c:v>
                </c:pt>
                <c:pt idx="1">
                  <c:v>-8</c:v>
                </c:pt>
                <c:pt idx="2">
                  <c:v>-6</c:v>
                </c:pt>
                <c:pt idx="3">
                  <c:v>-4</c:v>
                </c:pt>
                <c:pt idx="4">
                  <c:v>-2</c:v>
                </c:pt>
                <c:pt idx="5">
                  <c:v>0</c:v>
                </c:pt>
                <c:pt idx="6">
                  <c:v>2</c:v>
                </c:pt>
                <c:pt idx="7">
                  <c:v>4</c:v>
                </c:pt>
                <c:pt idx="8">
                  <c:v>6</c:v>
                </c:pt>
                <c:pt idx="9">
                  <c:v>8</c:v>
                </c:pt>
              </c:numCache>
            </c:numRef>
          </c:xVal>
          <c:yVal>
            <c:numRef>
              <c:f>Sheet1!$D$5:$D$15</c:f>
              <c:numCache>
                <c:formatCode>General</c:formatCode>
                <c:ptCount val="11"/>
                <c:pt idx="2">
                  <c:v>-39.600000000000009</c:v>
                </c:pt>
                <c:pt idx="3">
                  <c:v>-28.8</c:v>
                </c:pt>
                <c:pt idx="4">
                  <c:v>-12.4</c:v>
                </c:pt>
                <c:pt idx="5">
                  <c:v>0</c:v>
                </c:pt>
                <c:pt idx="6">
                  <c:v>18</c:v>
                </c:pt>
              </c:numCache>
            </c:numRef>
          </c:yVal>
          <c:smooth val="0"/>
          <c:extLst>
            <c:ext xmlns:c16="http://schemas.microsoft.com/office/drawing/2014/chart" uri="{C3380CC4-5D6E-409C-BE32-E72D297353CC}">
              <c16:uniqueId val="{00000001-45EB-4F3D-8BE8-0B6C82A6307F}"/>
            </c:ext>
          </c:extLst>
        </c:ser>
        <c:dLbls>
          <c:showLegendKey val="0"/>
          <c:showVal val="0"/>
          <c:showCatName val="0"/>
          <c:showSerName val="0"/>
          <c:showPercent val="0"/>
          <c:showBubbleSize val="0"/>
        </c:dLbls>
        <c:axId val="259125568"/>
        <c:axId val="259126128"/>
      </c:scatterChart>
      <c:valAx>
        <c:axId val="259125568"/>
        <c:scaling>
          <c:orientation val="minMax"/>
        </c:scaling>
        <c:delete val="0"/>
        <c:axPos val="b"/>
        <c:numFmt formatCode="General" sourceLinked="1"/>
        <c:majorTickMark val="out"/>
        <c:minorTickMark val="none"/>
        <c:tickLblPos val="nextTo"/>
        <c:crossAx val="259126128"/>
        <c:crosses val="autoZero"/>
        <c:crossBetween val="midCat"/>
      </c:valAx>
      <c:valAx>
        <c:axId val="259126128"/>
        <c:scaling>
          <c:orientation val="minMax"/>
        </c:scaling>
        <c:delete val="0"/>
        <c:axPos val="l"/>
        <c:numFmt formatCode="General" sourceLinked="1"/>
        <c:majorTickMark val="out"/>
        <c:minorTickMark val="none"/>
        <c:tickLblPos val="nextTo"/>
        <c:crossAx val="259125568"/>
        <c:crosses val="autoZero"/>
        <c:crossBetween val="midCat"/>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diamond"/>
            <c:size val="12"/>
          </c:marker>
          <c:xVal>
            <c:numRef>
              <c:f>Sheet1!$B$5:$B$15</c:f>
              <c:numCache>
                <c:formatCode>General</c:formatCode>
                <c:ptCount val="11"/>
                <c:pt idx="0">
                  <c:v>-10</c:v>
                </c:pt>
                <c:pt idx="1">
                  <c:v>-8</c:v>
                </c:pt>
                <c:pt idx="2">
                  <c:v>-6</c:v>
                </c:pt>
                <c:pt idx="3">
                  <c:v>-4</c:v>
                </c:pt>
                <c:pt idx="4">
                  <c:v>-2</c:v>
                </c:pt>
                <c:pt idx="5">
                  <c:v>0</c:v>
                </c:pt>
                <c:pt idx="6">
                  <c:v>2</c:v>
                </c:pt>
                <c:pt idx="7">
                  <c:v>4</c:v>
                </c:pt>
                <c:pt idx="8">
                  <c:v>6</c:v>
                </c:pt>
                <c:pt idx="9">
                  <c:v>8</c:v>
                </c:pt>
              </c:numCache>
            </c:numRef>
          </c:xVal>
          <c:yVal>
            <c:numRef>
              <c:f>Sheet1!$C$5:$C$15</c:f>
              <c:numCache>
                <c:formatCode>General</c:formatCode>
                <c:ptCount val="11"/>
                <c:pt idx="0">
                  <c:v>90</c:v>
                </c:pt>
                <c:pt idx="1">
                  <c:v>-16</c:v>
                </c:pt>
                <c:pt idx="2">
                  <c:v>-39.600000000000009</c:v>
                </c:pt>
                <c:pt idx="3">
                  <c:v>-28.8</c:v>
                </c:pt>
                <c:pt idx="4">
                  <c:v>-12.4</c:v>
                </c:pt>
                <c:pt idx="5">
                  <c:v>0</c:v>
                </c:pt>
                <c:pt idx="6">
                  <c:v>18</c:v>
                </c:pt>
                <c:pt idx="7">
                  <c:v>70.400000000000006</c:v>
                </c:pt>
                <c:pt idx="8">
                  <c:v>205.2</c:v>
                </c:pt>
                <c:pt idx="9">
                  <c:v>489.6</c:v>
                </c:pt>
              </c:numCache>
            </c:numRef>
          </c:yVal>
          <c:smooth val="0"/>
          <c:extLst>
            <c:ext xmlns:c16="http://schemas.microsoft.com/office/drawing/2014/chart" uri="{C3380CC4-5D6E-409C-BE32-E72D297353CC}">
              <c16:uniqueId val="{00000000-B45A-4B31-8FF2-ECDEC026E6AE}"/>
            </c:ext>
          </c:extLst>
        </c:ser>
        <c:ser>
          <c:idx val="1"/>
          <c:order val="1"/>
          <c:spPr>
            <a:ln w="28575">
              <a:noFill/>
            </a:ln>
          </c:spPr>
          <c:marker>
            <c:symbol val="none"/>
          </c:marker>
          <c:trendline>
            <c:trendlineType val="linear"/>
            <c:dispRSqr val="0"/>
            <c:dispEq val="0"/>
          </c:trendline>
          <c:xVal>
            <c:numRef>
              <c:f>Sheet1!$B$5:$B$15</c:f>
              <c:numCache>
                <c:formatCode>General</c:formatCode>
                <c:ptCount val="11"/>
                <c:pt idx="0">
                  <c:v>-10</c:v>
                </c:pt>
                <c:pt idx="1">
                  <c:v>-8</c:v>
                </c:pt>
                <c:pt idx="2">
                  <c:v>-6</c:v>
                </c:pt>
                <c:pt idx="3">
                  <c:v>-4</c:v>
                </c:pt>
                <c:pt idx="4">
                  <c:v>-2</c:v>
                </c:pt>
                <c:pt idx="5">
                  <c:v>0</c:v>
                </c:pt>
                <c:pt idx="6">
                  <c:v>2</c:v>
                </c:pt>
                <c:pt idx="7">
                  <c:v>4</c:v>
                </c:pt>
                <c:pt idx="8">
                  <c:v>6</c:v>
                </c:pt>
                <c:pt idx="9">
                  <c:v>8</c:v>
                </c:pt>
              </c:numCache>
            </c:numRef>
          </c:xVal>
          <c:yVal>
            <c:numRef>
              <c:f>Sheet1!$D$5:$D$15</c:f>
              <c:numCache>
                <c:formatCode>General</c:formatCode>
                <c:ptCount val="11"/>
                <c:pt idx="2">
                  <c:v>-39.600000000000009</c:v>
                </c:pt>
                <c:pt idx="3">
                  <c:v>-28.8</c:v>
                </c:pt>
                <c:pt idx="4">
                  <c:v>-12.4</c:v>
                </c:pt>
                <c:pt idx="5">
                  <c:v>0</c:v>
                </c:pt>
                <c:pt idx="6">
                  <c:v>18</c:v>
                </c:pt>
              </c:numCache>
            </c:numRef>
          </c:yVal>
          <c:smooth val="0"/>
          <c:extLst>
            <c:ext xmlns:c16="http://schemas.microsoft.com/office/drawing/2014/chart" uri="{C3380CC4-5D6E-409C-BE32-E72D297353CC}">
              <c16:uniqueId val="{00000001-B45A-4B31-8FF2-ECDEC026E6AE}"/>
            </c:ext>
          </c:extLst>
        </c:ser>
        <c:dLbls>
          <c:showLegendKey val="0"/>
          <c:showVal val="0"/>
          <c:showCatName val="0"/>
          <c:showSerName val="0"/>
          <c:showPercent val="0"/>
          <c:showBubbleSize val="0"/>
        </c:dLbls>
        <c:axId val="211429664"/>
        <c:axId val="259684928"/>
      </c:scatterChart>
      <c:valAx>
        <c:axId val="211429664"/>
        <c:scaling>
          <c:orientation val="minMax"/>
        </c:scaling>
        <c:delete val="0"/>
        <c:axPos val="b"/>
        <c:numFmt formatCode="General" sourceLinked="1"/>
        <c:majorTickMark val="out"/>
        <c:minorTickMark val="none"/>
        <c:tickLblPos val="nextTo"/>
        <c:crossAx val="259684928"/>
        <c:crosses val="autoZero"/>
        <c:crossBetween val="midCat"/>
      </c:valAx>
      <c:valAx>
        <c:axId val="259684928"/>
        <c:scaling>
          <c:orientation val="minMax"/>
        </c:scaling>
        <c:delete val="0"/>
        <c:axPos val="l"/>
        <c:numFmt formatCode="General" sourceLinked="1"/>
        <c:majorTickMark val="out"/>
        <c:minorTickMark val="none"/>
        <c:tickLblPos val="nextTo"/>
        <c:crossAx val="211429664"/>
        <c:crosses val="autoZero"/>
        <c:crossBetween val="midCat"/>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diamond"/>
            <c:size val="12"/>
          </c:marker>
          <c:xVal>
            <c:numRef>
              <c:f>Sheet1!$B$5:$B$15</c:f>
              <c:numCache>
                <c:formatCode>General</c:formatCode>
                <c:ptCount val="11"/>
                <c:pt idx="0">
                  <c:v>-10</c:v>
                </c:pt>
                <c:pt idx="1">
                  <c:v>-8</c:v>
                </c:pt>
                <c:pt idx="2">
                  <c:v>-6</c:v>
                </c:pt>
                <c:pt idx="3">
                  <c:v>-4</c:v>
                </c:pt>
                <c:pt idx="4">
                  <c:v>-2</c:v>
                </c:pt>
                <c:pt idx="5">
                  <c:v>0</c:v>
                </c:pt>
                <c:pt idx="6">
                  <c:v>2</c:v>
                </c:pt>
                <c:pt idx="7">
                  <c:v>4</c:v>
                </c:pt>
                <c:pt idx="8">
                  <c:v>6</c:v>
                </c:pt>
                <c:pt idx="9">
                  <c:v>8</c:v>
                </c:pt>
              </c:numCache>
            </c:numRef>
          </c:xVal>
          <c:yVal>
            <c:numRef>
              <c:f>Sheet1!$C$5:$C$15</c:f>
              <c:numCache>
                <c:formatCode>General</c:formatCode>
                <c:ptCount val="11"/>
                <c:pt idx="0">
                  <c:v>90</c:v>
                </c:pt>
                <c:pt idx="1">
                  <c:v>-16</c:v>
                </c:pt>
                <c:pt idx="2">
                  <c:v>-39.600000000000009</c:v>
                </c:pt>
                <c:pt idx="3">
                  <c:v>-28.8</c:v>
                </c:pt>
                <c:pt idx="4">
                  <c:v>-12.4</c:v>
                </c:pt>
                <c:pt idx="5">
                  <c:v>0</c:v>
                </c:pt>
                <c:pt idx="6">
                  <c:v>18</c:v>
                </c:pt>
                <c:pt idx="7">
                  <c:v>70.400000000000006</c:v>
                </c:pt>
                <c:pt idx="8">
                  <c:v>205.2</c:v>
                </c:pt>
                <c:pt idx="9">
                  <c:v>489.6</c:v>
                </c:pt>
              </c:numCache>
            </c:numRef>
          </c:yVal>
          <c:smooth val="0"/>
          <c:extLst>
            <c:ext xmlns:c16="http://schemas.microsoft.com/office/drawing/2014/chart" uri="{C3380CC4-5D6E-409C-BE32-E72D297353CC}">
              <c16:uniqueId val="{00000000-211B-4D00-8A79-9A326B5C8E37}"/>
            </c:ext>
          </c:extLst>
        </c:ser>
        <c:ser>
          <c:idx val="1"/>
          <c:order val="1"/>
          <c:spPr>
            <a:ln w="28575">
              <a:noFill/>
            </a:ln>
          </c:spPr>
          <c:marker>
            <c:symbol val="none"/>
          </c:marker>
          <c:trendline>
            <c:trendlineType val="linear"/>
            <c:dispRSqr val="0"/>
            <c:dispEq val="0"/>
          </c:trendline>
          <c:xVal>
            <c:numRef>
              <c:f>Sheet1!$B$5:$B$15</c:f>
              <c:numCache>
                <c:formatCode>General</c:formatCode>
                <c:ptCount val="11"/>
                <c:pt idx="0">
                  <c:v>-10</c:v>
                </c:pt>
                <c:pt idx="1">
                  <c:v>-8</c:v>
                </c:pt>
                <c:pt idx="2">
                  <c:v>-6</c:v>
                </c:pt>
                <c:pt idx="3">
                  <c:v>-4</c:v>
                </c:pt>
                <c:pt idx="4">
                  <c:v>-2</c:v>
                </c:pt>
                <c:pt idx="5">
                  <c:v>0</c:v>
                </c:pt>
                <c:pt idx="6">
                  <c:v>2</c:v>
                </c:pt>
                <c:pt idx="7">
                  <c:v>4</c:v>
                </c:pt>
                <c:pt idx="8">
                  <c:v>6</c:v>
                </c:pt>
                <c:pt idx="9">
                  <c:v>8</c:v>
                </c:pt>
              </c:numCache>
            </c:numRef>
          </c:xVal>
          <c:yVal>
            <c:numRef>
              <c:f>Sheet1!$D$5:$D$15</c:f>
              <c:numCache>
                <c:formatCode>General</c:formatCode>
                <c:ptCount val="11"/>
                <c:pt idx="2">
                  <c:v>-39.600000000000009</c:v>
                </c:pt>
                <c:pt idx="3">
                  <c:v>-28.8</c:v>
                </c:pt>
                <c:pt idx="4">
                  <c:v>-12.4</c:v>
                </c:pt>
                <c:pt idx="5">
                  <c:v>0</c:v>
                </c:pt>
                <c:pt idx="6">
                  <c:v>18</c:v>
                </c:pt>
              </c:numCache>
            </c:numRef>
          </c:yVal>
          <c:smooth val="0"/>
          <c:extLst>
            <c:ext xmlns:c16="http://schemas.microsoft.com/office/drawing/2014/chart" uri="{C3380CC4-5D6E-409C-BE32-E72D297353CC}">
              <c16:uniqueId val="{00000001-211B-4D00-8A79-9A326B5C8E37}"/>
            </c:ext>
          </c:extLst>
        </c:ser>
        <c:dLbls>
          <c:showLegendKey val="0"/>
          <c:showVal val="0"/>
          <c:showCatName val="0"/>
          <c:showSerName val="0"/>
          <c:showPercent val="0"/>
          <c:showBubbleSize val="0"/>
        </c:dLbls>
        <c:axId val="259687728"/>
        <c:axId val="259688288"/>
      </c:scatterChart>
      <c:valAx>
        <c:axId val="259687728"/>
        <c:scaling>
          <c:orientation val="minMax"/>
        </c:scaling>
        <c:delete val="0"/>
        <c:axPos val="b"/>
        <c:numFmt formatCode="General" sourceLinked="1"/>
        <c:majorTickMark val="out"/>
        <c:minorTickMark val="none"/>
        <c:tickLblPos val="nextTo"/>
        <c:crossAx val="259688288"/>
        <c:crosses val="autoZero"/>
        <c:crossBetween val="midCat"/>
      </c:valAx>
      <c:valAx>
        <c:axId val="259688288"/>
        <c:scaling>
          <c:orientation val="minMax"/>
        </c:scaling>
        <c:delete val="0"/>
        <c:axPos val="l"/>
        <c:numFmt formatCode="General" sourceLinked="1"/>
        <c:majorTickMark val="out"/>
        <c:minorTickMark val="none"/>
        <c:tickLblPos val="nextTo"/>
        <c:crossAx val="259687728"/>
        <c:crosses val="autoZero"/>
        <c:crossBetween val="midCat"/>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diamond"/>
            <c:size val="12"/>
          </c:marker>
          <c:xVal>
            <c:numRef>
              <c:f>Sheet1!$B$5:$B$15</c:f>
              <c:numCache>
                <c:formatCode>General</c:formatCode>
                <c:ptCount val="11"/>
                <c:pt idx="0">
                  <c:v>-10</c:v>
                </c:pt>
                <c:pt idx="1">
                  <c:v>-8</c:v>
                </c:pt>
                <c:pt idx="2">
                  <c:v>-6</c:v>
                </c:pt>
                <c:pt idx="3">
                  <c:v>-4</c:v>
                </c:pt>
                <c:pt idx="4">
                  <c:v>-2</c:v>
                </c:pt>
                <c:pt idx="5">
                  <c:v>0</c:v>
                </c:pt>
                <c:pt idx="6">
                  <c:v>2</c:v>
                </c:pt>
                <c:pt idx="7">
                  <c:v>4</c:v>
                </c:pt>
                <c:pt idx="8">
                  <c:v>6</c:v>
                </c:pt>
                <c:pt idx="9">
                  <c:v>8</c:v>
                </c:pt>
              </c:numCache>
            </c:numRef>
          </c:xVal>
          <c:yVal>
            <c:numRef>
              <c:f>Sheet1!$C$5:$C$15</c:f>
              <c:numCache>
                <c:formatCode>General</c:formatCode>
                <c:ptCount val="11"/>
                <c:pt idx="0">
                  <c:v>90</c:v>
                </c:pt>
                <c:pt idx="1">
                  <c:v>-16</c:v>
                </c:pt>
                <c:pt idx="2">
                  <c:v>-39.600000000000009</c:v>
                </c:pt>
                <c:pt idx="3">
                  <c:v>-28.8</c:v>
                </c:pt>
                <c:pt idx="4">
                  <c:v>-12.4</c:v>
                </c:pt>
                <c:pt idx="5">
                  <c:v>0</c:v>
                </c:pt>
                <c:pt idx="6">
                  <c:v>18</c:v>
                </c:pt>
                <c:pt idx="7">
                  <c:v>70.400000000000006</c:v>
                </c:pt>
                <c:pt idx="8">
                  <c:v>205.2</c:v>
                </c:pt>
                <c:pt idx="9">
                  <c:v>489.6</c:v>
                </c:pt>
              </c:numCache>
            </c:numRef>
          </c:yVal>
          <c:smooth val="0"/>
          <c:extLst>
            <c:ext xmlns:c16="http://schemas.microsoft.com/office/drawing/2014/chart" uri="{C3380CC4-5D6E-409C-BE32-E72D297353CC}">
              <c16:uniqueId val="{00000000-7807-4AD1-A4FD-BE6133AECA9A}"/>
            </c:ext>
          </c:extLst>
        </c:ser>
        <c:ser>
          <c:idx val="1"/>
          <c:order val="1"/>
          <c:spPr>
            <a:ln w="28575">
              <a:noFill/>
            </a:ln>
          </c:spPr>
          <c:marker>
            <c:symbol val="none"/>
          </c:marker>
          <c:trendline>
            <c:trendlineType val="linear"/>
            <c:dispRSqr val="0"/>
            <c:dispEq val="0"/>
          </c:trendline>
          <c:xVal>
            <c:numRef>
              <c:f>Sheet1!$B$5:$B$15</c:f>
              <c:numCache>
                <c:formatCode>General</c:formatCode>
                <c:ptCount val="11"/>
                <c:pt idx="0">
                  <c:v>-10</c:v>
                </c:pt>
                <c:pt idx="1">
                  <c:v>-8</c:v>
                </c:pt>
                <c:pt idx="2">
                  <c:v>-6</c:v>
                </c:pt>
                <c:pt idx="3">
                  <c:v>-4</c:v>
                </c:pt>
                <c:pt idx="4">
                  <c:v>-2</c:v>
                </c:pt>
                <c:pt idx="5">
                  <c:v>0</c:v>
                </c:pt>
                <c:pt idx="6">
                  <c:v>2</c:v>
                </c:pt>
                <c:pt idx="7">
                  <c:v>4</c:v>
                </c:pt>
                <c:pt idx="8">
                  <c:v>6</c:v>
                </c:pt>
                <c:pt idx="9">
                  <c:v>8</c:v>
                </c:pt>
              </c:numCache>
            </c:numRef>
          </c:xVal>
          <c:yVal>
            <c:numRef>
              <c:f>Sheet1!$D$5:$D$15</c:f>
              <c:numCache>
                <c:formatCode>General</c:formatCode>
                <c:ptCount val="11"/>
                <c:pt idx="2">
                  <c:v>-39.600000000000009</c:v>
                </c:pt>
                <c:pt idx="3">
                  <c:v>-28.8</c:v>
                </c:pt>
                <c:pt idx="4">
                  <c:v>-12.4</c:v>
                </c:pt>
                <c:pt idx="5">
                  <c:v>0</c:v>
                </c:pt>
                <c:pt idx="6">
                  <c:v>18</c:v>
                </c:pt>
              </c:numCache>
            </c:numRef>
          </c:yVal>
          <c:smooth val="0"/>
          <c:extLst>
            <c:ext xmlns:c16="http://schemas.microsoft.com/office/drawing/2014/chart" uri="{C3380CC4-5D6E-409C-BE32-E72D297353CC}">
              <c16:uniqueId val="{00000001-7807-4AD1-A4FD-BE6133AECA9A}"/>
            </c:ext>
          </c:extLst>
        </c:ser>
        <c:dLbls>
          <c:showLegendKey val="0"/>
          <c:showVal val="0"/>
          <c:showCatName val="0"/>
          <c:showSerName val="0"/>
          <c:showPercent val="0"/>
          <c:showBubbleSize val="0"/>
        </c:dLbls>
        <c:axId val="177228800"/>
        <c:axId val="102196352"/>
      </c:scatterChart>
      <c:valAx>
        <c:axId val="177228800"/>
        <c:scaling>
          <c:orientation val="minMax"/>
        </c:scaling>
        <c:delete val="0"/>
        <c:axPos val="b"/>
        <c:numFmt formatCode="General" sourceLinked="1"/>
        <c:majorTickMark val="out"/>
        <c:minorTickMark val="none"/>
        <c:tickLblPos val="nextTo"/>
        <c:crossAx val="102196352"/>
        <c:crosses val="autoZero"/>
        <c:crossBetween val="midCat"/>
      </c:valAx>
      <c:valAx>
        <c:axId val="102196352"/>
        <c:scaling>
          <c:orientation val="minMax"/>
        </c:scaling>
        <c:delete val="0"/>
        <c:axPos val="l"/>
        <c:numFmt formatCode="General" sourceLinked="1"/>
        <c:majorTickMark val="out"/>
        <c:minorTickMark val="none"/>
        <c:tickLblPos val="nextTo"/>
        <c:crossAx val="177228800"/>
        <c:crosses val="autoZero"/>
        <c:crossBetween val="midCat"/>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8E353A-9C9D-46C3-9D60-F272118C2223}" type="datetimeFigureOut">
              <a:rPr lang="en-US" smtClean="0"/>
              <a:t>6/21/2019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B8E2D9-A14B-4E7F-ADB4-61254A0674F3}" type="slidenum">
              <a:rPr lang="en-US" smtClean="0"/>
              <a:t>‹#›</a:t>
            </a:fld>
            <a:endParaRPr lang="en-US"/>
          </a:p>
        </p:txBody>
      </p:sp>
    </p:spTree>
    <p:extLst>
      <p:ext uri="{BB962C8B-B14F-4D97-AF65-F5344CB8AC3E}">
        <p14:creationId xmlns:p14="http://schemas.microsoft.com/office/powerpoint/2010/main" val="3665707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p>
            <a:fld id="{66C5C2A6-FBC2-4BE8-90C1-8B149DE96E12}" type="slidenum">
              <a:rPr lang="en-US" smtClean="0"/>
              <a:pPr/>
              <a:t>12</a:t>
            </a:fld>
            <a:endParaRPr lang="en-US"/>
          </a:p>
        </p:txBody>
      </p:sp>
      <p:sp>
        <p:nvSpPr>
          <p:cNvPr id="265219" name="Rectangle 2"/>
          <p:cNvSpPr>
            <a:spLocks noGrp="1" noRot="1" noChangeAspect="1" noChangeArrowheads="1" noTextEdit="1"/>
          </p:cNvSpPr>
          <p:nvPr>
            <p:ph type="sldImg"/>
          </p:nvPr>
        </p:nvSpPr>
        <p:spPr>
          <a:xfrm>
            <a:off x="1150938" y="692150"/>
            <a:ext cx="4556125" cy="3416300"/>
          </a:xfrm>
          <a:ln/>
        </p:spPr>
      </p:sp>
      <p:sp>
        <p:nvSpPr>
          <p:cNvPr id="265220"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4140450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a:noFill/>
        </p:spPr>
        <p:txBody>
          <a:bodyPr/>
          <a:lstStyle/>
          <a:p>
            <a:fld id="{E7E75C7B-00DA-47C7-95B8-7995CB2FF18A}" type="slidenum">
              <a:rPr lang="en-US" smtClean="0"/>
              <a:pPr/>
              <a:t>21</a:t>
            </a:fld>
            <a:endParaRPr lang="en-US"/>
          </a:p>
        </p:txBody>
      </p:sp>
      <p:sp>
        <p:nvSpPr>
          <p:cNvPr id="274435" name="Rectangle 2"/>
          <p:cNvSpPr>
            <a:spLocks noGrp="1" noRot="1" noChangeAspect="1" noChangeArrowheads="1" noTextEdit="1"/>
          </p:cNvSpPr>
          <p:nvPr>
            <p:ph type="sldImg"/>
          </p:nvPr>
        </p:nvSpPr>
        <p:spPr>
          <a:xfrm>
            <a:off x="1150938" y="692150"/>
            <a:ext cx="4556125" cy="3416300"/>
          </a:xfrm>
          <a:ln/>
        </p:spPr>
      </p:sp>
      <p:sp>
        <p:nvSpPr>
          <p:cNvPr id="274436"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3656670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p>
            <a:fld id="{734141E6-B89B-40F7-8A4C-D3DAEB9F0411}" type="slidenum">
              <a:rPr lang="en-US" smtClean="0"/>
              <a:pPr/>
              <a:t>13</a:t>
            </a:fld>
            <a:endParaRPr lang="en-US"/>
          </a:p>
        </p:txBody>
      </p:sp>
      <p:sp>
        <p:nvSpPr>
          <p:cNvPr id="266243" name="Rectangle 2"/>
          <p:cNvSpPr>
            <a:spLocks noGrp="1" noRot="1" noChangeAspect="1" noChangeArrowheads="1" noTextEdit="1"/>
          </p:cNvSpPr>
          <p:nvPr>
            <p:ph type="sldImg"/>
          </p:nvPr>
        </p:nvSpPr>
        <p:spPr>
          <a:xfrm>
            <a:off x="1150938" y="692150"/>
            <a:ext cx="4556125" cy="3416300"/>
          </a:xfrm>
          <a:ln/>
        </p:spPr>
      </p:sp>
      <p:sp>
        <p:nvSpPr>
          <p:cNvPr id="266244"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3072252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p>
            <a:fld id="{FD670CD8-B2EB-4402-A64B-5618E9DE0105}" type="slidenum">
              <a:rPr lang="en-US" smtClean="0"/>
              <a:pPr/>
              <a:t>14</a:t>
            </a:fld>
            <a:endParaRPr lang="en-US"/>
          </a:p>
        </p:txBody>
      </p:sp>
      <p:sp>
        <p:nvSpPr>
          <p:cNvPr id="267267" name="Rectangle 2"/>
          <p:cNvSpPr>
            <a:spLocks noGrp="1" noRot="1" noChangeAspect="1" noChangeArrowheads="1" noTextEdit="1"/>
          </p:cNvSpPr>
          <p:nvPr>
            <p:ph type="sldImg"/>
          </p:nvPr>
        </p:nvSpPr>
        <p:spPr>
          <a:xfrm>
            <a:off x="1150938" y="692150"/>
            <a:ext cx="4556125" cy="3416300"/>
          </a:xfrm>
          <a:ln/>
        </p:spPr>
      </p:sp>
      <p:sp>
        <p:nvSpPr>
          <p:cNvPr id="267268"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2867825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p:spPr>
        <p:txBody>
          <a:bodyPr/>
          <a:lstStyle/>
          <a:p>
            <a:fld id="{C7997063-81A1-4AB5-BD98-3CD45E7415B9}" type="slidenum">
              <a:rPr lang="en-US" smtClean="0"/>
              <a:pPr/>
              <a:t>15</a:t>
            </a:fld>
            <a:endParaRPr lang="en-US"/>
          </a:p>
        </p:txBody>
      </p:sp>
      <p:sp>
        <p:nvSpPr>
          <p:cNvPr id="268291" name="Rectangle 2"/>
          <p:cNvSpPr>
            <a:spLocks noGrp="1" noRot="1" noChangeAspect="1" noChangeArrowheads="1" noTextEdit="1"/>
          </p:cNvSpPr>
          <p:nvPr>
            <p:ph type="sldImg"/>
          </p:nvPr>
        </p:nvSpPr>
        <p:spPr>
          <a:xfrm>
            <a:off x="1150938" y="692150"/>
            <a:ext cx="4556125" cy="3416300"/>
          </a:xfrm>
          <a:ln/>
        </p:spPr>
      </p:sp>
      <p:sp>
        <p:nvSpPr>
          <p:cNvPr id="268292"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2094349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p:spPr>
        <p:txBody>
          <a:bodyPr/>
          <a:lstStyle/>
          <a:p>
            <a:fld id="{327DD535-A77A-4BB1-A11D-33130CE92299}" type="slidenum">
              <a:rPr lang="en-US" smtClean="0"/>
              <a:pPr/>
              <a:t>16</a:t>
            </a:fld>
            <a:endParaRPr lang="en-US"/>
          </a:p>
        </p:txBody>
      </p:sp>
      <p:sp>
        <p:nvSpPr>
          <p:cNvPr id="269315" name="Rectangle 2"/>
          <p:cNvSpPr>
            <a:spLocks noGrp="1" noRot="1" noChangeAspect="1" noChangeArrowheads="1" noTextEdit="1"/>
          </p:cNvSpPr>
          <p:nvPr>
            <p:ph type="sldImg"/>
          </p:nvPr>
        </p:nvSpPr>
        <p:spPr>
          <a:xfrm>
            <a:off x="1150938" y="692150"/>
            <a:ext cx="4556125" cy="3416300"/>
          </a:xfrm>
          <a:ln/>
        </p:spPr>
      </p:sp>
      <p:sp>
        <p:nvSpPr>
          <p:cNvPr id="269316"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2492305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p:spPr>
        <p:txBody>
          <a:bodyPr/>
          <a:lstStyle/>
          <a:p>
            <a:fld id="{7AD8E650-7544-4AF3-B80E-FECE43F450A4}" type="slidenum">
              <a:rPr lang="en-US" smtClean="0"/>
              <a:pPr/>
              <a:t>17</a:t>
            </a:fld>
            <a:endParaRPr lang="en-US"/>
          </a:p>
        </p:txBody>
      </p:sp>
      <p:sp>
        <p:nvSpPr>
          <p:cNvPr id="270339" name="Rectangle 2"/>
          <p:cNvSpPr>
            <a:spLocks noGrp="1" noRot="1" noChangeAspect="1" noChangeArrowheads="1" noTextEdit="1"/>
          </p:cNvSpPr>
          <p:nvPr>
            <p:ph type="sldImg"/>
          </p:nvPr>
        </p:nvSpPr>
        <p:spPr>
          <a:xfrm>
            <a:off x="1150938" y="692150"/>
            <a:ext cx="4556125" cy="3416300"/>
          </a:xfrm>
          <a:ln/>
        </p:spPr>
      </p:sp>
      <p:sp>
        <p:nvSpPr>
          <p:cNvPr id="270340"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2528567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a:noFill/>
        </p:spPr>
        <p:txBody>
          <a:bodyPr/>
          <a:lstStyle/>
          <a:p>
            <a:fld id="{38AE4021-ADA8-43FA-B0F7-ACE2974DE57C}" type="slidenum">
              <a:rPr lang="en-US" smtClean="0"/>
              <a:pPr/>
              <a:t>18</a:t>
            </a:fld>
            <a:endParaRPr lang="en-US"/>
          </a:p>
        </p:txBody>
      </p:sp>
      <p:sp>
        <p:nvSpPr>
          <p:cNvPr id="271363" name="Rectangle 2"/>
          <p:cNvSpPr>
            <a:spLocks noGrp="1" noRot="1" noChangeAspect="1" noChangeArrowheads="1" noTextEdit="1"/>
          </p:cNvSpPr>
          <p:nvPr>
            <p:ph type="sldImg"/>
          </p:nvPr>
        </p:nvSpPr>
        <p:spPr>
          <a:xfrm>
            <a:off x="1150938" y="692150"/>
            <a:ext cx="4556125" cy="3416300"/>
          </a:xfrm>
          <a:ln/>
        </p:spPr>
      </p:sp>
      <p:sp>
        <p:nvSpPr>
          <p:cNvPr id="271364"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559749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a:noFill/>
        </p:spPr>
        <p:txBody>
          <a:bodyPr/>
          <a:lstStyle/>
          <a:p>
            <a:fld id="{FAC7A7F6-8404-434B-BD09-BD5241E8E1AD}" type="slidenum">
              <a:rPr lang="en-US" smtClean="0"/>
              <a:pPr/>
              <a:t>19</a:t>
            </a:fld>
            <a:endParaRPr lang="en-US"/>
          </a:p>
        </p:txBody>
      </p:sp>
      <p:sp>
        <p:nvSpPr>
          <p:cNvPr id="272387" name="Rectangle 2"/>
          <p:cNvSpPr>
            <a:spLocks noGrp="1" noRot="1" noChangeAspect="1" noChangeArrowheads="1" noTextEdit="1"/>
          </p:cNvSpPr>
          <p:nvPr>
            <p:ph type="sldImg"/>
          </p:nvPr>
        </p:nvSpPr>
        <p:spPr>
          <a:xfrm>
            <a:off x="1150938" y="692150"/>
            <a:ext cx="4556125" cy="3416300"/>
          </a:xfrm>
          <a:ln/>
        </p:spPr>
      </p:sp>
      <p:sp>
        <p:nvSpPr>
          <p:cNvPr id="272388"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1031127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5"/>
          </p:nvPr>
        </p:nvSpPr>
        <p:spPr>
          <a:noFill/>
        </p:spPr>
        <p:txBody>
          <a:bodyPr/>
          <a:lstStyle/>
          <a:p>
            <a:fld id="{55493913-ABF9-48E0-ACBA-FA04659BC467}" type="slidenum">
              <a:rPr lang="en-US" smtClean="0"/>
              <a:pPr/>
              <a:t>20</a:t>
            </a:fld>
            <a:endParaRPr lang="en-US"/>
          </a:p>
        </p:txBody>
      </p:sp>
      <p:sp>
        <p:nvSpPr>
          <p:cNvPr id="273411" name="Rectangle 2"/>
          <p:cNvSpPr>
            <a:spLocks noGrp="1" noRot="1" noChangeAspect="1" noChangeArrowheads="1" noTextEdit="1"/>
          </p:cNvSpPr>
          <p:nvPr>
            <p:ph type="sldImg"/>
          </p:nvPr>
        </p:nvSpPr>
        <p:spPr>
          <a:xfrm>
            <a:off x="1150938" y="692150"/>
            <a:ext cx="4556125" cy="3416300"/>
          </a:xfrm>
          <a:ln/>
        </p:spPr>
      </p:sp>
      <p:sp>
        <p:nvSpPr>
          <p:cNvPr id="273412"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86386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E79CDC5-1265-4DA4-BB92-E835DC50763F}" type="datetimeFigureOut">
              <a:rPr lang="en-US" smtClean="0"/>
              <a:pPr/>
              <a:t>6/21/2019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AB2DC-B375-4E19-8EDF-050567EB6CB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79CDC5-1265-4DA4-BB92-E835DC50763F}" type="datetimeFigureOut">
              <a:rPr lang="en-US" smtClean="0"/>
              <a:pPr/>
              <a:t>6/21/2019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AB2DC-B375-4E19-8EDF-050567EB6CB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79CDC5-1265-4DA4-BB92-E835DC50763F}" type="datetimeFigureOut">
              <a:rPr lang="en-US" smtClean="0"/>
              <a:pPr/>
              <a:t>6/21/2019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AB2DC-B375-4E19-8EDF-050567EB6CB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79CDC5-1265-4DA4-BB92-E835DC50763F}" type="datetimeFigureOut">
              <a:rPr lang="en-US" smtClean="0"/>
              <a:pPr/>
              <a:t>6/21/2019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AB2DC-B375-4E19-8EDF-050567EB6CB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79CDC5-1265-4DA4-BB92-E835DC50763F}" type="datetimeFigureOut">
              <a:rPr lang="en-US" smtClean="0"/>
              <a:pPr/>
              <a:t>6/21/2019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AB2DC-B375-4E19-8EDF-050567EB6CB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79CDC5-1265-4DA4-BB92-E835DC50763F}" type="datetimeFigureOut">
              <a:rPr lang="en-US" smtClean="0"/>
              <a:pPr/>
              <a:t>6/21/2019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AB2DC-B375-4E19-8EDF-050567EB6CB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79CDC5-1265-4DA4-BB92-E835DC50763F}" type="datetimeFigureOut">
              <a:rPr lang="en-US" smtClean="0"/>
              <a:pPr/>
              <a:t>6/21/2019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4AB2DC-B375-4E19-8EDF-050567EB6CB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79CDC5-1265-4DA4-BB92-E835DC50763F}" type="datetimeFigureOut">
              <a:rPr lang="en-US" smtClean="0"/>
              <a:pPr/>
              <a:t>6/21/2019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4AB2DC-B375-4E19-8EDF-050567EB6CB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79CDC5-1265-4DA4-BB92-E835DC50763F}" type="datetimeFigureOut">
              <a:rPr lang="en-US" smtClean="0"/>
              <a:pPr/>
              <a:t>6/21/2019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4AB2DC-B375-4E19-8EDF-050567EB6CB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79CDC5-1265-4DA4-BB92-E835DC50763F}" type="datetimeFigureOut">
              <a:rPr lang="en-US" smtClean="0"/>
              <a:pPr/>
              <a:t>6/21/2019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AB2DC-B375-4E19-8EDF-050567EB6CB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79CDC5-1265-4DA4-BB92-E835DC50763F}" type="datetimeFigureOut">
              <a:rPr lang="en-US" smtClean="0"/>
              <a:pPr/>
              <a:t>6/21/2019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AB2DC-B375-4E19-8EDF-050567EB6CB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79CDC5-1265-4DA4-BB92-E835DC50763F}" type="datetimeFigureOut">
              <a:rPr lang="en-US" smtClean="0"/>
              <a:pPr/>
              <a:t>6/21/2019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4AB2DC-B375-4E19-8EDF-050567EB6CB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16946"/>
            <a:ext cx="7086600" cy="2694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0130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dirty="0"/>
              <a:t>Question 123.9.6</a:t>
            </a:r>
          </a:p>
        </p:txBody>
      </p:sp>
      <p:sp>
        <p:nvSpPr>
          <p:cNvPr id="90115" name="Content Placeholder 2"/>
          <p:cNvSpPr>
            <a:spLocks noGrp="1"/>
          </p:cNvSpPr>
          <p:nvPr>
            <p:ph idx="1"/>
          </p:nvPr>
        </p:nvSpPr>
        <p:spPr>
          <a:xfrm>
            <a:off x="457200" y="1600200"/>
            <a:ext cx="3635829" cy="4525963"/>
          </a:xfrm>
        </p:spPr>
        <p:txBody>
          <a:bodyPr/>
          <a:lstStyle/>
          <a:p>
            <a:pPr>
              <a:buNone/>
            </a:pPr>
            <a:r>
              <a:rPr lang="en-US" dirty="0"/>
              <a:t>Could the curve fit in the range </a:t>
            </a:r>
          </a:p>
          <a:p>
            <a:pPr>
              <a:buNone/>
            </a:pPr>
            <a:r>
              <a:rPr lang="en-US" dirty="0"/>
              <a:t>      -6&lt;x&lt;5?</a:t>
            </a:r>
          </a:p>
          <a:p>
            <a:pPr>
              <a:buNone/>
            </a:pPr>
            <a:r>
              <a:rPr lang="en-US" dirty="0"/>
              <a:t>be useful?</a:t>
            </a:r>
          </a:p>
          <a:p>
            <a:pPr marL="514350" indent="-514350">
              <a:buFont typeface="+mj-lt"/>
              <a:buAutoNum type="alphaLcParenR"/>
            </a:pPr>
            <a:r>
              <a:rPr lang="en-US" dirty="0"/>
              <a:t>Yes</a:t>
            </a:r>
          </a:p>
          <a:p>
            <a:pPr marL="514350" indent="-514350">
              <a:buFont typeface="+mj-lt"/>
              <a:buAutoNum type="alphaLcParenR"/>
            </a:pPr>
            <a:r>
              <a:rPr lang="en-US" dirty="0"/>
              <a:t>No</a:t>
            </a:r>
          </a:p>
        </p:txBody>
      </p:sp>
      <p:sp>
        <p:nvSpPr>
          <p:cNvPr id="90116" name="Slide Number Placeholder 3"/>
          <p:cNvSpPr>
            <a:spLocks noGrp="1"/>
          </p:cNvSpPr>
          <p:nvPr>
            <p:ph type="sldNum" sz="quarter" idx="12"/>
          </p:nvPr>
        </p:nvSpPr>
        <p:spPr>
          <a:noFill/>
        </p:spPr>
        <p:txBody>
          <a:bodyPr/>
          <a:lstStyle/>
          <a:p>
            <a:fld id="{18401771-ADE0-4A06-A602-A096DFCFD4F9}" type="slidenum">
              <a:rPr lang="en-US" smtClean="0"/>
              <a:pPr/>
              <a:t>10</a:t>
            </a:fld>
            <a:endParaRPr lang="en-US"/>
          </a:p>
        </p:txBody>
      </p:sp>
      <p:graphicFrame>
        <p:nvGraphicFramePr>
          <p:cNvPr id="5" name="Chart 4"/>
          <p:cNvGraphicFramePr/>
          <p:nvPr/>
        </p:nvGraphicFramePr>
        <p:xfrm>
          <a:off x="4230913" y="2492828"/>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64515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Chart 3"/>
          <p:cNvGraphicFramePr/>
          <p:nvPr/>
        </p:nvGraphicFramePr>
        <p:xfrm>
          <a:off x="304800" y="1066800"/>
          <a:ext cx="8305800" cy="5410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3"/>
          <p:cNvSpPr>
            <a:spLocks noGrp="1" noChangeArrowheads="1"/>
          </p:cNvSpPr>
          <p:nvPr>
            <p:ph type="title"/>
          </p:nvPr>
        </p:nvSpPr>
        <p:spPr>
          <a:xfrm>
            <a:off x="933450" y="0"/>
            <a:ext cx="7294563" cy="838200"/>
          </a:xfrm>
          <a:noFill/>
        </p:spPr>
        <p:txBody>
          <a:bodyPr lIns="90488" tIns="44450" rIns="90488" bIns="44450"/>
          <a:lstStyle/>
          <a:p>
            <a:pPr eaLnBrk="1" hangingPunct="1">
              <a:lnSpc>
                <a:spcPct val="90000"/>
              </a:lnSpc>
            </a:pPr>
            <a:r>
              <a:rPr lang="en-US" sz="3200" dirty="0"/>
              <a:t>Question123.9.7 </a:t>
            </a:r>
            <a:r>
              <a:rPr lang="en-US" sz="3200" i="1" dirty="0">
                <a:solidFill>
                  <a:srgbClr val="000000"/>
                </a:solidFill>
              </a:rPr>
              <a:t>	</a:t>
            </a:r>
            <a:r>
              <a:rPr lang="en-US" sz="3200" dirty="0">
                <a:solidFill>
                  <a:schemeClr val="accent2"/>
                </a:solidFill>
              </a:rPr>
              <a:t>Ideal Gas Law I</a:t>
            </a:r>
          </a:p>
        </p:txBody>
      </p:sp>
      <p:sp>
        <p:nvSpPr>
          <p:cNvPr id="159747" name="Rectangle 4"/>
          <p:cNvSpPr>
            <a:spLocks noChangeArrowheads="1"/>
          </p:cNvSpPr>
          <p:nvPr/>
        </p:nvSpPr>
        <p:spPr bwMode="auto">
          <a:xfrm>
            <a:off x="5303838" y="1311275"/>
            <a:ext cx="3840162" cy="2381250"/>
          </a:xfrm>
          <a:prstGeom prst="rect">
            <a:avLst/>
          </a:prstGeom>
          <a:noFill/>
          <a:ln w="9525">
            <a:noFill/>
            <a:miter lim="800000"/>
            <a:headEnd/>
            <a:tailEnd/>
          </a:ln>
        </p:spPr>
        <p:txBody>
          <a:bodyPr lIns="90488" tIns="44450" rIns="90488" bIns="44450"/>
          <a:lstStyle/>
          <a:p>
            <a:pPr marL="401638" indent="-401638">
              <a:lnSpc>
                <a:spcPct val="130000"/>
              </a:lnSpc>
              <a:spcBef>
                <a:spcPct val="20000"/>
              </a:spcBef>
            </a:pPr>
            <a:r>
              <a:rPr lang="en-US" sz="2400" b="1"/>
              <a:t>1) cylinder A</a:t>
            </a:r>
          </a:p>
          <a:p>
            <a:pPr marL="401638" indent="-401638">
              <a:lnSpc>
                <a:spcPct val="130000"/>
              </a:lnSpc>
              <a:spcBef>
                <a:spcPct val="20000"/>
              </a:spcBef>
            </a:pPr>
            <a:r>
              <a:rPr lang="en-US" sz="2400" b="1"/>
              <a:t>2) cylinder B </a:t>
            </a:r>
          </a:p>
          <a:p>
            <a:pPr marL="401638" indent="-401638">
              <a:lnSpc>
                <a:spcPct val="130000"/>
              </a:lnSpc>
              <a:spcBef>
                <a:spcPct val="20000"/>
              </a:spcBef>
            </a:pPr>
            <a:r>
              <a:rPr lang="en-US" sz="2400" b="1"/>
              <a:t>3) both the same</a:t>
            </a:r>
          </a:p>
          <a:p>
            <a:pPr marL="401638" indent="-401638">
              <a:lnSpc>
                <a:spcPct val="130000"/>
              </a:lnSpc>
              <a:spcBef>
                <a:spcPct val="20000"/>
              </a:spcBef>
            </a:pPr>
            <a:r>
              <a:rPr lang="en-US" sz="2400" b="1"/>
              <a:t>4) it depends on temp. T</a:t>
            </a:r>
          </a:p>
        </p:txBody>
      </p:sp>
      <p:sp>
        <p:nvSpPr>
          <p:cNvPr id="159748" name="Rectangle 5"/>
          <p:cNvSpPr>
            <a:spLocks noGrp="1" noChangeArrowheads="1"/>
          </p:cNvSpPr>
          <p:nvPr>
            <p:ph type="body" idx="1"/>
          </p:nvPr>
        </p:nvSpPr>
        <p:spPr>
          <a:xfrm>
            <a:off x="0" y="1117600"/>
            <a:ext cx="5092700" cy="2714625"/>
          </a:xfrm>
          <a:noFill/>
        </p:spPr>
        <p:txBody>
          <a:bodyPr lIns="90488" tIns="44450" rIns="90488" bIns="44450">
            <a:normAutofit lnSpcReduction="10000"/>
          </a:bodyPr>
          <a:lstStyle/>
          <a:p>
            <a:pPr marL="401638" indent="-401638" eaLnBrk="1" hangingPunct="1">
              <a:lnSpc>
                <a:spcPct val="150000"/>
              </a:lnSpc>
              <a:spcBef>
                <a:spcPct val="50000"/>
              </a:spcBef>
              <a:buFontTx/>
              <a:buNone/>
            </a:pPr>
            <a:r>
              <a:rPr lang="en-US" sz="2400" b="1"/>
              <a:t>	Two identical cylinders at the same temperature contain the same gas.  If A contains three times as much gas as B, which cylinder has the higher pressure?</a:t>
            </a:r>
            <a:endParaRPr lang="en-US" sz="1800" b="1"/>
          </a:p>
        </p:txBody>
      </p:sp>
    </p:spTree>
    <p:extLst>
      <p:ext uri="{BB962C8B-B14F-4D97-AF65-F5344CB8AC3E}">
        <p14:creationId xmlns:p14="http://schemas.microsoft.com/office/powerpoint/2010/main" val="429714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AutoShape 2"/>
          <p:cNvSpPr>
            <a:spLocks noChangeArrowheads="1"/>
          </p:cNvSpPr>
          <p:nvPr/>
        </p:nvSpPr>
        <p:spPr bwMode="auto">
          <a:xfrm>
            <a:off x="1944688" y="3567113"/>
            <a:ext cx="5440362" cy="2878137"/>
          </a:xfrm>
          <a:prstGeom prst="roundRect">
            <a:avLst>
              <a:gd name="adj" fmla="val 16667"/>
            </a:avLst>
          </a:prstGeom>
          <a:solidFill>
            <a:schemeClr val="accent1"/>
          </a:solidFill>
          <a:ln w="38100">
            <a:solidFill>
              <a:srgbClr val="000000"/>
            </a:solidFill>
            <a:round/>
            <a:headEnd type="none" w="sm" len="sm"/>
            <a:tailEnd type="none" w="sm" len="sm"/>
          </a:ln>
        </p:spPr>
        <p:txBody>
          <a:bodyPr wrap="none" anchor="ctr"/>
          <a:lstStyle/>
          <a:p>
            <a:pPr algn="ctr" eaLnBrk="0" hangingPunct="0"/>
            <a:endParaRPr lang="en-US" sz="2400">
              <a:latin typeface="Times New Roman" pitchFamily="18" charset="0"/>
            </a:endParaRPr>
          </a:p>
        </p:txBody>
      </p:sp>
      <p:sp>
        <p:nvSpPr>
          <p:cNvPr id="1146883" name="Rectangle 3"/>
          <p:cNvSpPr>
            <a:spLocks noChangeArrowheads="1"/>
          </p:cNvSpPr>
          <p:nvPr/>
        </p:nvSpPr>
        <p:spPr bwMode="auto">
          <a:xfrm>
            <a:off x="2201863" y="3568700"/>
            <a:ext cx="5214937" cy="2532063"/>
          </a:xfrm>
          <a:prstGeom prst="rect">
            <a:avLst/>
          </a:prstGeom>
          <a:noFill/>
          <a:ln w="9525">
            <a:noFill/>
            <a:miter lim="800000"/>
            <a:headEnd/>
            <a:tailEnd/>
          </a:ln>
          <a:effectLst/>
        </p:spPr>
        <p:txBody>
          <a:bodyPr lIns="92075" tIns="46038" rIns="92075" bIns="46038">
            <a:spAutoFit/>
          </a:bodyPr>
          <a:lstStyle/>
          <a:p>
            <a:pPr marL="285750" indent="-285750" eaLnBrk="0" hangingPunct="0">
              <a:lnSpc>
                <a:spcPct val="140000"/>
              </a:lnSpc>
              <a:spcBef>
                <a:spcPct val="50000"/>
              </a:spcBef>
              <a:defRPr/>
            </a:pPr>
            <a:r>
              <a:rPr lang="en-US" sz="2000" b="1">
                <a:solidFill>
                  <a:schemeClr val="bg2"/>
                </a:solidFill>
              </a:rPr>
              <a:t>Ideal gas law:   </a:t>
            </a:r>
            <a:r>
              <a:rPr lang="en-US" sz="2000" i="1">
                <a:solidFill>
                  <a:srgbClr val="0066FF"/>
                </a:solidFill>
                <a:effectLst>
                  <a:outerShdw blurRad="38100" dist="38100" dir="2700000" algn="tl">
                    <a:srgbClr val="C0C0C0"/>
                  </a:outerShdw>
                </a:effectLst>
                <a:latin typeface="Arial Black" pitchFamily="34" charset="0"/>
              </a:rPr>
              <a:t>PV</a:t>
            </a:r>
            <a:r>
              <a:rPr lang="en-US" sz="2000">
                <a:solidFill>
                  <a:srgbClr val="0066FF"/>
                </a:solidFill>
                <a:effectLst>
                  <a:outerShdw blurRad="38100" dist="38100" dir="2700000" algn="tl">
                    <a:srgbClr val="C0C0C0"/>
                  </a:outerShdw>
                </a:effectLst>
                <a:latin typeface="Arial Black" pitchFamily="34" charset="0"/>
              </a:rPr>
              <a:t>  =  </a:t>
            </a:r>
            <a:r>
              <a:rPr lang="en-US" sz="2000" i="1">
                <a:solidFill>
                  <a:srgbClr val="0066FF"/>
                </a:solidFill>
                <a:effectLst>
                  <a:outerShdw blurRad="38100" dist="38100" dir="2700000" algn="tl">
                    <a:srgbClr val="C0C0C0"/>
                  </a:outerShdw>
                </a:effectLst>
                <a:latin typeface="Arial Black" pitchFamily="34" charset="0"/>
              </a:rPr>
              <a:t>nRT</a:t>
            </a:r>
            <a:endParaRPr lang="en-US" sz="2000" b="1" i="1">
              <a:solidFill>
                <a:schemeClr val="bg2"/>
              </a:solidFill>
            </a:endParaRPr>
          </a:p>
          <a:p>
            <a:pPr marL="285750" indent="-285750" eaLnBrk="0" hangingPunct="0">
              <a:lnSpc>
                <a:spcPct val="140000"/>
              </a:lnSpc>
              <a:spcBef>
                <a:spcPct val="50000"/>
              </a:spcBef>
              <a:defRPr/>
            </a:pPr>
            <a:r>
              <a:rPr lang="en-US" sz="2000" b="1">
                <a:solidFill>
                  <a:schemeClr val="bg2"/>
                </a:solidFill>
              </a:rPr>
              <a:t>Solve for pressure:  </a:t>
            </a:r>
            <a:r>
              <a:rPr lang="en-US" sz="2000" i="1">
                <a:solidFill>
                  <a:srgbClr val="0066FF"/>
                </a:solidFill>
                <a:effectLst>
                  <a:outerShdw blurRad="38100" dist="38100" dir="2700000" algn="tl">
                    <a:srgbClr val="C0C0C0"/>
                  </a:outerShdw>
                </a:effectLst>
                <a:latin typeface="Arial Black" pitchFamily="34" charset="0"/>
              </a:rPr>
              <a:t>P</a:t>
            </a:r>
            <a:r>
              <a:rPr lang="en-US" sz="2000">
                <a:solidFill>
                  <a:srgbClr val="0066FF"/>
                </a:solidFill>
                <a:effectLst>
                  <a:outerShdw blurRad="38100" dist="38100" dir="2700000" algn="tl">
                    <a:srgbClr val="C0C0C0"/>
                  </a:outerShdw>
                </a:effectLst>
                <a:latin typeface="Arial Black" pitchFamily="34" charset="0"/>
              </a:rPr>
              <a:t>  =  </a:t>
            </a:r>
            <a:r>
              <a:rPr lang="en-US" sz="2000" i="1">
                <a:solidFill>
                  <a:srgbClr val="0066FF"/>
                </a:solidFill>
                <a:effectLst>
                  <a:outerShdw blurRad="38100" dist="38100" dir="2700000" algn="tl">
                    <a:srgbClr val="C0C0C0"/>
                  </a:outerShdw>
                </a:effectLst>
                <a:latin typeface="Arial Black" pitchFamily="34" charset="0"/>
              </a:rPr>
              <a:t>nRT / V</a:t>
            </a:r>
            <a:endParaRPr lang="en-US" sz="2000" b="1" i="1">
              <a:solidFill>
                <a:schemeClr val="bg2"/>
              </a:solidFill>
            </a:endParaRPr>
          </a:p>
          <a:p>
            <a:pPr marL="285750" indent="-285750" eaLnBrk="0" hangingPunct="0">
              <a:lnSpc>
                <a:spcPct val="140000"/>
              </a:lnSpc>
              <a:spcBef>
                <a:spcPct val="50000"/>
              </a:spcBef>
              <a:defRPr/>
            </a:pPr>
            <a:r>
              <a:rPr lang="en-US" sz="2000" b="1">
                <a:solidFill>
                  <a:schemeClr val="bg2"/>
                </a:solidFill>
              </a:rPr>
              <a:t>For constant </a:t>
            </a:r>
            <a:r>
              <a:rPr lang="en-US" sz="2000" b="1" i="1">
                <a:solidFill>
                  <a:schemeClr val="bg2"/>
                </a:solidFill>
              </a:rPr>
              <a:t>V</a:t>
            </a:r>
            <a:r>
              <a:rPr lang="en-US" sz="2000" b="1">
                <a:solidFill>
                  <a:schemeClr val="bg2"/>
                </a:solidFill>
              </a:rPr>
              <a:t> and </a:t>
            </a:r>
            <a:r>
              <a:rPr lang="en-US" sz="2000" b="1" i="1">
                <a:solidFill>
                  <a:schemeClr val="bg2"/>
                </a:solidFill>
              </a:rPr>
              <a:t>T</a:t>
            </a:r>
            <a:r>
              <a:rPr lang="en-US" sz="2000" b="1">
                <a:solidFill>
                  <a:schemeClr val="bg2"/>
                </a:solidFill>
              </a:rPr>
              <a:t>, the one with more gas  (</a:t>
            </a:r>
            <a:r>
              <a:rPr lang="en-US" sz="2000" b="1">
                <a:solidFill>
                  <a:schemeClr val="bg1"/>
                </a:solidFill>
                <a:effectLst>
                  <a:outerShdw blurRad="38100" dist="38100" dir="2700000" algn="tl">
                    <a:srgbClr val="C0C0C0"/>
                  </a:outerShdw>
                </a:effectLst>
              </a:rPr>
              <a:t>the larger value of </a:t>
            </a:r>
            <a:r>
              <a:rPr lang="en-US" sz="2000" b="1" i="1">
                <a:solidFill>
                  <a:schemeClr val="bg1"/>
                </a:solidFill>
                <a:effectLst>
                  <a:outerShdw blurRad="38100" dist="38100" dir="2700000" algn="tl">
                    <a:srgbClr val="C0C0C0"/>
                  </a:outerShdw>
                </a:effectLst>
              </a:rPr>
              <a:t>n</a:t>
            </a:r>
            <a:r>
              <a:rPr lang="en-US" sz="2000" b="1">
                <a:solidFill>
                  <a:schemeClr val="bg2"/>
                </a:solidFill>
              </a:rPr>
              <a:t>) has the higher pressure </a:t>
            </a:r>
            <a:r>
              <a:rPr lang="en-US" sz="2000" b="1" i="1">
                <a:solidFill>
                  <a:schemeClr val="bg2"/>
                </a:solidFill>
              </a:rPr>
              <a:t>P</a:t>
            </a:r>
            <a:r>
              <a:rPr lang="en-US" sz="2000" b="1">
                <a:solidFill>
                  <a:schemeClr val="bg2"/>
                </a:solidFill>
              </a:rPr>
              <a:t>.</a:t>
            </a:r>
            <a:endParaRPr lang="en-US" sz="2200" b="1">
              <a:solidFill>
                <a:schemeClr val="bg2"/>
              </a:solidFill>
            </a:endParaRPr>
          </a:p>
        </p:txBody>
      </p:sp>
      <p:sp>
        <p:nvSpPr>
          <p:cNvPr id="160772" name="Rectangle 5"/>
          <p:cNvSpPr>
            <a:spLocks noGrp="1" noChangeArrowheads="1"/>
          </p:cNvSpPr>
          <p:nvPr>
            <p:ph type="title"/>
          </p:nvPr>
        </p:nvSpPr>
        <p:spPr>
          <a:xfrm>
            <a:off x="933450" y="0"/>
            <a:ext cx="7294563" cy="838200"/>
          </a:xfrm>
          <a:noFill/>
        </p:spPr>
        <p:txBody>
          <a:bodyPr lIns="90488" tIns="44450" rIns="90488" bIns="44450"/>
          <a:lstStyle/>
          <a:p>
            <a:pPr eaLnBrk="1" hangingPunct="1">
              <a:lnSpc>
                <a:spcPct val="90000"/>
              </a:lnSpc>
            </a:pPr>
            <a:r>
              <a:rPr lang="en-US" sz="3200" dirty="0"/>
              <a:t>Question123.9.5</a:t>
            </a:r>
            <a:r>
              <a:rPr lang="en-US" sz="3200" i="1" dirty="0">
                <a:solidFill>
                  <a:srgbClr val="000000"/>
                </a:solidFill>
              </a:rPr>
              <a:t>	</a:t>
            </a:r>
            <a:r>
              <a:rPr lang="en-US" sz="3200" dirty="0">
                <a:solidFill>
                  <a:schemeClr val="accent2"/>
                </a:solidFill>
              </a:rPr>
              <a:t>Ideal Gas Law I</a:t>
            </a:r>
          </a:p>
        </p:txBody>
      </p:sp>
      <p:sp>
        <p:nvSpPr>
          <p:cNvPr id="160773" name="Oval 6"/>
          <p:cNvSpPr>
            <a:spLocks noChangeArrowheads="1"/>
          </p:cNvSpPr>
          <p:nvPr/>
        </p:nvSpPr>
        <p:spPr bwMode="auto">
          <a:xfrm>
            <a:off x="5167313" y="1147763"/>
            <a:ext cx="2236787" cy="641350"/>
          </a:xfrm>
          <a:prstGeom prst="ellipse">
            <a:avLst/>
          </a:prstGeom>
          <a:noFill/>
          <a:ln w="38100">
            <a:solidFill>
              <a:schemeClr val="accent1"/>
            </a:solidFill>
            <a:round/>
            <a:headEnd/>
            <a:tailEnd/>
          </a:ln>
        </p:spPr>
        <p:txBody>
          <a:bodyPr anchor="ctr">
            <a:spAutoFit/>
          </a:bodyPr>
          <a:lstStyle/>
          <a:p>
            <a:endParaRPr lang="en-US"/>
          </a:p>
        </p:txBody>
      </p:sp>
      <p:sp>
        <p:nvSpPr>
          <p:cNvPr id="160774" name="Rectangle 7"/>
          <p:cNvSpPr>
            <a:spLocks noChangeArrowheads="1"/>
          </p:cNvSpPr>
          <p:nvPr/>
        </p:nvSpPr>
        <p:spPr bwMode="auto">
          <a:xfrm>
            <a:off x="5303838" y="1211263"/>
            <a:ext cx="3551237" cy="2381250"/>
          </a:xfrm>
          <a:prstGeom prst="rect">
            <a:avLst/>
          </a:prstGeom>
          <a:noFill/>
          <a:ln w="9525">
            <a:noFill/>
            <a:miter lim="800000"/>
            <a:headEnd/>
            <a:tailEnd/>
          </a:ln>
        </p:spPr>
        <p:txBody>
          <a:bodyPr lIns="90488" tIns="44450" rIns="90488" bIns="44450"/>
          <a:lstStyle/>
          <a:p>
            <a:pPr marL="401638" indent="-401638">
              <a:lnSpc>
                <a:spcPct val="130000"/>
              </a:lnSpc>
              <a:spcBef>
                <a:spcPct val="20000"/>
              </a:spcBef>
            </a:pPr>
            <a:r>
              <a:rPr lang="en-US" sz="2000" b="1"/>
              <a:t>1) cylinder A</a:t>
            </a:r>
          </a:p>
          <a:p>
            <a:pPr marL="401638" indent="-401638">
              <a:lnSpc>
                <a:spcPct val="130000"/>
              </a:lnSpc>
              <a:spcBef>
                <a:spcPct val="20000"/>
              </a:spcBef>
            </a:pPr>
            <a:r>
              <a:rPr lang="en-US" sz="2000" b="1"/>
              <a:t>2) cylinder B </a:t>
            </a:r>
          </a:p>
          <a:p>
            <a:pPr marL="401638" indent="-401638">
              <a:lnSpc>
                <a:spcPct val="130000"/>
              </a:lnSpc>
              <a:spcBef>
                <a:spcPct val="20000"/>
              </a:spcBef>
            </a:pPr>
            <a:r>
              <a:rPr lang="en-US" sz="2000" b="1"/>
              <a:t>3) both the same</a:t>
            </a:r>
          </a:p>
          <a:p>
            <a:pPr marL="401638" indent="-401638">
              <a:lnSpc>
                <a:spcPct val="130000"/>
              </a:lnSpc>
              <a:spcBef>
                <a:spcPct val="20000"/>
              </a:spcBef>
            </a:pPr>
            <a:r>
              <a:rPr lang="en-US" sz="2000" b="1"/>
              <a:t>4) it depends on temp. </a:t>
            </a:r>
            <a:r>
              <a:rPr lang="en-US" sz="2000" b="1" i="1"/>
              <a:t>T</a:t>
            </a:r>
          </a:p>
        </p:txBody>
      </p:sp>
      <p:sp>
        <p:nvSpPr>
          <p:cNvPr id="160775" name="Rectangle 8"/>
          <p:cNvSpPr>
            <a:spLocks noGrp="1" noChangeArrowheads="1"/>
          </p:cNvSpPr>
          <p:nvPr>
            <p:ph type="body" idx="1"/>
          </p:nvPr>
        </p:nvSpPr>
        <p:spPr>
          <a:xfrm>
            <a:off x="0" y="1089025"/>
            <a:ext cx="5092700" cy="2643188"/>
          </a:xfrm>
          <a:noFill/>
        </p:spPr>
        <p:txBody>
          <a:bodyPr lIns="90488" tIns="44450" rIns="90488" bIns="44450"/>
          <a:lstStyle/>
          <a:p>
            <a:pPr marL="401638" indent="-401638" eaLnBrk="1" hangingPunct="1">
              <a:lnSpc>
                <a:spcPct val="150000"/>
              </a:lnSpc>
              <a:spcBef>
                <a:spcPct val="50000"/>
              </a:spcBef>
              <a:buFontTx/>
              <a:buNone/>
            </a:pPr>
            <a:r>
              <a:rPr lang="en-US" sz="2000" b="1"/>
              <a:t>	Two identical cylinders at the same temperature contain the same gas.  If A contains three times as much gas as B, which cylinder has the higher pressure?</a:t>
            </a:r>
            <a:endParaRPr lang="en-US" sz="1600" b="1"/>
          </a:p>
        </p:txBody>
      </p:sp>
    </p:spTree>
    <p:extLst>
      <p:ext uri="{BB962C8B-B14F-4D97-AF65-F5344CB8AC3E}">
        <p14:creationId xmlns:p14="http://schemas.microsoft.com/office/powerpoint/2010/main" val="2185010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3"/>
          <p:cNvSpPr>
            <a:spLocks noGrp="1" noChangeArrowheads="1"/>
          </p:cNvSpPr>
          <p:nvPr>
            <p:ph type="title"/>
          </p:nvPr>
        </p:nvSpPr>
        <p:spPr>
          <a:xfrm>
            <a:off x="933450" y="0"/>
            <a:ext cx="7294563" cy="838200"/>
          </a:xfrm>
          <a:noFill/>
        </p:spPr>
        <p:txBody>
          <a:bodyPr lIns="90488" tIns="44450" rIns="90488" bIns="44450"/>
          <a:lstStyle/>
          <a:p>
            <a:pPr eaLnBrk="1" hangingPunct="1">
              <a:lnSpc>
                <a:spcPct val="90000"/>
              </a:lnSpc>
            </a:pPr>
            <a:r>
              <a:rPr lang="en-US" sz="3200" dirty="0"/>
              <a:t>Question123.9.8 </a:t>
            </a:r>
            <a:r>
              <a:rPr lang="en-US" sz="3200" i="1" dirty="0">
                <a:solidFill>
                  <a:srgbClr val="000000"/>
                </a:solidFill>
              </a:rPr>
              <a:t>	</a:t>
            </a:r>
            <a:r>
              <a:rPr lang="en-US" sz="3200" dirty="0">
                <a:solidFill>
                  <a:schemeClr val="accent2"/>
                </a:solidFill>
              </a:rPr>
              <a:t>Ideal Gas Law II</a:t>
            </a:r>
          </a:p>
        </p:txBody>
      </p:sp>
      <p:sp>
        <p:nvSpPr>
          <p:cNvPr id="161795" name="Rectangle 4"/>
          <p:cNvSpPr>
            <a:spLocks noChangeArrowheads="1"/>
          </p:cNvSpPr>
          <p:nvPr/>
        </p:nvSpPr>
        <p:spPr bwMode="auto">
          <a:xfrm>
            <a:off x="5303838" y="1082675"/>
            <a:ext cx="3840162" cy="2381250"/>
          </a:xfrm>
          <a:prstGeom prst="rect">
            <a:avLst/>
          </a:prstGeom>
          <a:noFill/>
          <a:ln w="9525">
            <a:noFill/>
            <a:miter lim="800000"/>
            <a:headEnd/>
            <a:tailEnd/>
          </a:ln>
        </p:spPr>
        <p:txBody>
          <a:bodyPr lIns="90488" tIns="44450" rIns="90488" bIns="44450"/>
          <a:lstStyle/>
          <a:p>
            <a:pPr marL="401638" indent="-401638">
              <a:lnSpc>
                <a:spcPct val="130000"/>
              </a:lnSpc>
              <a:spcBef>
                <a:spcPct val="20000"/>
              </a:spcBef>
            </a:pPr>
            <a:r>
              <a:rPr lang="en-US" sz="2000" b="1"/>
              <a:t>1) cylinder A</a:t>
            </a:r>
          </a:p>
          <a:p>
            <a:pPr marL="401638" indent="-401638">
              <a:lnSpc>
                <a:spcPct val="130000"/>
              </a:lnSpc>
              <a:spcBef>
                <a:spcPct val="20000"/>
              </a:spcBef>
            </a:pPr>
            <a:r>
              <a:rPr lang="en-US" sz="2000" b="1"/>
              <a:t>2) cylinder B </a:t>
            </a:r>
          </a:p>
          <a:p>
            <a:pPr marL="401638" indent="-401638">
              <a:lnSpc>
                <a:spcPct val="130000"/>
              </a:lnSpc>
              <a:spcBef>
                <a:spcPct val="20000"/>
              </a:spcBef>
            </a:pPr>
            <a:r>
              <a:rPr lang="en-US" sz="2000" b="1"/>
              <a:t>3) both the same</a:t>
            </a:r>
          </a:p>
          <a:p>
            <a:pPr marL="401638" indent="-401638">
              <a:lnSpc>
                <a:spcPct val="130000"/>
              </a:lnSpc>
              <a:spcBef>
                <a:spcPct val="20000"/>
              </a:spcBef>
            </a:pPr>
            <a:r>
              <a:rPr lang="en-US" sz="2000" b="1"/>
              <a:t>4) it depends on the pressure P</a:t>
            </a:r>
          </a:p>
        </p:txBody>
      </p:sp>
      <p:sp>
        <p:nvSpPr>
          <p:cNvPr id="161796" name="Rectangle 5"/>
          <p:cNvSpPr>
            <a:spLocks noGrp="1" noChangeArrowheads="1"/>
          </p:cNvSpPr>
          <p:nvPr>
            <p:ph type="body" idx="1"/>
          </p:nvPr>
        </p:nvSpPr>
        <p:spPr>
          <a:xfrm>
            <a:off x="0" y="1071563"/>
            <a:ext cx="5092700" cy="2643187"/>
          </a:xfrm>
          <a:noFill/>
        </p:spPr>
        <p:txBody>
          <a:bodyPr lIns="90488" tIns="44450" rIns="90488" bIns="44450"/>
          <a:lstStyle/>
          <a:p>
            <a:pPr marL="401638" indent="-401638" eaLnBrk="1" hangingPunct="1">
              <a:lnSpc>
                <a:spcPct val="139000"/>
              </a:lnSpc>
              <a:buFontTx/>
              <a:buNone/>
            </a:pPr>
            <a:r>
              <a:rPr lang="en-US" sz="2400" b="1"/>
              <a:t>	Two identical cylinders at the same pressure contain the same gas.  If A contains three times as much gas as B, which cylinder has the higher temperature?</a:t>
            </a:r>
            <a:endParaRPr lang="en-US" sz="1800" b="1"/>
          </a:p>
        </p:txBody>
      </p:sp>
    </p:spTree>
    <p:extLst>
      <p:ext uri="{BB962C8B-B14F-4D97-AF65-F5344CB8AC3E}">
        <p14:creationId xmlns:p14="http://schemas.microsoft.com/office/powerpoint/2010/main" val="56680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AutoShape 2"/>
          <p:cNvSpPr>
            <a:spLocks noChangeArrowheads="1"/>
          </p:cNvSpPr>
          <p:nvPr/>
        </p:nvSpPr>
        <p:spPr bwMode="auto">
          <a:xfrm>
            <a:off x="1311275" y="3617913"/>
            <a:ext cx="5897563" cy="2973387"/>
          </a:xfrm>
          <a:prstGeom prst="roundRect">
            <a:avLst>
              <a:gd name="adj" fmla="val 16667"/>
            </a:avLst>
          </a:prstGeom>
          <a:solidFill>
            <a:schemeClr val="accent1"/>
          </a:solidFill>
          <a:ln w="38100">
            <a:solidFill>
              <a:srgbClr val="000000"/>
            </a:solidFill>
            <a:round/>
            <a:headEnd type="none" w="sm" len="sm"/>
            <a:tailEnd type="none" w="sm" len="sm"/>
          </a:ln>
        </p:spPr>
        <p:txBody>
          <a:bodyPr wrap="none" anchor="ctr"/>
          <a:lstStyle/>
          <a:p>
            <a:pPr algn="ctr" eaLnBrk="0" hangingPunct="0"/>
            <a:endParaRPr lang="en-US" sz="2400">
              <a:latin typeface="Times New Roman" pitchFamily="18" charset="0"/>
            </a:endParaRPr>
          </a:p>
        </p:txBody>
      </p:sp>
      <p:sp>
        <p:nvSpPr>
          <p:cNvPr id="1150979" name="Rectangle 3"/>
          <p:cNvSpPr>
            <a:spLocks noChangeArrowheads="1"/>
          </p:cNvSpPr>
          <p:nvPr/>
        </p:nvSpPr>
        <p:spPr bwMode="auto">
          <a:xfrm>
            <a:off x="1441450" y="3632200"/>
            <a:ext cx="5673725" cy="2682875"/>
          </a:xfrm>
          <a:prstGeom prst="rect">
            <a:avLst/>
          </a:prstGeom>
          <a:noFill/>
          <a:ln w="9525">
            <a:noFill/>
            <a:miter lim="800000"/>
            <a:headEnd/>
            <a:tailEnd/>
          </a:ln>
          <a:effectLst/>
        </p:spPr>
        <p:txBody>
          <a:bodyPr lIns="92075" tIns="46038" rIns="92075" bIns="46038">
            <a:spAutoFit/>
          </a:bodyPr>
          <a:lstStyle/>
          <a:p>
            <a:pPr marL="285750" indent="-285750" eaLnBrk="0" hangingPunct="0">
              <a:lnSpc>
                <a:spcPct val="150000"/>
              </a:lnSpc>
              <a:spcBef>
                <a:spcPct val="50000"/>
              </a:spcBef>
              <a:defRPr/>
            </a:pPr>
            <a:r>
              <a:rPr lang="en-US" sz="2000" b="1">
                <a:solidFill>
                  <a:schemeClr val="bg2"/>
                </a:solidFill>
              </a:rPr>
              <a:t>Ideal gas law:   </a:t>
            </a:r>
            <a:r>
              <a:rPr lang="en-US" sz="2000" i="1">
                <a:solidFill>
                  <a:srgbClr val="0066FF"/>
                </a:solidFill>
                <a:effectLst>
                  <a:outerShdw blurRad="38100" dist="38100" dir="2700000" algn="tl">
                    <a:srgbClr val="C0C0C0"/>
                  </a:outerShdw>
                </a:effectLst>
                <a:latin typeface="Arial Black" pitchFamily="34" charset="0"/>
              </a:rPr>
              <a:t>PV</a:t>
            </a:r>
            <a:r>
              <a:rPr lang="en-US" sz="2000">
                <a:solidFill>
                  <a:srgbClr val="0066FF"/>
                </a:solidFill>
                <a:effectLst>
                  <a:outerShdw blurRad="38100" dist="38100" dir="2700000" algn="tl">
                    <a:srgbClr val="C0C0C0"/>
                  </a:outerShdw>
                </a:effectLst>
                <a:latin typeface="Arial Black" pitchFamily="34" charset="0"/>
              </a:rPr>
              <a:t>  =  </a:t>
            </a:r>
            <a:r>
              <a:rPr lang="en-US" sz="2000" i="1">
                <a:solidFill>
                  <a:srgbClr val="0066FF"/>
                </a:solidFill>
                <a:effectLst>
                  <a:outerShdw blurRad="38100" dist="38100" dir="2700000" algn="tl">
                    <a:srgbClr val="C0C0C0"/>
                  </a:outerShdw>
                </a:effectLst>
                <a:latin typeface="Arial Black" pitchFamily="34" charset="0"/>
              </a:rPr>
              <a:t>nRT</a:t>
            </a:r>
            <a:endParaRPr lang="en-US" sz="2000" b="1" i="1">
              <a:solidFill>
                <a:schemeClr val="bg2"/>
              </a:solidFill>
            </a:endParaRPr>
          </a:p>
          <a:p>
            <a:pPr marL="285750" indent="-285750" eaLnBrk="0" hangingPunct="0">
              <a:lnSpc>
                <a:spcPct val="150000"/>
              </a:lnSpc>
              <a:spcBef>
                <a:spcPct val="50000"/>
              </a:spcBef>
              <a:defRPr/>
            </a:pPr>
            <a:r>
              <a:rPr lang="en-US" sz="2000" b="1">
                <a:solidFill>
                  <a:schemeClr val="bg2"/>
                </a:solidFill>
              </a:rPr>
              <a:t>Solve for temperature:  </a:t>
            </a:r>
            <a:r>
              <a:rPr lang="en-US" sz="2000" i="1">
                <a:solidFill>
                  <a:srgbClr val="0066FF"/>
                </a:solidFill>
                <a:effectLst>
                  <a:outerShdw blurRad="38100" dist="38100" dir="2700000" algn="tl">
                    <a:srgbClr val="C0C0C0"/>
                  </a:outerShdw>
                </a:effectLst>
                <a:latin typeface="Arial Black" pitchFamily="34" charset="0"/>
              </a:rPr>
              <a:t>T</a:t>
            </a:r>
            <a:r>
              <a:rPr lang="en-US" sz="2000">
                <a:solidFill>
                  <a:srgbClr val="0066FF"/>
                </a:solidFill>
                <a:effectLst>
                  <a:outerShdw blurRad="38100" dist="38100" dir="2700000" algn="tl">
                    <a:srgbClr val="C0C0C0"/>
                  </a:outerShdw>
                </a:effectLst>
                <a:latin typeface="Arial Black" pitchFamily="34" charset="0"/>
              </a:rPr>
              <a:t>  =  </a:t>
            </a:r>
            <a:r>
              <a:rPr lang="en-US" sz="2000" i="1">
                <a:solidFill>
                  <a:srgbClr val="0066FF"/>
                </a:solidFill>
                <a:effectLst>
                  <a:outerShdw blurRad="38100" dist="38100" dir="2700000" algn="tl">
                    <a:srgbClr val="C0C0C0"/>
                  </a:outerShdw>
                </a:effectLst>
                <a:latin typeface="Arial Black" pitchFamily="34" charset="0"/>
              </a:rPr>
              <a:t>PV / nR</a:t>
            </a:r>
            <a:endParaRPr lang="en-US" sz="2000" b="1" i="1">
              <a:solidFill>
                <a:schemeClr val="bg2"/>
              </a:solidFill>
            </a:endParaRPr>
          </a:p>
          <a:p>
            <a:pPr marL="285750" indent="-285750" eaLnBrk="0" hangingPunct="0">
              <a:lnSpc>
                <a:spcPct val="150000"/>
              </a:lnSpc>
              <a:spcBef>
                <a:spcPct val="50000"/>
              </a:spcBef>
              <a:defRPr/>
            </a:pPr>
            <a:r>
              <a:rPr lang="en-US" sz="2000" b="1">
                <a:solidFill>
                  <a:schemeClr val="bg2"/>
                </a:solidFill>
              </a:rPr>
              <a:t>For constant </a:t>
            </a:r>
            <a:r>
              <a:rPr lang="en-US" sz="2000" b="1" i="1">
                <a:solidFill>
                  <a:schemeClr val="bg2"/>
                </a:solidFill>
              </a:rPr>
              <a:t>V</a:t>
            </a:r>
            <a:r>
              <a:rPr lang="en-US" sz="2000" b="1">
                <a:solidFill>
                  <a:schemeClr val="bg2"/>
                </a:solidFill>
              </a:rPr>
              <a:t> and </a:t>
            </a:r>
            <a:r>
              <a:rPr lang="en-US" sz="2000" b="1" i="1">
                <a:solidFill>
                  <a:schemeClr val="bg2"/>
                </a:solidFill>
              </a:rPr>
              <a:t>P</a:t>
            </a:r>
            <a:r>
              <a:rPr lang="en-US" sz="2000" b="1">
                <a:solidFill>
                  <a:schemeClr val="bg2"/>
                </a:solidFill>
              </a:rPr>
              <a:t>, the one with less gas  (</a:t>
            </a:r>
            <a:r>
              <a:rPr lang="en-US" sz="2000" b="1">
                <a:solidFill>
                  <a:schemeClr val="bg1"/>
                </a:solidFill>
                <a:effectLst>
                  <a:outerShdw blurRad="38100" dist="38100" dir="2700000" algn="tl">
                    <a:srgbClr val="C0C0C0"/>
                  </a:outerShdw>
                </a:effectLst>
              </a:rPr>
              <a:t>the smaller value of </a:t>
            </a:r>
            <a:r>
              <a:rPr lang="en-US" sz="2000" b="1" i="1">
                <a:solidFill>
                  <a:schemeClr val="bg1"/>
                </a:solidFill>
                <a:effectLst>
                  <a:outerShdw blurRad="38100" dist="38100" dir="2700000" algn="tl">
                    <a:srgbClr val="C0C0C0"/>
                  </a:outerShdw>
                </a:effectLst>
              </a:rPr>
              <a:t>n</a:t>
            </a:r>
            <a:r>
              <a:rPr lang="en-US" sz="2000" b="1">
                <a:solidFill>
                  <a:schemeClr val="bg2"/>
                </a:solidFill>
              </a:rPr>
              <a:t>)  has the higher temperature </a:t>
            </a:r>
            <a:r>
              <a:rPr lang="en-US" sz="2000" b="1" i="1">
                <a:solidFill>
                  <a:schemeClr val="bg2"/>
                </a:solidFill>
              </a:rPr>
              <a:t>T</a:t>
            </a:r>
            <a:r>
              <a:rPr lang="en-US" sz="2000" b="1">
                <a:solidFill>
                  <a:schemeClr val="bg2"/>
                </a:solidFill>
              </a:rPr>
              <a:t>.</a:t>
            </a:r>
          </a:p>
        </p:txBody>
      </p:sp>
      <p:sp>
        <p:nvSpPr>
          <p:cNvPr id="162820" name="Rectangle 5"/>
          <p:cNvSpPr>
            <a:spLocks noGrp="1" noChangeArrowheads="1"/>
          </p:cNvSpPr>
          <p:nvPr>
            <p:ph type="title"/>
          </p:nvPr>
        </p:nvSpPr>
        <p:spPr>
          <a:xfrm>
            <a:off x="933450" y="0"/>
            <a:ext cx="7294563" cy="838200"/>
          </a:xfrm>
          <a:noFill/>
        </p:spPr>
        <p:txBody>
          <a:bodyPr lIns="90488" tIns="44450" rIns="90488" bIns="44450"/>
          <a:lstStyle/>
          <a:p>
            <a:pPr eaLnBrk="1" hangingPunct="1">
              <a:lnSpc>
                <a:spcPct val="90000"/>
              </a:lnSpc>
            </a:pPr>
            <a:r>
              <a:rPr lang="en-US" sz="3200" dirty="0"/>
              <a:t>Question123.9.8 </a:t>
            </a:r>
            <a:r>
              <a:rPr lang="en-US" sz="3200" i="1" dirty="0">
                <a:solidFill>
                  <a:srgbClr val="000000"/>
                </a:solidFill>
              </a:rPr>
              <a:t>	</a:t>
            </a:r>
            <a:r>
              <a:rPr lang="en-US" sz="3200" dirty="0">
                <a:solidFill>
                  <a:schemeClr val="accent2"/>
                </a:solidFill>
              </a:rPr>
              <a:t>Ideal Gas Law II</a:t>
            </a:r>
          </a:p>
        </p:txBody>
      </p:sp>
      <p:sp>
        <p:nvSpPr>
          <p:cNvPr id="162821" name="Oval 6"/>
          <p:cNvSpPr>
            <a:spLocks noChangeArrowheads="1"/>
          </p:cNvSpPr>
          <p:nvPr/>
        </p:nvSpPr>
        <p:spPr bwMode="auto">
          <a:xfrm>
            <a:off x="5173663" y="1558925"/>
            <a:ext cx="2093912" cy="641350"/>
          </a:xfrm>
          <a:prstGeom prst="ellipse">
            <a:avLst/>
          </a:prstGeom>
          <a:noFill/>
          <a:ln w="38100">
            <a:solidFill>
              <a:schemeClr val="accent1"/>
            </a:solidFill>
            <a:round/>
            <a:headEnd/>
            <a:tailEnd/>
          </a:ln>
        </p:spPr>
        <p:txBody>
          <a:bodyPr anchor="ctr">
            <a:spAutoFit/>
          </a:bodyPr>
          <a:lstStyle/>
          <a:p>
            <a:endParaRPr lang="en-US"/>
          </a:p>
        </p:txBody>
      </p:sp>
      <p:sp>
        <p:nvSpPr>
          <p:cNvPr id="162822" name="Rectangle 7"/>
          <p:cNvSpPr>
            <a:spLocks noChangeArrowheads="1"/>
          </p:cNvSpPr>
          <p:nvPr/>
        </p:nvSpPr>
        <p:spPr bwMode="auto">
          <a:xfrm>
            <a:off x="5303838" y="1082675"/>
            <a:ext cx="3551237" cy="2381250"/>
          </a:xfrm>
          <a:prstGeom prst="rect">
            <a:avLst/>
          </a:prstGeom>
          <a:noFill/>
          <a:ln w="9525">
            <a:noFill/>
            <a:miter lim="800000"/>
            <a:headEnd/>
            <a:tailEnd/>
          </a:ln>
        </p:spPr>
        <p:txBody>
          <a:bodyPr lIns="90488" tIns="44450" rIns="90488" bIns="44450"/>
          <a:lstStyle/>
          <a:p>
            <a:pPr marL="401638" indent="-401638">
              <a:lnSpc>
                <a:spcPct val="130000"/>
              </a:lnSpc>
              <a:spcBef>
                <a:spcPct val="20000"/>
              </a:spcBef>
            </a:pPr>
            <a:r>
              <a:rPr lang="en-US" sz="2000" b="1"/>
              <a:t>1) cylinder A</a:t>
            </a:r>
          </a:p>
          <a:p>
            <a:pPr marL="401638" indent="-401638">
              <a:lnSpc>
                <a:spcPct val="130000"/>
              </a:lnSpc>
              <a:spcBef>
                <a:spcPct val="20000"/>
              </a:spcBef>
            </a:pPr>
            <a:r>
              <a:rPr lang="en-US" sz="2000" b="1"/>
              <a:t>2) cylinder B </a:t>
            </a:r>
          </a:p>
          <a:p>
            <a:pPr marL="401638" indent="-401638">
              <a:lnSpc>
                <a:spcPct val="130000"/>
              </a:lnSpc>
              <a:spcBef>
                <a:spcPct val="20000"/>
              </a:spcBef>
            </a:pPr>
            <a:r>
              <a:rPr lang="en-US" sz="2000" b="1"/>
              <a:t>3) both the same</a:t>
            </a:r>
          </a:p>
          <a:p>
            <a:pPr marL="401638" indent="-401638">
              <a:lnSpc>
                <a:spcPct val="130000"/>
              </a:lnSpc>
              <a:spcBef>
                <a:spcPct val="20000"/>
              </a:spcBef>
            </a:pPr>
            <a:r>
              <a:rPr lang="en-US" sz="2000" b="1"/>
              <a:t>4) it depends on the pressure P</a:t>
            </a:r>
          </a:p>
        </p:txBody>
      </p:sp>
      <p:sp>
        <p:nvSpPr>
          <p:cNvPr id="162823" name="Rectangle 8"/>
          <p:cNvSpPr>
            <a:spLocks noGrp="1" noChangeArrowheads="1"/>
          </p:cNvSpPr>
          <p:nvPr>
            <p:ph type="body" idx="1"/>
          </p:nvPr>
        </p:nvSpPr>
        <p:spPr>
          <a:xfrm>
            <a:off x="0" y="1100138"/>
            <a:ext cx="5092700" cy="2643187"/>
          </a:xfrm>
          <a:noFill/>
        </p:spPr>
        <p:txBody>
          <a:bodyPr lIns="90488" tIns="44450" rIns="90488" bIns="44450"/>
          <a:lstStyle/>
          <a:p>
            <a:pPr marL="401638" indent="-401638" eaLnBrk="1" hangingPunct="1">
              <a:lnSpc>
                <a:spcPct val="139000"/>
              </a:lnSpc>
              <a:buFontTx/>
              <a:buNone/>
            </a:pPr>
            <a:r>
              <a:rPr lang="en-US" sz="2000" b="1"/>
              <a:t>	Two identical cylinders at the same pressure contain the same gas.  If A contains three times as much gas as B, which cylinder has the higher temperature?</a:t>
            </a:r>
            <a:endParaRPr lang="en-US" sz="1600" b="1"/>
          </a:p>
        </p:txBody>
      </p:sp>
    </p:spTree>
    <p:extLst>
      <p:ext uri="{BB962C8B-B14F-4D97-AF65-F5344CB8AC3E}">
        <p14:creationId xmlns:p14="http://schemas.microsoft.com/office/powerpoint/2010/main" val="3608737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Date Placeholder 3"/>
          <p:cNvSpPr>
            <a:spLocks noGrp="1"/>
          </p:cNvSpPr>
          <p:nvPr>
            <p:ph type="dt" sz="quarter" idx="10"/>
          </p:nvPr>
        </p:nvSpPr>
        <p:spPr>
          <a:noFill/>
        </p:spPr>
        <p:txBody>
          <a:bodyPr/>
          <a:lstStyle/>
          <a:p>
            <a:r>
              <a:rPr lang="en-US"/>
              <a:t>Winter 2008</a:t>
            </a:r>
          </a:p>
        </p:txBody>
      </p:sp>
      <p:sp>
        <p:nvSpPr>
          <p:cNvPr id="163843" name="Footer Placeholder 4"/>
          <p:cNvSpPr>
            <a:spLocks noGrp="1"/>
          </p:cNvSpPr>
          <p:nvPr>
            <p:ph type="ftr" sz="quarter" idx="11"/>
          </p:nvPr>
        </p:nvSpPr>
        <p:spPr>
          <a:noFill/>
        </p:spPr>
        <p:txBody>
          <a:bodyPr/>
          <a:lstStyle/>
          <a:p>
            <a:r>
              <a:rPr lang="en-US"/>
              <a:t>R. Todd Lines</a:t>
            </a:r>
          </a:p>
        </p:txBody>
      </p:sp>
      <p:sp>
        <p:nvSpPr>
          <p:cNvPr id="163844" name="Rectangle 3"/>
          <p:cNvSpPr>
            <a:spLocks noGrp="1" noChangeArrowheads="1"/>
          </p:cNvSpPr>
          <p:nvPr>
            <p:ph type="title"/>
          </p:nvPr>
        </p:nvSpPr>
        <p:spPr>
          <a:xfrm>
            <a:off x="933450" y="0"/>
            <a:ext cx="7294563" cy="838200"/>
          </a:xfrm>
          <a:noFill/>
        </p:spPr>
        <p:txBody>
          <a:bodyPr lIns="90488" tIns="44450" rIns="90488" bIns="44450"/>
          <a:lstStyle/>
          <a:p>
            <a:pPr eaLnBrk="1" hangingPunct="1">
              <a:lnSpc>
                <a:spcPct val="90000"/>
              </a:lnSpc>
            </a:pPr>
            <a:r>
              <a:rPr lang="en-US" sz="3200" dirty="0"/>
              <a:t>Question123.9.9 </a:t>
            </a:r>
            <a:r>
              <a:rPr lang="en-US" sz="3200" i="1" dirty="0">
                <a:solidFill>
                  <a:srgbClr val="000000"/>
                </a:solidFill>
              </a:rPr>
              <a:t>	</a:t>
            </a:r>
            <a:r>
              <a:rPr lang="en-US" sz="3200" dirty="0">
                <a:solidFill>
                  <a:schemeClr val="accent2"/>
                </a:solidFill>
              </a:rPr>
              <a:t>Ideal Gas Law III</a:t>
            </a:r>
          </a:p>
        </p:txBody>
      </p:sp>
      <p:sp>
        <p:nvSpPr>
          <p:cNvPr id="163845" name="Rectangle 4"/>
          <p:cNvSpPr>
            <a:spLocks noChangeArrowheads="1"/>
          </p:cNvSpPr>
          <p:nvPr/>
        </p:nvSpPr>
        <p:spPr bwMode="auto">
          <a:xfrm>
            <a:off x="0" y="1060450"/>
            <a:ext cx="5035550" cy="2643188"/>
          </a:xfrm>
          <a:prstGeom prst="rect">
            <a:avLst/>
          </a:prstGeom>
          <a:noFill/>
          <a:ln w="9525">
            <a:noFill/>
            <a:miter lim="800000"/>
            <a:headEnd/>
            <a:tailEnd/>
          </a:ln>
        </p:spPr>
        <p:txBody>
          <a:bodyPr lIns="90488" tIns="44450" rIns="90488" bIns="44450"/>
          <a:lstStyle/>
          <a:p>
            <a:pPr marL="401638" indent="-401638">
              <a:lnSpc>
                <a:spcPct val="129000"/>
              </a:lnSpc>
              <a:spcBef>
                <a:spcPct val="20000"/>
              </a:spcBef>
            </a:pPr>
            <a:r>
              <a:rPr lang="en-US" sz="2000" b="1"/>
              <a:t>	Two identical cylinders at the same temperature contain the same gas.  If B has twice the volume and half the number of moles as A, how does the pressure in B compare with the pressure in A?</a:t>
            </a:r>
          </a:p>
        </p:txBody>
      </p:sp>
      <p:sp>
        <p:nvSpPr>
          <p:cNvPr id="163846" name="Rectangle 5"/>
          <p:cNvSpPr>
            <a:spLocks noChangeArrowheads="1"/>
          </p:cNvSpPr>
          <p:nvPr/>
        </p:nvSpPr>
        <p:spPr bwMode="auto">
          <a:xfrm>
            <a:off x="5518150" y="1096963"/>
            <a:ext cx="3336925" cy="2381250"/>
          </a:xfrm>
          <a:prstGeom prst="rect">
            <a:avLst/>
          </a:prstGeom>
          <a:noFill/>
          <a:ln w="9525">
            <a:noFill/>
            <a:miter lim="800000"/>
            <a:headEnd/>
            <a:tailEnd/>
          </a:ln>
        </p:spPr>
        <p:txBody>
          <a:bodyPr lIns="90488" tIns="44450" rIns="90488" bIns="44450"/>
          <a:lstStyle/>
          <a:p>
            <a:pPr marL="401638" indent="-401638">
              <a:lnSpc>
                <a:spcPct val="130000"/>
              </a:lnSpc>
              <a:spcBef>
                <a:spcPct val="20000"/>
              </a:spcBef>
            </a:pPr>
            <a:r>
              <a:rPr lang="en-US" sz="2000" b="1"/>
              <a:t>1)  </a:t>
            </a:r>
            <a:r>
              <a:rPr lang="en-US" sz="2000" b="1" i="1"/>
              <a:t>P</a:t>
            </a:r>
            <a:r>
              <a:rPr lang="en-US" sz="2000" b="1" baseline="-25000"/>
              <a:t>B</a:t>
            </a:r>
            <a:r>
              <a:rPr lang="en-US" sz="2000" b="1"/>
              <a:t>  =  1/2 </a:t>
            </a:r>
            <a:r>
              <a:rPr lang="en-US" sz="2000" b="1" i="1"/>
              <a:t>P</a:t>
            </a:r>
            <a:r>
              <a:rPr lang="en-US" sz="2000" b="1" baseline="-25000"/>
              <a:t>A</a:t>
            </a:r>
          </a:p>
          <a:p>
            <a:pPr marL="401638" indent="-401638">
              <a:lnSpc>
                <a:spcPct val="130000"/>
              </a:lnSpc>
              <a:spcBef>
                <a:spcPct val="20000"/>
              </a:spcBef>
            </a:pPr>
            <a:r>
              <a:rPr lang="en-US" sz="2000" b="1"/>
              <a:t>2)  </a:t>
            </a:r>
            <a:r>
              <a:rPr lang="en-US" sz="2000" b="1" i="1"/>
              <a:t>P</a:t>
            </a:r>
            <a:r>
              <a:rPr lang="en-US" sz="2000" b="1" baseline="-25000"/>
              <a:t>B</a:t>
            </a:r>
            <a:r>
              <a:rPr lang="en-US" sz="2000" b="1"/>
              <a:t>  =  2 </a:t>
            </a:r>
            <a:r>
              <a:rPr lang="en-US" sz="2000" b="1" i="1"/>
              <a:t>P</a:t>
            </a:r>
            <a:r>
              <a:rPr lang="en-US" sz="2000" b="1" baseline="-25000"/>
              <a:t>A</a:t>
            </a:r>
            <a:endParaRPr lang="en-US" sz="2000" b="1"/>
          </a:p>
          <a:p>
            <a:pPr marL="401638" indent="-401638">
              <a:lnSpc>
                <a:spcPct val="130000"/>
              </a:lnSpc>
              <a:spcBef>
                <a:spcPct val="20000"/>
              </a:spcBef>
            </a:pPr>
            <a:r>
              <a:rPr lang="en-US" sz="2000" b="1"/>
              <a:t>3)  </a:t>
            </a:r>
            <a:r>
              <a:rPr lang="en-US" sz="2000" b="1" i="1"/>
              <a:t>P</a:t>
            </a:r>
            <a:r>
              <a:rPr lang="en-US" sz="2000" b="1" baseline="-25000"/>
              <a:t>B</a:t>
            </a:r>
            <a:r>
              <a:rPr lang="en-US" sz="2000" b="1"/>
              <a:t>  =  1/4 </a:t>
            </a:r>
            <a:r>
              <a:rPr lang="en-US" sz="2000" b="1" i="1"/>
              <a:t>P</a:t>
            </a:r>
            <a:r>
              <a:rPr lang="en-US" sz="2000" b="1" baseline="-25000"/>
              <a:t>A</a:t>
            </a:r>
            <a:endParaRPr lang="en-US" sz="2000" b="1"/>
          </a:p>
          <a:p>
            <a:pPr marL="401638" indent="-401638">
              <a:lnSpc>
                <a:spcPct val="130000"/>
              </a:lnSpc>
              <a:spcBef>
                <a:spcPct val="20000"/>
              </a:spcBef>
            </a:pPr>
            <a:r>
              <a:rPr lang="en-US" sz="2000" b="1"/>
              <a:t>4)  </a:t>
            </a:r>
            <a:r>
              <a:rPr lang="en-US" sz="2000" b="1" i="1"/>
              <a:t>P</a:t>
            </a:r>
            <a:r>
              <a:rPr lang="en-US" sz="2000" b="1" baseline="-25000"/>
              <a:t>B</a:t>
            </a:r>
            <a:r>
              <a:rPr lang="en-US" sz="2000" b="1"/>
              <a:t>  =  4 </a:t>
            </a:r>
            <a:r>
              <a:rPr lang="en-US" sz="2000" b="1" i="1"/>
              <a:t>P</a:t>
            </a:r>
            <a:r>
              <a:rPr lang="en-US" sz="2000" b="1" baseline="-25000"/>
              <a:t>A</a:t>
            </a:r>
          </a:p>
          <a:p>
            <a:pPr marL="401638" indent="-401638">
              <a:lnSpc>
                <a:spcPct val="130000"/>
              </a:lnSpc>
              <a:spcBef>
                <a:spcPct val="20000"/>
              </a:spcBef>
            </a:pPr>
            <a:r>
              <a:rPr lang="en-US" sz="2000" b="1"/>
              <a:t>4)  </a:t>
            </a:r>
            <a:r>
              <a:rPr lang="en-US" sz="2000" b="1" i="1"/>
              <a:t>P</a:t>
            </a:r>
            <a:r>
              <a:rPr lang="en-US" sz="2000" b="1" baseline="-25000"/>
              <a:t>B</a:t>
            </a:r>
            <a:r>
              <a:rPr lang="en-US" sz="2000" b="1"/>
              <a:t>  =  </a:t>
            </a:r>
            <a:r>
              <a:rPr lang="en-US" sz="2000" b="1" i="1"/>
              <a:t>P</a:t>
            </a:r>
            <a:r>
              <a:rPr lang="en-US" sz="2000" b="1" baseline="-25000"/>
              <a:t>A</a:t>
            </a:r>
          </a:p>
        </p:txBody>
      </p:sp>
    </p:spTree>
    <p:extLst>
      <p:ext uri="{BB962C8B-B14F-4D97-AF65-F5344CB8AC3E}">
        <p14:creationId xmlns:p14="http://schemas.microsoft.com/office/powerpoint/2010/main" val="3688465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AutoShape 2"/>
          <p:cNvSpPr>
            <a:spLocks noChangeArrowheads="1"/>
          </p:cNvSpPr>
          <p:nvPr/>
        </p:nvSpPr>
        <p:spPr bwMode="auto">
          <a:xfrm>
            <a:off x="554038" y="3554413"/>
            <a:ext cx="8083550" cy="2767012"/>
          </a:xfrm>
          <a:prstGeom prst="roundRect">
            <a:avLst>
              <a:gd name="adj" fmla="val 16667"/>
            </a:avLst>
          </a:prstGeom>
          <a:solidFill>
            <a:schemeClr val="accent1"/>
          </a:solidFill>
          <a:ln w="38100">
            <a:solidFill>
              <a:srgbClr val="000000"/>
            </a:solidFill>
            <a:round/>
            <a:headEnd type="none" w="sm" len="sm"/>
            <a:tailEnd type="none" w="sm" len="sm"/>
          </a:ln>
        </p:spPr>
        <p:txBody>
          <a:bodyPr wrap="none" anchor="ctr"/>
          <a:lstStyle/>
          <a:p>
            <a:pPr algn="ctr" eaLnBrk="0" hangingPunct="0"/>
            <a:endParaRPr lang="en-US" sz="2400">
              <a:latin typeface="Times New Roman" pitchFamily="18" charset="0"/>
            </a:endParaRPr>
          </a:p>
        </p:txBody>
      </p:sp>
      <p:sp>
        <p:nvSpPr>
          <p:cNvPr id="1155075" name="Rectangle 3"/>
          <p:cNvSpPr>
            <a:spLocks noChangeArrowheads="1"/>
          </p:cNvSpPr>
          <p:nvPr/>
        </p:nvSpPr>
        <p:spPr bwMode="auto">
          <a:xfrm>
            <a:off x="784225" y="3536950"/>
            <a:ext cx="7813675" cy="2576513"/>
          </a:xfrm>
          <a:prstGeom prst="rect">
            <a:avLst/>
          </a:prstGeom>
          <a:noFill/>
          <a:ln w="9525">
            <a:noFill/>
            <a:miter lim="800000"/>
            <a:headEnd/>
            <a:tailEnd/>
          </a:ln>
          <a:effectLst/>
        </p:spPr>
        <p:txBody>
          <a:bodyPr lIns="92075" tIns="46038" rIns="92075" bIns="46038">
            <a:spAutoFit/>
          </a:bodyPr>
          <a:lstStyle/>
          <a:p>
            <a:pPr marL="285750" indent="-285750" eaLnBrk="0" hangingPunct="0">
              <a:lnSpc>
                <a:spcPct val="150000"/>
              </a:lnSpc>
              <a:spcBef>
                <a:spcPct val="50000"/>
              </a:spcBef>
              <a:defRPr/>
            </a:pPr>
            <a:r>
              <a:rPr lang="en-US" sz="2000" b="1">
                <a:solidFill>
                  <a:schemeClr val="bg2"/>
                </a:solidFill>
              </a:rPr>
              <a:t>Ideal gas law:   </a:t>
            </a:r>
            <a:r>
              <a:rPr lang="en-US" sz="2000" i="1">
                <a:solidFill>
                  <a:srgbClr val="0066FF"/>
                </a:solidFill>
                <a:effectLst>
                  <a:outerShdw blurRad="38100" dist="38100" dir="2700000" algn="tl">
                    <a:srgbClr val="C0C0C0"/>
                  </a:outerShdw>
                </a:effectLst>
                <a:latin typeface="Arial Black" pitchFamily="34" charset="0"/>
              </a:rPr>
              <a:t>PV</a:t>
            </a:r>
            <a:r>
              <a:rPr lang="en-US" sz="2000">
                <a:solidFill>
                  <a:srgbClr val="0066FF"/>
                </a:solidFill>
                <a:effectLst>
                  <a:outerShdw blurRad="38100" dist="38100" dir="2700000" algn="tl">
                    <a:srgbClr val="C0C0C0"/>
                  </a:outerShdw>
                </a:effectLst>
                <a:latin typeface="Arial Black" pitchFamily="34" charset="0"/>
              </a:rPr>
              <a:t>  =  </a:t>
            </a:r>
            <a:r>
              <a:rPr lang="en-US" sz="2000" i="1">
                <a:solidFill>
                  <a:srgbClr val="0066FF"/>
                </a:solidFill>
                <a:effectLst>
                  <a:outerShdw blurRad="38100" dist="38100" dir="2700000" algn="tl">
                    <a:srgbClr val="C0C0C0"/>
                  </a:outerShdw>
                </a:effectLst>
                <a:latin typeface="Arial Black" pitchFamily="34" charset="0"/>
              </a:rPr>
              <a:t>nRT</a:t>
            </a:r>
            <a:endParaRPr lang="en-US" sz="2000" b="1" i="1">
              <a:solidFill>
                <a:schemeClr val="bg2"/>
              </a:solidFill>
            </a:endParaRPr>
          </a:p>
          <a:p>
            <a:pPr marL="285750" indent="-285750" eaLnBrk="0" hangingPunct="0">
              <a:lnSpc>
                <a:spcPct val="150000"/>
              </a:lnSpc>
              <a:spcBef>
                <a:spcPct val="50000"/>
              </a:spcBef>
              <a:defRPr/>
            </a:pPr>
            <a:r>
              <a:rPr lang="en-US" sz="2000" b="1">
                <a:solidFill>
                  <a:schemeClr val="bg2"/>
                </a:solidFill>
              </a:rPr>
              <a:t>Since </a:t>
            </a:r>
            <a:r>
              <a:rPr lang="en-US" sz="2000" b="1">
                <a:solidFill>
                  <a:schemeClr val="tx2"/>
                </a:solidFill>
                <a:effectLst>
                  <a:outerShdw blurRad="38100" dist="38100" dir="2700000" algn="tl">
                    <a:srgbClr val="C0C0C0"/>
                  </a:outerShdw>
                </a:effectLst>
              </a:rPr>
              <a:t>B</a:t>
            </a:r>
            <a:r>
              <a:rPr lang="en-US" sz="2000" b="1">
                <a:solidFill>
                  <a:schemeClr val="bg2"/>
                </a:solidFill>
              </a:rPr>
              <a:t> has a factor of two more volume, it has a factor of two less pressure.  But </a:t>
            </a:r>
            <a:r>
              <a:rPr lang="en-US" sz="2000" b="1">
                <a:solidFill>
                  <a:schemeClr val="tx2"/>
                </a:solidFill>
                <a:effectLst>
                  <a:outerShdw blurRad="38100" dist="38100" dir="2700000" algn="tl">
                    <a:srgbClr val="C0C0C0"/>
                  </a:outerShdw>
                </a:effectLst>
              </a:rPr>
              <a:t>B</a:t>
            </a:r>
            <a:r>
              <a:rPr lang="en-US" sz="2000" b="1">
                <a:solidFill>
                  <a:schemeClr val="bg2"/>
                </a:solidFill>
              </a:rPr>
              <a:t> also has half the amount of gas, so that is another factor of two reduction in pressure.  Thus, </a:t>
            </a:r>
            <a:r>
              <a:rPr lang="en-US" sz="2000" b="1">
                <a:solidFill>
                  <a:schemeClr val="tx2"/>
                </a:solidFill>
                <a:effectLst>
                  <a:outerShdw blurRad="38100" dist="38100" dir="2700000" algn="tl">
                    <a:srgbClr val="C0C0C0"/>
                  </a:outerShdw>
                </a:effectLst>
              </a:rPr>
              <a:t>B</a:t>
            </a:r>
            <a:r>
              <a:rPr lang="en-US" sz="2000" b="1">
                <a:solidFill>
                  <a:schemeClr val="bg2"/>
                </a:solidFill>
              </a:rPr>
              <a:t> must have only 1/4 the pressure of </a:t>
            </a:r>
            <a:r>
              <a:rPr lang="en-US" sz="2000" b="1">
                <a:solidFill>
                  <a:schemeClr val="tx2"/>
                </a:solidFill>
                <a:effectLst>
                  <a:outerShdw blurRad="38100" dist="38100" dir="2700000" algn="tl">
                    <a:srgbClr val="C0C0C0"/>
                  </a:outerShdw>
                </a:effectLst>
              </a:rPr>
              <a:t>A</a:t>
            </a:r>
            <a:r>
              <a:rPr lang="en-US" sz="2000" b="1">
                <a:solidFill>
                  <a:schemeClr val="bg2"/>
                </a:solidFill>
              </a:rPr>
              <a:t>.</a:t>
            </a:r>
            <a:r>
              <a:rPr lang="en-US" sz="2200" b="1">
                <a:solidFill>
                  <a:schemeClr val="bg2"/>
                </a:solidFill>
              </a:rPr>
              <a:t> </a:t>
            </a:r>
          </a:p>
        </p:txBody>
      </p:sp>
      <p:sp>
        <p:nvSpPr>
          <p:cNvPr id="164868" name="Rectangle 5"/>
          <p:cNvSpPr>
            <a:spLocks noGrp="1" noChangeArrowheads="1"/>
          </p:cNvSpPr>
          <p:nvPr>
            <p:ph type="title"/>
          </p:nvPr>
        </p:nvSpPr>
        <p:spPr>
          <a:xfrm>
            <a:off x="933450" y="0"/>
            <a:ext cx="7294563" cy="838200"/>
          </a:xfrm>
          <a:noFill/>
        </p:spPr>
        <p:txBody>
          <a:bodyPr lIns="90488" tIns="44450" rIns="90488" bIns="44450"/>
          <a:lstStyle/>
          <a:p>
            <a:pPr eaLnBrk="1" hangingPunct="1">
              <a:lnSpc>
                <a:spcPct val="90000"/>
              </a:lnSpc>
            </a:pPr>
            <a:r>
              <a:rPr lang="en-US" sz="3200" dirty="0"/>
              <a:t>Question123.9.9 </a:t>
            </a:r>
            <a:r>
              <a:rPr lang="en-US" sz="3200" i="1" dirty="0">
                <a:solidFill>
                  <a:srgbClr val="000000"/>
                </a:solidFill>
              </a:rPr>
              <a:t>	</a:t>
            </a:r>
            <a:r>
              <a:rPr lang="en-US" sz="3200" dirty="0">
                <a:solidFill>
                  <a:schemeClr val="accent2"/>
                </a:solidFill>
              </a:rPr>
              <a:t>Ideal Gas Law III</a:t>
            </a:r>
          </a:p>
        </p:txBody>
      </p:sp>
      <p:sp>
        <p:nvSpPr>
          <p:cNvPr id="164869" name="Oval 6"/>
          <p:cNvSpPr>
            <a:spLocks noChangeArrowheads="1"/>
          </p:cNvSpPr>
          <p:nvPr/>
        </p:nvSpPr>
        <p:spPr bwMode="auto">
          <a:xfrm>
            <a:off x="5359400" y="2016125"/>
            <a:ext cx="2173288" cy="641350"/>
          </a:xfrm>
          <a:prstGeom prst="ellipse">
            <a:avLst/>
          </a:prstGeom>
          <a:noFill/>
          <a:ln w="38100">
            <a:solidFill>
              <a:schemeClr val="accent1"/>
            </a:solidFill>
            <a:round/>
            <a:headEnd/>
            <a:tailEnd/>
          </a:ln>
        </p:spPr>
        <p:txBody>
          <a:bodyPr anchor="ctr">
            <a:spAutoFit/>
          </a:bodyPr>
          <a:lstStyle/>
          <a:p>
            <a:endParaRPr lang="en-US"/>
          </a:p>
        </p:txBody>
      </p:sp>
      <p:sp>
        <p:nvSpPr>
          <p:cNvPr id="164870" name="Rectangle 7"/>
          <p:cNvSpPr>
            <a:spLocks noChangeArrowheads="1"/>
          </p:cNvSpPr>
          <p:nvPr/>
        </p:nvSpPr>
        <p:spPr bwMode="auto">
          <a:xfrm>
            <a:off x="0" y="1060450"/>
            <a:ext cx="5035550" cy="2643188"/>
          </a:xfrm>
          <a:prstGeom prst="rect">
            <a:avLst/>
          </a:prstGeom>
          <a:noFill/>
          <a:ln w="9525">
            <a:noFill/>
            <a:miter lim="800000"/>
            <a:headEnd/>
            <a:tailEnd/>
          </a:ln>
        </p:spPr>
        <p:txBody>
          <a:bodyPr lIns="90488" tIns="44450" rIns="90488" bIns="44450"/>
          <a:lstStyle/>
          <a:p>
            <a:pPr marL="401638" indent="-401638">
              <a:lnSpc>
                <a:spcPct val="129000"/>
              </a:lnSpc>
              <a:spcBef>
                <a:spcPct val="20000"/>
              </a:spcBef>
            </a:pPr>
            <a:r>
              <a:rPr lang="en-US" sz="2000" b="1"/>
              <a:t>	Two identical cylinders at the same temperature contain the same gas.  If B has twice the volume and half the number of moles as A, how does the pressure in B compare with the pressure in A?</a:t>
            </a:r>
          </a:p>
        </p:txBody>
      </p:sp>
      <p:sp>
        <p:nvSpPr>
          <p:cNvPr id="164871" name="Rectangle 8"/>
          <p:cNvSpPr>
            <a:spLocks noChangeArrowheads="1"/>
          </p:cNvSpPr>
          <p:nvPr/>
        </p:nvSpPr>
        <p:spPr bwMode="auto">
          <a:xfrm>
            <a:off x="5518150" y="1096963"/>
            <a:ext cx="3336925" cy="2381250"/>
          </a:xfrm>
          <a:prstGeom prst="rect">
            <a:avLst/>
          </a:prstGeom>
          <a:noFill/>
          <a:ln w="9525">
            <a:noFill/>
            <a:miter lim="800000"/>
            <a:headEnd/>
            <a:tailEnd/>
          </a:ln>
        </p:spPr>
        <p:txBody>
          <a:bodyPr lIns="90488" tIns="44450" rIns="90488" bIns="44450"/>
          <a:lstStyle/>
          <a:p>
            <a:pPr marL="401638" indent="-401638">
              <a:lnSpc>
                <a:spcPct val="130000"/>
              </a:lnSpc>
              <a:spcBef>
                <a:spcPct val="20000"/>
              </a:spcBef>
            </a:pPr>
            <a:r>
              <a:rPr lang="en-US" sz="2000" b="1"/>
              <a:t>1)  </a:t>
            </a:r>
            <a:r>
              <a:rPr lang="en-US" sz="2000" b="1" i="1"/>
              <a:t>P</a:t>
            </a:r>
            <a:r>
              <a:rPr lang="en-US" sz="2000" b="1" baseline="-25000"/>
              <a:t>B</a:t>
            </a:r>
            <a:r>
              <a:rPr lang="en-US" sz="2000" b="1"/>
              <a:t>  =  1/2 P</a:t>
            </a:r>
            <a:r>
              <a:rPr lang="en-US" sz="2000" b="1" baseline="-25000"/>
              <a:t>A</a:t>
            </a:r>
          </a:p>
          <a:p>
            <a:pPr marL="401638" indent="-401638">
              <a:lnSpc>
                <a:spcPct val="130000"/>
              </a:lnSpc>
              <a:spcBef>
                <a:spcPct val="20000"/>
              </a:spcBef>
            </a:pPr>
            <a:r>
              <a:rPr lang="en-US" sz="2000" b="1"/>
              <a:t>2)  </a:t>
            </a:r>
            <a:r>
              <a:rPr lang="en-US" sz="2000" b="1" i="1"/>
              <a:t>P</a:t>
            </a:r>
            <a:r>
              <a:rPr lang="en-US" sz="2000" b="1" baseline="-25000"/>
              <a:t>B</a:t>
            </a:r>
            <a:r>
              <a:rPr lang="en-US" sz="2000" b="1"/>
              <a:t>  =  2 </a:t>
            </a:r>
            <a:r>
              <a:rPr lang="en-US" sz="2000" b="1" i="1"/>
              <a:t>P</a:t>
            </a:r>
            <a:r>
              <a:rPr lang="en-US" sz="2000" b="1" baseline="-25000"/>
              <a:t>A</a:t>
            </a:r>
            <a:endParaRPr lang="en-US" sz="2000" b="1"/>
          </a:p>
          <a:p>
            <a:pPr marL="401638" indent="-401638">
              <a:lnSpc>
                <a:spcPct val="130000"/>
              </a:lnSpc>
              <a:spcBef>
                <a:spcPct val="20000"/>
              </a:spcBef>
            </a:pPr>
            <a:r>
              <a:rPr lang="en-US" sz="2000" b="1"/>
              <a:t>3)  </a:t>
            </a:r>
            <a:r>
              <a:rPr lang="en-US" sz="2000" b="1" i="1"/>
              <a:t>P</a:t>
            </a:r>
            <a:r>
              <a:rPr lang="en-US" sz="2000" b="1" baseline="-25000"/>
              <a:t>B</a:t>
            </a:r>
            <a:r>
              <a:rPr lang="en-US" sz="2000" b="1"/>
              <a:t>  =  1/4 </a:t>
            </a:r>
            <a:r>
              <a:rPr lang="en-US" sz="2000" b="1" i="1"/>
              <a:t>P</a:t>
            </a:r>
            <a:r>
              <a:rPr lang="en-US" sz="2000" b="1" baseline="-25000"/>
              <a:t>A</a:t>
            </a:r>
            <a:endParaRPr lang="en-US" sz="2000" b="1"/>
          </a:p>
          <a:p>
            <a:pPr marL="401638" indent="-401638">
              <a:lnSpc>
                <a:spcPct val="130000"/>
              </a:lnSpc>
              <a:spcBef>
                <a:spcPct val="20000"/>
              </a:spcBef>
            </a:pPr>
            <a:r>
              <a:rPr lang="en-US" sz="2000" b="1"/>
              <a:t>4)  </a:t>
            </a:r>
            <a:r>
              <a:rPr lang="en-US" sz="2000" b="1" i="1"/>
              <a:t>P</a:t>
            </a:r>
            <a:r>
              <a:rPr lang="en-US" sz="2000" b="1" baseline="-25000"/>
              <a:t>B</a:t>
            </a:r>
            <a:r>
              <a:rPr lang="en-US" sz="2000" b="1"/>
              <a:t>  =  4 </a:t>
            </a:r>
            <a:r>
              <a:rPr lang="en-US" sz="2000" b="1" i="1"/>
              <a:t>P</a:t>
            </a:r>
            <a:r>
              <a:rPr lang="en-US" sz="2000" b="1" baseline="-25000"/>
              <a:t>A</a:t>
            </a:r>
          </a:p>
          <a:p>
            <a:pPr marL="401638" indent="-401638">
              <a:lnSpc>
                <a:spcPct val="130000"/>
              </a:lnSpc>
              <a:spcBef>
                <a:spcPct val="20000"/>
              </a:spcBef>
            </a:pPr>
            <a:r>
              <a:rPr lang="en-US" sz="2000" b="1"/>
              <a:t>4)  </a:t>
            </a:r>
            <a:r>
              <a:rPr lang="en-US" sz="2000" b="1" i="1"/>
              <a:t>P</a:t>
            </a:r>
            <a:r>
              <a:rPr lang="en-US" sz="2000" b="1" baseline="-25000"/>
              <a:t>B</a:t>
            </a:r>
            <a:r>
              <a:rPr lang="en-US" sz="2000" b="1"/>
              <a:t>  =  </a:t>
            </a:r>
            <a:r>
              <a:rPr lang="en-US" sz="2000" b="1" i="1"/>
              <a:t>P</a:t>
            </a:r>
            <a:r>
              <a:rPr lang="en-US" sz="2000" b="1" baseline="-25000"/>
              <a:t>A</a:t>
            </a:r>
          </a:p>
        </p:txBody>
      </p:sp>
    </p:spTree>
    <p:extLst>
      <p:ext uri="{BB962C8B-B14F-4D97-AF65-F5344CB8AC3E}">
        <p14:creationId xmlns:p14="http://schemas.microsoft.com/office/powerpoint/2010/main" val="2342598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3"/>
          <p:cNvSpPr>
            <a:spLocks noGrp="1" noChangeArrowheads="1"/>
          </p:cNvSpPr>
          <p:nvPr>
            <p:ph type="title"/>
          </p:nvPr>
        </p:nvSpPr>
        <p:spPr>
          <a:xfrm>
            <a:off x="933450" y="0"/>
            <a:ext cx="7294563" cy="838200"/>
          </a:xfrm>
          <a:noFill/>
        </p:spPr>
        <p:txBody>
          <a:bodyPr lIns="90488" tIns="44450" rIns="90488" bIns="44450"/>
          <a:lstStyle/>
          <a:p>
            <a:pPr eaLnBrk="1" hangingPunct="1">
              <a:lnSpc>
                <a:spcPct val="90000"/>
              </a:lnSpc>
            </a:pPr>
            <a:r>
              <a:rPr lang="en-US" sz="3200" dirty="0"/>
              <a:t>Question123.9.10 </a:t>
            </a:r>
            <a:r>
              <a:rPr lang="en-US" sz="3200" i="1" dirty="0"/>
              <a:t>	</a:t>
            </a:r>
            <a:r>
              <a:rPr lang="en-US" sz="3200" dirty="0">
                <a:solidFill>
                  <a:schemeClr val="accent2"/>
                </a:solidFill>
              </a:rPr>
              <a:t>Soda Bottle </a:t>
            </a:r>
          </a:p>
        </p:txBody>
      </p:sp>
      <p:sp>
        <p:nvSpPr>
          <p:cNvPr id="165891" name="Rectangle 4"/>
          <p:cNvSpPr>
            <a:spLocks noChangeArrowheads="1"/>
          </p:cNvSpPr>
          <p:nvPr/>
        </p:nvSpPr>
        <p:spPr bwMode="auto">
          <a:xfrm>
            <a:off x="4262438" y="1236663"/>
            <a:ext cx="4881562" cy="2381250"/>
          </a:xfrm>
          <a:prstGeom prst="rect">
            <a:avLst/>
          </a:prstGeom>
          <a:noFill/>
          <a:ln w="9525">
            <a:noFill/>
            <a:miter lim="800000"/>
            <a:headEnd/>
            <a:tailEnd/>
          </a:ln>
        </p:spPr>
        <p:txBody>
          <a:bodyPr lIns="90488" tIns="44450" rIns="90488" bIns="44450"/>
          <a:lstStyle/>
          <a:p>
            <a:pPr marL="401638" indent="-401638">
              <a:lnSpc>
                <a:spcPct val="130000"/>
              </a:lnSpc>
              <a:spcBef>
                <a:spcPct val="20000"/>
              </a:spcBef>
            </a:pPr>
            <a:r>
              <a:rPr lang="en-US" sz="2000" b="1">
                <a:solidFill>
                  <a:schemeClr val="tx2"/>
                </a:solidFill>
              </a:rPr>
              <a:t>1) it expands and may burst</a:t>
            </a:r>
          </a:p>
          <a:p>
            <a:pPr marL="401638" indent="-401638">
              <a:lnSpc>
                <a:spcPct val="130000"/>
              </a:lnSpc>
              <a:spcBef>
                <a:spcPct val="20000"/>
              </a:spcBef>
            </a:pPr>
            <a:r>
              <a:rPr lang="en-US" sz="2000" b="1">
                <a:solidFill>
                  <a:schemeClr val="tx2"/>
                </a:solidFill>
              </a:rPr>
              <a:t>2) it does not change </a:t>
            </a:r>
          </a:p>
          <a:p>
            <a:pPr marL="401638" indent="-401638">
              <a:lnSpc>
                <a:spcPct val="130000"/>
              </a:lnSpc>
              <a:spcBef>
                <a:spcPct val="20000"/>
              </a:spcBef>
            </a:pPr>
            <a:r>
              <a:rPr lang="en-US" sz="2000" b="1">
                <a:solidFill>
                  <a:schemeClr val="tx2"/>
                </a:solidFill>
              </a:rPr>
              <a:t>3) it contracts and the sides collapse inward</a:t>
            </a:r>
          </a:p>
          <a:p>
            <a:pPr marL="401638" indent="-401638">
              <a:lnSpc>
                <a:spcPct val="130000"/>
              </a:lnSpc>
              <a:spcBef>
                <a:spcPct val="20000"/>
              </a:spcBef>
            </a:pPr>
            <a:r>
              <a:rPr lang="en-US" sz="2000" b="1">
                <a:solidFill>
                  <a:schemeClr val="tx2"/>
                </a:solidFill>
              </a:rPr>
              <a:t>4) it is too dark in the fridge to tell</a:t>
            </a:r>
            <a:endParaRPr lang="en-US" sz="2000" b="1"/>
          </a:p>
        </p:txBody>
      </p:sp>
      <p:sp>
        <p:nvSpPr>
          <p:cNvPr id="165892" name="Rectangle 5"/>
          <p:cNvSpPr>
            <a:spLocks noGrp="1" noChangeArrowheads="1"/>
          </p:cNvSpPr>
          <p:nvPr>
            <p:ph type="body" idx="1"/>
          </p:nvPr>
        </p:nvSpPr>
        <p:spPr>
          <a:xfrm>
            <a:off x="0" y="1130300"/>
            <a:ext cx="4229100" cy="2643188"/>
          </a:xfrm>
          <a:noFill/>
        </p:spPr>
        <p:txBody>
          <a:bodyPr lIns="90488" tIns="44450" rIns="90488" bIns="44450"/>
          <a:lstStyle/>
          <a:p>
            <a:pPr marL="401638" indent="-401638" eaLnBrk="1" hangingPunct="1">
              <a:lnSpc>
                <a:spcPct val="120000"/>
              </a:lnSpc>
              <a:spcBef>
                <a:spcPct val="50000"/>
              </a:spcBef>
              <a:buFontTx/>
              <a:buNone/>
            </a:pPr>
            <a:r>
              <a:rPr lang="en-US" sz="1200" b="1" dirty="0"/>
              <a:t>	</a:t>
            </a:r>
            <a:r>
              <a:rPr lang="en-US" sz="2000" b="1" dirty="0"/>
              <a:t>A plastic soda bottle is empty and sits out in the sun, heating the air inside.  Now you put the cap on tightly and put the bottle in the fridge.  What happens to the bottle as it cools?</a:t>
            </a:r>
          </a:p>
        </p:txBody>
      </p:sp>
    </p:spTree>
    <p:extLst>
      <p:ext uri="{BB962C8B-B14F-4D97-AF65-F5344CB8AC3E}">
        <p14:creationId xmlns:p14="http://schemas.microsoft.com/office/powerpoint/2010/main" val="1075177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AutoShape 2"/>
          <p:cNvSpPr>
            <a:spLocks noChangeArrowheads="1"/>
          </p:cNvSpPr>
          <p:nvPr/>
        </p:nvSpPr>
        <p:spPr bwMode="auto">
          <a:xfrm>
            <a:off x="846138" y="3686175"/>
            <a:ext cx="7680325" cy="2828925"/>
          </a:xfrm>
          <a:prstGeom prst="roundRect">
            <a:avLst>
              <a:gd name="adj" fmla="val 16667"/>
            </a:avLst>
          </a:prstGeom>
          <a:solidFill>
            <a:schemeClr val="accent1"/>
          </a:solidFill>
          <a:ln w="38100">
            <a:solidFill>
              <a:srgbClr val="000000"/>
            </a:solidFill>
            <a:round/>
            <a:headEnd type="none" w="sm" len="sm"/>
            <a:tailEnd type="none" w="sm" len="sm"/>
          </a:ln>
        </p:spPr>
        <p:txBody>
          <a:bodyPr wrap="none" anchor="ctr"/>
          <a:lstStyle/>
          <a:p>
            <a:pPr algn="ctr" eaLnBrk="0" hangingPunct="0"/>
            <a:endParaRPr lang="en-US" sz="2400">
              <a:latin typeface="Times New Roman" pitchFamily="18" charset="0"/>
            </a:endParaRPr>
          </a:p>
        </p:txBody>
      </p:sp>
      <p:sp>
        <p:nvSpPr>
          <p:cNvPr id="1159171" name="Rectangle 3"/>
          <p:cNvSpPr>
            <a:spLocks noChangeArrowheads="1"/>
          </p:cNvSpPr>
          <p:nvPr/>
        </p:nvSpPr>
        <p:spPr bwMode="auto">
          <a:xfrm>
            <a:off x="912813" y="3748088"/>
            <a:ext cx="7545387" cy="2654300"/>
          </a:xfrm>
          <a:prstGeom prst="rect">
            <a:avLst/>
          </a:prstGeom>
          <a:noFill/>
          <a:ln w="9525">
            <a:noFill/>
            <a:miter lim="800000"/>
            <a:headEnd/>
            <a:tailEnd/>
          </a:ln>
          <a:effectLst/>
        </p:spPr>
        <p:txBody>
          <a:bodyPr lIns="92075" tIns="46038" rIns="92075" bIns="46038">
            <a:spAutoFit/>
          </a:bodyPr>
          <a:lstStyle/>
          <a:p>
            <a:pPr marL="285750" indent="-285750" eaLnBrk="0" hangingPunct="0">
              <a:lnSpc>
                <a:spcPct val="140000"/>
              </a:lnSpc>
              <a:spcBef>
                <a:spcPct val="50000"/>
              </a:spcBef>
              <a:defRPr/>
            </a:pPr>
            <a:r>
              <a:rPr lang="en-US" sz="2000" b="1" dirty="0">
                <a:solidFill>
                  <a:schemeClr val="bg2"/>
                </a:solidFill>
              </a:rPr>
              <a:t>  	The </a:t>
            </a:r>
            <a:r>
              <a:rPr lang="en-US" sz="2000" b="1" dirty="0">
                <a:solidFill>
                  <a:schemeClr val="bg1"/>
                </a:solidFill>
                <a:effectLst>
                  <a:outerShdw blurRad="38100" dist="38100" dir="2700000" algn="tl">
                    <a:srgbClr val="C0C0C0"/>
                  </a:outerShdw>
                </a:effectLst>
              </a:rPr>
              <a:t>air inside the bottle is warm</a:t>
            </a:r>
            <a:r>
              <a:rPr lang="en-US" sz="2000" b="1" dirty="0">
                <a:solidFill>
                  <a:schemeClr val="bg2"/>
                </a:solidFill>
              </a:rPr>
              <a:t>, due to heating by the sun.  When the bottle is in the fridge, </a:t>
            </a:r>
            <a:r>
              <a:rPr lang="en-US" sz="2000" b="1" dirty="0">
                <a:solidFill>
                  <a:srgbClr val="0066FF"/>
                </a:solidFill>
                <a:effectLst>
                  <a:outerShdw blurRad="38100" dist="38100" dir="2700000" algn="tl">
                    <a:srgbClr val="C0C0C0"/>
                  </a:outerShdw>
                </a:effectLst>
              </a:rPr>
              <a:t>the air cools</a:t>
            </a:r>
            <a:r>
              <a:rPr lang="en-US" sz="2000" b="1" dirty="0">
                <a:solidFill>
                  <a:schemeClr val="bg2"/>
                </a:solidFill>
              </a:rPr>
              <a:t>.   As the temperature drops, the </a:t>
            </a:r>
            <a:r>
              <a:rPr lang="en-US" sz="2000" b="1" dirty="0">
                <a:solidFill>
                  <a:srgbClr val="0066FF"/>
                </a:solidFill>
                <a:effectLst>
                  <a:outerShdw blurRad="38100" dist="38100" dir="2700000" algn="tl">
                    <a:srgbClr val="C0C0C0"/>
                  </a:outerShdw>
                </a:effectLst>
              </a:rPr>
              <a:t>pressure in the bottle also drops</a:t>
            </a:r>
            <a:r>
              <a:rPr lang="en-US" sz="2000" b="1" dirty="0">
                <a:solidFill>
                  <a:schemeClr val="bg2"/>
                </a:solidFill>
              </a:rPr>
              <a:t>.  Eventually, the pressure inside is sufficiently lower than the pressure outside (atmosphere) to begin to collapse the bottle.</a:t>
            </a:r>
            <a:endParaRPr lang="en-US" sz="2200" b="1" dirty="0">
              <a:solidFill>
                <a:schemeClr val="bg2"/>
              </a:solidFill>
            </a:endParaRPr>
          </a:p>
        </p:txBody>
      </p:sp>
      <p:sp>
        <p:nvSpPr>
          <p:cNvPr id="166916" name="Rectangle 5"/>
          <p:cNvSpPr>
            <a:spLocks noGrp="1" noChangeArrowheads="1"/>
          </p:cNvSpPr>
          <p:nvPr>
            <p:ph type="title"/>
          </p:nvPr>
        </p:nvSpPr>
        <p:spPr>
          <a:xfrm>
            <a:off x="933450" y="0"/>
            <a:ext cx="7294563" cy="838200"/>
          </a:xfrm>
          <a:noFill/>
        </p:spPr>
        <p:txBody>
          <a:bodyPr lIns="90488" tIns="44450" rIns="90488" bIns="44450"/>
          <a:lstStyle/>
          <a:p>
            <a:pPr eaLnBrk="1" hangingPunct="1">
              <a:lnSpc>
                <a:spcPct val="90000"/>
              </a:lnSpc>
            </a:pPr>
            <a:r>
              <a:rPr lang="en-US" sz="3200" dirty="0"/>
              <a:t>Question123.9.10 </a:t>
            </a:r>
            <a:r>
              <a:rPr lang="en-US" sz="3200" i="1" dirty="0"/>
              <a:t>	</a:t>
            </a:r>
            <a:r>
              <a:rPr lang="en-US" sz="3200" dirty="0">
                <a:solidFill>
                  <a:schemeClr val="accent2"/>
                </a:solidFill>
              </a:rPr>
              <a:t>Soda Bottle </a:t>
            </a:r>
          </a:p>
        </p:txBody>
      </p:sp>
      <p:sp>
        <p:nvSpPr>
          <p:cNvPr id="166917" name="Rectangle 6"/>
          <p:cNvSpPr>
            <a:spLocks noChangeArrowheads="1"/>
          </p:cNvSpPr>
          <p:nvPr/>
        </p:nvSpPr>
        <p:spPr bwMode="auto">
          <a:xfrm>
            <a:off x="4262438" y="1179513"/>
            <a:ext cx="4881562" cy="2381250"/>
          </a:xfrm>
          <a:prstGeom prst="rect">
            <a:avLst/>
          </a:prstGeom>
          <a:noFill/>
          <a:ln w="9525">
            <a:noFill/>
            <a:miter lim="800000"/>
            <a:headEnd/>
            <a:tailEnd/>
          </a:ln>
        </p:spPr>
        <p:txBody>
          <a:bodyPr lIns="90488" tIns="44450" rIns="90488" bIns="44450"/>
          <a:lstStyle/>
          <a:p>
            <a:pPr marL="401638" indent="-401638">
              <a:lnSpc>
                <a:spcPct val="130000"/>
              </a:lnSpc>
              <a:spcBef>
                <a:spcPct val="20000"/>
              </a:spcBef>
            </a:pPr>
            <a:r>
              <a:rPr lang="en-US" sz="2000" b="1">
                <a:solidFill>
                  <a:schemeClr val="tx2"/>
                </a:solidFill>
              </a:rPr>
              <a:t>1) it expands and may burst</a:t>
            </a:r>
          </a:p>
          <a:p>
            <a:pPr marL="401638" indent="-401638">
              <a:lnSpc>
                <a:spcPct val="130000"/>
              </a:lnSpc>
              <a:spcBef>
                <a:spcPct val="20000"/>
              </a:spcBef>
            </a:pPr>
            <a:r>
              <a:rPr lang="en-US" sz="2000" b="1">
                <a:solidFill>
                  <a:schemeClr val="tx2"/>
                </a:solidFill>
              </a:rPr>
              <a:t>2) it does not change </a:t>
            </a:r>
          </a:p>
          <a:p>
            <a:pPr marL="401638" indent="-401638">
              <a:lnSpc>
                <a:spcPct val="130000"/>
              </a:lnSpc>
              <a:spcBef>
                <a:spcPct val="20000"/>
              </a:spcBef>
            </a:pPr>
            <a:r>
              <a:rPr lang="en-US" sz="2000" b="1">
                <a:solidFill>
                  <a:schemeClr val="tx2"/>
                </a:solidFill>
              </a:rPr>
              <a:t>3) it contracts and the sides collapse inward</a:t>
            </a:r>
          </a:p>
          <a:p>
            <a:pPr marL="401638" indent="-401638">
              <a:lnSpc>
                <a:spcPct val="130000"/>
              </a:lnSpc>
              <a:spcBef>
                <a:spcPct val="20000"/>
              </a:spcBef>
            </a:pPr>
            <a:r>
              <a:rPr lang="en-US" sz="2000" b="1">
                <a:solidFill>
                  <a:schemeClr val="tx2"/>
                </a:solidFill>
              </a:rPr>
              <a:t>4) it is too dark in the fridge to tell</a:t>
            </a:r>
            <a:endParaRPr lang="en-US" sz="2000" b="1"/>
          </a:p>
        </p:txBody>
      </p:sp>
      <p:sp>
        <p:nvSpPr>
          <p:cNvPr id="166918" name="Rectangle 7"/>
          <p:cNvSpPr>
            <a:spLocks noGrp="1" noChangeArrowheads="1"/>
          </p:cNvSpPr>
          <p:nvPr>
            <p:ph type="body" idx="1"/>
          </p:nvPr>
        </p:nvSpPr>
        <p:spPr>
          <a:xfrm>
            <a:off x="0" y="1073150"/>
            <a:ext cx="4229100" cy="2643188"/>
          </a:xfrm>
          <a:noFill/>
        </p:spPr>
        <p:txBody>
          <a:bodyPr lIns="90488" tIns="44450" rIns="90488" bIns="44450"/>
          <a:lstStyle/>
          <a:p>
            <a:pPr marL="401638" indent="-401638" eaLnBrk="1" hangingPunct="1">
              <a:lnSpc>
                <a:spcPct val="120000"/>
              </a:lnSpc>
              <a:spcBef>
                <a:spcPct val="50000"/>
              </a:spcBef>
              <a:buFontTx/>
              <a:buNone/>
            </a:pPr>
            <a:r>
              <a:rPr lang="en-US" sz="1000" b="1" dirty="0"/>
              <a:t>	</a:t>
            </a:r>
            <a:r>
              <a:rPr lang="en-US" sz="1800" b="1" dirty="0"/>
              <a:t>A plastic soda bottle is empty and sits out in the sun, heating the air inside.  Now you put the cap on tightly and put the bottle in the fridge.  What happens to the bottle as it cools?</a:t>
            </a:r>
          </a:p>
        </p:txBody>
      </p:sp>
      <p:sp>
        <p:nvSpPr>
          <p:cNvPr id="166919" name="Oval 8"/>
          <p:cNvSpPr>
            <a:spLocks noChangeArrowheads="1"/>
          </p:cNvSpPr>
          <p:nvPr/>
        </p:nvSpPr>
        <p:spPr bwMode="auto">
          <a:xfrm>
            <a:off x="4103688" y="2085975"/>
            <a:ext cx="4849812" cy="939800"/>
          </a:xfrm>
          <a:prstGeom prst="ellipse">
            <a:avLst/>
          </a:prstGeom>
          <a:noFill/>
          <a:ln w="38100">
            <a:solidFill>
              <a:schemeClr val="accent1"/>
            </a:solidFill>
            <a:round/>
            <a:headEnd/>
            <a:tailEnd/>
          </a:ln>
        </p:spPr>
        <p:txBody>
          <a:bodyPr anchor="ctr">
            <a:spAutoFit/>
          </a:bodyPr>
          <a:lstStyle/>
          <a:p>
            <a:endParaRPr lang="en-US"/>
          </a:p>
        </p:txBody>
      </p:sp>
    </p:spTree>
    <p:extLst>
      <p:ext uri="{BB962C8B-B14F-4D97-AF65-F5344CB8AC3E}">
        <p14:creationId xmlns:p14="http://schemas.microsoft.com/office/powerpoint/2010/main" val="4239158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799416869"/>
              </p:ext>
            </p:extLst>
          </p:nvPr>
        </p:nvGraphicFramePr>
        <p:xfrm>
          <a:off x="76200" y="228600"/>
          <a:ext cx="8991600" cy="6257925"/>
        </p:xfrm>
        <a:graphic>
          <a:graphicData uri="http://schemas.openxmlformats.org/drawingml/2006/table">
            <a:tbl>
              <a:tblPr firstRow="1" bandRow="1">
                <a:tableStyleId>{5C22544A-7EE6-4342-B048-85BDC9FD1C3A}</a:tableStyleId>
              </a:tblPr>
              <a:tblGrid>
                <a:gridCol w="4495800">
                  <a:extLst>
                    <a:ext uri="{9D8B030D-6E8A-4147-A177-3AD203B41FA5}">
                      <a16:colId xmlns:a16="http://schemas.microsoft.com/office/drawing/2014/main" val="4163259318"/>
                    </a:ext>
                  </a:extLst>
                </a:gridCol>
                <a:gridCol w="4495800">
                  <a:extLst>
                    <a:ext uri="{9D8B030D-6E8A-4147-A177-3AD203B41FA5}">
                      <a16:colId xmlns:a16="http://schemas.microsoft.com/office/drawing/2014/main" val="3885287205"/>
                    </a:ext>
                  </a:extLst>
                </a:gridCol>
              </a:tblGrid>
              <a:tr h="695325">
                <a:tc>
                  <a:txBody>
                    <a:bodyPr/>
                    <a:lstStyle/>
                    <a:p>
                      <a:pPr algn="ctr"/>
                      <a:r>
                        <a:rPr lang="en-US" sz="3600" dirty="0"/>
                        <a:t>Material</a:t>
                      </a:r>
                    </a:p>
                  </a:txBody>
                  <a:tcPr/>
                </a:tc>
                <a:tc>
                  <a:txBody>
                    <a:bodyPr/>
                    <a:lstStyle/>
                    <a:p>
                      <a:pPr algn="ctr"/>
                      <a:r>
                        <a:rPr lang="en-US" sz="3600" dirty="0"/>
                        <a:t>Average </a:t>
                      </a:r>
                      <a:r>
                        <a:rPr lang="el-GR" sz="3600" dirty="0"/>
                        <a:t>α(</a:t>
                      </a:r>
                      <a:r>
                        <a:rPr lang="en-US" sz="3600" dirty="0"/>
                        <a:t>K⁻¹)</a:t>
                      </a:r>
                    </a:p>
                  </a:txBody>
                  <a:tcPr/>
                </a:tc>
                <a:extLst>
                  <a:ext uri="{0D108BD9-81ED-4DB2-BD59-A6C34878D82A}">
                    <a16:rowId xmlns:a16="http://schemas.microsoft.com/office/drawing/2014/main" val="1339063436"/>
                  </a:ext>
                </a:extLst>
              </a:tr>
              <a:tr h="695325">
                <a:tc>
                  <a:txBody>
                    <a:bodyPr/>
                    <a:lstStyle/>
                    <a:p>
                      <a:pPr algn="ctr"/>
                      <a:r>
                        <a:rPr lang="en-US" sz="3600" dirty="0"/>
                        <a:t>Aluminum</a:t>
                      </a:r>
                    </a:p>
                  </a:txBody>
                  <a:tcPr/>
                </a:tc>
                <a:tc>
                  <a:txBody>
                    <a:bodyPr/>
                    <a:lstStyle/>
                    <a:p>
                      <a:pPr algn="ctr"/>
                      <a:r>
                        <a:rPr lang="en-US" sz="3600" dirty="0"/>
                        <a:t>25×10⁻⁶</a:t>
                      </a:r>
                    </a:p>
                  </a:txBody>
                  <a:tcPr/>
                </a:tc>
                <a:extLst>
                  <a:ext uri="{0D108BD9-81ED-4DB2-BD59-A6C34878D82A}">
                    <a16:rowId xmlns:a16="http://schemas.microsoft.com/office/drawing/2014/main" val="1147862522"/>
                  </a:ext>
                </a:extLst>
              </a:tr>
              <a:tr h="695325">
                <a:tc>
                  <a:txBody>
                    <a:bodyPr/>
                    <a:lstStyle/>
                    <a:p>
                      <a:pPr algn="ctr"/>
                      <a:r>
                        <a:rPr lang="en-US" sz="3600" dirty="0"/>
                        <a:t>Copper</a:t>
                      </a:r>
                    </a:p>
                  </a:txBody>
                  <a:tcPr/>
                </a:tc>
                <a:tc>
                  <a:txBody>
                    <a:bodyPr/>
                    <a:lstStyle/>
                    <a:p>
                      <a:pPr algn="ctr"/>
                      <a:r>
                        <a:rPr lang="en-US" sz="3600" dirty="0"/>
                        <a:t>17×10⁻⁶</a:t>
                      </a:r>
                    </a:p>
                  </a:txBody>
                  <a:tcPr/>
                </a:tc>
                <a:extLst>
                  <a:ext uri="{0D108BD9-81ED-4DB2-BD59-A6C34878D82A}">
                    <a16:rowId xmlns:a16="http://schemas.microsoft.com/office/drawing/2014/main" val="3136345274"/>
                  </a:ext>
                </a:extLst>
              </a:tr>
              <a:tr h="695325">
                <a:tc>
                  <a:txBody>
                    <a:bodyPr/>
                    <a:lstStyle/>
                    <a:p>
                      <a:pPr algn="ctr"/>
                      <a:r>
                        <a:rPr lang="en-US" sz="3600" dirty="0"/>
                        <a:t>Gold</a:t>
                      </a:r>
                    </a:p>
                  </a:txBody>
                  <a:tcPr/>
                </a:tc>
                <a:tc>
                  <a:txBody>
                    <a:bodyPr/>
                    <a:lstStyle/>
                    <a:p>
                      <a:pPr algn="ctr"/>
                      <a:r>
                        <a:rPr lang="en-US" sz="3600" dirty="0"/>
                        <a:t>14×10⁻⁶</a:t>
                      </a:r>
                    </a:p>
                  </a:txBody>
                  <a:tcPr/>
                </a:tc>
                <a:extLst>
                  <a:ext uri="{0D108BD9-81ED-4DB2-BD59-A6C34878D82A}">
                    <a16:rowId xmlns:a16="http://schemas.microsoft.com/office/drawing/2014/main" val="3064857155"/>
                  </a:ext>
                </a:extLst>
              </a:tr>
              <a:tr h="695325">
                <a:tc>
                  <a:txBody>
                    <a:bodyPr/>
                    <a:lstStyle/>
                    <a:p>
                      <a:pPr algn="ctr"/>
                      <a:r>
                        <a:rPr lang="en-US" sz="3600" dirty="0"/>
                        <a:t>Lead</a:t>
                      </a:r>
                    </a:p>
                  </a:txBody>
                  <a:tcPr/>
                </a:tc>
                <a:tc>
                  <a:txBody>
                    <a:bodyPr/>
                    <a:lstStyle/>
                    <a:p>
                      <a:pPr algn="ctr"/>
                      <a:r>
                        <a:rPr lang="en-US" sz="3600" dirty="0"/>
                        <a:t>29×10⁻⁶</a:t>
                      </a:r>
                    </a:p>
                  </a:txBody>
                  <a:tcPr/>
                </a:tc>
                <a:extLst>
                  <a:ext uri="{0D108BD9-81ED-4DB2-BD59-A6C34878D82A}">
                    <a16:rowId xmlns:a16="http://schemas.microsoft.com/office/drawing/2014/main" val="165627294"/>
                  </a:ext>
                </a:extLst>
              </a:tr>
              <a:tr h="695325">
                <a:tc>
                  <a:txBody>
                    <a:bodyPr/>
                    <a:lstStyle/>
                    <a:p>
                      <a:pPr algn="ctr"/>
                      <a:r>
                        <a:rPr lang="en-US" sz="3600" dirty="0"/>
                        <a:t>Brass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dirty="0"/>
                        <a:t>18.7×10⁻⁶</a:t>
                      </a:r>
                    </a:p>
                  </a:txBody>
                  <a:tcPr/>
                </a:tc>
                <a:extLst>
                  <a:ext uri="{0D108BD9-81ED-4DB2-BD59-A6C34878D82A}">
                    <a16:rowId xmlns:a16="http://schemas.microsoft.com/office/drawing/2014/main" val="2432014673"/>
                  </a:ext>
                </a:extLst>
              </a:tr>
              <a:tr h="695325">
                <a:tc>
                  <a:txBody>
                    <a:bodyPr/>
                    <a:lstStyle/>
                    <a:p>
                      <a:pPr algn="ctr"/>
                      <a:r>
                        <a:rPr lang="en-US" sz="3600" dirty="0"/>
                        <a:t>Steel</a:t>
                      </a:r>
                    </a:p>
                  </a:txBody>
                  <a:tcPr/>
                </a:tc>
                <a:tc>
                  <a:txBody>
                    <a:bodyPr/>
                    <a:lstStyle/>
                    <a:p>
                      <a:pPr algn="ctr"/>
                      <a:r>
                        <a:rPr lang="en-US" sz="3600" dirty="0"/>
                        <a:t>11×10⁻⁶</a:t>
                      </a:r>
                    </a:p>
                  </a:txBody>
                  <a:tcPr/>
                </a:tc>
                <a:extLst>
                  <a:ext uri="{0D108BD9-81ED-4DB2-BD59-A6C34878D82A}">
                    <a16:rowId xmlns:a16="http://schemas.microsoft.com/office/drawing/2014/main" val="3974174021"/>
                  </a:ext>
                </a:extLst>
              </a:tr>
              <a:tr h="695325">
                <a:tc>
                  <a:txBody>
                    <a:bodyPr/>
                    <a:lstStyle/>
                    <a:p>
                      <a:pPr algn="ctr"/>
                      <a:r>
                        <a:rPr lang="en-US" sz="3600" dirty="0"/>
                        <a:t>Glass</a:t>
                      </a:r>
                    </a:p>
                  </a:txBody>
                  <a:tcPr/>
                </a:tc>
                <a:tc>
                  <a:txBody>
                    <a:bodyPr/>
                    <a:lstStyle/>
                    <a:p>
                      <a:pPr algn="ctr"/>
                      <a:r>
                        <a:rPr lang="en-US" sz="3600" dirty="0"/>
                        <a:t>9×10⁻⁶</a:t>
                      </a:r>
                    </a:p>
                  </a:txBody>
                  <a:tcPr/>
                </a:tc>
                <a:extLst>
                  <a:ext uri="{0D108BD9-81ED-4DB2-BD59-A6C34878D82A}">
                    <a16:rowId xmlns:a16="http://schemas.microsoft.com/office/drawing/2014/main" val="3601418938"/>
                  </a:ext>
                </a:extLst>
              </a:tr>
              <a:tr h="695325">
                <a:tc>
                  <a:txBody>
                    <a:bodyPr/>
                    <a:lstStyle/>
                    <a:p>
                      <a:pPr algn="ctr"/>
                      <a:r>
                        <a:rPr lang="en-US" sz="3600" dirty="0"/>
                        <a:t>Concrete</a:t>
                      </a:r>
                    </a:p>
                  </a:txBody>
                  <a:tcPr/>
                </a:tc>
                <a:tc>
                  <a:txBody>
                    <a:bodyPr/>
                    <a:lstStyle/>
                    <a:p>
                      <a:pPr algn="ctr"/>
                      <a:r>
                        <a:rPr lang="en-US" sz="3600" dirty="0"/>
                        <a:t>12×10⁻⁶</a:t>
                      </a:r>
                    </a:p>
                  </a:txBody>
                  <a:tcPr/>
                </a:tc>
                <a:extLst>
                  <a:ext uri="{0D108BD9-81ED-4DB2-BD59-A6C34878D82A}">
                    <a16:rowId xmlns:a16="http://schemas.microsoft.com/office/drawing/2014/main" val="1779353983"/>
                  </a:ext>
                </a:extLst>
              </a:tr>
            </a:tbl>
          </a:graphicData>
        </a:graphic>
      </p:graphicFrame>
    </p:spTree>
    <p:extLst>
      <p:ext uri="{BB962C8B-B14F-4D97-AF65-F5344CB8AC3E}">
        <p14:creationId xmlns:p14="http://schemas.microsoft.com/office/powerpoint/2010/main" val="274739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3"/>
          <p:cNvSpPr>
            <a:spLocks noGrp="1" noChangeArrowheads="1"/>
          </p:cNvSpPr>
          <p:nvPr>
            <p:ph type="title"/>
          </p:nvPr>
        </p:nvSpPr>
        <p:spPr>
          <a:xfrm>
            <a:off x="933450" y="0"/>
            <a:ext cx="7294563" cy="838200"/>
          </a:xfrm>
          <a:noFill/>
        </p:spPr>
        <p:txBody>
          <a:bodyPr lIns="90488" tIns="44450" rIns="90488" bIns="44450"/>
          <a:lstStyle/>
          <a:p>
            <a:pPr eaLnBrk="1" hangingPunct="1">
              <a:lnSpc>
                <a:spcPct val="90000"/>
              </a:lnSpc>
            </a:pPr>
            <a:r>
              <a:rPr lang="en-US" sz="3200" dirty="0"/>
              <a:t>Question123.9.11 </a:t>
            </a:r>
            <a:r>
              <a:rPr lang="en-US" sz="3200" i="1" dirty="0">
                <a:solidFill>
                  <a:srgbClr val="000000"/>
                </a:solidFill>
              </a:rPr>
              <a:t>	</a:t>
            </a:r>
            <a:r>
              <a:rPr lang="en-US" sz="3200" dirty="0">
                <a:solidFill>
                  <a:schemeClr val="accent2"/>
                </a:solidFill>
              </a:rPr>
              <a:t>Balloon in Freezer</a:t>
            </a:r>
          </a:p>
        </p:txBody>
      </p:sp>
      <p:sp>
        <p:nvSpPr>
          <p:cNvPr id="1161220" name="Rectangle 4"/>
          <p:cNvSpPr>
            <a:spLocks noChangeArrowheads="1"/>
          </p:cNvSpPr>
          <p:nvPr/>
        </p:nvSpPr>
        <p:spPr bwMode="auto">
          <a:xfrm>
            <a:off x="4572000" y="1476375"/>
            <a:ext cx="4191000" cy="2209800"/>
          </a:xfrm>
          <a:prstGeom prst="rect">
            <a:avLst/>
          </a:prstGeom>
          <a:noFill/>
          <a:ln w="9525">
            <a:noFill/>
            <a:miter lim="800000"/>
            <a:headEnd/>
            <a:tailEnd/>
          </a:ln>
          <a:effectLst/>
        </p:spPr>
        <p:txBody>
          <a:bodyPr lIns="90488" tIns="44450" rIns="90488" bIns="44450"/>
          <a:lstStyle/>
          <a:p>
            <a:pPr marL="401638" indent="-401638">
              <a:lnSpc>
                <a:spcPct val="90000"/>
              </a:lnSpc>
              <a:spcBef>
                <a:spcPct val="20000"/>
              </a:spcBef>
              <a:defRPr/>
            </a:pPr>
            <a:endParaRPr lang="en-US" sz="2000">
              <a:effectLst>
                <a:outerShdw blurRad="38100" dist="38100" dir="2700000" algn="tl">
                  <a:srgbClr val="C0C0C0"/>
                </a:outerShdw>
              </a:effectLst>
            </a:endParaRPr>
          </a:p>
        </p:txBody>
      </p:sp>
      <p:sp>
        <p:nvSpPr>
          <p:cNvPr id="167940" name="Rectangle 5"/>
          <p:cNvSpPr>
            <a:spLocks noChangeArrowheads="1"/>
          </p:cNvSpPr>
          <p:nvPr/>
        </p:nvSpPr>
        <p:spPr bwMode="auto">
          <a:xfrm>
            <a:off x="5283200" y="1054100"/>
            <a:ext cx="2994025" cy="1697038"/>
          </a:xfrm>
          <a:prstGeom prst="rect">
            <a:avLst/>
          </a:prstGeom>
          <a:noFill/>
          <a:ln w="9525">
            <a:noFill/>
            <a:miter lim="800000"/>
            <a:headEnd/>
            <a:tailEnd/>
          </a:ln>
        </p:spPr>
        <p:txBody>
          <a:bodyPr lIns="90488" tIns="44450" rIns="90488" bIns="44450"/>
          <a:lstStyle/>
          <a:p>
            <a:pPr marL="401638" indent="-401638">
              <a:lnSpc>
                <a:spcPct val="140000"/>
              </a:lnSpc>
              <a:spcBef>
                <a:spcPct val="20000"/>
              </a:spcBef>
            </a:pPr>
            <a:r>
              <a:rPr lang="en-US" sz="2000" b="1">
                <a:solidFill>
                  <a:schemeClr val="tx2"/>
                </a:solidFill>
              </a:rPr>
              <a:t>1) it increases</a:t>
            </a:r>
          </a:p>
          <a:p>
            <a:pPr marL="401638" indent="-401638">
              <a:lnSpc>
                <a:spcPct val="140000"/>
              </a:lnSpc>
              <a:spcBef>
                <a:spcPct val="20000"/>
              </a:spcBef>
            </a:pPr>
            <a:r>
              <a:rPr lang="en-US" sz="2000" b="1">
                <a:solidFill>
                  <a:schemeClr val="tx2"/>
                </a:solidFill>
              </a:rPr>
              <a:t>2) it does not change </a:t>
            </a:r>
          </a:p>
          <a:p>
            <a:pPr marL="401638" indent="-401638">
              <a:lnSpc>
                <a:spcPct val="140000"/>
              </a:lnSpc>
              <a:spcBef>
                <a:spcPct val="20000"/>
              </a:spcBef>
            </a:pPr>
            <a:r>
              <a:rPr lang="en-US" sz="2000" b="1">
                <a:solidFill>
                  <a:schemeClr val="tx2"/>
                </a:solidFill>
              </a:rPr>
              <a:t>3) it decreases</a:t>
            </a:r>
            <a:endParaRPr lang="en-US" sz="2000" b="1"/>
          </a:p>
        </p:txBody>
      </p:sp>
      <p:sp>
        <p:nvSpPr>
          <p:cNvPr id="167941" name="Rectangle 6"/>
          <p:cNvSpPr>
            <a:spLocks noGrp="1" noChangeArrowheads="1"/>
          </p:cNvSpPr>
          <p:nvPr>
            <p:ph type="body" idx="1"/>
          </p:nvPr>
        </p:nvSpPr>
        <p:spPr>
          <a:xfrm>
            <a:off x="257175" y="1255713"/>
            <a:ext cx="4333875" cy="1500187"/>
          </a:xfrm>
          <a:noFill/>
        </p:spPr>
        <p:txBody>
          <a:bodyPr lIns="90488" tIns="44450" rIns="90488" bIns="44450">
            <a:normAutofit/>
          </a:bodyPr>
          <a:lstStyle/>
          <a:p>
            <a:pPr marL="401638" indent="-401638" eaLnBrk="1" hangingPunct="1">
              <a:lnSpc>
                <a:spcPct val="130000"/>
              </a:lnSpc>
              <a:spcBef>
                <a:spcPct val="50000"/>
              </a:spcBef>
              <a:buFontTx/>
              <a:buNone/>
            </a:pPr>
            <a:r>
              <a:rPr lang="en-US" sz="1800" b="1" dirty="0"/>
              <a:t>	</a:t>
            </a:r>
            <a:r>
              <a:rPr lang="en-US" sz="2400" b="1" dirty="0"/>
              <a:t>What happens to the volume of a balloon if you put it in the freezer?</a:t>
            </a:r>
          </a:p>
        </p:txBody>
      </p:sp>
    </p:spTree>
    <p:extLst>
      <p:ext uri="{BB962C8B-B14F-4D97-AF65-F5344CB8AC3E}">
        <p14:creationId xmlns:p14="http://schemas.microsoft.com/office/powerpoint/2010/main" val="4016644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Footer Placeholder 4"/>
          <p:cNvSpPr>
            <a:spLocks noGrp="1"/>
          </p:cNvSpPr>
          <p:nvPr>
            <p:ph type="ftr" sz="quarter" idx="11"/>
          </p:nvPr>
        </p:nvSpPr>
        <p:spPr>
          <a:noFill/>
        </p:spPr>
        <p:txBody>
          <a:bodyPr/>
          <a:lstStyle/>
          <a:p>
            <a:r>
              <a:rPr lang="en-US"/>
              <a:t>R. Todd Lines</a:t>
            </a:r>
          </a:p>
        </p:txBody>
      </p:sp>
      <p:sp>
        <p:nvSpPr>
          <p:cNvPr id="168963" name="AutoShape 2"/>
          <p:cNvSpPr>
            <a:spLocks noChangeArrowheads="1"/>
          </p:cNvSpPr>
          <p:nvPr/>
        </p:nvSpPr>
        <p:spPr bwMode="auto">
          <a:xfrm>
            <a:off x="522288" y="3143250"/>
            <a:ext cx="7869237" cy="2362200"/>
          </a:xfrm>
          <a:prstGeom prst="roundRect">
            <a:avLst>
              <a:gd name="adj" fmla="val 16667"/>
            </a:avLst>
          </a:prstGeom>
          <a:solidFill>
            <a:schemeClr val="accent1"/>
          </a:solidFill>
          <a:ln w="38100">
            <a:solidFill>
              <a:srgbClr val="000000"/>
            </a:solidFill>
            <a:round/>
            <a:headEnd type="none" w="sm" len="sm"/>
            <a:tailEnd type="none" w="sm" len="sm"/>
          </a:ln>
        </p:spPr>
        <p:txBody>
          <a:bodyPr wrap="none" anchor="ctr"/>
          <a:lstStyle/>
          <a:p>
            <a:pPr algn="ctr" eaLnBrk="0" hangingPunct="0"/>
            <a:endParaRPr lang="en-US" sz="2400">
              <a:latin typeface="Times New Roman" pitchFamily="18" charset="0"/>
            </a:endParaRPr>
          </a:p>
        </p:txBody>
      </p:sp>
      <p:sp>
        <p:nvSpPr>
          <p:cNvPr id="1163267" name="Rectangle 3"/>
          <p:cNvSpPr>
            <a:spLocks noChangeArrowheads="1"/>
          </p:cNvSpPr>
          <p:nvPr/>
        </p:nvSpPr>
        <p:spPr bwMode="auto">
          <a:xfrm>
            <a:off x="547688" y="3219450"/>
            <a:ext cx="8213725" cy="1373188"/>
          </a:xfrm>
          <a:prstGeom prst="rect">
            <a:avLst/>
          </a:prstGeom>
          <a:noFill/>
          <a:ln w="9525">
            <a:noFill/>
            <a:miter lim="800000"/>
            <a:headEnd/>
            <a:tailEnd/>
          </a:ln>
          <a:effectLst/>
        </p:spPr>
        <p:txBody>
          <a:bodyPr lIns="92075" tIns="46038" rIns="92075" bIns="46038">
            <a:spAutoFit/>
          </a:bodyPr>
          <a:lstStyle/>
          <a:p>
            <a:pPr marL="285750" indent="-285750" eaLnBrk="0" hangingPunct="0">
              <a:lnSpc>
                <a:spcPct val="140000"/>
              </a:lnSpc>
              <a:spcBef>
                <a:spcPct val="50000"/>
              </a:spcBef>
              <a:defRPr/>
            </a:pPr>
            <a:r>
              <a:rPr lang="en-US" sz="2000" b="1">
                <a:solidFill>
                  <a:schemeClr val="bg2"/>
                </a:solidFill>
              </a:rPr>
              <a:t>	According to the Ideal Gas Law, </a:t>
            </a:r>
            <a:r>
              <a:rPr lang="en-US" sz="2000" b="1">
                <a:solidFill>
                  <a:srgbClr val="0066FF"/>
                </a:solidFill>
                <a:effectLst>
                  <a:outerShdw blurRad="38100" dist="38100" dir="2700000" algn="tl">
                    <a:srgbClr val="C0C0C0"/>
                  </a:outerShdw>
                </a:effectLst>
              </a:rPr>
              <a:t>when the temperature is reduced at constant pressure</a:t>
            </a:r>
            <a:r>
              <a:rPr lang="en-US" sz="2000" b="1">
                <a:solidFill>
                  <a:schemeClr val="bg2"/>
                </a:solidFill>
              </a:rPr>
              <a:t>, the </a:t>
            </a:r>
            <a:r>
              <a:rPr lang="en-US" sz="2000" b="1">
                <a:solidFill>
                  <a:schemeClr val="bg1"/>
                </a:solidFill>
                <a:effectLst>
                  <a:outerShdw blurRad="38100" dist="38100" dir="2700000" algn="tl">
                    <a:srgbClr val="C0C0C0"/>
                  </a:outerShdw>
                </a:effectLst>
              </a:rPr>
              <a:t>volume is reduced</a:t>
            </a:r>
            <a:r>
              <a:rPr lang="en-US" sz="2000" b="1">
                <a:solidFill>
                  <a:schemeClr val="bg2"/>
                </a:solidFill>
              </a:rPr>
              <a:t> as well.  The volume of the balloon therefore decreases.</a:t>
            </a:r>
            <a:endParaRPr lang="en-US" sz="2200" b="1">
              <a:solidFill>
                <a:schemeClr val="bg2"/>
              </a:solidFill>
            </a:endParaRPr>
          </a:p>
        </p:txBody>
      </p:sp>
      <p:sp>
        <p:nvSpPr>
          <p:cNvPr id="168965" name="Rectangle 5"/>
          <p:cNvSpPr>
            <a:spLocks noGrp="1" noChangeArrowheads="1"/>
          </p:cNvSpPr>
          <p:nvPr>
            <p:ph type="title"/>
          </p:nvPr>
        </p:nvSpPr>
        <p:spPr>
          <a:xfrm>
            <a:off x="933450" y="0"/>
            <a:ext cx="7294563" cy="838200"/>
          </a:xfrm>
          <a:noFill/>
        </p:spPr>
        <p:txBody>
          <a:bodyPr lIns="90488" tIns="44450" rIns="90488" bIns="44450"/>
          <a:lstStyle/>
          <a:p>
            <a:pPr eaLnBrk="1" hangingPunct="1">
              <a:lnSpc>
                <a:spcPct val="90000"/>
              </a:lnSpc>
            </a:pPr>
            <a:r>
              <a:rPr lang="en-US" sz="3200" dirty="0"/>
              <a:t>Question123.9.11 </a:t>
            </a:r>
            <a:r>
              <a:rPr lang="en-US" sz="3200" i="1" dirty="0">
                <a:solidFill>
                  <a:srgbClr val="000000"/>
                </a:solidFill>
              </a:rPr>
              <a:t>	</a:t>
            </a:r>
            <a:r>
              <a:rPr lang="en-US" sz="3200" dirty="0">
                <a:solidFill>
                  <a:schemeClr val="accent2"/>
                </a:solidFill>
              </a:rPr>
              <a:t>Balloon in Freezer</a:t>
            </a:r>
          </a:p>
        </p:txBody>
      </p:sp>
      <p:sp>
        <p:nvSpPr>
          <p:cNvPr id="1163270" name="Rectangle 6"/>
          <p:cNvSpPr>
            <a:spLocks noChangeArrowheads="1"/>
          </p:cNvSpPr>
          <p:nvPr/>
        </p:nvSpPr>
        <p:spPr bwMode="auto">
          <a:xfrm>
            <a:off x="4572000" y="1219200"/>
            <a:ext cx="4191000" cy="2209800"/>
          </a:xfrm>
          <a:prstGeom prst="rect">
            <a:avLst/>
          </a:prstGeom>
          <a:noFill/>
          <a:ln w="9525">
            <a:noFill/>
            <a:miter lim="800000"/>
            <a:headEnd/>
            <a:tailEnd/>
          </a:ln>
          <a:effectLst/>
        </p:spPr>
        <p:txBody>
          <a:bodyPr lIns="90488" tIns="44450" rIns="90488" bIns="44450"/>
          <a:lstStyle/>
          <a:p>
            <a:pPr marL="401638" indent="-401638">
              <a:lnSpc>
                <a:spcPct val="90000"/>
              </a:lnSpc>
              <a:spcBef>
                <a:spcPct val="20000"/>
              </a:spcBef>
              <a:defRPr/>
            </a:pPr>
            <a:endParaRPr lang="en-US" sz="2000">
              <a:effectLst>
                <a:outerShdw blurRad="38100" dist="38100" dir="2700000" algn="tl">
                  <a:srgbClr val="C0C0C0"/>
                </a:outerShdw>
              </a:effectLst>
            </a:endParaRPr>
          </a:p>
        </p:txBody>
      </p:sp>
      <p:sp>
        <p:nvSpPr>
          <p:cNvPr id="168967" name="Oval 7"/>
          <p:cNvSpPr>
            <a:spLocks noChangeArrowheads="1"/>
          </p:cNvSpPr>
          <p:nvPr/>
        </p:nvSpPr>
        <p:spPr bwMode="auto">
          <a:xfrm>
            <a:off x="4900613" y="2141538"/>
            <a:ext cx="2778125" cy="511175"/>
          </a:xfrm>
          <a:prstGeom prst="ellipse">
            <a:avLst/>
          </a:prstGeom>
          <a:noFill/>
          <a:ln w="38100">
            <a:solidFill>
              <a:schemeClr val="accent1"/>
            </a:solidFill>
            <a:round/>
            <a:headEnd/>
            <a:tailEnd/>
          </a:ln>
        </p:spPr>
        <p:txBody>
          <a:bodyPr anchor="ctr">
            <a:spAutoFit/>
          </a:bodyPr>
          <a:lstStyle/>
          <a:p>
            <a:endParaRPr lang="en-US"/>
          </a:p>
        </p:txBody>
      </p:sp>
      <p:sp>
        <p:nvSpPr>
          <p:cNvPr id="1163273" name="Rectangle 9"/>
          <p:cNvSpPr>
            <a:spLocks noChangeArrowheads="1"/>
          </p:cNvSpPr>
          <p:nvPr/>
        </p:nvSpPr>
        <p:spPr bwMode="auto">
          <a:xfrm>
            <a:off x="2865438" y="4578350"/>
            <a:ext cx="2743200" cy="838200"/>
          </a:xfrm>
          <a:prstGeom prst="rect">
            <a:avLst/>
          </a:prstGeom>
          <a:solidFill>
            <a:schemeClr val="bg2"/>
          </a:solidFill>
          <a:ln w="38100">
            <a:solidFill>
              <a:srgbClr val="FE9B03"/>
            </a:solidFill>
            <a:miter lim="800000"/>
            <a:headEnd/>
            <a:tailEnd/>
          </a:ln>
        </p:spPr>
        <p:txBody>
          <a:bodyPr wrap="none" anchor="ctr"/>
          <a:lstStyle/>
          <a:p>
            <a:endParaRPr lang="en-US"/>
          </a:p>
        </p:txBody>
      </p:sp>
      <p:sp>
        <p:nvSpPr>
          <p:cNvPr id="168969" name="Rectangle 10"/>
          <p:cNvSpPr>
            <a:spLocks noChangeArrowheads="1"/>
          </p:cNvSpPr>
          <p:nvPr/>
        </p:nvSpPr>
        <p:spPr bwMode="auto">
          <a:xfrm>
            <a:off x="4543425" y="4705350"/>
            <a:ext cx="885825" cy="579438"/>
          </a:xfrm>
          <a:prstGeom prst="rect">
            <a:avLst/>
          </a:prstGeom>
          <a:solidFill>
            <a:schemeClr val="bg2"/>
          </a:solidFill>
          <a:ln w="38100">
            <a:noFill/>
            <a:miter lim="800000"/>
            <a:headEnd/>
            <a:tailEnd/>
          </a:ln>
        </p:spPr>
        <p:txBody>
          <a:bodyPr wrap="none" lIns="0" tIns="0" rIns="0" bIns="0">
            <a:spAutoFit/>
          </a:bodyPr>
          <a:lstStyle/>
          <a:p>
            <a:pPr eaLnBrk="0" hangingPunct="0"/>
            <a:r>
              <a:rPr lang="en-US" sz="3800" b="1" i="1">
                <a:solidFill>
                  <a:schemeClr val="tx2"/>
                </a:solidFill>
                <a:latin typeface="Times New Roman" pitchFamily="18" charset="0"/>
              </a:rPr>
              <a:t>nRT</a:t>
            </a:r>
            <a:endParaRPr lang="en-US" sz="2000" b="1">
              <a:solidFill>
                <a:schemeClr val="tx2"/>
              </a:solidFill>
            </a:endParaRPr>
          </a:p>
        </p:txBody>
      </p:sp>
      <p:sp>
        <p:nvSpPr>
          <p:cNvPr id="168970" name="Rectangle 11"/>
          <p:cNvSpPr>
            <a:spLocks noChangeArrowheads="1"/>
          </p:cNvSpPr>
          <p:nvPr/>
        </p:nvSpPr>
        <p:spPr bwMode="auto">
          <a:xfrm>
            <a:off x="3151188" y="4705350"/>
            <a:ext cx="617537" cy="579438"/>
          </a:xfrm>
          <a:prstGeom prst="rect">
            <a:avLst/>
          </a:prstGeom>
          <a:solidFill>
            <a:schemeClr val="bg2"/>
          </a:solidFill>
          <a:ln w="38100">
            <a:noFill/>
            <a:miter lim="800000"/>
            <a:headEnd/>
            <a:tailEnd/>
          </a:ln>
        </p:spPr>
        <p:txBody>
          <a:bodyPr wrap="none" lIns="0" tIns="0" rIns="0" bIns="0">
            <a:spAutoFit/>
          </a:bodyPr>
          <a:lstStyle/>
          <a:p>
            <a:pPr eaLnBrk="0" hangingPunct="0"/>
            <a:r>
              <a:rPr lang="en-US" sz="3800" b="1" i="1">
                <a:solidFill>
                  <a:schemeClr val="tx2"/>
                </a:solidFill>
                <a:latin typeface="Times New Roman" pitchFamily="18" charset="0"/>
              </a:rPr>
              <a:t>PV</a:t>
            </a:r>
            <a:endParaRPr lang="en-US" sz="2000" b="1">
              <a:solidFill>
                <a:schemeClr val="tx2"/>
              </a:solidFill>
            </a:endParaRPr>
          </a:p>
        </p:txBody>
      </p:sp>
      <p:sp>
        <p:nvSpPr>
          <p:cNvPr id="168971" name="Rectangle 12"/>
          <p:cNvSpPr>
            <a:spLocks noChangeArrowheads="1"/>
          </p:cNvSpPr>
          <p:nvPr/>
        </p:nvSpPr>
        <p:spPr bwMode="auto">
          <a:xfrm>
            <a:off x="4006850" y="4649788"/>
            <a:ext cx="265113" cy="579437"/>
          </a:xfrm>
          <a:prstGeom prst="rect">
            <a:avLst/>
          </a:prstGeom>
          <a:solidFill>
            <a:schemeClr val="bg2"/>
          </a:solidFill>
          <a:ln w="38100">
            <a:noFill/>
            <a:miter lim="800000"/>
            <a:headEnd/>
            <a:tailEnd/>
          </a:ln>
        </p:spPr>
        <p:txBody>
          <a:bodyPr wrap="none" lIns="0" tIns="0" rIns="0" bIns="0">
            <a:spAutoFit/>
          </a:bodyPr>
          <a:lstStyle/>
          <a:p>
            <a:pPr eaLnBrk="0" hangingPunct="0"/>
            <a:r>
              <a:rPr lang="en-US" sz="3800" b="1">
                <a:solidFill>
                  <a:schemeClr val="tx2"/>
                </a:solidFill>
                <a:latin typeface="Symbol" pitchFamily="18" charset="2"/>
              </a:rPr>
              <a:t>=</a:t>
            </a:r>
            <a:endParaRPr lang="en-US" sz="2000" b="1">
              <a:solidFill>
                <a:schemeClr val="tx2"/>
              </a:solidFill>
            </a:endParaRPr>
          </a:p>
        </p:txBody>
      </p:sp>
      <p:sp>
        <p:nvSpPr>
          <p:cNvPr id="168972" name="Rectangle 13"/>
          <p:cNvSpPr>
            <a:spLocks noChangeArrowheads="1"/>
          </p:cNvSpPr>
          <p:nvPr/>
        </p:nvSpPr>
        <p:spPr bwMode="auto">
          <a:xfrm>
            <a:off x="5283200" y="1068388"/>
            <a:ext cx="2994025" cy="1697037"/>
          </a:xfrm>
          <a:prstGeom prst="rect">
            <a:avLst/>
          </a:prstGeom>
          <a:noFill/>
          <a:ln w="9525">
            <a:noFill/>
            <a:miter lim="800000"/>
            <a:headEnd/>
            <a:tailEnd/>
          </a:ln>
        </p:spPr>
        <p:txBody>
          <a:bodyPr lIns="90488" tIns="44450" rIns="90488" bIns="44450"/>
          <a:lstStyle/>
          <a:p>
            <a:pPr marL="401638" indent="-401638">
              <a:lnSpc>
                <a:spcPct val="140000"/>
              </a:lnSpc>
              <a:spcBef>
                <a:spcPct val="20000"/>
              </a:spcBef>
            </a:pPr>
            <a:r>
              <a:rPr lang="en-US" sz="2000" b="1">
                <a:solidFill>
                  <a:schemeClr val="tx2"/>
                </a:solidFill>
              </a:rPr>
              <a:t>1) it increases</a:t>
            </a:r>
          </a:p>
          <a:p>
            <a:pPr marL="401638" indent="-401638">
              <a:lnSpc>
                <a:spcPct val="140000"/>
              </a:lnSpc>
              <a:spcBef>
                <a:spcPct val="20000"/>
              </a:spcBef>
            </a:pPr>
            <a:r>
              <a:rPr lang="en-US" sz="2000" b="1">
                <a:solidFill>
                  <a:schemeClr val="tx2"/>
                </a:solidFill>
              </a:rPr>
              <a:t>2) it does not change </a:t>
            </a:r>
          </a:p>
          <a:p>
            <a:pPr marL="401638" indent="-401638">
              <a:lnSpc>
                <a:spcPct val="140000"/>
              </a:lnSpc>
              <a:spcBef>
                <a:spcPct val="20000"/>
              </a:spcBef>
            </a:pPr>
            <a:r>
              <a:rPr lang="en-US" sz="2000" b="1">
                <a:solidFill>
                  <a:schemeClr val="tx2"/>
                </a:solidFill>
              </a:rPr>
              <a:t>3) it decreases</a:t>
            </a:r>
            <a:endParaRPr lang="en-US" sz="2000" b="1"/>
          </a:p>
        </p:txBody>
      </p:sp>
      <p:sp>
        <p:nvSpPr>
          <p:cNvPr id="168973" name="Rectangle 14"/>
          <p:cNvSpPr>
            <a:spLocks noGrp="1" noChangeArrowheads="1"/>
          </p:cNvSpPr>
          <p:nvPr>
            <p:ph type="body" idx="1"/>
          </p:nvPr>
        </p:nvSpPr>
        <p:spPr>
          <a:xfrm>
            <a:off x="257175" y="1270000"/>
            <a:ext cx="4333875" cy="1500188"/>
          </a:xfrm>
          <a:noFill/>
        </p:spPr>
        <p:txBody>
          <a:bodyPr lIns="90488" tIns="44450" rIns="90488" bIns="44450">
            <a:normAutofit/>
          </a:bodyPr>
          <a:lstStyle/>
          <a:p>
            <a:pPr marL="401638" indent="-401638" eaLnBrk="1" hangingPunct="1">
              <a:lnSpc>
                <a:spcPct val="130000"/>
              </a:lnSpc>
              <a:spcBef>
                <a:spcPct val="50000"/>
              </a:spcBef>
              <a:buFontTx/>
              <a:buNone/>
            </a:pPr>
            <a:r>
              <a:rPr lang="en-US" sz="1800" b="1" dirty="0"/>
              <a:t>	</a:t>
            </a:r>
            <a:r>
              <a:rPr lang="en-US" sz="2400" b="1" dirty="0"/>
              <a:t>What happens to the volume of a balloon if you put it in the freezer?</a:t>
            </a:r>
          </a:p>
        </p:txBody>
      </p:sp>
      <p:sp>
        <p:nvSpPr>
          <p:cNvPr id="1163279" name="Text Box 15"/>
          <p:cNvSpPr txBox="1">
            <a:spLocks noChangeArrowheads="1"/>
          </p:cNvSpPr>
          <p:nvPr/>
        </p:nvSpPr>
        <p:spPr bwMode="auto">
          <a:xfrm>
            <a:off x="1162050" y="5972175"/>
            <a:ext cx="5141913" cy="711200"/>
          </a:xfrm>
          <a:prstGeom prst="rect">
            <a:avLst/>
          </a:prstGeom>
          <a:solidFill>
            <a:srgbClr val="3366FF"/>
          </a:solidFill>
          <a:ln w="9525">
            <a:solidFill>
              <a:schemeClr val="tx2"/>
            </a:solidFill>
            <a:miter lim="800000"/>
            <a:headEnd type="none" w="sm" len="sm"/>
            <a:tailEnd type="none" w="sm" len="sm"/>
          </a:ln>
          <a:effectLst/>
        </p:spPr>
        <p:txBody>
          <a:bodyPr wrap="none">
            <a:spAutoFit/>
          </a:bodyPr>
          <a:lstStyle/>
          <a:p>
            <a:pPr eaLnBrk="0" hangingPunct="0">
              <a:defRPr/>
            </a:pPr>
            <a:r>
              <a:rPr lang="en-US" sz="2000" b="1">
                <a:solidFill>
                  <a:srgbClr val="000000"/>
                </a:solidFill>
                <a:effectLst>
                  <a:outerShdw blurRad="38100" dist="38100" dir="2700000" algn="tl">
                    <a:srgbClr val="FFFFFF"/>
                  </a:outerShdw>
                </a:effectLst>
              </a:rPr>
              <a:t>Follow-up:</a:t>
            </a:r>
            <a:r>
              <a:rPr lang="en-US" sz="2000" b="1">
                <a:effectLst>
                  <a:outerShdw blurRad="38100" dist="38100" dir="2700000" algn="tl">
                    <a:srgbClr val="FFFFFF"/>
                  </a:outerShdw>
                </a:effectLst>
              </a:rPr>
              <a:t>  What happens to the volume </a:t>
            </a:r>
          </a:p>
          <a:p>
            <a:pPr eaLnBrk="0" hangingPunct="0">
              <a:defRPr/>
            </a:pPr>
            <a:r>
              <a:rPr lang="en-US" sz="2000" b="1">
                <a:effectLst>
                  <a:outerShdw blurRad="38100" dist="38100" dir="2700000" algn="tl">
                    <a:srgbClr val="FFFFFF"/>
                  </a:outerShdw>
                </a:effectLst>
              </a:rPr>
              <a:t>when the balloon rises in the air?</a:t>
            </a:r>
          </a:p>
        </p:txBody>
      </p:sp>
    </p:spTree>
    <p:extLst>
      <p:ext uri="{BB962C8B-B14F-4D97-AF65-F5344CB8AC3E}">
        <p14:creationId xmlns:p14="http://schemas.microsoft.com/office/powerpoint/2010/main" val="2537048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63279"/>
                                        </p:tgtEl>
                                        <p:attrNameLst>
                                          <p:attrName>style.visibility</p:attrName>
                                        </p:attrNameLst>
                                      </p:cBhvr>
                                      <p:to>
                                        <p:strVal val="visible"/>
                                      </p:to>
                                    </p:set>
                                    <p:anim calcmode="lin" valueType="num">
                                      <p:cBhvr additive="base">
                                        <p:cTn id="7" dur="500" fill="hold"/>
                                        <p:tgtEl>
                                          <p:spTgt spid="1163279"/>
                                        </p:tgtEl>
                                        <p:attrNameLst>
                                          <p:attrName>ppt_x</p:attrName>
                                        </p:attrNameLst>
                                      </p:cBhvr>
                                      <p:tavLst>
                                        <p:tav tm="0">
                                          <p:val>
                                            <p:strVal val="0-#ppt_w/2"/>
                                          </p:val>
                                        </p:tav>
                                        <p:tav tm="100000">
                                          <p:val>
                                            <p:strVal val="#ppt_x"/>
                                          </p:val>
                                        </p:tav>
                                      </p:tavLst>
                                    </p:anim>
                                    <p:anim calcmode="lin" valueType="num">
                                      <p:cBhvr additive="base">
                                        <p:cTn id="8" dur="500" fill="hold"/>
                                        <p:tgtEl>
                                          <p:spTgt spid="116327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1163273"/>
                                        </p:tgtEl>
                                        <p:attrNameLst>
                                          <p:attrName>style.visibility</p:attrName>
                                        </p:attrNameLst>
                                      </p:cBhvr>
                                      <p:to>
                                        <p:strVal val="visible"/>
                                      </p:to>
                                    </p:set>
                                    <p:anim calcmode="lin" valueType="num">
                                      <p:cBhvr>
                                        <p:cTn id="12" dur="500" fill="hold"/>
                                        <p:tgtEl>
                                          <p:spTgt spid="1163273"/>
                                        </p:tgtEl>
                                        <p:attrNameLst>
                                          <p:attrName>ppt_w</p:attrName>
                                        </p:attrNameLst>
                                      </p:cBhvr>
                                      <p:tavLst>
                                        <p:tav tm="0">
                                          <p:val>
                                            <p:fltVal val="0"/>
                                          </p:val>
                                        </p:tav>
                                        <p:tav tm="100000">
                                          <p:val>
                                            <p:strVal val="#ppt_w"/>
                                          </p:val>
                                        </p:tav>
                                      </p:tavLst>
                                    </p:anim>
                                    <p:anim calcmode="lin" valueType="num">
                                      <p:cBhvr>
                                        <p:cTn id="13" dur="500" fill="hold"/>
                                        <p:tgtEl>
                                          <p:spTgt spid="116327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3273" grpId="0" animBg="1"/>
      <p:bldP spid="1163279"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Number Placeholder 5"/>
          <p:cNvSpPr>
            <a:spLocks noGrp="1"/>
          </p:cNvSpPr>
          <p:nvPr>
            <p:ph type="sldNum" sz="quarter" idx="12"/>
          </p:nvPr>
        </p:nvSpPr>
        <p:spPr>
          <a:noFill/>
        </p:spPr>
        <p:txBody>
          <a:bodyPr/>
          <a:lstStyle/>
          <a:p>
            <a:fld id="{FD623F5D-5AF1-4B92-9E10-02055B579764}" type="slidenum">
              <a:rPr lang="en-US" smtClean="0"/>
              <a:pPr/>
              <a:t>22</a:t>
            </a:fld>
            <a:endParaRPr lang="en-US"/>
          </a:p>
        </p:txBody>
      </p:sp>
      <p:sp>
        <p:nvSpPr>
          <p:cNvPr id="158723" name="Rectangle 2"/>
          <p:cNvSpPr>
            <a:spLocks noGrp="1" noChangeArrowheads="1"/>
          </p:cNvSpPr>
          <p:nvPr>
            <p:ph type="title"/>
          </p:nvPr>
        </p:nvSpPr>
        <p:spPr/>
        <p:txBody>
          <a:bodyPr/>
          <a:lstStyle/>
          <a:p>
            <a:pPr eaLnBrk="1" hangingPunct="1"/>
            <a:r>
              <a:rPr lang="en-US" dirty="0"/>
              <a:t>Question123.9.7</a:t>
            </a:r>
          </a:p>
        </p:txBody>
      </p:sp>
      <p:sp>
        <p:nvSpPr>
          <p:cNvPr id="158724" name="Rectangle 3"/>
          <p:cNvSpPr>
            <a:spLocks noGrp="1" noChangeArrowheads="1"/>
          </p:cNvSpPr>
          <p:nvPr>
            <p:ph type="body" idx="1"/>
          </p:nvPr>
        </p:nvSpPr>
        <p:spPr/>
        <p:txBody>
          <a:bodyPr/>
          <a:lstStyle/>
          <a:p>
            <a:pPr marL="609600" indent="-609600" eaLnBrk="1" hangingPunct="1">
              <a:buFontTx/>
              <a:buNone/>
            </a:pPr>
            <a:r>
              <a:rPr lang="en-US" dirty="0"/>
              <a:t>Your friend has shaken your soda can. The pressure inside has mostly</a:t>
            </a:r>
          </a:p>
          <a:p>
            <a:pPr marL="609600" indent="-609600" eaLnBrk="1" hangingPunct="1">
              <a:buFontTx/>
              <a:buAutoNum type="alphaLcParenR"/>
            </a:pPr>
            <a:r>
              <a:rPr lang="en-US" dirty="0"/>
              <a:t>Increased</a:t>
            </a:r>
          </a:p>
          <a:p>
            <a:pPr marL="609600" indent="-609600" eaLnBrk="1" hangingPunct="1">
              <a:buFontTx/>
              <a:buAutoNum type="alphaLcParenR"/>
            </a:pPr>
            <a:r>
              <a:rPr lang="en-US" dirty="0"/>
              <a:t>Decreased</a:t>
            </a:r>
          </a:p>
          <a:p>
            <a:pPr marL="609600" indent="-609600" eaLnBrk="1" hangingPunct="1">
              <a:buFontTx/>
              <a:buAutoNum type="alphaLcParenR"/>
            </a:pPr>
            <a:r>
              <a:rPr lang="en-US" dirty="0"/>
              <a:t>Stayed the same</a:t>
            </a:r>
          </a:p>
          <a:p>
            <a:pPr marL="609600" indent="-609600" eaLnBrk="1" hangingPunct="1">
              <a:buFontTx/>
              <a:buAutoNum type="alphaLcParenR"/>
            </a:pPr>
            <a:r>
              <a:rPr lang="en-US" dirty="0"/>
              <a:t>Can’t tell</a:t>
            </a:r>
          </a:p>
        </p:txBody>
      </p:sp>
    </p:spTree>
    <p:extLst>
      <p:ext uri="{BB962C8B-B14F-4D97-AF65-F5344CB8AC3E}">
        <p14:creationId xmlns:p14="http://schemas.microsoft.com/office/powerpoint/2010/main" val="2868793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123.9.12</a:t>
            </a:r>
          </a:p>
        </p:txBody>
      </p:sp>
      <p:sp>
        <p:nvSpPr>
          <p:cNvPr id="3" name="Content Placeholder 2"/>
          <p:cNvSpPr>
            <a:spLocks noGrp="1"/>
          </p:cNvSpPr>
          <p:nvPr>
            <p:ph idx="1"/>
          </p:nvPr>
        </p:nvSpPr>
        <p:spPr>
          <a:xfrm>
            <a:off x="457200" y="1600200"/>
            <a:ext cx="4158343" cy="4525963"/>
          </a:xfrm>
        </p:spPr>
        <p:txBody>
          <a:bodyPr/>
          <a:lstStyle/>
          <a:p>
            <a:pPr>
              <a:buNone/>
            </a:pPr>
            <a:r>
              <a:rPr lang="en-US" sz="2800" dirty="0"/>
              <a:t>If we go from position A to position B in the PV diagram shown, along the red path, the temperature will </a:t>
            </a:r>
          </a:p>
          <a:p>
            <a:pPr marL="514350" indent="-514350">
              <a:buFont typeface="+mj-lt"/>
              <a:buAutoNum type="alphaLcParenR"/>
            </a:pPr>
            <a:r>
              <a:rPr lang="en-US" sz="2800" dirty="0"/>
              <a:t>Increase</a:t>
            </a:r>
          </a:p>
          <a:p>
            <a:pPr marL="514350" indent="-514350">
              <a:buFont typeface="+mj-lt"/>
              <a:buAutoNum type="alphaLcParenR"/>
            </a:pPr>
            <a:r>
              <a:rPr lang="en-US" sz="2800" dirty="0"/>
              <a:t>Decrease</a:t>
            </a:r>
          </a:p>
          <a:p>
            <a:pPr marL="514350" indent="-514350">
              <a:buFont typeface="+mj-lt"/>
              <a:buAutoNum type="alphaLcParenR"/>
            </a:pPr>
            <a:r>
              <a:rPr lang="en-US" sz="2800" dirty="0"/>
              <a:t>Stay the same</a:t>
            </a:r>
          </a:p>
          <a:p>
            <a:pPr marL="514350" indent="-514350">
              <a:buFont typeface="+mj-lt"/>
              <a:buAutoNum type="alphaLcParenR"/>
            </a:pPr>
            <a:r>
              <a:rPr lang="en-US" sz="2800" dirty="0"/>
              <a:t>Impossible to tell</a:t>
            </a:r>
          </a:p>
        </p:txBody>
      </p:sp>
      <p:sp>
        <p:nvSpPr>
          <p:cNvPr id="4" name="Slide Number Placeholder 3"/>
          <p:cNvSpPr>
            <a:spLocks noGrp="1"/>
          </p:cNvSpPr>
          <p:nvPr>
            <p:ph type="sldNum" sz="quarter" idx="12"/>
          </p:nvPr>
        </p:nvSpPr>
        <p:spPr/>
        <p:txBody>
          <a:bodyPr/>
          <a:lstStyle/>
          <a:p>
            <a:pPr>
              <a:defRPr/>
            </a:pPr>
            <a:fld id="{4E87D1FB-7ED3-4D53-B026-4508F19EE3B8}" type="slidenum">
              <a:rPr lang="en-US" smtClean="0"/>
              <a:pPr>
                <a:defRPr/>
              </a:pPr>
              <a:t>23</a:t>
            </a:fld>
            <a:endParaRPr lang="en-US"/>
          </a:p>
        </p:txBody>
      </p:sp>
      <p:pic>
        <p:nvPicPr>
          <p:cNvPr id="287746" name="Picture 2"/>
          <p:cNvPicPr>
            <a:picLocks noChangeAspect="1" noChangeArrowheads="1"/>
          </p:cNvPicPr>
          <p:nvPr/>
        </p:nvPicPr>
        <p:blipFill>
          <a:blip r:embed="rId2" cstate="print"/>
          <a:srcRect/>
          <a:stretch>
            <a:fillRect/>
          </a:stretch>
        </p:blipFill>
        <p:spPr bwMode="auto">
          <a:xfrm>
            <a:off x="4630917" y="2394857"/>
            <a:ext cx="4269769" cy="2844800"/>
          </a:xfrm>
          <a:prstGeom prst="rect">
            <a:avLst/>
          </a:prstGeom>
          <a:noFill/>
          <a:ln w="9525">
            <a:noFill/>
            <a:miter lim="800000"/>
            <a:headEnd/>
            <a:tailEnd/>
          </a:ln>
          <a:effectLst/>
        </p:spPr>
      </p:pic>
      <p:sp>
        <p:nvSpPr>
          <p:cNvPr id="7" name="TextBox 6"/>
          <p:cNvSpPr txBox="1"/>
          <p:nvPr/>
        </p:nvSpPr>
        <p:spPr>
          <a:xfrm>
            <a:off x="7590972" y="3788228"/>
            <a:ext cx="338554" cy="369332"/>
          </a:xfrm>
          <a:prstGeom prst="rect">
            <a:avLst/>
          </a:prstGeom>
          <a:noFill/>
        </p:spPr>
        <p:txBody>
          <a:bodyPr wrap="none" rtlCol="0">
            <a:spAutoFit/>
          </a:bodyPr>
          <a:lstStyle/>
          <a:p>
            <a:r>
              <a:rPr lang="en-US" dirty="0"/>
              <a:t>A</a:t>
            </a:r>
          </a:p>
        </p:txBody>
      </p:sp>
      <p:sp>
        <p:nvSpPr>
          <p:cNvPr id="8" name="TextBox 7"/>
          <p:cNvSpPr txBox="1"/>
          <p:nvPr/>
        </p:nvSpPr>
        <p:spPr>
          <a:xfrm>
            <a:off x="7612743" y="2663371"/>
            <a:ext cx="338554" cy="369332"/>
          </a:xfrm>
          <a:prstGeom prst="rect">
            <a:avLst/>
          </a:prstGeom>
          <a:noFill/>
        </p:spPr>
        <p:txBody>
          <a:bodyPr wrap="none" rtlCol="0">
            <a:spAutoFit/>
          </a:bodyPr>
          <a:lstStyle/>
          <a:p>
            <a:r>
              <a:rPr lang="en-US" dirty="0"/>
              <a:t>B</a:t>
            </a:r>
          </a:p>
        </p:txBody>
      </p:sp>
    </p:spTree>
    <p:extLst>
      <p:ext uri="{BB962C8B-B14F-4D97-AF65-F5344CB8AC3E}">
        <p14:creationId xmlns:p14="http://schemas.microsoft.com/office/powerpoint/2010/main" val="1767806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123.9.13</a:t>
            </a:r>
          </a:p>
        </p:txBody>
      </p:sp>
      <p:sp>
        <p:nvSpPr>
          <p:cNvPr id="3" name="Content Placeholder 2"/>
          <p:cNvSpPr>
            <a:spLocks noGrp="1"/>
          </p:cNvSpPr>
          <p:nvPr>
            <p:ph idx="1"/>
          </p:nvPr>
        </p:nvSpPr>
        <p:spPr>
          <a:xfrm>
            <a:off x="457200" y="1600200"/>
            <a:ext cx="3722914" cy="4525963"/>
          </a:xfrm>
        </p:spPr>
        <p:txBody>
          <a:bodyPr/>
          <a:lstStyle/>
          <a:p>
            <a:pPr>
              <a:buNone/>
            </a:pPr>
            <a:r>
              <a:rPr lang="en-US" sz="2800" dirty="0"/>
              <a:t>The process shown on this graph is called an</a:t>
            </a:r>
          </a:p>
          <a:p>
            <a:pPr marL="514350" indent="-514350">
              <a:buFont typeface="+mj-lt"/>
              <a:buAutoNum type="alphaLcParenR"/>
            </a:pPr>
            <a:r>
              <a:rPr lang="en-US" sz="2800" dirty="0"/>
              <a:t>Isobaric process</a:t>
            </a:r>
          </a:p>
          <a:p>
            <a:pPr marL="514350" indent="-514350">
              <a:buFont typeface="+mj-lt"/>
              <a:buAutoNum type="alphaLcParenR"/>
            </a:pPr>
            <a:r>
              <a:rPr lang="en-US" sz="2800" dirty="0"/>
              <a:t>Isochoric process</a:t>
            </a:r>
          </a:p>
          <a:p>
            <a:pPr marL="514350" indent="-514350">
              <a:buFont typeface="+mj-lt"/>
              <a:buAutoNum type="alphaLcParenR"/>
            </a:pPr>
            <a:r>
              <a:rPr lang="en-US" sz="2800" dirty="0"/>
              <a:t>Adiabatic process</a:t>
            </a:r>
          </a:p>
          <a:p>
            <a:pPr marL="514350" indent="-514350">
              <a:buFont typeface="+mj-lt"/>
              <a:buAutoNum type="alphaLcParenR"/>
            </a:pPr>
            <a:r>
              <a:rPr lang="en-US" sz="2800" dirty="0"/>
              <a:t>Isothermal process</a:t>
            </a:r>
          </a:p>
        </p:txBody>
      </p:sp>
      <p:sp>
        <p:nvSpPr>
          <p:cNvPr id="4" name="Slide Number Placeholder 3"/>
          <p:cNvSpPr>
            <a:spLocks noGrp="1"/>
          </p:cNvSpPr>
          <p:nvPr>
            <p:ph type="sldNum" sz="quarter" idx="12"/>
          </p:nvPr>
        </p:nvSpPr>
        <p:spPr/>
        <p:txBody>
          <a:bodyPr/>
          <a:lstStyle/>
          <a:p>
            <a:pPr>
              <a:defRPr/>
            </a:pPr>
            <a:fld id="{4E87D1FB-7ED3-4D53-B026-4508F19EE3B8}" type="slidenum">
              <a:rPr lang="en-US" smtClean="0"/>
              <a:pPr>
                <a:defRPr/>
              </a:pPr>
              <a:t>24</a:t>
            </a:fld>
            <a:endParaRPr lang="en-US"/>
          </a:p>
        </p:txBody>
      </p:sp>
      <p:pic>
        <p:nvPicPr>
          <p:cNvPr id="287746" name="Picture 2"/>
          <p:cNvPicPr>
            <a:picLocks noChangeAspect="1" noChangeArrowheads="1"/>
          </p:cNvPicPr>
          <p:nvPr/>
        </p:nvPicPr>
        <p:blipFill>
          <a:blip r:embed="rId2" cstate="print"/>
          <a:srcRect/>
          <a:stretch>
            <a:fillRect/>
          </a:stretch>
        </p:blipFill>
        <p:spPr bwMode="auto">
          <a:xfrm>
            <a:off x="4630917" y="2394857"/>
            <a:ext cx="4269769" cy="2844800"/>
          </a:xfrm>
          <a:prstGeom prst="rect">
            <a:avLst/>
          </a:prstGeom>
          <a:noFill/>
          <a:ln w="9525">
            <a:noFill/>
            <a:miter lim="800000"/>
            <a:headEnd/>
            <a:tailEnd/>
          </a:ln>
          <a:effectLst/>
        </p:spPr>
      </p:pic>
    </p:spTree>
    <p:extLst>
      <p:ext uri="{BB962C8B-B14F-4D97-AF65-F5344CB8AC3E}">
        <p14:creationId xmlns:p14="http://schemas.microsoft.com/office/powerpoint/2010/main" val="3128873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123.9.15</a:t>
            </a:r>
          </a:p>
        </p:txBody>
      </p:sp>
      <p:sp>
        <p:nvSpPr>
          <p:cNvPr id="3" name="Content Placeholder 2"/>
          <p:cNvSpPr>
            <a:spLocks noGrp="1"/>
          </p:cNvSpPr>
          <p:nvPr>
            <p:ph idx="1"/>
          </p:nvPr>
        </p:nvSpPr>
        <p:spPr>
          <a:xfrm>
            <a:off x="283028" y="1251859"/>
            <a:ext cx="8229600" cy="1346200"/>
          </a:xfrm>
        </p:spPr>
        <p:txBody>
          <a:bodyPr/>
          <a:lstStyle/>
          <a:p>
            <a:pPr>
              <a:buNone/>
            </a:pPr>
            <a:r>
              <a:rPr lang="en-US" dirty="0"/>
              <a:t>I have two pistons filled with gas. In which piston is the pressure higher?</a:t>
            </a:r>
          </a:p>
        </p:txBody>
      </p:sp>
      <p:sp>
        <p:nvSpPr>
          <p:cNvPr id="4" name="Slide Number Placeholder 3"/>
          <p:cNvSpPr>
            <a:spLocks noGrp="1"/>
          </p:cNvSpPr>
          <p:nvPr>
            <p:ph type="sldNum" sz="quarter" idx="12"/>
          </p:nvPr>
        </p:nvSpPr>
        <p:spPr>
          <a:xfrm>
            <a:off x="7010400" y="5939064"/>
            <a:ext cx="2133600" cy="476250"/>
          </a:xfrm>
        </p:spPr>
        <p:txBody>
          <a:bodyPr/>
          <a:lstStyle/>
          <a:p>
            <a:pPr>
              <a:defRPr/>
            </a:pPr>
            <a:fld id="{4E87D1FB-7ED3-4D53-B026-4508F19EE3B8}" type="slidenum">
              <a:rPr lang="en-US" smtClean="0"/>
              <a:pPr>
                <a:defRPr/>
              </a:pPr>
              <a:t>25</a:t>
            </a:fld>
            <a:endParaRPr lang="en-US"/>
          </a:p>
        </p:txBody>
      </p:sp>
      <p:grpSp>
        <p:nvGrpSpPr>
          <p:cNvPr id="14" name="Group 13"/>
          <p:cNvGrpSpPr/>
          <p:nvPr/>
        </p:nvGrpSpPr>
        <p:grpSpPr>
          <a:xfrm>
            <a:off x="2017488" y="2801269"/>
            <a:ext cx="1785257" cy="2256971"/>
            <a:chOff x="2438400" y="1828800"/>
            <a:chExt cx="4953000" cy="4114800"/>
          </a:xfrm>
        </p:grpSpPr>
        <p:sp>
          <p:nvSpPr>
            <p:cNvPr id="5" name="Can 4"/>
            <p:cNvSpPr/>
            <p:nvPr/>
          </p:nvSpPr>
          <p:spPr>
            <a:xfrm>
              <a:off x="2438400" y="1828800"/>
              <a:ext cx="4953000" cy="4114800"/>
            </a:xfrm>
            <a:prstGeom prst="can">
              <a:avLst>
                <a:gd name="adj" fmla="val 933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n 5"/>
            <p:cNvSpPr/>
            <p:nvPr/>
          </p:nvSpPr>
          <p:spPr>
            <a:xfrm flipV="1">
              <a:off x="2438400" y="3352800"/>
              <a:ext cx="4953000" cy="2590800"/>
            </a:xfrm>
            <a:prstGeom prst="can">
              <a:avLst>
                <a:gd name="adj" fmla="val 15700"/>
              </a:avLst>
            </a:prstGeom>
            <a:gradFill flip="none" rotWithShape="1">
              <a:gsLst>
                <a:gs pos="0">
                  <a:srgbClr val="FFFF00">
                    <a:tint val="66000"/>
                    <a:satMod val="160000"/>
                    <a:alpha val="1000"/>
                  </a:srgbClr>
                </a:gs>
                <a:gs pos="50000">
                  <a:srgbClr val="FFFF00">
                    <a:tint val="44500"/>
                    <a:satMod val="160000"/>
                  </a:srgbClr>
                </a:gs>
                <a:gs pos="100000">
                  <a:srgbClr val="FFFF00">
                    <a:tint val="23500"/>
                    <a:satMod val="160000"/>
                  </a:srgb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an 6"/>
            <p:cNvSpPr/>
            <p:nvPr/>
          </p:nvSpPr>
          <p:spPr>
            <a:xfrm>
              <a:off x="2438400" y="3048000"/>
              <a:ext cx="4953000" cy="685800"/>
            </a:xfrm>
            <a:prstGeom prst="can">
              <a:avLst>
                <a:gd name="adj" fmla="val 50000"/>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Can 15"/>
          <p:cNvSpPr/>
          <p:nvPr/>
        </p:nvSpPr>
        <p:spPr>
          <a:xfrm>
            <a:off x="5450117" y="2794012"/>
            <a:ext cx="1785257" cy="2256971"/>
          </a:xfrm>
          <a:prstGeom prst="can">
            <a:avLst>
              <a:gd name="adj" fmla="val 933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an 16"/>
          <p:cNvSpPr/>
          <p:nvPr/>
        </p:nvSpPr>
        <p:spPr>
          <a:xfrm flipV="1">
            <a:off x="5450117" y="3976927"/>
            <a:ext cx="1785257" cy="1074056"/>
          </a:xfrm>
          <a:prstGeom prst="can">
            <a:avLst>
              <a:gd name="adj" fmla="val 15700"/>
            </a:avLst>
          </a:prstGeom>
          <a:gradFill flip="none" rotWithShape="1">
            <a:gsLst>
              <a:gs pos="0">
                <a:srgbClr val="FFFF00">
                  <a:tint val="66000"/>
                  <a:satMod val="160000"/>
                  <a:alpha val="1000"/>
                </a:srgbClr>
              </a:gs>
              <a:gs pos="50000">
                <a:srgbClr val="FFFF00">
                  <a:tint val="44500"/>
                  <a:satMod val="160000"/>
                </a:srgbClr>
              </a:gs>
              <a:gs pos="100000">
                <a:srgbClr val="FFFF00">
                  <a:tint val="23500"/>
                  <a:satMod val="160000"/>
                </a:srgb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an 17"/>
          <p:cNvSpPr/>
          <p:nvPr/>
        </p:nvSpPr>
        <p:spPr>
          <a:xfrm>
            <a:off x="5450117" y="3898164"/>
            <a:ext cx="1785257" cy="376162"/>
          </a:xfrm>
          <a:prstGeom prst="can">
            <a:avLst>
              <a:gd name="adj" fmla="val 50000"/>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598056" y="4136584"/>
            <a:ext cx="723275" cy="369332"/>
          </a:xfrm>
          <a:prstGeom prst="rect">
            <a:avLst/>
          </a:prstGeom>
          <a:noFill/>
        </p:spPr>
        <p:txBody>
          <a:bodyPr wrap="none" rtlCol="0">
            <a:spAutoFit/>
          </a:bodyPr>
          <a:lstStyle/>
          <a:p>
            <a:r>
              <a:rPr lang="en-US" dirty="0"/>
              <a:t>290K</a:t>
            </a:r>
          </a:p>
        </p:txBody>
      </p:sp>
      <p:sp>
        <p:nvSpPr>
          <p:cNvPr id="20" name="TextBox 19"/>
          <p:cNvSpPr txBox="1"/>
          <p:nvPr/>
        </p:nvSpPr>
        <p:spPr>
          <a:xfrm>
            <a:off x="5958116" y="4390584"/>
            <a:ext cx="723275" cy="369332"/>
          </a:xfrm>
          <a:prstGeom prst="rect">
            <a:avLst/>
          </a:prstGeom>
          <a:noFill/>
        </p:spPr>
        <p:txBody>
          <a:bodyPr wrap="none" rtlCol="0">
            <a:spAutoFit/>
          </a:bodyPr>
          <a:lstStyle/>
          <a:p>
            <a:r>
              <a:rPr lang="en-US" dirty="0"/>
              <a:t>290K</a:t>
            </a:r>
          </a:p>
        </p:txBody>
      </p:sp>
      <p:sp>
        <p:nvSpPr>
          <p:cNvPr id="21" name="TextBox 20"/>
          <p:cNvSpPr txBox="1"/>
          <p:nvPr/>
        </p:nvSpPr>
        <p:spPr>
          <a:xfrm>
            <a:off x="2743202" y="5254184"/>
            <a:ext cx="458780" cy="584775"/>
          </a:xfrm>
          <a:prstGeom prst="rect">
            <a:avLst/>
          </a:prstGeom>
          <a:noFill/>
        </p:spPr>
        <p:txBody>
          <a:bodyPr wrap="none" rtlCol="0">
            <a:spAutoFit/>
          </a:bodyPr>
          <a:lstStyle/>
          <a:p>
            <a:r>
              <a:rPr lang="en-US" sz="3200" dirty="0"/>
              <a:t>A</a:t>
            </a:r>
          </a:p>
        </p:txBody>
      </p:sp>
      <p:sp>
        <p:nvSpPr>
          <p:cNvPr id="22" name="TextBox 21"/>
          <p:cNvSpPr txBox="1"/>
          <p:nvPr/>
        </p:nvSpPr>
        <p:spPr>
          <a:xfrm>
            <a:off x="6175831" y="5174355"/>
            <a:ext cx="458780" cy="584775"/>
          </a:xfrm>
          <a:prstGeom prst="rect">
            <a:avLst/>
          </a:prstGeom>
          <a:noFill/>
        </p:spPr>
        <p:txBody>
          <a:bodyPr wrap="none" rtlCol="0">
            <a:spAutoFit/>
          </a:bodyPr>
          <a:lstStyle/>
          <a:p>
            <a:r>
              <a:rPr lang="en-US" sz="3200" dirty="0"/>
              <a:t>B</a:t>
            </a:r>
          </a:p>
        </p:txBody>
      </p:sp>
      <p:sp>
        <p:nvSpPr>
          <p:cNvPr id="23" name="TextBox 22"/>
          <p:cNvSpPr txBox="1"/>
          <p:nvPr/>
        </p:nvSpPr>
        <p:spPr>
          <a:xfrm>
            <a:off x="3367310" y="5863784"/>
            <a:ext cx="2674130" cy="707886"/>
          </a:xfrm>
          <a:prstGeom prst="rect">
            <a:avLst/>
          </a:prstGeom>
          <a:noFill/>
        </p:spPr>
        <p:txBody>
          <a:bodyPr wrap="none" rtlCol="0">
            <a:spAutoFit/>
          </a:bodyPr>
          <a:lstStyle/>
          <a:p>
            <a:r>
              <a:rPr lang="en-US" sz="2000" dirty="0"/>
              <a:t>C   Both are the same</a:t>
            </a:r>
          </a:p>
          <a:p>
            <a:r>
              <a:rPr lang="en-US" sz="2000" dirty="0"/>
              <a:t>D   Impossible to tell</a:t>
            </a:r>
          </a:p>
        </p:txBody>
      </p:sp>
    </p:spTree>
    <p:extLst>
      <p:ext uri="{BB962C8B-B14F-4D97-AF65-F5344CB8AC3E}">
        <p14:creationId xmlns:p14="http://schemas.microsoft.com/office/powerpoint/2010/main" val="686255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123.9.14</a:t>
            </a:r>
          </a:p>
        </p:txBody>
      </p:sp>
      <p:sp>
        <p:nvSpPr>
          <p:cNvPr id="3" name="Content Placeholder 2"/>
          <p:cNvSpPr>
            <a:spLocks noGrp="1"/>
          </p:cNvSpPr>
          <p:nvPr>
            <p:ph idx="1"/>
          </p:nvPr>
        </p:nvSpPr>
        <p:spPr>
          <a:xfrm>
            <a:off x="283028" y="1251859"/>
            <a:ext cx="8229600" cy="1346200"/>
          </a:xfrm>
        </p:spPr>
        <p:txBody>
          <a:bodyPr>
            <a:normAutofit fontScale="47500" lnSpcReduction="20000"/>
          </a:bodyPr>
          <a:lstStyle/>
          <a:p>
            <a:pPr>
              <a:buNone/>
            </a:pPr>
            <a:r>
              <a:rPr lang="en-US" dirty="0"/>
              <a:t>The process shown on this graph is called an</a:t>
            </a:r>
          </a:p>
          <a:p>
            <a:pPr marL="514350" indent="-514350">
              <a:buFont typeface="+mj-lt"/>
              <a:buAutoNum type="alphaLcParenR"/>
            </a:pPr>
            <a:r>
              <a:rPr lang="en-US" dirty="0"/>
              <a:t>Isobaric process</a:t>
            </a:r>
          </a:p>
          <a:p>
            <a:pPr marL="514350" indent="-514350">
              <a:buFont typeface="+mj-lt"/>
              <a:buAutoNum type="alphaLcParenR"/>
            </a:pPr>
            <a:r>
              <a:rPr lang="en-US" dirty="0"/>
              <a:t>Isochoric process</a:t>
            </a:r>
          </a:p>
          <a:p>
            <a:pPr marL="514350" indent="-514350">
              <a:buFont typeface="+mj-lt"/>
              <a:buAutoNum type="alphaLcParenR"/>
            </a:pPr>
            <a:r>
              <a:rPr lang="en-US" dirty="0"/>
              <a:t>Adiabatic process</a:t>
            </a:r>
          </a:p>
          <a:p>
            <a:pPr marL="514350" indent="-514350">
              <a:buFont typeface="+mj-lt"/>
              <a:buAutoNum type="alphaLcParenR"/>
            </a:pPr>
            <a:r>
              <a:rPr lang="en-US" dirty="0"/>
              <a:t>Isothermal process</a:t>
            </a:r>
          </a:p>
        </p:txBody>
      </p:sp>
      <p:sp>
        <p:nvSpPr>
          <p:cNvPr id="4" name="Slide Number Placeholder 3"/>
          <p:cNvSpPr>
            <a:spLocks noGrp="1"/>
          </p:cNvSpPr>
          <p:nvPr>
            <p:ph type="sldNum" sz="quarter" idx="12"/>
          </p:nvPr>
        </p:nvSpPr>
        <p:spPr>
          <a:xfrm>
            <a:off x="6625771" y="6381750"/>
            <a:ext cx="2133600" cy="476250"/>
          </a:xfrm>
        </p:spPr>
        <p:txBody>
          <a:bodyPr/>
          <a:lstStyle/>
          <a:p>
            <a:pPr>
              <a:defRPr/>
            </a:pPr>
            <a:fld id="{4E87D1FB-7ED3-4D53-B026-4508F19EE3B8}" type="slidenum">
              <a:rPr lang="en-US" smtClean="0"/>
              <a:pPr>
                <a:defRPr/>
              </a:pPr>
              <a:t>26</a:t>
            </a:fld>
            <a:endParaRPr lang="en-US"/>
          </a:p>
        </p:txBody>
      </p:sp>
      <p:pic>
        <p:nvPicPr>
          <p:cNvPr id="289796" name="Picture 4"/>
          <p:cNvPicPr>
            <a:picLocks noChangeAspect="1" noChangeArrowheads="1"/>
          </p:cNvPicPr>
          <p:nvPr/>
        </p:nvPicPr>
        <p:blipFill>
          <a:blip r:embed="rId2" cstate="print"/>
          <a:srcRect/>
          <a:stretch>
            <a:fillRect/>
          </a:stretch>
        </p:blipFill>
        <p:spPr bwMode="auto">
          <a:xfrm>
            <a:off x="4800373" y="2322513"/>
            <a:ext cx="3429227" cy="2284977"/>
          </a:xfrm>
          <a:prstGeom prst="rect">
            <a:avLst/>
          </a:prstGeom>
          <a:noFill/>
          <a:ln w="9525">
            <a:noFill/>
            <a:miter lim="800000"/>
            <a:headEnd/>
            <a:tailEnd/>
          </a:ln>
          <a:effectLst/>
        </p:spPr>
      </p:pic>
    </p:spTree>
    <p:extLst>
      <p:ext uri="{BB962C8B-B14F-4D97-AF65-F5344CB8AC3E}">
        <p14:creationId xmlns:p14="http://schemas.microsoft.com/office/powerpoint/2010/main" val="2093786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123.9.15</a:t>
            </a:r>
          </a:p>
        </p:txBody>
      </p:sp>
      <p:sp>
        <p:nvSpPr>
          <p:cNvPr id="3" name="Content Placeholder 2"/>
          <p:cNvSpPr>
            <a:spLocks noGrp="1"/>
          </p:cNvSpPr>
          <p:nvPr>
            <p:ph idx="1"/>
          </p:nvPr>
        </p:nvSpPr>
        <p:spPr>
          <a:xfrm>
            <a:off x="283028" y="1251859"/>
            <a:ext cx="8229600" cy="1346200"/>
          </a:xfrm>
        </p:spPr>
        <p:txBody>
          <a:bodyPr>
            <a:normAutofit fontScale="47500" lnSpcReduction="20000"/>
          </a:bodyPr>
          <a:lstStyle/>
          <a:p>
            <a:pPr>
              <a:buNone/>
            </a:pPr>
            <a:r>
              <a:rPr lang="en-US" dirty="0"/>
              <a:t>The process shown on this graph is called an</a:t>
            </a:r>
          </a:p>
          <a:p>
            <a:pPr marL="514350" indent="-514350">
              <a:buFont typeface="+mj-lt"/>
              <a:buAutoNum type="alphaLcParenR"/>
            </a:pPr>
            <a:r>
              <a:rPr lang="en-US" dirty="0"/>
              <a:t>Isobaric process</a:t>
            </a:r>
          </a:p>
          <a:p>
            <a:pPr marL="514350" indent="-514350">
              <a:buFont typeface="+mj-lt"/>
              <a:buAutoNum type="alphaLcParenR"/>
            </a:pPr>
            <a:r>
              <a:rPr lang="en-US" dirty="0"/>
              <a:t>Isochoric process</a:t>
            </a:r>
          </a:p>
          <a:p>
            <a:pPr marL="514350" indent="-514350">
              <a:buFont typeface="+mj-lt"/>
              <a:buAutoNum type="alphaLcParenR"/>
            </a:pPr>
            <a:r>
              <a:rPr lang="en-US" dirty="0"/>
              <a:t>Adiabatic process</a:t>
            </a:r>
          </a:p>
          <a:p>
            <a:pPr marL="514350" indent="-514350">
              <a:buFont typeface="+mj-lt"/>
              <a:buAutoNum type="alphaLcParenR"/>
            </a:pPr>
            <a:r>
              <a:rPr lang="en-US" dirty="0"/>
              <a:t>Isothermal process</a:t>
            </a:r>
          </a:p>
        </p:txBody>
      </p:sp>
      <p:sp>
        <p:nvSpPr>
          <p:cNvPr id="4" name="Slide Number Placeholder 3"/>
          <p:cNvSpPr>
            <a:spLocks noGrp="1"/>
          </p:cNvSpPr>
          <p:nvPr>
            <p:ph type="sldNum" sz="quarter" idx="12"/>
          </p:nvPr>
        </p:nvSpPr>
        <p:spPr>
          <a:xfrm>
            <a:off x="6625771" y="6381750"/>
            <a:ext cx="2133600" cy="476250"/>
          </a:xfrm>
        </p:spPr>
        <p:txBody>
          <a:bodyPr/>
          <a:lstStyle/>
          <a:p>
            <a:pPr>
              <a:defRPr/>
            </a:pPr>
            <a:fld id="{4E87D1FB-7ED3-4D53-B026-4508F19EE3B8}" type="slidenum">
              <a:rPr lang="en-US" smtClean="0"/>
              <a:pPr>
                <a:defRPr/>
              </a:pPr>
              <a:t>27</a:t>
            </a:fld>
            <a:endParaRPr lang="en-US"/>
          </a:p>
        </p:txBody>
      </p:sp>
      <p:pic>
        <p:nvPicPr>
          <p:cNvPr id="290818" name="Picture 2"/>
          <p:cNvPicPr>
            <a:picLocks noChangeAspect="1" noChangeArrowheads="1"/>
          </p:cNvPicPr>
          <p:nvPr/>
        </p:nvPicPr>
        <p:blipFill>
          <a:blip r:embed="rId2" cstate="print"/>
          <a:srcRect/>
          <a:stretch>
            <a:fillRect/>
          </a:stretch>
        </p:blipFill>
        <p:spPr bwMode="auto">
          <a:xfrm>
            <a:off x="4696731" y="2208213"/>
            <a:ext cx="2959775" cy="1957387"/>
          </a:xfrm>
          <a:prstGeom prst="rect">
            <a:avLst/>
          </a:prstGeom>
          <a:noFill/>
          <a:ln w="9525">
            <a:noFill/>
            <a:miter lim="800000"/>
            <a:headEnd/>
            <a:tailEnd/>
          </a:ln>
          <a:effectLst/>
        </p:spPr>
      </p:pic>
    </p:spTree>
    <p:extLst>
      <p:ext uri="{BB962C8B-B14F-4D97-AF65-F5344CB8AC3E}">
        <p14:creationId xmlns:p14="http://schemas.microsoft.com/office/powerpoint/2010/main" val="1818361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cstate="print"/>
          <a:srcRect/>
          <a:stretch>
            <a:fillRect/>
          </a:stretch>
        </p:blipFill>
        <p:spPr bwMode="auto">
          <a:xfrm>
            <a:off x="990600" y="1056795"/>
            <a:ext cx="6934200" cy="4600675"/>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cstate="print"/>
          <a:srcRect/>
          <a:stretch>
            <a:fillRect/>
          </a:stretch>
        </p:blipFill>
        <p:spPr bwMode="auto">
          <a:xfrm>
            <a:off x="914400" y="1001395"/>
            <a:ext cx="6629399" cy="4408184"/>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15C95-BA51-4AA4-8DBF-1D4034B96F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4820AF-5DE7-42DE-977B-CE87B0A825DB}"/>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268E3C4A-9B18-410A-B60F-309A332FE654}"/>
              </a:ext>
            </a:extLst>
          </p:cNvPr>
          <p:cNvPicPr>
            <a:picLocks noChangeAspect="1"/>
          </p:cNvPicPr>
          <p:nvPr/>
        </p:nvPicPr>
        <p:blipFill>
          <a:blip r:embed="rId2"/>
          <a:stretch>
            <a:fillRect/>
          </a:stretch>
        </p:blipFill>
        <p:spPr>
          <a:xfrm>
            <a:off x="152399" y="838200"/>
            <a:ext cx="8493939" cy="5105400"/>
          </a:xfrm>
          <a:prstGeom prst="rect">
            <a:avLst/>
          </a:prstGeom>
        </p:spPr>
      </p:pic>
      <p:pic>
        <p:nvPicPr>
          <p:cNvPr id="9" name="Picture 8">
            <a:extLst>
              <a:ext uri="{FF2B5EF4-FFF2-40B4-BE49-F238E27FC236}">
                <a16:creationId xmlns:a16="http://schemas.microsoft.com/office/drawing/2014/main" id="{39AC10EA-00B5-4648-9CCD-AE413FFBCFD0}"/>
              </a:ext>
            </a:extLst>
          </p:cNvPr>
          <p:cNvPicPr>
            <a:picLocks noChangeAspect="1"/>
          </p:cNvPicPr>
          <p:nvPr/>
        </p:nvPicPr>
        <p:blipFill>
          <a:blip r:embed="rId3"/>
          <a:stretch>
            <a:fillRect/>
          </a:stretch>
        </p:blipFill>
        <p:spPr>
          <a:xfrm>
            <a:off x="6248400" y="2819400"/>
            <a:ext cx="1431900" cy="1711267"/>
          </a:xfrm>
          <a:prstGeom prst="rect">
            <a:avLst/>
          </a:prstGeom>
        </p:spPr>
      </p:pic>
    </p:spTree>
    <p:extLst>
      <p:ext uri="{BB962C8B-B14F-4D97-AF65-F5344CB8AC3E}">
        <p14:creationId xmlns:p14="http://schemas.microsoft.com/office/powerpoint/2010/main" val="3723244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cstate="print"/>
          <a:srcRect/>
          <a:stretch>
            <a:fillRect/>
          </a:stretch>
        </p:blipFill>
        <p:spPr bwMode="auto">
          <a:xfrm>
            <a:off x="838200" y="945266"/>
            <a:ext cx="7086600" cy="4721557"/>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cstate="print"/>
          <a:srcRect/>
          <a:stretch>
            <a:fillRect/>
          </a:stretch>
        </p:blipFill>
        <p:spPr bwMode="auto">
          <a:xfrm>
            <a:off x="838200" y="945044"/>
            <a:ext cx="7086600" cy="4721977"/>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cstate="print"/>
          <a:srcRect/>
          <a:stretch>
            <a:fillRect/>
          </a:stretch>
        </p:blipFill>
        <p:spPr bwMode="auto">
          <a:xfrm>
            <a:off x="914400" y="1001395"/>
            <a:ext cx="7203313" cy="4789805"/>
          </a:xfrm>
          <a:prstGeom prst="rect">
            <a:avLst/>
          </a:prstGeom>
          <a:noFill/>
          <a:ln w="9525">
            <a:noFill/>
            <a:miter lim="800000"/>
            <a:headEnd/>
            <a:tailEnd/>
          </a:ln>
          <a:effectLst/>
        </p:spPr>
      </p:pic>
      <p:pic>
        <p:nvPicPr>
          <p:cNvPr id="5" name="Picture 2"/>
          <p:cNvPicPr>
            <a:picLocks noChangeAspect="1" noChangeArrowheads="1"/>
          </p:cNvPicPr>
          <p:nvPr/>
        </p:nvPicPr>
        <p:blipFill>
          <a:blip r:embed="rId2" cstate="print"/>
          <a:srcRect/>
          <a:stretch>
            <a:fillRect/>
          </a:stretch>
        </p:blipFill>
        <p:spPr bwMode="auto">
          <a:xfrm>
            <a:off x="1066800" y="1153795"/>
            <a:ext cx="7203313" cy="478980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7" name="Can 6"/>
          <p:cNvSpPr/>
          <p:nvPr/>
        </p:nvSpPr>
        <p:spPr>
          <a:xfrm>
            <a:off x="2438400" y="1828800"/>
            <a:ext cx="4953000" cy="4114800"/>
          </a:xfrm>
          <a:prstGeom prst="can">
            <a:avLst>
              <a:gd name="adj" fmla="val 933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an 9"/>
          <p:cNvSpPr/>
          <p:nvPr/>
        </p:nvSpPr>
        <p:spPr>
          <a:xfrm flipV="1">
            <a:off x="2438400" y="3352800"/>
            <a:ext cx="4953000" cy="2590800"/>
          </a:xfrm>
          <a:prstGeom prst="can">
            <a:avLst>
              <a:gd name="adj" fmla="val 15700"/>
            </a:avLst>
          </a:prstGeom>
          <a:gradFill flip="none" rotWithShape="1">
            <a:gsLst>
              <a:gs pos="0">
                <a:srgbClr val="FFFF00">
                  <a:tint val="66000"/>
                  <a:satMod val="160000"/>
                  <a:alpha val="1000"/>
                </a:srgbClr>
              </a:gs>
              <a:gs pos="50000">
                <a:srgbClr val="FFFF00">
                  <a:tint val="44500"/>
                  <a:satMod val="160000"/>
                </a:srgbClr>
              </a:gs>
              <a:gs pos="100000">
                <a:srgbClr val="FFFF00">
                  <a:tint val="23500"/>
                  <a:satMod val="160000"/>
                </a:srgb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an 8"/>
          <p:cNvSpPr/>
          <p:nvPr/>
        </p:nvSpPr>
        <p:spPr>
          <a:xfrm>
            <a:off x="2438400" y="3048000"/>
            <a:ext cx="4953000" cy="685800"/>
          </a:xfrm>
          <a:prstGeom prst="can">
            <a:avLst>
              <a:gd name="adj" fmla="val 50000"/>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4724400" y="3581400"/>
            <a:ext cx="381000" cy="1371600"/>
          </a:xfrm>
          <a:prstGeom prst="downArrow">
            <a:avLst>
              <a:gd name="adj1" fmla="val 31841"/>
              <a:gd name="adj2" fmla="val 6311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181600" y="4343400"/>
            <a:ext cx="589649" cy="707886"/>
          </a:xfrm>
          <a:prstGeom prst="rect">
            <a:avLst/>
          </a:prstGeom>
          <a:noFill/>
        </p:spPr>
        <p:txBody>
          <a:bodyPr wrap="none" rtlCol="0">
            <a:spAutoFit/>
          </a:bodyPr>
          <a:lstStyle/>
          <a:p>
            <a:r>
              <a:rPr lang="en-US" sz="4000" i="1" dirty="0" err="1">
                <a:solidFill>
                  <a:srgbClr val="FF0000"/>
                </a:solidFill>
              </a:rPr>
              <a:t>F</a:t>
            </a:r>
            <a:r>
              <a:rPr lang="en-US" sz="4000" i="1" baseline="-25000" dirty="0" err="1">
                <a:solidFill>
                  <a:srgbClr val="FF0000"/>
                </a:solidFill>
              </a:rPr>
              <a:t>g</a:t>
            </a:r>
            <a:endParaRPr lang="en-US" sz="4000" i="1" baseline="-25000" dirty="0">
              <a:solidFill>
                <a:srgbClr val="FF0000"/>
              </a:solidFill>
            </a:endParaRPr>
          </a:p>
        </p:txBody>
      </p:sp>
      <p:sp>
        <p:nvSpPr>
          <p:cNvPr id="13" name="Down Arrow 12"/>
          <p:cNvSpPr/>
          <p:nvPr/>
        </p:nvSpPr>
        <p:spPr>
          <a:xfrm flipV="1">
            <a:off x="4267200" y="3733800"/>
            <a:ext cx="381000" cy="1676400"/>
          </a:xfrm>
          <a:prstGeom prst="downArrow">
            <a:avLst>
              <a:gd name="adj1" fmla="val 31841"/>
              <a:gd name="adj2" fmla="val 6311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048000" y="4191000"/>
            <a:ext cx="1160574" cy="707886"/>
          </a:xfrm>
          <a:prstGeom prst="rect">
            <a:avLst/>
          </a:prstGeom>
          <a:noFill/>
        </p:spPr>
        <p:txBody>
          <a:bodyPr wrap="none" rtlCol="0">
            <a:spAutoFit/>
          </a:bodyPr>
          <a:lstStyle/>
          <a:p>
            <a:r>
              <a:rPr lang="en-US" sz="4000" i="1" dirty="0" err="1">
                <a:solidFill>
                  <a:schemeClr val="accent3"/>
                </a:solidFill>
              </a:rPr>
              <a:t>F</a:t>
            </a:r>
            <a:r>
              <a:rPr lang="en-US" sz="4000" i="1" baseline="-25000" dirty="0" err="1">
                <a:solidFill>
                  <a:schemeClr val="accent3"/>
                </a:solidFill>
              </a:rPr>
              <a:t>p,gas</a:t>
            </a:r>
            <a:endParaRPr lang="en-US" sz="4000" i="1" baseline="-25000" dirty="0">
              <a:solidFill>
                <a:schemeClr val="accent3"/>
              </a:solidFill>
            </a:endParaRPr>
          </a:p>
        </p:txBody>
      </p:sp>
      <p:sp>
        <p:nvSpPr>
          <p:cNvPr id="15" name="Down Arrow 14"/>
          <p:cNvSpPr/>
          <p:nvPr/>
        </p:nvSpPr>
        <p:spPr>
          <a:xfrm>
            <a:off x="4495800" y="2514600"/>
            <a:ext cx="381000" cy="609600"/>
          </a:xfrm>
          <a:prstGeom prst="downArrow">
            <a:avLst>
              <a:gd name="adj1" fmla="val 31841"/>
              <a:gd name="adj2" fmla="val 6311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876800" y="2209800"/>
            <a:ext cx="1046761" cy="707886"/>
          </a:xfrm>
          <a:prstGeom prst="rect">
            <a:avLst/>
          </a:prstGeom>
          <a:noFill/>
        </p:spPr>
        <p:txBody>
          <a:bodyPr wrap="none" rtlCol="0">
            <a:spAutoFit/>
          </a:bodyPr>
          <a:lstStyle/>
          <a:p>
            <a:r>
              <a:rPr lang="en-US" sz="4000" i="1" dirty="0" err="1">
                <a:solidFill>
                  <a:schemeClr val="accent3"/>
                </a:solidFill>
              </a:rPr>
              <a:t>F</a:t>
            </a:r>
            <a:r>
              <a:rPr lang="en-US" sz="4000" i="1" baseline="-25000" dirty="0" err="1">
                <a:solidFill>
                  <a:schemeClr val="accent3"/>
                </a:solidFill>
              </a:rPr>
              <a:t>p,air</a:t>
            </a:r>
            <a:endParaRPr lang="en-US" sz="4000" i="1" baseline="-25000" dirty="0">
              <a:solidFill>
                <a:schemeClr val="accent3"/>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cstate="print"/>
          <a:srcRect/>
          <a:stretch>
            <a:fillRect/>
          </a:stretch>
        </p:blipFill>
        <p:spPr bwMode="auto">
          <a:xfrm>
            <a:off x="990600" y="1056795"/>
            <a:ext cx="6934200" cy="4600675"/>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pSp>
        <p:nvGrpSpPr>
          <p:cNvPr id="19" name="Group 5"/>
          <p:cNvGrpSpPr>
            <a:grpSpLocks/>
          </p:cNvGrpSpPr>
          <p:nvPr/>
        </p:nvGrpSpPr>
        <p:grpSpPr bwMode="auto">
          <a:xfrm>
            <a:off x="990600" y="1524000"/>
            <a:ext cx="7467599" cy="4724400"/>
            <a:chOff x="3733" y="1510"/>
            <a:chExt cx="1416" cy="1628"/>
          </a:xfrm>
        </p:grpSpPr>
        <p:grpSp>
          <p:nvGrpSpPr>
            <p:cNvPr id="23" name="Group 22"/>
            <p:cNvGrpSpPr>
              <a:grpSpLocks/>
            </p:cNvGrpSpPr>
            <p:nvPr/>
          </p:nvGrpSpPr>
          <p:grpSpPr bwMode="auto">
            <a:xfrm>
              <a:off x="3733" y="1514"/>
              <a:ext cx="1416" cy="1624"/>
              <a:chOff x="3596" y="1780"/>
              <a:chExt cx="1416" cy="1624"/>
            </a:xfrm>
          </p:grpSpPr>
          <p:sp>
            <p:nvSpPr>
              <p:cNvPr id="28" name="Freeform 7"/>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9" name="Freeform 8"/>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24" name="AutoShape 9"/>
            <p:cNvSpPr>
              <a:spLocks noChangeArrowheads="1"/>
            </p:cNvSpPr>
            <p:nvPr/>
          </p:nvSpPr>
          <p:spPr bwMode="auto">
            <a:xfrm>
              <a:off x="3897" y="1814"/>
              <a:ext cx="1088" cy="1288"/>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25" name="Rectangle 10"/>
            <p:cNvSpPr>
              <a:spLocks noChangeArrowheads="1"/>
            </p:cNvSpPr>
            <p:nvPr/>
          </p:nvSpPr>
          <p:spPr bwMode="auto">
            <a:xfrm>
              <a:off x="3897" y="1794"/>
              <a:ext cx="1076" cy="248"/>
            </a:xfrm>
            <a:prstGeom prst="rect">
              <a:avLst/>
            </a:prstGeom>
            <a:solidFill>
              <a:schemeClr val="accent1"/>
            </a:solidFill>
            <a:ln w="9525">
              <a:noFill/>
              <a:miter lim="800000"/>
              <a:headEnd/>
              <a:tailEnd/>
            </a:ln>
          </p:spPr>
          <p:txBody>
            <a:bodyPr wrap="none" anchor="ctr"/>
            <a:lstStyle/>
            <a:p>
              <a:endParaRPr lang="en-US"/>
            </a:p>
          </p:txBody>
        </p:sp>
        <p:sp>
          <p:nvSpPr>
            <p:cNvPr id="26" name="Freeform 11"/>
            <p:cNvSpPr>
              <a:spLocks/>
            </p:cNvSpPr>
            <p:nvPr/>
          </p:nvSpPr>
          <p:spPr bwMode="auto">
            <a:xfrm>
              <a:off x="3817" y="1510"/>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27" name="Freeform 12"/>
            <p:cNvSpPr>
              <a:spLocks/>
            </p:cNvSpPr>
            <p:nvPr/>
          </p:nvSpPr>
          <p:spPr bwMode="auto">
            <a:xfrm flipH="1">
              <a:off x="4441" y="1510"/>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grpSp>
      <p:sp>
        <p:nvSpPr>
          <p:cNvPr id="20" name="AutoShape 13"/>
          <p:cNvSpPr>
            <a:spLocks noChangeArrowheads="1"/>
          </p:cNvSpPr>
          <p:nvPr/>
        </p:nvSpPr>
        <p:spPr bwMode="auto">
          <a:xfrm rot="20293304">
            <a:off x="2484784" y="1892864"/>
            <a:ext cx="1425775" cy="1345844"/>
          </a:xfrm>
          <a:prstGeom prst="cube">
            <a:avLst>
              <a:gd name="adj" fmla="val 25000"/>
            </a:avLst>
          </a:prstGeom>
          <a:solidFill>
            <a:schemeClr val="accent1">
              <a:alpha val="27058"/>
            </a:schemeClr>
          </a:solidFill>
          <a:ln w="9525">
            <a:solidFill>
              <a:schemeClr val="tx1"/>
            </a:solidFill>
            <a:miter lim="800000"/>
            <a:headEnd/>
            <a:tailEnd/>
          </a:ln>
        </p:spPr>
        <p:txBody>
          <a:bodyPr wrap="none" anchor="ctr"/>
          <a:lstStyle/>
          <a:p>
            <a:endParaRPr lang="en-US"/>
          </a:p>
        </p:txBody>
      </p:sp>
      <p:sp>
        <p:nvSpPr>
          <p:cNvPr id="21" name="AutoShape 14"/>
          <p:cNvSpPr>
            <a:spLocks noChangeArrowheads="1"/>
          </p:cNvSpPr>
          <p:nvPr/>
        </p:nvSpPr>
        <p:spPr bwMode="auto">
          <a:xfrm>
            <a:off x="3902243" y="1849540"/>
            <a:ext cx="1812758" cy="1489346"/>
          </a:xfrm>
          <a:prstGeom prst="cube">
            <a:avLst>
              <a:gd name="adj" fmla="val 25000"/>
            </a:avLst>
          </a:prstGeom>
          <a:solidFill>
            <a:schemeClr val="accent1">
              <a:alpha val="27058"/>
            </a:schemeClr>
          </a:solidFill>
          <a:ln w="9525">
            <a:solidFill>
              <a:schemeClr val="tx1"/>
            </a:solidFill>
            <a:miter lim="800000"/>
            <a:headEnd/>
            <a:tailEnd/>
          </a:ln>
        </p:spPr>
        <p:txBody>
          <a:bodyPr wrap="none" anchor="ctr"/>
          <a:lstStyle/>
          <a:p>
            <a:endParaRPr lang="en-US"/>
          </a:p>
        </p:txBody>
      </p:sp>
      <p:sp>
        <p:nvSpPr>
          <p:cNvPr id="22" name="Text Box 15"/>
          <p:cNvSpPr txBox="1">
            <a:spLocks noChangeArrowheads="1"/>
          </p:cNvSpPr>
          <p:nvPr/>
        </p:nvSpPr>
        <p:spPr bwMode="auto">
          <a:xfrm>
            <a:off x="3621505" y="4266675"/>
            <a:ext cx="1700463" cy="939997"/>
          </a:xfrm>
          <a:prstGeom prst="rect">
            <a:avLst/>
          </a:prstGeom>
          <a:noFill/>
          <a:ln w="9525">
            <a:noFill/>
            <a:miter lim="800000"/>
            <a:headEnd/>
            <a:tailEnd/>
          </a:ln>
        </p:spPr>
        <p:txBody>
          <a:bodyPr wrap="none">
            <a:spAutoFit/>
          </a:bodyPr>
          <a:lstStyle/>
          <a:p>
            <a:r>
              <a:rPr lang="en-US"/>
              <a:t>A</a:t>
            </a:r>
          </a:p>
        </p:txBody>
      </p:sp>
      <p:sp>
        <p:nvSpPr>
          <p:cNvPr id="7" name="Can 6"/>
          <p:cNvSpPr/>
          <p:nvPr/>
        </p:nvSpPr>
        <p:spPr>
          <a:xfrm>
            <a:off x="4419600" y="3810000"/>
            <a:ext cx="1295400" cy="1828800"/>
          </a:xfrm>
          <a:prstGeom prst="can">
            <a:avLst>
              <a:gd name="adj" fmla="val 933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an 9"/>
          <p:cNvSpPr/>
          <p:nvPr/>
        </p:nvSpPr>
        <p:spPr>
          <a:xfrm flipV="1">
            <a:off x="4419600" y="4487333"/>
            <a:ext cx="1295400" cy="1151467"/>
          </a:xfrm>
          <a:prstGeom prst="can">
            <a:avLst>
              <a:gd name="adj" fmla="val 15700"/>
            </a:avLst>
          </a:prstGeom>
          <a:gradFill flip="none" rotWithShape="1">
            <a:gsLst>
              <a:gs pos="0">
                <a:srgbClr val="FFFF00">
                  <a:tint val="66000"/>
                  <a:satMod val="160000"/>
                  <a:alpha val="1000"/>
                </a:srgbClr>
              </a:gs>
              <a:gs pos="50000">
                <a:srgbClr val="FFFF00">
                  <a:tint val="44500"/>
                  <a:satMod val="160000"/>
                </a:srgbClr>
              </a:gs>
              <a:gs pos="100000">
                <a:srgbClr val="FFFF00">
                  <a:tint val="23500"/>
                  <a:satMod val="160000"/>
                </a:srgb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an 8"/>
          <p:cNvSpPr/>
          <p:nvPr/>
        </p:nvSpPr>
        <p:spPr>
          <a:xfrm>
            <a:off x="4419600" y="4351867"/>
            <a:ext cx="1295400" cy="304800"/>
          </a:xfrm>
          <a:prstGeom prst="can">
            <a:avLst>
              <a:gd name="adj" fmla="val 50000"/>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utoShape 13"/>
          <p:cNvSpPr>
            <a:spLocks noChangeArrowheads="1"/>
          </p:cNvSpPr>
          <p:nvPr/>
        </p:nvSpPr>
        <p:spPr bwMode="auto">
          <a:xfrm rot="3345085">
            <a:off x="5502354" y="1971464"/>
            <a:ext cx="1425775" cy="1345844"/>
          </a:xfrm>
          <a:prstGeom prst="cube">
            <a:avLst>
              <a:gd name="adj" fmla="val 25000"/>
            </a:avLst>
          </a:prstGeom>
          <a:solidFill>
            <a:schemeClr val="accent1">
              <a:alpha val="27058"/>
            </a:schemeClr>
          </a:solidFill>
          <a:ln w="9525">
            <a:solidFill>
              <a:schemeClr val="tx1"/>
            </a:solidFill>
            <a:miter lim="800000"/>
            <a:headEnd/>
            <a:tailEnd/>
          </a:ln>
        </p:spPr>
        <p:txBody>
          <a:bodyPr wrap="none" anchor="ct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Can 3"/>
          <p:cNvSpPr/>
          <p:nvPr/>
        </p:nvSpPr>
        <p:spPr>
          <a:xfrm>
            <a:off x="2438400" y="1828800"/>
            <a:ext cx="4953000" cy="4114800"/>
          </a:xfrm>
          <a:prstGeom prst="can">
            <a:avLst>
              <a:gd name="adj" fmla="val 933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n 4"/>
          <p:cNvSpPr/>
          <p:nvPr/>
        </p:nvSpPr>
        <p:spPr>
          <a:xfrm flipV="1">
            <a:off x="2438400" y="3352800"/>
            <a:ext cx="4953000" cy="2590800"/>
          </a:xfrm>
          <a:prstGeom prst="can">
            <a:avLst>
              <a:gd name="adj" fmla="val 15700"/>
            </a:avLst>
          </a:prstGeom>
          <a:gradFill flip="none" rotWithShape="1">
            <a:gsLst>
              <a:gs pos="0">
                <a:srgbClr val="FFFF00">
                  <a:tint val="66000"/>
                  <a:satMod val="160000"/>
                  <a:alpha val="1000"/>
                </a:srgbClr>
              </a:gs>
              <a:gs pos="50000">
                <a:srgbClr val="FFFF00">
                  <a:tint val="44500"/>
                  <a:satMod val="160000"/>
                </a:srgbClr>
              </a:gs>
              <a:gs pos="100000">
                <a:srgbClr val="FFFF00">
                  <a:tint val="23500"/>
                  <a:satMod val="160000"/>
                </a:srgb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an 5"/>
          <p:cNvSpPr/>
          <p:nvPr/>
        </p:nvSpPr>
        <p:spPr>
          <a:xfrm>
            <a:off x="2438400" y="3048000"/>
            <a:ext cx="4953000" cy="990600"/>
          </a:xfrm>
          <a:prstGeom prst="can">
            <a:avLst>
              <a:gd name="adj" fmla="val 38083"/>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m</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066799"/>
            <a:ext cx="6172200" cy="4948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cstate="print"/>
          <a:srcRect/>
          <a:stretch>
            <a:fillRect/>
          </a:stretch>
        </p:blipFill>
        <p:spPr bwMode="auto">
          <a:xfrm>
            <a:off x="0" y="-304800"/>
            <a:ext cx="8839200" cy="6843057"/>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cstate="print"/>
          <a:srcRect/>
          <a:stretch>
            <a:fillRect/>
          </a:stretch>
        </p:blipFill>
        <p:spPr bwMode="auto">
          <a:xfrm>
            <a:off x="5638800" y="1828800"/>
            <a:ext cx="1869243" cy="1822450"/>
          </a:xfrm>
          <a:prstGeom prst="rect">
            <a:avLst/>
          </a:prstGeom>
          <a:noFill/>
          <a:ln w="9525">
            <a:noFill/>
            <a:miter lim="800000"/>
            <a:headEnd/>
            <a:tailEnd/>
          </a:ln>
          <a:effectLst/>
        </p:spPr>
      </p:pic>
      <p:sp>
        <p:nvSpPr>
          <p:cNvPr id="2" name="Title 1"/>
          <p:cNvSpPr>
            <a:spLocks noGrp="1"/>
          </p:cNvSpPr>
          <p:nvPr>
            <p:ph type="title"/>
          </p:nvPr>
        </p:nvSpPr>
        <p:spPr/>
        <p:txBody>
          <a:bodyPr/>
          <a:lstStyle/>
          <a:p>
            <a:endParaRPr lang="en-US" dirty="0"/>
          </a:p>
        </p:txBody>
      </p:sp>
      <p:sp>
        <p:nvSpPr>
          <p:cNvPr id="4" name="Rectangle 2"/>
          <p:cNvSpPr>
            <a:spLocks noChangeArrowheads="1"/>
          </p:cNvSpPr>
          <p:nvPr/>
        </p:nvSpPr>
        <p:spPr bwMode="auto">
          <a:xfrm>
            <a:off x="1219200" y="3519487"/>
            <a:ext cx="2511425" cy="1871663"/>
          </a:xfrm>
          <a:prstGeom prst="rect">
            <a:avLst/>
          </a:prstGeom>
          <a:gradFill rotWithShape="1">
            <a:gsLst>
              <a:gs pos="0">
                <a:schemeClr val="bg1"/>
              </a:gs>
              <a:gs pos="100000">
                <a:schemeClr val="accent1"/>
              </a:gs>
            </a:gsLst>
            <a:path path="shape">
              <a:fillToRect l="50000" t="50000" r="50000" b="50000"/>
            </a:path>
          </a:gradFill>
          <a:ln w="9525" algn="ctr">
            <a:solidFill>
              <a:schemeClr val="tx1"/>
            </a:solidFill>
            <a:miter lim="800000"/>
            <a:headEnd/>
            <a:tailEnd/>
          </a:ln>
        </p:spPr>
        <p:txBody>
          <a:bodyPr wrap="none" anchor="ctr"/>
          <a:lstStyle/>
          <a:p>
            <a:pPr algn="ctr"/>
            <a:r>
              <a:rPr lang="en-US"/>
              <a:t>Gas at T</a:t>
            </a:r>
            <a:r>
              <a:rPr lang="en-US" baseline="-25000"/>
              <a:t>i</a:t>
            </a:r>
          </a:p>
        </p:txBody>
      </p:sp>
      <p:sp>
        <p:nvSpPr>
          <p:cNvPr id="5" name="Rectangle 5"/>
          <p:cNvSpPr>
            <a:spLocks noChangeArrowheads="1"/>
          </p:cNvSpPr>
          <p:nvPr/>
        </p:nvSpPr>
        <p:spPr bwMode="auto">
          <a:xfrm>
            <a:off x="1219200" y="1676400"/>
            <a:ext cx="2511425" cy="3730625"/>
          </a:xfrm>
          <a:prstGeom prst="rect">
            <a:avLst/>
          </a:prstGeom>
          <a:noFill/>
          <a:ln w="53975" algn="ctr">
            <a:solidFill>
              <a:srgbClr val="FF9900"/>
            </a:solidFill>
            <a:miter lim="800000"/>
            <a:headEnd/>
            <a:tailEnd/>
          </a:ln>
        </p:spPr>
        <p:txBody>
          <a:bodyPr wrap="none" anchor="ctr"/>
          <a:lstStyle/>
          <a:p>
            <a:endParaRPr lang="en-US"/>
          </a:p>
        </p:txBody>
      </p:sp>
      <p:sp>
        <p:nvSpPr>
          <p:cNvPr id="6" name="Line 6"/>
          <p:cNvSpPr>
            <a:spLocks noChangeShapeType="1"/>
          </p:cNvSpPr>
          <p:nvPr/>
        </p:nvSpPr>
        <p:spPr bwMode="auto">
          <a:xfrm>
            <a:off x="1204912" y="3533775"/>
            <a:ext cx="2525713" cy="0"/>
          </a:xfrm>
          <a:prstGeom prst="line">
            <a:avLst/>
          </a:prstGeom>
          <a:noFill/>
          <a:ln w="9525">
            <a:solidFill>
              <a:srgbClr val="FF0000"/>
            </a:solidFill>
            <a:round/>
            <a:headEnd/>
            <a:tailEnd/>
          </a:ln>
        </p:spPr>
        <p:txBody>
          <a:bodyPr wrap="none" anchor="ctr"/>
          <a:lstStyle/>
          <a:p>
            <a:endParaRPr lang="en-US"/>
          </a:p>
        </p:txBody>
      </p:sp>
      <p:sp>
        <p:nvSpPr>
          <p:cNvPr id="7" name="Text Box 7"/>
          <p:cNvSpPr txBox="1">
            <a:spLocks noChangeArrowheads="1"/>
          </p:cNvSpPr>
          <p:nvPr/>
        </p:nvSpPr>
        <p:spPr bwMode="auto">
          <a:xfrm>
            <a:off x="1914525" y="2147887"/>
            <a:ext cx="1136650" cy="366713"/>
          </a:xfrm>
          <a:prstGeom prst="rect">
            <a:avLst/>
          </a:prstGeom>
          <a:noFill/>
          <a:ln w="9525" algn="ctr">
            <a:noFill/>
            <a:miter lim="800000"/>
            <a:headEnd/>
            <a:tailEnd/>
          </a:ln>
        </p:spPr>
        <p:txBody>
          <a:bodyPr>
            <a:spAutoFit/>
          </a:bodyPr>
          <a:lstStyle/>
          <a:p>
            <a:pPr algn="ctr"/>
            <a:r>
              <a:rPr lang="en-US"/>
              <a:t>Vacuum</a:t>
            </a:r>
          </a:p>
        </p:txBody>
      </p:sp>
      <p:sp>
        <p:nvSpPr>
          <p:cNvPr id="8" name="Text Box 8"/>
          <p:cNvSpPr txBox="1">
            <a:spLocks noChangeArrowheads="1"/>
          </p:cNvSpPr>
          <p:nvPr/>
        </p:nvSpPr>
        <p:spPr bwMode="auto">
          <a:xfrm>
            <a:off x="1095375" y="2954337"/>
            <a:ext cx="1920875" cy="366713"/>
          </a:xfrm>
          <a:prstGeom prst="rect">
            <a:avLst/>
          </a:prstGeom>
          <a:noFill/>
          <a:ln w="9525" algn="ctr">
            <a:noFill/>
            <a:miter lim="800000"/>
            <a:headEnd/>
            <a:tailEnd/>
          </a:ln>
        </p:spPr>
        <p:txBody>
          <a:bodyPr>
            <a:spAutoFit/>
          </a:bodyPr>
          <a:lstStyle/>
          <a:p>
            <a:pPr algn="ctr"/>
            <a:r>
              <a:rPr lang="en-US"/>
              <a:t>Membrane</a:t>
            </a:r>
          </a:p>
        </p:txBody>
      </p:sp>
      <p:sp>
        <p:nvSpPr>
          <p:cNvPr id="9" name="Line 9"/>
          <p:cNvSpPr>
            <a:spLocks noChangeShapeType="1"/>
          </p:cNvSpPr>
          <p:nvPr/>
        </p:nvSpPr>
        <p:spPr bwMode="auto">
          <a:xfrm flipH="1">
            <a:off x="1843087" y="3243262"/>
            <a:ext cx="115888" cy="276225"/>
          </a:xfrm>
          <a:prstGeom prst="line">
            <a:avLst/>
          </a:prstGeom>
          <a:noFill/>
          <a:ln w="9525">
            <a:solidFill>
              <a:schemeClr val="tx1"/>
            </a:solidFill>
            <a:round/>
            <a:headEnd/>
            <a:tailEnd type="triangle" w="med" len="med"/>
          </a:ln>
        </p:spPr>
        <p:txBody>
          <a:bodyPr wrap="none" anchor="ctr"/>
          <a:lstStyle/>
          <a:p>
            <a:endParaRPr lang="en-US"/>
          </a:p>
        </p:txBody>
      </p:sp>
      <p:sp>
        <p:nvSpPr>
          <p:cNvPr id="11" name="Rectangle 5"/>
          <p:cNvSpPr>
            <a:spLocks noChangeArrowheads="1"/>
          </p:cNvSpPr>
          <p:nvPr/>
        </p:nvSpPr>
        <p:spPr bwMode="auto">
          <a:xfrm>
            <a:off x="5105400" y="1676400"/>
            <a:ext cx="2511425" cy="3730625"/>
          </a:xfrm>
          <a:prstGeom prst="rect">
            <a:avLst/>
          </a:prstGeom>
          <a:noFill/>
          <a:ln w="53975" algn="ctr">
            <a:solidFill>
              <a:srgbClr val="FF9900"/>
            </a:solidFill>
            <a:miter lim="800000"/>
            <a:headEnd/>
            <a:tailEnd/>
          </a:ln>
        </p:spPr>
        <p:txBody>
          <a:bodyPr wrap="none" anchor="ctr"/>
          <a:lstStyle/>
          <a:p>
            <a:endParaRPr lang="en-US"/>
          </a:p>
        </p:txBody>
      </p:sp>
      <p:sp>
        <p:nvSpPr>
          <p:cNvPr id="12" name="Line 6"/>
          <p:cNvSpPr>
            <a:spLocks noChangeShapeType="1"/>
          </p:cNvSpPr>
          <p:nvPr/>
        </p:nvSpPr>
        <p:spPr bwMode="auto">
          <a:xfrm>
            <a:off x="5091112" y="3533775"/>
            <a:ext cx="2525713" cy="0"/>
          </a:xfrm>
          <a:prstGeom prst="line">
            <a:avLst/>
          </a:prstGeom>
          <a:noFill/>
          <a:ln w="9525">
            <a:solidFill>
              <a:srgbClr val="FF0000"/>
            </a:solidFill>
            <a:round/>
            <a:headEnd/>
            <a:tailEnd/>
          </a:ln>
        </p:spPr>
        <p:txBody>
          <a:bodyPr wrap="none" anchor="ctr"/>
          <a:lstStyle/>
          <a:p>
            <a:endParaRPr lang="en-US"/>
          </a:p>
        </p:txBody>
      </p:sp>
      <p:sp>
        <p:nvSpPr>
          <p:cNvPr id="14" name="Text Box 8"/>
          <p:cNvSpPr txBox="1">
            <a:spLocks noChangeArrowheads="1"/>
          </p:cNvSpPr>
          <p:nvPr/>
        </p:nvSpPr>
        <p:spPr bwMode="auto">
          <a:xfrm>
            <a:off x="4981575" y="2954337"/>
            <a:ext cx="1920875" cy="366713"/>
          </a:xfrm>
          <a:prstGeom prst="rect">
            <a:avLst/>
          </a:prstGeom>
          <a:noFill/>
          <a:ln w="9525" algn="ctr">
            <a:noFill/>
            <a:miter lim="800000"/>
            <a:headEnd/>
            <a:tailEnd/>
          </a:ln>
        </p:spPr>
        <p:txBody>
          <a:bodyPr>
            <a:spAutoFit/>
          </a:bodyPr>
          <a:lstStyle/>
          <a:p>
            <a:pPr algn="ctr"/>
            <a:r>
              <a:rPr lang="en-US"/>
              <a:t>Membrane</a:t>
            </a:r>
          </a:p>
        </p:txBody>
      </p:sp>
      <p:sp>
        <p:nvSpPr>
          <p:cNvPr id="15" name="Line 9"/>
          <p:cNvSpPr>
            <a:spLocks noChangeShapeType="1"/>
          </p:cNvSpPr>
          <p:nvPr/>
        </p:nvSpPr>
        <p:spPr bwMode="auto">
          <a:xfrm flipH="1">
            <a:off x="5729287" y="3243262"/>
            <a:ext cx="115888" cy="276225"/>
          </a:xfrm>
          <a:prstGeom prst="line">
            <a:avLst/>
          </a:prstGeom>
          <a:noFill/>
          <a:ln w="9525">
            <a:solidFill>
              <a:schemeClr val="tx1"/>
            </a:solidFill>
            <a:round/>
            <a:headEnd/>
            <a:tailEnd type="triangle" w="med" len="med"/>
          </a:ln>
        </p:spPr>
        <p:txBody>
          <a:bodyPr wrap="none" anchor="ctr"/>
          <a:lstStyle/>
          <a:p>
            <a:endParaRPr lang="en-US"/>
          </a:p>
        </p:txBody>
      </p:sp>
      <p:sp>
        <p:nvSpPr>
          <p:cNvPr id="10" name="Rectangle 2"/>
          <p:cNvSpPr>
            <a:spLocks noChangeArrowheads="1"/>
          </p:cNvSpPr>
          <p:nvPr/>
        </p:nvSpPr>
        <p:spPr bwMode="auto">
          <a:xfrm>
            <a:off x="5105400" y="3519487"/>
            <a:ext cx="2511425" cy="1871663"/>
          </a:xfrm>
          <a:prstGeom prst="rect">
            <a:avLst/>
          </a:prstGeom>
          <a:gradFill rotWithShape="1">
            <a:gsLst>
              <a:gs pos="0">
                <a:schemeClr val="bg1"/>
              </a:gs>
              <a:gs pos="100000">
                <a:schemeClr val="accent1"/>
              </a:gs>
            </a:gsLst>
            <a:path path="shape">
              <a:fillToRect l="50000" t="50000" r="50000" b="50000"/>
            </a:path>
          </a:gradFill>
          <a:ln w="9525" algn="ctr">
            <a:solidFill>
              <a:schemeClr val="tx1"/>
            </a:solidFill>
            <a:miter lim="800000"/>
            <a:headEnd/>
            <a:tailEnd/>
          </a:ln>
        </p:spPr>
        <p:txBody>
          <a:bodyPr wrap="none" anchor="ctr"/>
          <a:lstStyle/>
          <a:p>
            <a:pPr algn="ctr"/>
            <a:r>
              <a:rPr lang="en-US"/>
              <a:t>Gas at T</a:t>
            </a:r>
            <a:r>
              <a:rPr lang="en-US" baseline="-25000"/>
              <a:t>i</a:t>
            </a:r>
          </a:p>
        </p:txBody>
      </p:sp>
      <p:sp>
        <p:nvSpPr>
          <p:cNvPr id="16" name="Rectangle 15"/>
          <p:cNvSpPr/>
          <p:nvPr/>
        </p:nvSpPr>
        <p:spPr>
          <a:xfrm>
            <a:off x="6858000" y="3505200"/>
            <a:ext cx="152400" cy="76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cstate="print"/>
          <a:srcRect/>
          <a:stretch>
            <a:fillRect/>
          </a:stretch>
        </p:blipFill>
        <p:spPr bwMode="auto">
          <a:xfrm>
            <a:off x="1447800" y="533400"/>
            <a:ext cx="5181600" cy="5252339"/>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dirty="0"/>
              <a:t>Question 123.9.4</a:t>
            </a:r>
          </a:p>
        </p:txBody>
      </p:sp>
      <p:sp>
        <p:nvSpPr>
          <p:cNvPr id="90115" name="Content Placeholder 2"/>
          <p:cNvSpPr>
            <a:spLocks noGrp="1"/>
          </p:cNvSpPr>
          <p:nvPr>
            <p:ph idx="1"/>
          </p:nvPr>
        </p:nvSpPr>
        <p:spPr>
          <a:xfrm>
            <a:off x="457200" y="1600200"/>
            <a:ext cx="3635829" cy="4525963"/>
          </a:xfrm>
        </p:spPr>
        <p:txBody>
          <a:bodyPr/>
          <a:lstStyle/>
          <a:p>
            <a:pPr>
              <a:buNone/>
            </a:pPr>
            <a:r>
              <a:rPr lang="en-US" dirty="0"/>
              <a:t>Does the curve fit match the data?</a:t>
            </a:r>
          </a:p>
          <a:p>
            <a:pPr marL="514350" indent="-514350">
              <a:buFont typeface="+mj-lt"/>
              <a:buAutoNum type="alphaLcParenR"/>
            </a:pPr>
            <a:r>
              <a:rPr lang="en-US" dirty="0"/>
              <a:t>Yes</a:t>
            </a:r>
          </a:p>
          <a:p>
            <a:pPr marL="514350" indent="-514350">
              <a:buFont typeface="+mj-lt"/>
              <a:buAutoNum type="alphaLcParenR"/>
            </a:pPr>
            <a:r>
              <a:rPr lang="en-US" dirty="0"/>
              <a:t>No</a:t>
            </a:r>
          </a:p>
        </p:txBody>
      </p:sp>
      <p:sp>
        <p:nvSpPr>
          <p:cNvPr id="90116" name="Slide Number Placeholder 3"/>
          <p:cNvSpPr>
            <a:spLocks noGrp="1"/>
          </p:cNvSpPr>
          <p:nvPr>
            <p:ph type="sldNum" sz="quarter" idx="12"/>
          </p:nvPr>
        </p:nvSpPr>
        <p:spPr>
          <a:noFill/>
        </p:spPr>
        <p:txBody>
          <a:bodyPr/>
          <a:lstStyle/>
          <a:p>
            <a:fld id="{18401771-ADE0-4A06-A602-A096DFCFD4F9}" type="slidenum">
              <a:rPr lang="en-US" smtClean="0"/>
              <a:pPr/>
              <a:t>8</a:t>
            </a:fld>
            <a:endParaRPr lang="en-US"/>
          </a:p>
        </p:txBody>
      </p:sp>
      <p:graphicFrame>
        <p:nvGraphicFramePr>
          <p:cNvPr id="5" name="Chart 4"/>
          <p:cNvGraphicFramePr/>
          <p:nvPr/>
        </p:nvGraphicFramePr>
        <p:xfrm>
          <a:off x="4230913" y="2492828"/>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79521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dirty="0"/>
              <a:t>Question 123.9.5</a:t>
            </a:r>
          </a:p>
        </p:txBody>
      </p:sp>
      <p:sp>
        <p:nvSpPr>
          <p:cNvPr id="90115" name="Content Placeholder 2"/>
          <p:cNvSpPr>
            <a:spLocks noGrp="1"/>
          </p:cNvSpPr>
          <p:nvPr>
            <p:ph idx="1"/>
          </p:nvPr>
        </p:nvSpPr>
        <p:spPr>
          <a:xfrm>
            <a:off x="457200" y="1600200"/>
            <a:ext cx="3635829" cy="4525963"/>
          </a:xfrm>
        </p:spPr>
        <p:txBody>
          <a:bodyPr/>
          <a:lstStyle/>
          <a:p>
            <a:pPr>
              <a:buNone/>
            </a:pPr>
            <a:r>
              <a:rPr lang="en-US" dirty="0"/>
              <a:t>Does the curve fit match the data in the range </a:t>
            </a:r>
          </a:p>
          <a:p>
            <a:pPr>
              <a:buNone/>
            </a:pPr>
            <a:r>
              <a:rPr lang="en-US" dirty="0"/>
              <a:t>      -6&lt;x&lt;5?</a:t>
            </a:r>
          </a:p>
          <a:p>
            <a:pPr marL="514350" indent="-514350">
              <a:buFont typeface="+mj-lt"/>
              <a:buAutoNum type="alphaLcParenR"/>
            </a:pPr>
            <a:r>
              <a:rPr lang="en-US" dirty="0"/>
              <a:t>Yes</a:t>
            </a:r>
          </a:p>
          <a:p>
            <a:pPr marL="514350" indent="-514350">
              <a:buFont typeface="+mj-lt"/>
              <a:buAutoNum type="alphaLcParenR"/>
            </a:pPr>
            <a:r>
              <a:rPr lang="en-US" dirty="0"/>
              <a:t>No</a:t>
            </a:r>
          </a:p>
        </p:txBody>
      </p:sp>
      <p:sp>
        <p:nvSpPr>
          <p:cNvPr id="90116" name="Slide Number Placeholder 3"/>
          <p:cNvSpPr>
            <a:spLocks noGrp="1"/>
          </p:cNvSpPr>
          <p:nvPr>
            <p:ph type="sldNum" sz="quarter" idx="12"/>
          </p:nvPr>
        </p:nvSpPr>
        <p:spPr>
          <a:noFill/>
        </p:spPr>
        <p:txBody>
          <a:bodyPr/>
          <a:lstStyle/>
          <a:p>
            <a:fld id="{18401771-ADE0-4A06-A602-A096DFCFD4F9}" type="slidenum">
              <a:rPr lang="en-US" smtClean="0"/>
              <a:pPr/>
              <a:t>9</a:t>
            </a:fld>
            <a:endParaRPr lang="en-US"/>
          </a:p>
        </p:txBody>
      </p:sp>
      <p:graphicFrame>
        <p:nvGraphicFramePr>
          <p:cNvPr id="5" name="Chart 4"/>
          <p:cNvGraphicFramePr/>
          <p:nvPr/>
        </p:nvGraphicFramePr>
        <p:xfrm>
          <a:off x="4230913" y="2492828"/>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70393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591</TotalTime>
  <Words>683</Words>
  <Application>Microsoft Office PowerPoint</Application>
  <PresentationFormat>On-screen Show (4:3)</PresentationFormat>
  <Paragraphs>180</Paragraphs>
  <Slides>37</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Arial Black</vt:lpstr>
      <vt:lpstr>Calibri</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 123.9.4</vt:lpstr>
      <vt:lpstr>Question 123.9.5</vt:lpstr>
      <vt:lpstr>Question 123.9.6</vt:lpstr>
      <vt:lpstr>PowerPoint Presentation</vt:lpstr>
      <vt:lpstr>Question123.9.7  Ideal Gas Law I</vt:lpstr>
      <vt:lpstr>Question123.9.5 Ideal Gas Law I</vt:lpstr>
      <vt:lpstr>Question123.9.8  Ideal Gas Law II</vt:lpstr>
      <vt:lpstr>Question123.9.8  Ideal Gas Law II</vt:lpstr>
      <vt:lpstr>Question123.9.9  Ideal Gas Law III</vt:lpstr>
      <vt:lpstr>Question123.9.9  Ideal Gas Law III</vt:lpstr>
      <vt:lpstr>Question123.9.10  Soda Bottle </vt:lpstr>
      <vt:lpstr>Question123.9.10  Soda Bottle </vt:lpstr>
      <vt:lpstr>Question123.9.11  Balloon in Freezer</vt:lpstr>
      <vt:lpstr>Question123.9.11  Balloon in Freezer</vt:lpstr>
      <vt:lpstr>Question123.9.7</vt:lpstr>
      <vt:lpstr>Question 123.9.12</vt:lpstr>
      <vt:lpstr>Question 123.9.13</vt:lpstr>
      <vt:lpstr>Question 123.9.15</vt:lpstr>
      <vt:lpstr>Question 123.9.14</vt:lpstr>
      <vt:lpstr>Question 123.9.15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Lines, Todd</cp:lastModifiedBy>
  <cp:revision>15</cp:revision>
  <dcterms:created xsi:type="dcterms:W3CDTF">2011-09-29T14:32:50Z</dcterms:created>
  <dcterms:modified xsi:type="dcterms:W3CDTF">2019-06-21T23:21:57Z</dcterms:modified>
</cp:coreProperties>
</file>