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2" r:id="rId3"/>
    <p:sldId id="290" r:id="rId4"/>
    <p:sldId id="283" r:id="rId5"/>
    <p:sldId id="291" r:id="rId6"/>
    <p:sldId id="257" r:id="rId7"/>
    <p:sldId id="258" r:id="rId8"/>
    <p:sldId id="286" r:id="rId9"/>
    <p:sldId id="259" r:id="rId10"/>
    <p:sldId id="260" r:id="rId11"/>
    <p:sldId id="293" r:id="rId12"/>
    <p:sldId id="285" r:id="rId13"/>
    <p:sldId id="289" r:id="rId14"/>
    <p:sldId id="268" r:id="rId15"/>
    <p:sldId id="269" r:id="rId16"/>
    <p:sldId id="270" r:id="rId17"/>
    <p:sldId id="271" r:id="rId18"/>
    <p:sldId id="272" r:id="rId19"/>
    <p:sldId id="274" r:id="rId20"/>
    <p:sldId id="287" r:id="rId21"/>
    <p:sldId id="275" r:id="rId22"/>
    <p:sldId id="276" r:id="rId23"/>
    <p:sldId id="277" r:id="rId24"/>
    <p:sldId id="278" r:id="rId25"/>
    <p:sldId id="294" r:id="rId26"/>
    <p:sldId id="279" r:id="rId27"/>
    <p:sldId id="280" r:id="rId28"/>
    <p:sldId id="295" r:id="rId29"/>
    <p:sldId id="296" r:id="rId30"/>
    <p:sldId id="281" r:id="rId31"/>
    <p:sldId id="282" r:id="rId32"/>
    <p:sldId id="261" r:id="rId33"/>
    <p:sldId id="262" r:id="rId34"/>
    <p:sldId id="263" r:id="rId35"/>
    <p:sldId id="264" r:id="rId36"/>
    <p:sldId id="265" r:id="rId37"/>
    <p:sldId id="266" r:id="rId38"/>
    <p:sldId id="267" r:id="rId39"/>
    <p:sldId id="288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1032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image" Target="../media/image16.emf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3" Type="http://schemas.openxmlformats.org/officeDocument/2006/relationships/image" Target="../media/image23.emf"/><Relationship Id="rId7" Type="http://schemas.openxmlformats.org/officeDocument/2006/relationships/image" Target="../media/image27.emf"/><Relationship Id="rId2" Type="http://schemas.openxmlformats.org/officeDocument/2006/relationships/image" Target="../media/image22.emf"/><Relationship Id="rId1" Type="http://schemas.openxmlformats.org/officeDocument/2006/relationships/image" Target="../media/image21.emf"/><Relationship Id="rId6" Type="http://schemas.openxmlformats.org/officeDocument/2006/relationships/image" Target="../media/image26.emf"/><Relationship Id="rId5" Type="http://schemas.openxmlformats.org/officeDocument/2006/relationships/image" Target="../media/image25.emf"/><Relationship Id="rId4" Type="http://schemas.openxmlformats.org/officeDocument/2006/relationships/image" Target="../media/image24.emf"/><Relationship Id="rId9" Type="http://schemas.openxmlformats.org/officeDocument/2006/relationships/image" Target="../media/image29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image" Target="../media/image30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7" Type="http://schemas.openxmlformats.org/officeDocument/2006/relationships/image" Target="../media/image39.emf"/><Relationship Id="rId2" Type="http://schemas.openxmlformats.org/officeDocument/2006/relationships/image" Target="../media/image34.emf"/><Relationship Id="rId1" Type="http://schemas.openxmlformats.org/officeDocument/2006/relationships/image" Target="../media/image33.emf"/><Relationship Id="rId6" Type="http://schemas.openxmlformats.org/officeDocument/2006/relationships/image" Target="../media/image38.emf"/><Relationship Id="rId5" Type="http://schemas.openxmlformats.org/officeDocument/2006/relationships/image" Target="../media/image37.emf"/><Relationship Id="rId4" Type="http://schemas.openxmlformats.org/officeDocument/2006/relationships/image" Target="../media/image3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09D0E-00BC-47FC-BC29-A6800C1C6B52}" type="datetimeFigureOut">
              <a:rPr lang="en-US" smtClean="0"/>
              <a:pPr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00442-1A43-4849-9E49-86BB6AEBA6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09D0E-00BC-47FC-BC29-A6800C1C6B52}" type="datetimeFigureOut">
              <a:rPr lang="en-US" smtClean="0"/>
              <a:pPr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00442-1A43-4849-9E49-86BB6AEBA6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09D0E-00BC-47FC-BC29-A6800C1C6B52}" type="datetimeFigureOut">
              <a:rPr lang="en-US" smtClean="0"/>
              <a:pPr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00442-1A43-4849-9E49-86BB6AEBA6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0"/>
            <a:ext cx="6477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mtClean="0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Oct 11-13, 2006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 smtClean="0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R. Todd Lines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mtClean="0">
                <a:latin typeface="Arial" pitchFamily="34" charset="0"/>
              </a:defRPr>
            </a:lvl1pPr>
          </a:lstStyle>
          <a:p>
            <a:pPr>
              <a:defRPr/>
            </a:pPr>
            <a:fld id="{E411E565-5F0F-4822-978D-CA564D0D7C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09D0E-00BC-47FC-BC29-A6800C1C6B52}" type="datetimeFigureOut">
              <a:rPr lang="en-US" smtClean="0"/>
              <a:pPr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00442-1A43-4849-9E49-86BB6AEBA6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09D0E-00BC-47FC-BC29-A6800C1C6B52}" type="datetimeFigureOut">
              <a:rPr lang="en-US" smtClean="0"/>
              <a:pPr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00442-1A43-4849-9E49-86BB6AEBA6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09D0E-00BC-47FC-BC29-A6800C1C6B52}" type="datetimeFigureOut">
              <a:rPr lang="en-US" smtClean="0"/>
              <a:pPr/>
              <a:t>3/15/2017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00442-1A43-4849-9E49-86BB6AEBA6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09D0E-00BC-47FC-BC29-A6800C1C6B52}" type="datetimeFigureOut">
              <a:rPr lang="en-US" smtClean="0"/>
              <a:pPr/>
              <a:t>3/15/2017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00442-1A43-4849-9E49-86BB6AEBA6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09D0E-00BC-47FC-BC29-A6800C1C6B52}" type="datetimeFigureOut">
              <a:rPr lang="en-US" smtClean="0"/>
              <a:pPr/>
              <a:t>3/15/2017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00442-1A43-4849-9E49-86BB6AEBA6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09D0E-00BC-47FC-BC29-A6800C1C6B52}" type="datetimeFigureOut">
              <a:rPr lang="en-US" smtClean="0"/>
              <a:pPr/>
              <a:t>3/15/2017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00442-1A43-4849-9E49-86BB6AEBA6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09D0E-00BC-47FC-BC29-A6800C1C6B52}" type="datetimeFigureOut">
              <a:rPr lang="en-US" smtClean="0"/>
              <a:pPr/>
              <a:t>3/15/2017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00442-1A43-4849-9E49-86BB6AEBA6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09D0E-00BC-47FC-BC29-A6800C1C6B52}" type="datetimeFigureOut">
              <a:rPr lang="en-US" smtClean="0"/>
              <a:pPr/>
              <a:t>3/15/2017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00442-1A43-4849-9E49-86BB6AEBA6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09D0E-00BC-47FC-BC29-A6800C1C6B52}" type="datetimeFigureOut">
              <a:rPr lang="en-US" smtClean="0"/>
              <a:pPr/>
              <a:t>3/15/2017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00442-1A43-4849-9E49-86BB6AEBA6B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3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0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20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7.e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19.emf"/><Relationship Id="rId4" Type="http://schemas.openxmlformats.org/officeDocument/2006/relationships/image" Target="../media/image16.emf"/><Relationship Id="rId9" Type="http://schemas.openxmlformats.org/officeDocument/2006/relationships/oleObject" Target="../embeddings/oleObject13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13" Type="http://schemas.openxmlformats.org/officeDocument/2006/relationships/oleObject" Target="../embeddings/oleObject20.bin"/><Relationship Id="rId18" Type="http://schemas.openxmlformats.org/officeDocument/2006/relationships/image" Target="../media/image28.e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25.emf"/><Relationship Id="rId17" Type="http://schemas.openxmlformats.org/officeDocument/2006/relationships/oleObject" Target="../embeddings/oleObject22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7.emf"/><Relationship Id="rId20" Type="http://schemas.openxmlformats.org/officeDocument/2006/relationships/image" Target="../media/image29.e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2.e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6.bin"/><Relationship Id="rId15" Type="http://schemas.openxmlformats.org/officeDocument/2006/relationships/oleObject" Target="../embeddings/oleObject21.bin"/><Relationship Id="rId10" Type="http://schemas.openxmlformats.org/officeDocument/2006/relationships/image" Target="../media/image24.emf"/><Relationship Id="rId19" Type="http://schemas.openxmlformats.org/officeDocument/2006/relationships/oleObject" Target="../embeddings/oleObject23.bin"/><Relationship Id="rId4" Type="http://schemas.openxmlformats.org/officeDocument/2006/relationships/image" Target="../media/image21.emf"/><Relationship Id="rId9" Type="http://schemas.openxmlformats.org/officeDocument/2006/relationships/oleObject" Target="../embeddings/oleObject18.bin"/><Relationship Id="rId14" Type="http://schemas.openxmlformats.org/officeDocument/2006/relationships/image" Target="../media/image26.e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e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1.e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30.e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emf"/><Relationship Id="rId13" Type="http://schemas.openxmlformats.org/officeDocument/2006/relationships/oleObject" Target="../embeddings/oleObject32.bin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12" Type="http://schemas.openxmlformats.org/officeDocument/2006/relationships/image" Target="../media/image37.e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39.e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4.emf"/><Relationship Id="rId11" Type="http://schemas.openxmlformats.org/officeDocument/2006/relationships/oleObject" Target="../embeddings/oleObject31.bin"/><Relationship Id="rId5" Type="http://schemas.openxmlformats.org/officeDocument/2006/relationships/oleObject" Target="../embeddings/oleObject28.bin"/><Relationship Id="rId15" Type="http://schemas.openxmlformats.org/officeDocument/2006/relationships/oleObject" Target="../embeddings/oleObject33.bin"/><Relationship Id="rId10" Type="http://schemas.openxmlformats.org/officeDocument/2006/relationships/image" Target="../media/image36.emf"/><Relationship Id="rId4" Type="http://schemas.openxmlformats.org/officeDocument/2006/relationships/image" Target="../media/image33.emf"/><Relationship Id="rId9" Type="http://schemas.openxmlformats.org/officeDocument/2006/relationships/oleObject" Target="../embeddings/oleObject30.bin"/><Relationship Id="rId14" Type="http://schemas.openxmlformats.org/officeDocument/2006/relationships/image" Target="../media/image38.e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A Consequence of Different Specific Heats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33838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Water has a high specific heat compared to land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On a hot day, the air above the land warms faster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The warmer air flows upward and cooler air moves toward the beach</a:t>
            </a:r>
          </a:p>
        </p:txBody>
      </p:sp>
      <p:pic>
        <p:nvPicPr>
          <p:cNvPr id="43012" name="Picture 4" descr="1102"/>
          <p:cNvPicPr>
            <a:picLocks noGrp="1" noChangeAspect="1" noChangeArrowheads="1"/>
          </p:cNvPicPr>
          <p:nvPr>
            <p:ph type="clipArt"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652963" y="1990725"/>
            <a:ext cx="4033837" cy="3743325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3B79617-3026-4290-BEEE-A2C65AA73613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177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Question 123.12.2</a:t>
            </a:r>
          </a:p>
        </p:txBody>
      </p:sp>
      <p:sp>
        <p:nvSpPr>
          <p:cNvPr id="1771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sz="2800" dirty="0" smtClean="0"/>
              <a:t>You add energy to an object by heat transfer. At some point, the temperature of the object stops rising. What is happening?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sz="2800" dirty="0" smtClean="0"/>
              <a:t>The system is leaking thermal energy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sz="2800" dirty="0" smtClean="0"/>
              <a:t>The system has as much heat as it can take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sz="2800" dirty="0" smtClean="0"/>
              <a:t>The object is experiencing a phase change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sz="2800" dirty="0" smtClean="0"/>
              <a:t>Can’t tell</a:t>
            </a:r>
          </a:p>
        </p:txBody>
      </p:sp>
    </p:spTree>
    <p:extLst>
      <p:ext uri="{BB962C8B-B14F-4D97-AF65-F5344CB8AC3E}">
        <p14:creationId xmlns:p14="http://schemas.microsoft.com/office/powerpoint/2010/main" val="254587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Heating Ice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9625" y="1451491"/>
            <a:ext cx="7524750" cy="392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362200" y="5257800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Solid ice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971800" y="4800600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Melting ice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257800" y="3733800"/>
            <a:ext cx="1347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Liquid water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400800" y="3048000"/>
            <a:ext cx="1415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Boiling water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848600" y="2286000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Gaseous steam</a:t>
            </a:r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 noChangeAspect="1"/>
          </p:cNvGraphicFramePr>
          <p:nvPr>
            <p:ph idx="1"/>
          </p:nvPr>
        </p:nvGraphicFramePr>
        <p:xfrm>
          <a:off x="3657600" y="2819400"/>
          <a:ext cx="1371600" cy="7544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1" name="Equation" r:id="rId4" imgW="761760" imgH="419040" progId="Equation.3">
                  <p:embed/>
                </p:oleObj>
              </mc:Choice>
              <mc:Fallback>
                <p:oleObj name="Equation" r:id="rId4" imgW="761760" imgH="419040" progId="Equation.3">
                  <p:embed/>
                  <p:pic>
                    <p:nvPicPr>
                      <p:cNvPr id="0" name="Content Placeholder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819400"/>
                        <a:ext cx="1371600" cy="75442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Straight Arrow Connector 12"/>
          <p:cNvCxnSpPr/>
          <p:nvPr/>
        </p:nvCxnSpPr>
        <p:spPr>
          <a:xfrm flipH="1" flipV="1">
            <a:off x="3276600" y="4648200"/>
            <a:ext cx="2286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5334000" y="3505200"/>
            <a:ext cx="2286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6705600" y="2743200"/>
            <a:ext cx="2286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7848600" y="2057400"/>
            <a:ext cx="2286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Freeform 84"/>
          <p:cNvSpPr/>
          <p:nvPr/>
        </p:nvSpPr>
        <p:spPr>
          <a:xfrm>
            <a:off x="8024884" y="1596788"/>
            <a:ext cx="846161" cy="3957851"/>
          </a:xfrm>
          <a:custGeom>
            <a:avLst/>
            <a:gdLst>
              <a:gd name="connsiteX0" fmla="*/ 818865 w 846161"/>
              <a:gd name="connsiteY0" fmla="*/ 0 h 3957851"/>
              <a:gd name="connsiteX1" fmla="*/ 464023 w 846161"/>
              <a:gd name="connsiteY1" fmla="*/ 0 h 3957851"/>
              <a:gd name="connsiteX2" fmla="*/ 27295 w 846161"/>
              <a:gd name="connsiteY2" fmla="*/ 1255594 h 3957851"/>
              <a:gd name="connsiteX3" fmla="*/ 0 w 846161"/>
              <a:gd name="connsiteY3" fmla="*/ 3944203 h 3957851"/>
              <a:gd name="connsiteX4" fmla="*/ 846161 w 846161"/>
              <a:gd name="connsiteY4" fmla="*/ 3957851 h 3957851"/>
              <a:gd name="connsiteX5" fmla="*/ 818865 w 846161"/>
              <a:gd name="connsiteY5" fmla="*/ 0 h 3957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6161" h="3957851">
                <a:moveTo>
                  <a:pt x="818865" y="0"/>
                </a:moveTo>
                <a:lnTo>
                  <a:pt x="464023" y="0"/>
                </a:lnTo>
                <a:lnTo>
                  <a:pt x="27295" y="1255594"/>
                </a:lnTo>
                <a:lnTo>
                  <a:pt x="0" y="3944203"/>
                </a:lnTo>
                <a:lnTo>
                  <a:pt x="846161" y="3957851"/>
                </a:lnTo>
                <a:lnTo>
                  <a:pt x="818865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Triangle 31"/>
          <p:cNvSpPr/>
          <p:nvPr/>
        </p:nvSpPr>
        <p:spPr>
          <a:xfrm flipH="1">
            <a:off x="578888" y="4953000"/>
            <a:ext cx="152400" cy="609600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31287" y="4919663"/>
            <a:ext cx="797261" cy="6429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Ice and water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29" name="Freeform 28"/>
          <p:cNvSpPr/>
          <p:nvPr/>
        </p:nvSpPr>
        <p:spPr>
          <a:xfrm>
            <a:off x="1502812" y="2743201"/>
            <a:ext cx="1062967" cy="2819400"/>
          </a:xfrm>
          <a:custGeom>
            <a:avLst/>
            <a:gdLst>
              <a:gd name="connsiteX0" fmla="*/ 1057275 w 1057275"/>
              <a:gd name="connsiteY0" fmla="*/ 0 h 2752725"/>
              <a:gd name="connsiteX1" fmla="*/ 1038225 w 1057275"/>
              <a:gd name="connsiteY1" fmla="*/ 2752725 h 2752725"/>
              <a:gd name="connsiteX2" fmla="*/ 9525 w 1057275"/>
              <a:gd name="connsiteY2" fmla="*/ 2743200 h 2752725"/>
              <a:gd name="connsiteX3" fmla="*/ 0 w 1057275"/>
              <a:gd name="connsiteY3" fmla="*/ 2105025 h 2752725"/>
              <a:gd name="connsiteX4" fmla="*/ 1057275 w 1057275"/>
              <a:gd name="connsiteY4" fmla="*/ 0 h 2752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75" h="2752725">
                <a:moveTo>
                  <a:pt x="1057275" y="0"/>
                </a:moveTo>
                <a:lnTo>
                  <a:pt x="1038225" y="2752725"/>
                </a:lnTo>
                <a:lnTo>
                  <a:pt x="9525" y="2743200"/>
                </a:lnTo>
                <a:lnTo>
                  <a:pt x="0" y="2105025"/>
                </a:lnTo>
                <a:lnTo>
                  <a:pt x="105727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552132" y="2819400"/>
            <a:ext cx="5513695" cy="2743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Graph of Ice to Steam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573201" y="1583140"/>
            <a:ext cx="5687" cy="39794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578888" y="5554639"/>
            <a:ext cx="8565112" cy="79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578888" y="4881564"/>
            <a:ext cx="152400" cy="68103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31288" y="4910133"/>
            <a:ext cx="762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29" idx="3"/>
          </p:cNvCxnSpPr>
          <p:nvPr/>
        </p:nvCxnSpPr>
        <p:spPr>
          <a:xfrm flipV="1">
            <a:off x="1502812" y="2819401"/>
            <a:ext cx="1057276" cy="207981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2541038" y="2819400"/>
            <a:ext cx="550545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8046488" y="1596788"/>
            <a:ext cx="428772" cy="122261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754872" y="4484424"/>
            <a:ext cx="760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Water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-32884" y="1501245"/>
            <a:ext cx="593496" cy="42934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100" dirty="0" smtClean="0"/>
              <a:t>150</a:t>
            </a:r>
          </a:p>
          <a:p>
            <a:pPr algn="r"/>
            <a:endParaRPr lang="en-US" sz="2100" dirty="0" smtClean="0"/>
          </a:p>
          <a:p>
            <a:pPr algn="r"/>
            <a:r>
              <a:rPr lang="en-US" sz="2100" dirty="0" smtClean="0"/>
              <a:t>120</a:t>
            </a:r>
          </a:p>
          <a:p>
            <a:pPr algn="r"/>
            <a:endParaRPr lang="en-US" sz="2100" dirty="0" smtClean="0"/>
          </a:p>
          <a:p>
            <a:pPr algn="r"/>
            <a:r>
              <a:rPr lang="en-US" sz="2100" dirty="0" smtClean="0"/>
              <a:t>90</a:t>
            </a:r>
          </a:p>
          <a:p>
            <a:pPr algn="r"/>
            <a:endParaRPr lang="en-US" sz="2100" dirty="0" smtClean="0"/>
          </a:p>
          <a:p>
            <a:pPr algn="r"/>
            <a:r>
              <a:rPr lang="en-US" sz="2100" dirty="0" smtClean="0"/>
              <a:t>60</a:t>
            </a:r>
          </a:p>
          <a:p>
            <a:pPr algn="r"/>
            <a:endParaRPr lang="en-US" sz="2100" dirty="0" smtClean="0"/>
          </a:p>
          <a:p>
            <a:pPr algn="r"/>
            <a:r>
              <a:rPr lang="en-US" sz="2100" dirty="0" smtClean="0"/>
              <a:t>30</a:t>
            </a:r>
          </a:p>
          <a:p>
            <a:pPr algn="r"/>
            <a:endParaRPr lang="en-US" sz="2100" dirty="0" smtClean="0"/>
          </a:p>
          <a:p>
            <a:pPr algn="r"/>
            <a:r>
              <a:rPr lang="en-US" sz="2100" dirty="0" smtClean="0"/>
              <a:t>0</a:t>
            </a:r>
          </a:p>
          <a:p>
            <a:pPr algn="r"/>
            <a:endParaRPr lang="en-US" sz="2100" dirty="0" smtClean="0"/>
          </a:p>
          <a:p>
            <a:pPr algn="r"/>
            <a:r>
              <a:rPr lang="en-US" sz="2100" dirty="0" smtClean="0"/>
              <a:t>-30</a:t>
            </a:r>
            <a:endParaRPr lang="en-US" sz="2100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559554" y="2347415"/>
            <a:ext cx="82978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561829" y="3002507"/>
            <a:ext cx="8281920" cy="22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564104" y="3616657"/>
            <a:ext cx="8334236" cy="181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555005" y="4899546"/>
            <a:ext cx="8316040" cy="9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501254" y="1583140"/>
            <a:ext cx="13643" cy="39578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91315" y="5759355"/>
            <a:ext cx="7912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0             500                      1000              1500              2000              2500             3000   </a:t>
            </a:r>
            <a:endParaRPr lang="en-US" dirty="0"/>
          </a:p>
        </p:txBody>
      </p:sp>
      <p:cxnSp>
        <p:nvCxnSpPr>
          <p:cNvPr id="47" name="Straight Connector 46"/>
          <p:cNvCxnSpPr/>
          <p:nvPr/>
        </p:nvCxnSpPr>
        <p:spPr>
          <a:xfrm>
            <a:off x="723327" y="1583140"/>
            <a:ext cx="2258" cy="39737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821373" y="6141493"/>
            <a:ext cx="1736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Energy added (J)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95529" y="1119117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T(</a:t>
            </a:r>
            <a:r>
              <a:rPr lang="en-US" baseline="30000" dirty="0" err="1" smtClean="0"/>
              <a:t>o</a:t>
            </a:r>
            <a:r>
              <a:rPr lang="en-US" dirty="0" err="1" smtClean="0"/>
              <a:t>C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4363137" y="3794077"/>
            <a:ext cx="1811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Water and Steam</a:t>
            </a:r>
          </a:p>
        </p:txBody>
      </p:sp>
      <p:cxnSp>
        <p:nvCxnSpPr>
          <p:cNvPr id="77" name="Straight Connector 76"/>
          <p:cNvCxnSpPr/>
          <p:nvPr/>
        </p:nvCxnSpPr>
        <p:spPr>
          <a:xfrm>
            <a:off x="2540774" y="1599060"/>
            <a:ext cx="13643" cy="39578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8095764" y="3152626"/>
            <a:ext cx="775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Steam</a:t>
            </a:r>
            <a:endParaRPr lang="en-US" dirty="0"/>
          </a:p>
        </p:txBody>
      </p:sp>
      <p:cxnSp>
        <p:nvCxnSpPr>
          <p:cNvPr id="89" name="Straight Connector 88"/>
          <p:cNvCxnSpPr/>
          <p:nvPr/>
        </p:nvCxnSpPr>
        <p:spPr>
          <a:xfrm flipV="1">
            <a:off x="580024" y="4299045"/>
            <a:ext cx="8318316" cy="68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168689" y="5939041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Ice</a:t>
            </a:r>
            <a:endParaRPr lang="en-US" dirty="0"/>
          </a:p>
        </p:txBody>
      </p:sp>
      <p:sp>
        <p:nvSpPr>
          <p:cNvPr id="100" name="Freeform 99"/>
          <p:cNvSpPr/>
          <p:nvPr/>
        </p:nvSpPr>
        <p:spPr>
          <a:xfrm>
            <a:off x="409432" y="5459104"/>
            <a:ext cx="272955" cy="532263"/>
          </a:xfrm>
          <a:custGeom>
            <a:avLst/>
            <a:gdLst>
              <a:gd name="connsiteX0" fmla="*/ 0 w 300250"/>
              <a:gd name="connsiteY0" fmla="*/ 600501 h 600501"/>
              <a:gd name="connsiteX1" fmla="*/ 122829 w 300250"/>
              <a:gd name="connsiteY1" fmla="*/ 286603 h 600501"/>
              <a:gd name="connsiteX2" fmla="*/ 300250 w 300250"/>
              <a:gd name="connsiteY2" fmla="*/ 0 h 600501"/>
              <a:gd name="connsiteX3" fmla="*/ 300250 w 300250"/>
              <a:gd name="connsiteY3" fmla="*/ 0 h 600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0" h="600501">
                <a:moveTo>
                  <a:pt x="0" y="600501"/>
                </a:moveTo>
                <a:lnTo>
                  <a:pt x="122829" y="286603"/>
                </a:lnTo>
                <a:lnTo>
                  <a:pt x="300250" y="0"/>
                </a:lnTo>
                <a:lnTo>
                  <a:pt x="300250" y="0"/>
                </a:lnTo>
              </a:path>
            </a:pathLst>
          </a:custGeom>
          <a:noFill/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63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20.3 Latent Heat</a:t>
            </a:r>
          </a:p>
        </p:txBody>
      </p:sp>
      <p:sp>
        <p:nvSpPr>
          <p:cNvPr id="47107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Phase Changes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133600"/>
            <a:ext cx="7772400" cy="4343400"/>
          </a:xfrm>
        </p:spPr>
        <p:txBody>
          <a:bodyPr/>
          <a:lstStyle/>
          <a:p>
            <a:pPr eaLnBrk="1" hangingPunct="1"/>
            <a:r>
              <a:rPr lang="en-US" sz="2800" smtClean="0"/>
              <a:t>A </a:t>
            </a:r>
            <a:r>
              <a:rPr lang="en-US" sz="2800" i="1" smtClean="0"/>
              <a:t>phase change</a:t>
            </a:r>
            <a:r>
              <a:rPr lang="en-US" sz="2800" smtClean="0"/>
              <a:t> occurs when the physical characteristics of the substance change from one form to another</a:t>
            </a:r>
          </a:p>
          <a:p>
            <a:pPr eaLnBrk="1" hangingPunct="1"/>
            <a:r>
              <a:rPr lang="en-US" sz="2800" smtClean="0"/>
              <a:t>Common phases changes are</a:t>
            </a:r>
          </a:p>
          <a:p>
            <a:pPr lvl="1" eaLnBrk="1" hangingPunct="1"/>
            <a:r>
              <a:rPr lang="en-US" sz="2400" smtClean="0"/>
              <a:t>Solid to liquid – melting</a:t>
            </a:r>
          </a:p>
          <a:p>
            <a:pPr lvl="1" eaLnBrk="1" hangingPunct="1"/>
            <a:r>
              <a:rPr lang="en-US" sz="2400" smtClean="0"/>
              <a:t>Liquid to gas – boiling</a:t>
            </a:r>
          </a:p>
          <a:p>
            <a:pPr eaLnBrk="1" hangingPunct="1"/>
            <a:r>
              <a:rPr lang="en-US" sz="2800" smtClean="0"/>
              <a:t>Phases changes involve a change in the internal energy, but </a:t>
            </a:r>
            <a:r>
              <a:rPr lang="en-US" sz="2800" i="1" smtClean="0"/>
              <a:t>no change in temperature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Latent Heat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905000"/>
            <a:ext cx="77724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During a phase change, the amount of heat is given as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Q = ±m L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L is the </a:t>
            </a:r>
            <a:r>
              <a:rPr lang="en-US" sz="2800" i="1" smtClean="0"/>
              <a:t>latent heat</a:t>
            </a:r>
            <a:r>
              <a:rPr lang="en-US" sz="2800" smtClean="0"/>
              <a:t> of the substance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Latent means hidden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L depends on the substance and the nature of the phase change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Choose a positive sign if you are adding energy to the system and a negative sign if energy is being removed from the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pPr eaLnBrk="1" hangingPunct="1"/>
            <a:r>
              <a:rPr lang="en-US" smtClean="0"/>
              <a:t>Phase Changes Latent Heat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0" y="1376363"/>
            <a:ext cx="9144000" cy="3422650"/>
            <a:chOff x="0" y="772"/>
            <a:chExt cx="5760" cy="2156"/>
          </a:xfrm>
        </p:grpSpPr>
        <p:pic>
          <p:nvPicPr>
            <p:cNvPr id="50181" name="Picture 3" descr="phases_matter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772"/>
              <a:ext cx="5760" cy="2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0182" name="Text Box 4"/>
            <p:cNvSpPr txBox="1">
              <a:spLocks noChangeArrowheads="1"/>
            </p:cNvSpPr>
            <p:nvPr/>
          </p:nvSpPr>
          <p:spPr bwMode="auto">
            <a:xfrm>
              <a:off x="117" y="2439"/>
              <a:ext cx="5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2400">
                  <a:solidFill>
                    <a:schemeClr val="bg2"/>
                  </a:solidFill>
                  <a:latin typeface="Times New Roman" pitchFamily="18" charset="0"/>
                </a:rPr>
                <a:t>Solid</a:t>
              </a:r>
            </a:p>
          </p:txBody>
        </p:sp>
        <p:sp>
          <p:nvSpPr>
            <p:cNvPr id="50183" name="Text Box 5"/>
            <p:cNvSpPr txBox="1">
              <a:spLocks noChangeArrowheads="1"/>
            </p:cNvSpPr>
            <p:nvPr/>
          </p:nvSpPr>
          <p:spPr bwMode="auto">
            <a:xfrm>
              <a:off x="2025" y="2407"/>
              <a:ext cx="76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2400">
                  <a:solidFill>
                    <a:schemeClr val="bg2"/>
                  </a:solidFill>
                  <a:latin typeface="Times New Roman" pitchFamily="18" charset="0"/>
                </a:rPr>
                <a:t>Liquid</a:t>
              </a:r>
            </a:p>
          </p:txBody>
        </p:sp>
        <p:sp>
          <p:nvSpPr>
            <p:cNvPr id="50184" name="Text Box 6"/>
            <p:cNvSpPr txBox="1">
              <a:spLocks noChangeArrowheads="1"/>
            </p:cNvSpPr>
            <p:nvPr/>
          </p:nvSpPr>
          <p:spPr bwMode="auto">
            <a:xfrm>
              <a:off x="5040" y="2380"/>
              <a:ext cx="5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2400">
                  <a:solidFill>
                    <a:schemeClr val="bg2"/>
                  </a:solidFill>
                  <a:latin typeface="Times New Roman" pitchFamily="18" charset="0"/>
                </a:rPr>
                <a:t>Gas</a:t>
              </a:r>
            </a:p>
          </p:txBody>
        </p:sp>
      </p:grpSp>
      <p:sp>
        <p:nvSpPr>
          <p:cNvPr id="294919" name="Text Box 7"/>
          <p:cNvSpPr txBox="1">
            <a:spLocks noChangeArrowheads="1"/>
          </p:cNvSpPr>
          <p:nvPr/>
        </p:nvSpPr>
        <p:spPr bwMode="auto">
          <a:xfrm>
            <a:off x="0" y="4867275"/>
            <a:ext cx="8763000" cy="1370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During a phase change, the internal energy changes but the temperature does not change.</a:t>
            </a:r>
          </a:p>
          <a:p>
            <a:pPr algn="l"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Work is done against the attractive molecular forces to separate them.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9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9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919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Latent Heat, cont.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SI units of latent heat are J / kg</a:t>
            </a:r>
          </a:p>
          <a:p>
            <a:pPr eaLnBrk="1" hangingPunct="1"/>
            <a:r>
              <a:rPr lang="en-US" i="1" smtClean="0"/>
              <a:t>Latent heat of fusion</a:t>
            </a:r>
            <a:r>
              <a:rPr lang="en-US" smtClean="0"/>
              <a:t>, L</a:t>
            </a:r>
            <a:r>
              <a:rPr lang="en-US" baseline="-25000" smtClean="0"/>
              <a:t>f</a:t>
            </a:r>
            <a:r>
              <a:rPr lang="en-US" smtClean="0"/>
              <a:t>, is used for melting or freezing</a:t>
            </a:r>
          </a:p>
          <a:p>
            <a:pPr eaLnBrk="1" hangingPunct="1"/>
            <a:r>
              <a:rPr lang="en-US" i="1" smtClean="0"/>
              <a:t>Latent heat of vaporization</a:t>
            </a:r>
            <a:r>
              <a:rPr lang="en-US" smtClean="0"/>
              <a:t>, L</a:t>
            </a:r>
            <a:r>
              <a:rPr lang="en-US" baseline="-25000" smtClean="0"/>
              <a:t>v</a:t>
            </a:r>
            <a:r>
              <a:rPr lang="en-US" smtClean="0"/>
              <a:t>, is used for boiling or condensing</a:t>
            </a:r>
          </a:p>
          <a:p>
            <a:pPr eaLnBrk="1" hangingPunct="1"/>
            <a:r>
              <a:rPr lang="en-US" smtClean="0"/>
              <a:t>Table 11.2 gives the latent heats for various substances</a:t>
            </a:r>
            <a:endParaRPr lang="en-US" i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 vs. Q Graphs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2082800" y="1233488"/>
            <a:ext cx="5372100" cy="4943475"/>
            <a:chOff x="1111" y="804"/>
            <a:chExt cx="3384" cy="3114"/>
          </a:xfrm>
        </p:grpSpPr>
        <p:pic>
          <p:nvPicPr>
            <p:cNvPr id="53253" name="Picture 4" descr="heating_curve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111" y="804"/>
              <a:ext cx="3384" cy="31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3254" name="Line 8"/>
            <p:cNvSpPr>
              <a:spLocks noChangeShapeType="1"/>
            </p:cNvSpPr>
            <p:nvPr/>
          </p:nvSpPr>
          <p:spPr bwMode="auto">
            <a:xfrm>
              <a:off x="3493" y="3813"/>
              <a:ext cx="2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123.12.1.1</a:t>
            </a:r>
          </a:p>
        </p:txBody>
      </p:sp>
      <p:sp>
        <p:nvSpPr>
          <p:cNvPr id="1699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mtClean="0"/>
              <a:t>I have a sample of a substance with a heat capacity of 100J/K. How much heat can this sample hold if it is at 2000K?</a:t>
            </a:r>
          </a:p>
          <a:p>
            <a:pPr>
              <a:buFontTx/>
              <a:buAutoNum type="alphaUcPeriod"/>
            </a:pPr>
            <a:r>
              <a:rPr lang="en-US" smtClean="0"/>
              <a:t> 2000000J</a:t>
            </a:r>
          </a:p>
          <a:p>
            <a:pPr>
              <a:buFontTx/>
              <a:buAutoNum type="alphaUcPeriod"/>
            </a:pPr>
            <a:r>
              <a:rPr lang="en-US" smtClean="0"/>
              <a:t>20J</a:t>
            </a:r>
          </a:p>
          <a:p>
            <a:pPr>
              <a:buFontTx/>
              <a:buAutoNum type="alphaUcPeriod"/>
            </a:pPr>
            <a:r>
              <a:rPr lang="en-US" smtClean="0"/>
              <a:t>0.5J</a:t>
            </a:r>
          </a:p>
          <a:p>
            <a:pPr>
              <a:buFontTx/>
              <a:buAutoNum type="alphaUcPeriod"/>
            </a:pPr>
            <a:r>
              <a:rPr lang="en-US" smtClean="0"/>
              <a:t>None at all</a:t>
            </a:r>
          </a:p>
        </p:txBody>
      </p:sp>
      <p:sp>
        <p:nvSpPr>
          <p:cNvPr id="16998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F4F3EC6-6038-4A01-ACEF-F6206AE311A5}" type="slidenum">
              <a:rPr lang="en-US" smtClean="0"/>
              <a:pPr/>
              <a:t>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706727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9633" name="Object 1"/>
          <p:cNvGraphicFramePr>
            <a:graphicFrameLocks noChangeAspect="1"/>
          </p:cNvGraphicFramePr>
          <p:nvPr/>
        </p:nvGraphicFramePr>
        <p:xfrm>
          <a:off x="0" y="1364800"/>
          <a:ext cx="9180913" cy="3534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38" name="Equation" r:id="rId3" imgW="3683000" imgH="1422400" progId="Equation.3">
                  <p:embed/>
                </p:oleObj>
              </mc:Choice>
              <mc:Fallback>
                <p:oleObj name="Equation" r:id="rId3" imgW="3683000" imgH="1422400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364800"/>
                        <a:ext cx="9180913" cy="353477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Freeform 84"/>
          <p:cNvSpPr/>
          <p:nvPr/>
        </p:nvSpPr>
        <p:spPr>
          <a:xfrm>
            <a:off x="8024884" y="1596788"/>
            <a:ext cx="846161" cy="3957851"/>
          </a:xfrm>
          <a:custGeom>
            <a:avLst/>
            <a:gdLst>
              <a:gd name="connsiteX0" fmla="*/ 818865 w 846161"/>
              <a:gd name="connsiteY0" fmla="*/ 0 h 3957851"/>
              <a:gd name="connsiteX1" fmla="*/ 464023 w 846161"/>
              <a:gd name="connsiteY1" fmla="*/ 0 h 3957851"/>
              <a:gd name="connsiteX2" fmla="*/ 27295 w 846161"/>
              <a:gd name="connsiteY2" fmla="*/ 1255594 h 3957851"/>
              <a:gd name="connsiteX3" fmla="*/ 0 w 846161"/>
              <a:gd name="connsiteY3" fmla="*/ 3944203 h 3957851"/>
              <a:gd name="connsiteX4" fmla="*/ 846161 w 846161"/>
              <a:gd name="connsiteY4" fmla="*/ 3957851 h 3957851"/>
              <a:gd name="connsiteX5" fmla="*/ 818865 w 846161"/>
              <a:gd name="connsiteY5" fmla="*/ 0 h 3957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6161" h="3957851">
                <a:moveTo>
                  <a:pt x="818865" y="0"/>
                </a:moveTo>
                <a:lnTo>
                  <a:pt x="464023" y="0"/>
                </a:lnTo>
                <a:lnTo>
                  <a:pt x="27295" y="1255594"/>
                </a:lnTo>
                <a:lnTo>
                  <a:pt x="0" y="3944203"/>
                </a:lnTo>
                <a:lnTo>
                  <a:pt x="846161" y="3957851"/>
                </a:lnTo>
                <a:lnTo>
                  <a:pt x="818865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Triangle 31"/>
          <p:cNvSpPr/>
          <p:nvPr/>
        </p:nvSpPr>
        <p:spPr>
          <a:xfrm flipH="1">
            <a:off x="578888" y="4953000"/>
            <a:ext cx="152400" cy="609600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31287" y="4919663"/>
            <a:ext cx="797261" cy="6429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bg1"/>
                </a:solidFill>
              </a:rPr>
              <a:t>Ice and water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29" name="Freeform 28"/>
          <p:cNvSpPr/>
          <p:nvPr/>
        </p:nvSpPr>
        <p:spPr>
          <a:xfrm>
            <a:off x="1502812" y="2743201"/>
            <a:ext cx="1062967" cy="2819400"/>
          </a:xfrm>
          <a:custGeom>
            <a:avLst/>
            <a:gdLst>
              <a:gd name="connsiteX0" fmla="*/ 1057275 w 1057275"/>
              <a:gd name="connsiteY0" fmla="*/ 0 h 2752725"/>
              <a:gd name="connsiteX1" fmla="*/ 1038225 w 1057275"/>
              <a:gd name="connsiteY1" fmla="*/ 2752725 h 2752725"/>
              <a:gd name="connsiteX2" fmla="*/ 9525 w 1057275"/>
              <a:gd name="connsiteY2" fmla="*/ 2743200 h 2752725"/>
              <a:gd name="connsiteX3" fmla="*/ 0 w 1057275"/>
              <a:gd name="connsiteY3" fmla="*/ 2105025 h 2752725"/>
              <a:gd name="connsiteX4" fmla="*/ 1057275 w 1057275"/>
              <a:gd name="connsiteY4" fmla="*/ 0 h 2752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75" h="2752725">
                <a:moveTo>
                  <a:pt x="1057275" y="0"/>
                </a:moveTo>
                <a:lnTo>
                  <a:pt x="1038225" y="2752725"/>
                </a:lnTo>
                <a:lnTo>
                  <a:pt x="9525" y="2743200"/>
                </a:lnTo>
                <a:lnTo>
                  <a:pt x="0" y="2105025"/>
                </a:lnTo>
                <a:lnTo>
                  <a:pt x="105727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552132" y="2819400"/>
            <a:ext cx="5513695" cy="2743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Graph of Ice to Steam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573201" y="1583140"/>
            <a:ext cx="5687" cy="39794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578888" y="5554639"/>
            <a:ext cx="8565112" cy="79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578888" y="4881564"/>
            <a:ext cx="152400" cy="68103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31288" y="4910133"/>
            <a:ext cx="762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29" idx="3"/>
          </p:cNvCxnSpPr>
          <p:nvPr/>
        </p:nvCxnSpPr>
        <p:spPr>
          <a:xfrm flipV="1">
            <a:off x="1502812" y="2819401"/>
            <a:ext cx="1057276" cy="207981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2541038" y="2819400"/>
            <a:ext cx="550545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8046488" y="1596788"/>
            <a:ext cx="428772" cy="122261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754872" y="4484424"/>
            <a:ext cx="760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Water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-32884" y="1501245"/>
            <a:ext cx="593496" cy="42934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100" dirty="0" smtClean="0"/>
              <a:t>150</a:t>
            </a:r>
          </a:p>
          <a:p>
            <a:pPr algn="r"/>
            <a:endParaRPr lang="en-US" sz="2100" dirty="0" smtClean="0"/>
          </a:p>
          <a:p>
            <a:pPr algn="r"/>
            <a:r>
              <a:rPr lang="en-US" sz="2100" dirty="0" smtClean="0"/>
              <a:t>120</a:t>
            </a:r>
          </a:p>
          <a:p>
            <a:pPr algn="r"/>
            <a:endParaRPr lang="en-US" sz="2100" dirty="0" smtClean="0"/>
          </a:p>
          <a:p>
            <a:pPr algn="r"/>
            <a:r>
              <a:rPr lang="en-US" sz="2100" dirty="0" smtClean="0"/>
              <a:t>90</a:t>
            </a:r>
          </a:p>
          <a:p>
            <a:pPr algn="r"/>
            <a:endParaRPr lang="en-US" sz="2100" dirty="0" smtClean="0"/>
          </a:p>
          <a:p>
            <a:pPr algn="r"/>
            <a:r>
              <a:rPr lang="en-US" sz="2100" dirty="0" smtClean="0"/>
              <a:t>60</a:t>
            </a:r>
          </a:p>
          <a:p>
            <a:pPr algn="r"/>
            <a:endParaRPr lang="en-US" sz="2100" dirty="0" smtClean="0"/>
          </a:p>
          <a:p>
            <a:pPr algn="r"/>
            <a:r>
              <a:rPr lang="en-US" sz="2100" dirty="0" smtClean="0"/>
              <a:t>30</a:t>
            </a:r>
          </a:p>
          <a:p>
            <a:pPr algn="r"/>
            <a:endParaRPr lang="en-US" sz="2100" dirty="0" smtClean="0"/>
          </a:p>
          <a:p>
            <a:pPr algn="r"/>
            <a:r>
              <a:rPr lang="en-US" sz="2100" dirty="0" smtClean="0"/>
              <a:t>0</a:t>
            </a:r>
          </a:p>
          <a:p>
            <a:pPr algn="r"/>
            <a:endParaRPr lang="en-US" sz="2100" dirty="0" smtClean="0"/>
          </a:p>
          <a:p>
            <a:pPr algn="r"/>
            <a:r>
              <a:rPr lang="en-US" sz="2100" dirty="0" smtClean="0"/>
              <a:t>-30</a:t>
            </a:r>
            <a:endParaRPr lang="en-US" sz="2100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559554" y="2347415"/>
            <a:ext cx="82978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561829" y="3002507"/>
            <a:ext cx="8281920" cy="22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564104" y="3616657"/>
            <a:ext cx="8334236" cy="181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555005" y="4899546"/>
            <a:ext cx="8316040" cy="9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501254" y="1583140"/>
            <a:ext cx="13643" cy="39578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91315" y="5759355"/>
            <a:ext cx="7912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0             500                      1000              1500              2000              2500             3000   </a:t>
            </a:r>
            <a:endParaRPr lang="en-US" dirty="0"/>
          </a:p>
        </p:txBody>
      </p:sp>
      <p:cxnSp>
        <p:nvCxnSpPr>
          <p:cNvPr id="47" name="Straight Connector 46"/>
          <p:cNvCxnSpPr/>
          <p:nvPr/>
        </p:nvCxnSpPr>
        <p:spPr>
          <a:xfrm>
            <a:off x="723327" y="1583140"/>
            <a:ext cx="2258" cy="39737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821373" y="6141493"/>
            <a:ext cx="1736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Energy added (J)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95529" y="1119117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T(</a:t>
            </a:r>
            <a:r>
              <a:rPr lang="en-US" baseline="30000" dirty="0" err="1" smtClean="0"/>
              <a:t>o</a:t>
            </a:r>
            <a:r>
              <a:rPr lang="en-US" dirty="0" err="1" smtClean="0"/>
              <a:t>C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4363137" y="3794077"/>
            <a:ext cx="1811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Water and Steam</a:t>
            </a:r>
          </a:p>
        </p:txBody>
      </p:sp>
      <p:cxnSp>
        <p:nvCxnSpPr>
          <p:cNvPr id="77" name="Straight Connector 76"/>
          <p:cNvCxnSpPr/>
          <p:nvPr/>
        </p:nvCxnSpPr>
        <p:spPr>
          <a:xfrm>
            <a:off x="2540774" y="1599060"/>
            <a:ext cx="13643" cy="39578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8095764" y="3152626"/>
            <a:ext cx="775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Steam</a:t>
            </a:r>
            <a:endParaRPr lang="en-US" dirty="0"/>
          </a:p>
        </p:txBody>
      </p:sp>
      <p:cxnSp>
        <p:nvCxnSpPr>
          <p:cNvPr id="89" name="Straight Connector 88"/>
          <p:cNvCxnSpPr/>
          <p:nvPr/>
        </p:nvCxnSpPr>
        <p:spPr>
          <a:xfrm flipV="1">
            <a:off x="580024" y="4299045"/>
            <a:ext cx="8318316" cy="68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168689" y="5939041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Ice</a:t>
            </a:r>
            <a:endParaRPr lang="en-US" dirty="0"/>
          </a:p>
        </p:txBody>
      </p:sp>
      <p:sp>
        <p:nvSpPr>
          <p:cNvPr id="100" name="Freeform 99"/>
          <p:cNvSpPr/>
          <p:nvPr/>
        </p:nvSpPr>
        <p:spPr>
          <a:xfrm>
            <a:off x="409432" y="5459104"/>
            <a:ext cx="272955" cy="532263"/>
          </a:xfrm>
          <a:custGeom>
            <a:avLst/>
            <a:gdLst>
              <a:gd name="connsiteX0" fmla="*/ 0 w 300250"/>
              <a:gd name="connsiteY0" fmla="*/ 600501 h 600501"/>
              <a:gd name="connsiteX1" fmla="*/ 122829 w 300250"/>
              <a:gd name="connsiteY1" fmla="*/ 286603 h 600501"/>
              <a:gd name="connsiteX2" fmla="*/ 300250 w 300250"/>
              <a:gd name="connsiteY2" fmla="*/ 0 h 600501"/>
              <a:gd name="connsiteX3" fmla="*/ 300250 w 300250"/>
              <a:gd name="connsiteY3" fmla="*/ 0 h 600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0" h="600501">
                <a:moveTo>
                  <a:pt x="0" y="600501"/>
                </a:moveTo>
                <a:lnTo>
                  <a:pt x="122829" y="286603"/>
                </a:lnTo>
                <a:lnTo>
                  <a:pt x="300250" y="0"/>
                </a:lnTo>
                <a:lnTo>
                  <a:pt x="300250" y="0"/>
                </a:lnTo>
              </a:path>
            </a:pathLst>
          </a:custGeom>
          <a:noFill/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Warming Ice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2017713"/>
            <a:ext cx="5105400" cy="4535487"/>
          </a:xfrm>
        </p:spPr>
        <p:txBody>
          <a:bodyPr/>
          <a:lstStyle/>
          <a:p>
            <a:pPr eaLnBrk="1" hangingPunct="1"/>
            <a:r>
              <a:rPr lang="en-US" sz="3000" smtClean="0"/>
              <a:t>Start with one gram of ice at –30.0º C</a:t>
            </a:r>
          </a:p>
          <a:p>
            <a:pPr eaLnBrk="1" hangingPunct="1"/>
            <a:r>
              <a:rPr lang="en-US" sz="3000" smtClean="0"/>
              <a:t>During A, the temperature of the ice changes from –30.0º C to 0º C</a:t>
            </a:r>
          </a:p>
          <a:p>
            <a:pPr eaLnBrk="1" hangingPunct="1"/>
            <a:r>
              <a:rPr lang="en-US" sz="3000" smtClean="0"/>
              <a:t>Use Q = m c ΔT</a:t>
            </a:r>
          </a:p>
          <a:p>
            <a:pPr eaLnBrk="1" hangingPunct="1"/>
            <a:r>
              <a:rPr lang="en-US" sz="3000" smtClean="0"/>
              <a:t>Will add 62.7 J of energy</a:t>
            </a:r>
          </a:p>
        </p:txBody>
      </p:sp>
      <p:graphicFrame>
        <p:nvGraphicFramePr>
          <p:cNvPr id="7170" name="Object 4"/>
          <p:cNvGraphicFramePr>
            <a:graphicFrameLocks noGrp="1" noChangeAspect="1"/>
          </p:cNvGraphicFramePr>
          <p:nvPr>
            <p:ph type="clipArt" sz="half" idx="2"/>
          </p:nvPr>
        </p:nvGraphicFramePr>
        <p:xfrm>
          <a:off x="5410200" y="1295400"/>
          <a:ext cx="2959100" cy="510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Photo Editor Photo" r:id="rId3" imgW="1286055" imgH="2219635" progId="">
                  <p:embed/>
                </p:oleObj>
              </mc:Choice>
              <mc:Fallback>
                <p:oleObj name="Photo Editor Photo" r:id="rId3" imgW="1286055" imgH="2219635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1295400"/>
                        <a:ext cx="2959100" cy="5105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Melting Ice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82688" y="2017713"/>
            <a:ext cx="3810000" cy="4459287"/>
          </a:xfrm>
        </p:spPr>
        <p:txBody>
          <a:bodyPr/>
          <a:lstStyle/>
          <a:p>
            <a:pPr eaLnBrk="1" hangingPunct="1"/>
            <a:r>
              <a:rPr lang="en-US" sz="2600" smtClean="0"/>
              <a:t>Once at 0º C, the phase change (melting) starts</a:t>
            </a:r>
          </a:p>
          <a:p>
            <a:pPr eaLnBrk="1" hangingPunct="1"/>
            <a:r>
              <a:rPr lang="en-US" sz="2600" smtClean="0"/>
              <a:t>The temperature stays the same although energy is still being added</a:t>
            </a:r>
          </a:p>
          <a:p>
            <a:pPr eaLnBrk="1" hangingPunct="1"/>
            <a:r>
              <a:rPr lang="en-US" sz="2600" smtClean="0"/>
              <a:t>Use Q = m L</a:t>
            </a:r>
            <a:r>
              <a:rPr lang="en-US" sz="2600" baseline="-25000" smtClean="0"/>
              <a:t>f</a:t>
            </a:r>
            <a:r>
              <a:rPr lang="en-US" sz="2600" smtClean="0"/>
              <a:t> </a:t>
            </a:r>
          </a:p>
          <a:p>
            <a:pPr eaLnBrk="1" hangingPunct="1"/>
            <a:r>
              <a:rPr lang="en-US" sz="2600" smtClean="0"/>
              <a:t>Needs 333 J of energy</a:t>
            </a:r>
          </a:p>
        </p:txBody>
      </p:sp>
      <p:graphicFrame>
        <p:nvGraphicFramePr>
          <p:cNvPr id="8194" name="Object 4"/>
          <p:cNvGraphicFramePr>
            <a:graphicFrameLocks noGrp="1" noChangeAspect="1"/>
          </p:cNvGraphicFramePr>
          <p:nvPr>
            <p:ph type="clipArt" sz="half" idx="2"/>
          </p:nvPr>
        </p:nvGraphicFramePr>
        <p:xfrm>
          <a:off x="5715000" y="1239838"/>
          <a:ext cx="2455863" cy="5237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Photo Editor Photo" r:id="rId3" imgW="1219370" imgH="2600000" progId="">
                  <p:embed/>
                </p:oleObj>
              </mc:Choice>
              <mc:Fallback>
                <p:oleObj name="Photo Editor Photo" r:id="rId3" imgW="1219370" imgH="260000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1239838"/>
                        <a:ext cx="2455863" cy="5237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Warming Water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33838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600" smtClean="0"/>
              <a:t>Between 0º C and 100º C, the material is liquid and no phase changes take place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smtClean="0"/>
              <a:t>Energy added increases the temperature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smtClean="0"/>
              <a:t>Use Q = m c ΔT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smtClean="0"/>
              <a:t>419 J of energy are added</a:t>
            </a:r>
          </a:p>
        </p:txBody>
      </p:sp>
      <p:graphicFrame>
        <p:nvGraphicFramePr>
          <p:cNvPr id="9218" name="Object 4"/>
          <p:cNvGraphicFramePr>
            <a:graphicFrameLocks noGrp="1" noChangeAspect="1"/>
          </p:cNvGraphicFramePr>
          <p:nvPr>
            <p:ph type="clipArt" sz="half" idx="2"/>
          </p:nvPr>
        </p:nvGraphicFramePr>
        <p:xfrm>
          <a:off x="6132513" y="1295400"/>
          <a:ext cx="2303462" cy="4945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name="Photo Editor Photo" r:id="rId3" imgW="1886213" imgH="4304762" progId="">
                  <p:embed/>
                </p:oleObj>
              </mc:Choice>
              <mc:Fallback>
                <p:oleObj name="Photo Editor Photo" r:id="rId3" imgW="1886213" imgH="4304762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2513" y="1295400"/>
                        <a:ext cx="2303462" cy="4945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F6F6649-CE57-438F-A9FF-463EE2F1A13B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178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Question 123.12.3</a:t>
            </a:r>
          </a:p>
        </p:txBody>
      </p:sp>
      <p:sp>
        <p:nvSpPr>
          <p:cNvPr id="1781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b="1" dirty="0" smtClean="0"/>
              <a:t>Will spaghetti cook faster if the water is boiling faster?</a:t>
            </a:r>
            <a:r>
              <a:rPr lang="en-US" b="1" dirty="0" smtClean="0">
                <a:solidFill>
                  <a:srgbClr val="000000"/>
                </a:solidFill>
              </a:rPr>
              <a:t> </a:t>
            </a:r>
          </a:p>
          <a:p>
            <a:pPr marL="609600" indent="-609600" eaLnBrk="1" hangingPunct="1">
              <a:lnSpc>
                <a:spcPct val="120000"/>
              </a:lnSpc>
              <a:buFont typeface="Wingdings" pitchFamily="2" charset="2"/>
              <a:buAutoNum type="alphaLcParenR"/>
            </a:pPr>
            <a:r>
              <a:rPr lang="en-US" b="1" dirty="0" smtClean="0">
                <a:solidFill>
                  <a:srgbClr val="000000"/>
                </a:solidFill>
              </a:rPr>
              <a:t>Yes</a:t>
            </a:r>
          </a:p>
          <a:p>
            <a:pPr marL="609600" indent="-609600" eaLnBrk="1" hangingPunct="1">
              <a:lnSpc>
                <a:spcPct val="120000"/>
              </a:lnSpc>
              <a:buFont typeface="Wingdings" pitchFamily="2" charset="2"/>
              <a:buAutoNum type="alphaLcParenR"/>
            </a:pPr>
            <a:r>
              <a:rPr lang="en-US" b="1" dirty="0" smtClean="0">
                <a:solidFill>
                  <a:srgbClr val="000000"/>
                </a:solidFill>
              </a:rPr>
              <a:t>No</a:t>
            </a:r>
          </a:p>
          <a:p>
            <a:pPr marL="609600" indent="-609600" eaLnBrk="1" hangingPunct="1">
              <a:lnSpc>
                <a:spcPct val="120000"/>
              </a:lnSpc>
              <a:buFont typeface="Wingdings" pitchFamily="2" charset="2"/>
              <a:buAutoNum type="alphaLcParenR"/>
            </a:pPr>
            <a:r>
              <a:rPr lang="en-US" b="1" dirty="0" smtClean="0">
                <a:solidFill>
                  <a:srgbClr val="000000"/>
                </a:solidFill>
              </a:rPr>
              <a:t>What is Spaghetti? I only eat Raman</a:t>
            </a:r>
          </a:p>
          <a:p>
            <a:pPr marL="609600" indent="-609600" eaLnBrk="1" hangingPunct="1">
              <a:lnSpc>
                <a:spcPct val="120000"/>
              </a:lnSpc>
              <a:buFont typeface="Wingdings" pitchFamily="2" charset="2"/>
              <a:buNone/>
            </a:pPr>
            <a:endParaRPr lang="en-US" b="1" dirty="0" smtClean="0">
              <a:solidFill>
                <a:srgbClr val="000000"/>
              </a:solidFill>
            </a:endParaRPr>
          </a:p>
          <a:p>
            <a:pPr marL="609600" indent="-609600"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188328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Boiling Water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33838" cy="4525963"/>
          </a:xfrm>
        </p:spPr>
        <p:txBody>
          <a:bodyPr/>
          <a:lstStyle/>
          <a:p>
            <a:pPr eaLnBrk="1" hangingPunct="1"/>
            <a:r>
              <a:rPr lang="en-US" sz="2800" smtClean="0"/>
              <a:t>At 100º C, a phase change occurs (boiling)</a:t>
            </a:r>
          </a:p>
          <a:p>
            <a:pPr eaLnBrk="1" hangingPunct="1"/>
            <a:r>
              <a:rPr lang="en-US" sz="2800" smtClean="0"/>
              <a:t>Temperature does not change</a:t>
            </a:r>
          </a:p>
          <a:p>
            <a:pPr eaLnBrk="1" hangingPunct="1"/>
            <a:r>
              <a:rPr lang="en-US" sz="2800" smtClean="0"/>
              <a:t>Use Q = m Lv </a:t>
            </a:r>
          </a:p>
          <a:p>
            <a:pPr eaLnBrk="1" hangingPunct="1"/>
            <a:r>
              <a:rPr lang="en-US" sz="2800" smtClean="0"/>
              <a:t>2 260 J of energy are needed</a:t>
            </a:r>
          </a:p>
        </p:txBody>
      </p:sp>
      <p:graphicFrame>
        <p:nvGraphicFramePr>
          <p:cNvPr id="10242" name="Object 4"/>
          <p:cNvGraphicFramePr>
            <a:graphicFrameLocks noGrp="1" noChangeAspect="1"/>
          </p:cNvGraphicFramePr>
          <p:nvPr>
            <p:ph type="clipArt" sz="half" idx="2"/>
          </p:nvPr>
        </p:nvGraphicFramePr>
        <p:xfrm>
          <a:off x="4652963" y="2514600"/>
          <a:ext cx="4033837" cy="269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3" name="Photo Editor Photo" r:id="rId3" imgW="6400000" imgH="4114286" progId="">
                  <p:embed/>
                </p:oleObj>
              </mc:Choice>
              <mc:Fallback>
                <p:oleObj name="Photo Editor Photo" r:id="rId3" imgW="6400000" imgH="4114286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2963" y="2514600"/>
                        <a:ext cx="4033837" cy="2695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Heating Steam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55245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600" smtClean="0"/>
              <a:t>After all the water is converted to steam, the steam will heat up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smtClean="0"/>
              <a:t>No phase change occurs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smtClean="0"/>
              <a:t>The added energy goes to increasing the temperature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smtClean="0"/>
              <a:t>Use Q = m c ΔT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smtClean="0"/>
              <a:t>To raise the temperature of the steam to 120°, 40.2 J of energy are needed</a:t>
            </a:r>
          </a:p>
          <a:p>
            <a:pPr eaLnBrk="1" hangingPunct="1">
              <a:lnSpc>
                <a:spcPct val="90000"/>
              </a:lnSpc>
            </a:pPr>
            <a:endParaRPr lang="en-US" sz="2600" smtClean="0"/>
          </a:p>
        </p:txBody>
      </p:sp>
      <p:graphicFrame>
        <p:nvGraphicFramePr>
          <p:cNvPr id="11266" name="Object 4"/>
          <p:cNvGraphicFramePr>
            <a:graphicFrameLocks noGrp="1" noChangeAspect="1"/>
          </p:cNvGraphicFramePr>
          <p:nvPr>
            <p:ph type="clipArt" sz="half" idx="2"/>
          </p:nvPr>
        </p:nvGraphicFramePr>
        <p:xfrm>
          <a:off x="7413625" y="1289050"/>
          <a:ext cx="1235075" cy="534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7" name="Photo Editor Photo" r:id="rId3" imgW="1028844" imgH="4447619" progId="">
                  <p:embed/>
                </p:oleObj>
              </mc:Choice>
              <mc:Fallback>
                <p:oleObj name="Photo Editor Photo" r:id="rId3" imgW="1028844" imgH="4447619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3625" y="1289050"/>
                        <a:ext cx="1235075" cy="5340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007BB98-8A8C-499D-B1BD-75BEAFEF8B54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179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Question 123.12.4</a:t>
            </a:r>
          </a:p>
        </p:txBody>
      </p:sp>
      <p:sp>
        <p:nvSpPr>
          <p:cNvPr id="440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  <a:spcBef>
                <a:spcPct val="50000"/>
              </a:spcBef>
              <a:buFontTx/>
              <a:buNone/>
              <a:defRPr/>
            </a:pPr>
            <a:r>
              <a:rPr lang="en-US" sz="2800" b="1" dirty="0" smtClean="0"/>
              <a:t>You put 1 kg of ice at 0</a:t>
            </a:r>
            <a:r>
              <a:rPr lang="en-US" sz="2800" b="1" baseline="30000" dirty="0" smtClean="0"/>
              <a:t>o</a:t>
            </a:r>
            <a:r>
              <a:rPr lang="en-US" sz="2800" b="1" dirty="0" smtClean="0"/>
              <a:t>C together with 1 kg of water at 50</a:t>
            </a:r>
            <a:r>
              <a:rPr lang="en-US" sz="2800" b="1" baseline="30000" dirty="0" smtClean="0"/>
              <a:t>o</a:t>
            </a:r>
            <a:r>
              <a:rPr lang="en-US" sz="2800" b="1" dirty="0" smtClean="0"/>
              <a:t>C.  What is the final temperature? </a:t>
            </a:r>
          </a:p>
          <a:p>
            <a:pPr lvl="1" eaLnBrk="1" hangingPunct="1"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sz="2400" b="1" i="1" dirty="0" smtClean="0"/>
              <a:t>L</a:t>
            </a:r>
            <a:r>
              <a:rPr lang="en-US" sz="2400" b="1" baseline="-25000" dirty="0" smtClean="0"/>
              <a:t>F</a:t>
            </a:r>
            <a:r>
              <a:rPr lang="en-US" sz="2400" b="1" dirty="0" smtClean="0"/>
              <a:t> = 3.33 x 10</a:t>
            </a:r>
            <a:r>
              <a:rPr lang="en-US" sz="2400" b="1" baseline="30000" dirty="0" smtClean="0"/>
              <a:t>5</a:t>
            </a:r>
            <a:r>
              <a:rPr lang="en-US" sz="2400" b="1" dirty="0" smtClean="0"/>
              <a:t> J/kg</a:t>
            </a:r>
            <a:endParaRPr lang="en-US" sz="2400" b="1" i="1" dirty="0" smtClean="0"/>
          </a:p>
          <a:p>
            <a:pPr lvl="1" eaLnBrk="1" hangingPunct="1"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sz="2400" b="1" i="1" dirty="0" err="1" smtClean="0"/>
              <a:t>c</a:t>
            </a:r>
            <a:r>
              <a:rPr lang="en-US" sz="2400" b="1" baseline="-25000" dirty="0" err="1" smtClean="0"/>
              <a:t>water</a:t>
            </a:r>
            <a:r>
              <a:rPr lang="en-US" sz="2400" b="1" dirty="0" smtClean="0"/>
              <a:t> </a:t>
            </a:r>
            <a:r>
              <a:rPr lang="en-US" sz="2400" b="1" smtClean="0"/>
              <a:t>= 4190 J/(kg K)</a:t>
            </a:r>
            <a:endParaRPr lang="en-US" sz="2400" b="1" dirty="0" smtClean="0"/>
          </a:p>
          <a:p>
            <a:pPr eaLnBrk="1" hangingPunct="1">
              <a:buFontTx/>
              <a:buNone/>
              <a:defRPr/>
            </a:pPr>
            <a:r>
              <a:rPr lang="en-US" sz="2800" b="1" dirty="0" smtClean="0">
                <a:solidFill>
                  <a:schemeClr val="tx2"/>
                </a:solidFill>
              </a:rPr>
              <a:t>a)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</a:t>
            </a:r>
            <a:r>
              <a:rPr lang="en-US" sz="2800" b="1" dirty="0">
                <a:solidFill>
                  <a:schemeClr val="tx2"/>
                </a:solidFill>
              </a:rPr>
              <a:t>0ºC</a:t>
            </a:r>
            <a:endParaRPr lang="en-US" sz="2800" b="1" dirty="0" smtClean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buFontTx/>
              <a:buNone/>
              <a:defRPr/>
            </a:pPr>
            <a:r>
              <a:rPr lang="en-US" sz="2800" b="1" dirty="0" smtClean="0">
                <a:solidFill>
                  <a:schemeClr val="tx2"/>
                </a:solidFill>
              </a:rPr>
              <a:t>b)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</a:t>
            </a:r>
            <a:r>
              <a:rPr lang="en-US" sz="2800" b="1" dirty="0" smtClean="0">
                <a:solidFill>
                  <a:schemeClr val="tx2"/>
                </a:solidFill>
              </a:rPr>
              <a:t>between</a:t>
            </a:r>
            <a:r>
              <a:rPr lang="en-US" sz="2800" b="1" i="1" dirty="0" smtClean="0">
                <a:solidFill>
                  <a:schemeClr val="tx2"/>
                </a:solidFill>
              </a:rPr>
              <a:t> </a:t>
            </a:r>
            <a:r>
              <a:rPr lang="en-US" sz="2800" b="1" dirty="0" smtClean="0">
                <a:solidFill>
                  <a:schemeClr val="tx2"/>
                </a:solidFill>
              </a:rPr>
              <a:t>0ºC and </a:t>
            </a:r>
            <a:r>
              <a:rPr lang="en-US" sz="2800" b="1" dirty="0">
                <a:solidFill>
                  <a:schemeClr val="tx2"/>
                </a:solidFill>
              </a:rPr>
              <a:t>50ºC </a:t>
            </a:r>
            <a:endParaRPr lang="en-US" sz="2800" b="1" dirty="0" smtClean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buFontTx/>
              <a:buNone/>
              <a:defRPr/>
            </a:pPr>
            <a:r>
              <a:rPr lang="en-US" sz="2800" b="1" dirty="0" smtClean="0">
                <a:solidFill>
                  <a:schemeClr val="tx2"/>
                </a:solidFill>
              </a:rPr>
              <a:t>c)</a:t>
            </a:r>
            <a:r>
              <a:rPr 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</a:t>
            </a:r>
            <a:r>
              <a:rPr lang="en-US" sz="2800" b="1" dirty="0">
                <a:solidFill>
                  <a:schemeClr val="tx2"/>
                </a:solidFill>
              </a:rPr>
              <a:t>50ºC </a:t>
            </a:r>
            <a:endParaRPr lang="en-US" sz="2800" b="1" dirty="0" smtClean="0">
              <a:solidFill>
                <a:schemeClr val="tx2"/>
              </a:solidFill>
            </a:endParaRPr>
          </a:p>
          <a:p>
            <a:pPr eaLnBrk="1" hangingPunct="1">
              <a:buFontTx/>
              <a:buNone/>
              <a:defRPr/>
            </a:pPr>
            <a:r>
              <a:rPr lang="en-US" sz="2800" b="1" dirty="0" smtClean="0">
                <a:solidFill>
                  <a:schemeClr val="tx2"/>
                </a:solidFill>
              </a:rPr>
              <a:t>d)   greater than </a:t>
            </a:r>
            <a:r>
              <a:rPr lang="en-US" sz="2800" b="1" dirty="0">
                <a:solidFill>
                  <a:schemeClr val="tx2"/>
                </a:solidFill>
              </a:rPr>
              <a:t>50ºC </a:t>
            </a:r>
            <a:endParaRPr lang="en-US" sz="2800" b="1" dirty="0" smtClean="0">
              <a:solidFill>
                <a:schemeClr val="tx2"/>
              </a:solidFill>
            </a:endParaRP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defRPr/>
            </a:pPr>
            <a:endParaRPr lang="en-US" sz="2800" b="1" dirty="0" smtClean="0"/>
          </a:p>
          <a:p>
            <a:pPr eaLnBrk="1" hangingPunct="1">
              <a:defRPr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3411677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FD1FA26-18DF-43C6-A97B-C986A449F318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176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Question 123.12.5</a:t>
            </a:r>
          </a:p>
        </p:txBody>
      </p:sp>
      <p:sp>
        <p:nvSpPr>
          <p:cNvPr id="438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spcBef>
                <a:spcPct val="50000"/>
              </a:spcBef>
              <a:buFontTx/>
              <a:buNone/>
              <a:defRPr/>
            </a:pPr>
            <a:r>
              <a:rPr lang="en-US" sz="2400" b="1" smtClean="0">
                <a:solidFill>
                  <a:schemeClr val="accent2"/>
                </a:solidFill>
              </a:rPr>
              <a:t>1 kg of water at 100 </a:t>
            </a:r>
            <a:r>
              <a:rPr lang="en-US" sz="2400" b="1" baseline="30000" smtClean="0">
                <a:solidFill>
                  <a:schemeClr val="accent2"/>
                </a:solidFill>
              </a:rPr>
              <a:t>o</a:t>
            </a:r>
            <a:r>
              <a:rPr lang="en-US" sz="2400" b="1" smtClean="0">
                <a:solidFill>
                  <a:schemeClr val="accent2"/>
                </a:solidFill>
              </a:rPr>
              <a:t>C</a:t>
            </a:r>
            <a:r>
              <a:rPr lang="en-US" sz="2400" b="1" smtClean="0"/>
              <a:t> is poured into a bucket that contains </a:t>
            </a:r>
            <a:r>
              <a:rPr lang="en-US" sz="2400" b="1" smtClean="0">
                <a:solidFill>
                  <a:schemeClr val="accent2"/>
                </a:solidFill>
              </a:rPr>
              <a:t>4 kg of water at 0 </a:t>
            </a:r>
            <a:r>
              <a:rPr lang="en-US" sz="2400" b="1" baseline="30000" smtClean="0">
                <a:solidFill>
                  <a:schemeClr val="accent2"/>
                </a:solidFill>
              </a:rPr>
              <a:t>o</a:t>
            </a:r>
            <a:r>
              <a:rPr lang="en-US" sz="2400" b="1" smtClean="0">
                <a:solidFill>
                  <a:schemeClr val="accent2"/>
                </a:solidFill>
              </a:rPr>
              <a:t>C</a:t>
            </a:r>
            <a:r>
              <a:rPr lang="en-US" sz="2400" b="1" smtClean="0"/>
              <a:t>.   Find the equilibrium temperature (neglect the influence of the bucket). 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400" b="1" smtClean="0">
                <a:solidFill>
                  <a:schemeClr val="tx2"/>
                </a:solidFill>
              </a:rPr>
              <a:t>a)</a:t>
            </a:r>
            <a:r>
              <a:rPr lang="en-US" sz="2400" b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</a:t>
            </a:r>
            <a:r>
              <a:rPr lang="en-US" sz="2400" b="1" smtClean="0">
                <a:solidFill>
                  <a:schemeClr val="tx2"/>
                </a:solidFill>
              </a:rPr>
              <a:t>0 </a:t>
            </a:r>
            <a:r>
              <a:rPr lang="en-US" sz="2400" b="1" baseline="30000" smtClean="0">
                <a:solidFill>
                  <a:schemeClr val="tx2"/>
                </a:solidFill>
              </a:rPr>
              <a:t>o</a:t>
            </a:r>
            <a:r>
              <a:rPr lang="en-US" sz="2400" b="1" smtClean="0">
                <a:solidFill>
                  <a:schemeClr val="tx2"/>
                </a:solidFill>
              </a:rPr>
              <a:t>C</a:t>
            </a:r>
            <a:endParaRPr lang="en-US" sz="2400" b="1" smtClean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400" b="1" smtClean="0">
                <a:solidFill>
                  <a:schemeClr val="tx2"/>
                </a:solidFill>
              </a:rPr>
              <a:t>b)</a:t>
            </a:r>
            <a:r>
              <a:rPr lang="en-US" sz="2400" b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</a:t>
            </a:r>
            <a:r>
              <a:rPr lang="en-US" sz="2400" b="1" smtClean="0">
                <a:solidFill>
                  <a:schemeClr val="tx2"/>
                </a:solidFill>
              </a:rPr>
              <a:t>20 </a:t>
            </a:r>
            <a:r>
              <a:rPr lang="en-US" sz="2400" b="1" baseline="30000" smtClean="0">
                <a:solidFill>
                  <a:schemeClr val="tx2"/>
                </a:solidFill>
              </a:rPr>
              <a:t>o</a:t>
            </a:r>
            <a:r>
              <a:rPr lang="en-US" sz="2400" b="1" smtClean="0">
                <a:solidFill>
                  <a:schemeClr val="tx2"/>
                </a:solidFill>
              </a:rPr>
              <a:t>C </a:t>
            </a:r>
            <a:endParaRPr lang="en-US" sz="2400" b="1" smtClean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400" b="1" smtClean="0">
                <a:solidFill>
                  <a:schemeClr val="tx2"/>
                </a:solidFill>
              </a:rPr>
              <a:t>c)</a:t>
            </a:r>
            <a:r>
              <a:rPr lang="en-US" sz="2400" b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</a:t>
            </a:r>
            <a:r>
              <a:rPr lang="en-US" sz="2400" b="1" smtClean="0">
                <a:solidFill>
                  <a:schemeClr val="tx2"/>
                </a:solidFill>
              </a:rPr>
              <a:t>50 </a:t>
            </a:r>
            <a:r>
              <a:rPr lang="en-US" sz="2400" b="1" baseline="30000" smtClean="0">
                <a:solidFill>
                  <a:schemeClr val="tx2"/>
                </a:solidFill>
              </a:rPr>
              <a:t>o</a:t>
            </a:r>
            <a:r>
              <a:rPr lang="en-US" sz="2400" b="1" smtClean="0">
                <a:solidFill>
                  <a:schemeClr val="tx2"/>
                </a:solidFill>
              </a:rPr>
              <a:t>C 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400" b="1" smtClean="0">
                <a:solidFill>
                  <a:schemeClr val="tx2"/>
                </a:solidFill>
              </a:rPr>
              <a:t>d)   80 </a:t>
            </a:r>
            <a:r>
              <a:rPr lang="en-US" sz="2400" b="1" baseline="30000" smtClean="0">
                <a:solidFill>
                  <a:schemeClr val="tx2"/>
                </a:solidFill>
              </a:rPr>
              <a:t>o</a:t>
            </a:r>
            <a:r>
              <a:rPr lang="en-US" sz="2400" b="1" smtClean="0">
                <a:solidFill>
                  <a:schemeClr val="tx2"/>
                </a:solidFill>
              </a:rPr>
              <a:t>C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400" b="1" smtClean="0">
                <a:solidFill>
                  <a:schemeClr val="tx2"/>
                </a:solidFill>
              </a:rPr>
              <a:t>e)   100 </a:t>
            </a:r>
            <a:r>
              <a:rPr lang="en-US" sz="2400" b="1" baseline="30000" smtClean="0">
                <a:solidFill>
                  <a:schemeClr val="tx2"/>
                </a:solidFill>
              </a:rPr>
              <a:t>o</a:t>
            </a:r>
            <a:r>
              <a:rPr lang="en-US" sz="2400" b="1" smtClean="0">
                <a:solidFill>
                  <a:schemeClr val="tx2"/>
                </a:solidFill>
              </a:rPr>
              <a:t>C</a:t>
            </a:r>
            <a:endParaRPr lang="en-US" sz="2400" b="1" smtClean="0"/>
          </a:p>
          <a:p>
            <a:pPr eaLnBrk="1" hangingPunct="1">
              <a:lnSpc>
                <a:spcPct val="90000"/>
              </a:lnSpc>
              <a:defRPr/>
            </a:pPr>
            <a:endParaRPr lang="en-US" sz="2400" smtClean="0"/>
          </a:p>
        </p:txBody>
      </p:sp>
    </p:spTree>
    <p:extLst>
      <p:ext uri="{BB962C8B-B14F-4D97-AF65-F5344CB8AC3E}">
        <p14:creationId xmlns:p14="http://schemas.microsoft.com/office/powerpoint/2010/main" val="1831814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61" name="Picture 5" descr="Frying pan by rdevri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6885" y="968101"/>
            <a:ext cx="3600903" cy="4354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658" name="Picture 2" descr="Steak by dkdlv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884715"/>
            <a:ext cx="1705306" cy="188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85189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Problem Solving Strategies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Make a table</a:t>
            </a:r>
          </a:p>
          <a:p>
            <a:pPr lvl="1" eaLnBrk="1" hangingPunct="1"/>
            <a:r>
              <a:rPr lang="en-US" smtClean="0"/>
              <a:t>A column for each quantity</a:t>
            </a:r>
          </a:p>
          <a:p>
            <a:pPr lvl="1" eaLnBrk="1" hangingPunct="1"/>
            <a:r>
              <a:rPr lang="en-US" smtClean="0"/>
              <a:t>A row for each phase and/or phase change</a:t>
            </a:r>
          </a:p>
          <a:p>
            <a:pPr lvl="1" eaLnBrk="1" hangingPunct="1"/>
            <a:r>
              <a:rPr lang="en-US" smtClean="0"/>
              <a:t>Use a final column for the combination of quantities</a:t>
            </a:r>
          </a:p>
          <a:p>
            <a:pPr eaLnBrk="1" hangingPunct="1"/>
            <a:r>
              <a:rPr lang="en-US" smtClean="0"/>
              <a:t>Use consistent units</a:t>
            </a:r>
          </a:p>
          <a:p>
            <a:pPr lvl="1" eaLnBrk="1" hangingPunct="1">
              <a:buFontTx/>
              <a:buNone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Problem Solving Strategies, cont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Apply Conservation of Energy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Transfers in energy are given as Q=mcΔT for processes with no phase changes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Use Q = m L</a:t>
            </a:r>
            <a:r>
              <a:rPr lang="en-US" baseline="-25000" smtClean="0"/>
              <a:t>f</a:t>
            </a:r>
            <a:r>
              <a:rPr lang="en-US" smtClean="0"/>
              <a:t> or Q = m L</a:t>
            </a:r>
            <a:r>
              <a:rPr lang="en-US" baseline="-25000" smtClean="0"/>
              <a:t>v</a:t>
            </a:r>
            <a:r>
              <a:rPr lang="en-US" smtClean="0"/>
              <a:t> if there is a phase change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In Q</a:t>
            </a:r>
            <a:r>
              <a:rPr lang="en-US" baseline="-25000" smtClean="0"/>
              <a:t>cold</a:t>
            </a:r>
            <a:r>
              <a:rPr lang="en-US" smtClean="0"/>
              <a:t> = - Q</a:t>
            </a:r>
            <a:r>
              <a:rPr lang="en-US" baseline="-25000" smtClean="0"/>
              <a:t>hot</a:t>
            </a:r>
            <a:r>
              <a:rPr lang="en-US" smtClean="0"/>
              <a:t> be careful of sign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ΔT is T</a:t>
            </a:r>
            <a:r>
              <a:rPr lang="en-US" baseline="-25000" smtClean="0"/>
              <a:t>f</a:t>
            </a:r>
            <a:r>
              <a:rPr lang="en-US" smtClean="0"/>
              <a:t> – T</a:t>
            </a:r>
            <a:r>
              <a:rPr lang="en-US" baseline="-25000" smtClean="0"/>
              <a:t>i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Solve for the unknown</a:t>
            </a:r>
          </a:p>
          <a:p>
            <a:pPr eaLnBrk="1" hangingPunct="1">
              <a:lnSpc>
                <a:spcPct val="90000"/>
              </a:lnSpc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Calorimeter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One technique for determining the specific heat of a substance</a:t>
            </a:r>
          </a:p>
          <a:p>
            <a:pPr eaLnBrk="1" hangingPunct="1"/>
            <a:r>
              <a:rPr lang="en-US" smtClean="0"/>
              <a:t>A </a:t>
            </a:r>
            <a:r>
              <a:rPr lang="en-US" i="1" smtClean="0"/>
              <a:t>calorimeter</a:t>
            </a:r>
            <a:r>
              <a:rPr lang="en-US" smtClean="0"/>
              <a:t> is a vessel that is a good insulator which allows a thermal equilibrium to be achieved between substances without any energy loss to the environment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Calorimetry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Analysis performed using a calorimeter</a:t>
            </a:r>
          </a:p>
          <a:p>
            <a:pPr eaLnBrk="1" hangingPunct="1"/>
            <a:r>
              <a:rPr lang="en-US" sz="2800" smtClean="0"/>
              <a:t>Conservation of energy applies to the isolated system</a:t>
            </a:r>
          </a:p>
          <a:p>
            <a:pPr eaLnBrk="1" hangingPunct="1"/>
            <a:r>
              <a:rPr lang="en-US" sz="2800" smtClean="0"/>
              <a:t>The energy that leaves the warmer substance equals the energy that enters the water</a:t>
            </a:r>
          </a:p>
          <a:p>
            <a:pPr lvl="1" eaLnBrk="1" hangingPunct="1"/>
            <a:r>
              <a:rPr lang="en-US" sz="2400" smtClean="0"/>
              <a:t>                              Q</a:t>
            </a:r>
            <a:r>
              <a:rPr lang="en-US" sz="2400" baseline="-25000" smtClean="0"/>
              <a:t>cold</a:t>
            </a:r>
            <a:r>
              <a:rPr lang="en-US" sz="2400" smtClean="0"/>
              <a:t> = -Q</a:t>
            </a:r>
            <a:r>
              <a:rPr lang="en-US" sz="2400" baseline="-25000" smtClean="0"/>
              <a:t>hot</a:t>
            </a:r>
            <a:r>
              <a:rPr lang="en-US" sz="2400" smtClean="0"/>
              <a:t> </a:t>
            </a:r>
          </a:p>
          <a:p>
            <a:pPr lvl="1" eaLnBrk="1" hangingPunct="1"/>
            <a:r>
              <a:rPr lang="en-US" sz="2400" smtClean="0"/>
              <a:t>Negative sign keeps consistency in the sign convention of ΔT</a:t>
            </a:r>
          </a:p>
          <a:p>
            <a:pPr eaLnBrk="1" hangingPunct="1"/>
            <a:endParaRPr 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Calorimeter</a:t>
            </a:r>
          </a:p>
        </p:txBody>
      </p:sp>
      <p:grpSp>
        <p:nvGrpSpPr>
          <p:cNvPr id="2" name="Group 89"/>
          <p:cNvGrpSpPr>
            <a:grpSpLocks/>
          </p:cNvGrpSpPr>
          <p:nvPr/>
        </p:nvGrpSpPr>
        <p:grpSpPr bwMode="auto">
          <a:xfrm>
            <a:off x="523875" y="1795463"/>
            <a:ext cx="8397875" cy="3541712"/>
            <a:chOff x="330" y="1131"/>
            <a:chExt cx="5290" cy="2231"/>
          </a:xfrm>
        </p:grpSpPr>
        <p:sp>
          <p:nvSpPr>
            <p:cNvPr id="46084" name="Rectangle 4" descr="Wide upward diagonal"/>
            <p:cNvSpPr>
              <a:spLocks noChangeArrowheads="1"/>
            </p:cNvSpPr>
            <p:nvPr/>
          </p:nvSpPr>
          <p:spPr bwMode="auto">
            <a:xfrm>
              <a:off x="330" y="1949"/>
              <a:ext cx="1417" cy="1335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chemeClr val="bg1"/>
              </a:bgClr>
            </a:patt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85" name="Rectangle 5"/>
            <p:cNvSpPr>
              <a:spLocks noChangeArrowheads="1"/>
            </p:cNvSpPr>
            <p:nvPr/>
          </p:nvSpPr>
          <p:spPr bwMode="auto">
            <a:xfrm>
              <a:off x="494" y="1949"/>
              <a:ext cx="1097" cy="1198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86" name="Rectangle 6"/>
            <p:cNvSpPr>
              <a:spLocks noChangeArrowheads="1"/>
            </p:cNvSpPr>
            <p:nvPr/>
          </p:nvSpPr>
          <p:spPr bwMode="auto">
            <a:xfrm>
              <a:off x="500" y="2145"/>
              <a:ext cx="1069" cy="997"/>
            </a:xfrm>
            <a:prstGeom prst="rect">
              <a:avLst/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593" y="1286"/>
              <a:ext cx="109" cy="1372"/>
              <a:chOff x="4279" y="1535"/>
              <a:chExt cx="164" cy="1692"/>
            </a:xfrm>
          </p:grpSpPr>
          <p:sp>
            <p:nvSpPr>
              <p:cNvPr id="46125" name="Oval 8"/>
              <p:cNvSpPr>
                <a:spLocks noChangeArrowheads="1"/>
              </p:cNvSpPr>
              <p:nvPr/>
            </p:nvSpPr>
            <p:spPr bwMode="auto">
              <a:xfrm>
                <a:off x="4279" y="3035"/>
                <a:ext cx="164" cy="192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" name="Group 9"/>
              <p:cNvGrpSpPr>
                <a:grpSpLocks/>
              </p:cNvGrpSpPr>
              <p:nvPr/>
            </p:nvGrpSpPr>
            <p:grpSpPr bwMode="auto">
              <a:xfrm>
                <a:off x="4332" y="1535"/>
                <a:ext cx="65" cy="1591"/>
                <a:chOff x="4917" y="2212"/>
                <a:chExt cx="202" cy="1591"/>
              </a:xfrm>
            </p:grpSpPr>
            <p:sp>
              <p:nvSpPr>
                <p:cNvPr id="46129" name="AutoShape 10"/>
                <p:cNvSpPr>
                  <a:spLocks noChangeArrowheads="1"/>
                </p:cNvSpPr>
                <p:nvPr/>
              </p:nvSpPr>
              <p:spPr bwMode="auto">
                <a:xfrm rot="-5400000">
                  <a:off x="4222" y="2907"/>
                  <a:ext cx="1591" cy="202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bg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130" name="Line 11"/>
                <p:cNvSpPr>
                  <a:spLocks noChangeShapeType="1"/>
                </p:cNvSpPr>
                <p:nvPr/>
              </p:nvSpPr>
              <p:spPr bwMode="auto">
                <a:xfrm>
                  <a:off x="4962" y="3081"/>
                  <a:ext cx="13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131" name="Line 12"/>
                <p:cNvSpPr>
                  <a:spLocks noChangeShapeType="1"/>
                </p:cNvSpPr>
                <p:nvPr/>
              </p:nvSpPr>
              <p:spPr bwMode="auto">
                <a:xfrm>
                  <a:off x="4962" y="3177"/>
                  <a:ext cx="13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132" name="Line 13"/>
                <p:cNvSpPr>
                  <a:spLocks noChangeShapeType="1"/>
                </p:cNvSpPr>
                <p:nvPr/>
              </p:nvSpPr>
              <p:spPr bwMode="auto">
                <a:xfrm>
                  <a:off x="4962" y="3273"/>
                  <a:ext cx="13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133" name="Line 14"/>
                <p:cNvSpPr>
                  <a:spLocks noChangeShapeType="1"/>
                </p:cNvSpPr>
                <p:nvPr/>
              </p:nvSpPr>
              <p:spPr bwMode="auto">
                <a:xfrm>
                  <a:off x="4962" y="3369"/>
                  <a:ext cx="13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134" name="Line 15"/>
                <p:cNvSpPr>
                  <a:spLocks noChangeShapeType="1"/>
                </p:cNvSpPr>
                <p:nvPr/>
              </p:nvSpPr>
              <p:spPr bwMode="auto">
                <a:xfrm>
                  <a:off x="4962" y="3465"/>
                  <a:ext cx="13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135" name="Line 16"/>
                <p:cNvSpPr>
                  <a:spLocks noChangeShapeType="1"/>
                </p:cNvSpPr>
                <p:nvPr/>
              </p:nvSpPr>
              <p:spPr bwMode="auto">
                <a:xfrm>
                  <a:off x="4962" y="3561"/>
                  <a:ext cx="13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136" name="Line 17"/>
                <p:cNvSpPr>
                  <a:spLocks noChangeShapeType="1"/>
                </p:cNvSpPr>
                <p:nvPr/>
              </p:nvSpPr>
              <p:spPr bwMode="auto">
                <a:xfrm>
                  <a:off x="4962" y="3657"/>
                  <a:ext cx="13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137" name="Line 18"/>
                <p:cNvSpPr>
                  <a:spLocks noChangeShapeType="1"/>
                </p:cNvSpPr>
                <p:nvPr/>
              </p:nvSpPr>
              <p:spPr bwMode="auto">
                <a:xfrm>
                  <a:off x="4962" y="3753"/>
                  <a:ext cx="13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138" name="Line 19"/>
                <p:cNvSpPr>
                  <a:spLocks noChangeShapeType="1"/>
                </p:cNvSpPr>
                <p:nvPr/>
              </p:nvSpPr>
              <p:spPr bwMode="auto">
                <a:xfrm>
                  <a:off x="4968" y="2304"/>
                  <a:ext cx="13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139" name="Line 20"/>
                <p:cNvSpPr>
                  <a:spLocks noChangeShapeType="1"/>
                </p:cNvSpPr>
                <p:nvPr/>
              </p:nvSpPr>
              <p:spPr bwMode="auto">
                <a:xfrm>
                  <a:off x="4968" y="2400"/>
                  <a:ext cx="13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140" name="Line 21"/>
                <p:cNvSpPr>
                  <a:spLocks noChangeShapeType="1"/>
                </p:cNvSpPr>
                <p:nvPr/>
              </p:nvSpPr>
              <p:spPr bwMode="auto">
                <a:xfrm>
                  <a:off x="4968" y="2496"/>
                  <a:ext cx="13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141" name="Line 22"/>
                <p:cNvSpPr>
                  <a:spLocks noChangeShapeType="1"/>
                </p:cNvSpPr>
                <p:nvPr/>
              </p:nvSpPr>
              <p:spPr bwMode="auto">
                <a:xfrm>
                  <a:off x="4968" y="2592"/>
                  <a:ext cx="13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142" name="Line 23"/>
                <p:cNvSpPr>
                  <a:spLocks noChangeShapeType="1"/>
                </p:cNvSpPr>
                <p:nvPr/>
              </p:nvSpPr>
              <p:spPr bwMode="auto">
                <a:xfrm>
                  <a:off x="4968" y="2688"/>
                  <a:ext cx="13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143" name="Line 24"/>
                <p:cNvSpPr>
                  <a:spLocks noChangeShapeType="1"/>
                </p:cNvSpPr>
                <p:nvPr/>
              </p:nvSpPr>
              <p:spPr bwMode="auto">
                <a:xfrm>
                  <a:off x="4968" y="2784"/>
                  <a:ext cx="13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144" name="Line 25"/>
                <p:cNvSpPr>
                  <a:spLocks noChangeShapeType="1"/>
                </p:cNvSpPr>
                <p:nvPr/>
              </p:nvSpPr>
              <p:spPr bwMode="auto">
                <a:xfrm>
                  <a:off x="4968" y="2880"/>
                  <a:ext cx="13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145" name="Line 26"/>
                <p:cNvSpPr>
                  <a:spLocks noChangeShapeType="1"/>
                </p:cNvSpPr>
                <p:nvPr/>
              </p:nvSpPr>
              <p:spPr bwMode="auto">
                <a:xfrm>
                  <a:off x="4968" y="2976"/>
                  <a:ext cx="13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6127" name="Oval 27"/>
              <p:cNvSpPr>
                <a:spLocks noChangeArrowheads="1"/>
              </p:cNvSpPr>
              <p:nvPr/>
            </p:nvSpPr>
            <p:spPr bwMode="auto">
              <a:xfrm>
                <a:off x="4316" y="3063"/>
                <a:ext cx="91" cy="137"/>
              </a:xfrm>
              <a:prstGeom prst="ellipse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28" name="Rectangle 28"/>
              <p:cNvSpPr>
                <a:spLocks noChangeArrowheads="1"/>
              </p:cNvSpPr>
              <p:nvPr/>
            </p:nvSpPr>
            <p:spPr bwMode="auto">
              <a:xfrm>
                <a:off x="4352" y="2240"/>
                <a:ext cx="27" cy="859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6088" name="Rectangle 29"/>
            <p:cNvSpPr>
              <a:spLocks noChangeArrowheads="1"/>
            </p:cNvSpPr>
            <p:nvPr/>
          </p:nvSpPr>
          <p:spPr bwMode="auto">
            <a:xfrm>
              <a:off x="1153" y="1181"/>
              <a:ext cx="238" cy="366"/>
            </a:xfrm>
            <a:prstGeom prst="rect">
              <a:avLst/>
            </a:prstGeom>
            <a:solidFill>
              <a:srgbClr val="9933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89" name="Text Box 52"/>
            <p:cNvSpPr txBox="1">
              <a:spLocks noChangeArrowheads="1"/>
            </p:cNvSpPr>
            <p:nvPr/>
          </p:nvSpPr>
          <p:spPr bwMode="auto">
            <a:xfrm>
              <a:off x="1398" y="1131"/>
              <a:ext cx="1475" cy="40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/>
                <a:t>Sample at known temperature T</a:t>
              </a:r>
              <a:r>
                <a:rPr lang="en-US" baseline="-25000"/>
                <a:t>x</a:t>
              </a:r>
              <a:r>
                <a:rPr lang="en-US"/>
                <a:t> </a:t>
              </a:r>
            </a:p>
          </p:txBody>
        </p:sp>
        <p:sp>
          <p:nvSpPr>
            <p:cNvPr id="46090" name="Text Box 53"/>
            <p:cNvSpPr txBox="1">
              <a:spLocks noChangeArrowheads="1"/>
            </p:cNvSpPr>
            <p:nvPr/>
          </p:nvSpPr>
          <p:spPr bwMode="auto">
            <a:xfrm>
              <a:off x="1757" y="1615"/>
              <a:ext cx="1475" cy="40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/>
                <a:t>Water at known temperature T</a:t>
              </a:r>
              <a:r>
                <a:rPr lang="en-US" baseline="-25000"/>
                <a:t>w</a:t>
              </a:r>
              <a:r>
                <a:rPr lang="en-US"/>
                <a:t> </a:t>
              </a:r>
            </a:p>
          </p:txBody>
        </p:sp>
        <p:sp>
          <p:nvSpPr>
            <p:cNvPr id="46091" name="Freeform 54"/>
            <p:cNvSpPr>
              <a:spLocks/>
            </p:cNvSpPr>
            <p:nvPr/>
          </p:nvSpPr>
          <p:spPr bwMode="auto">
            <a:xfrm flipV="1">
              <a:off x="1323" y="1996"/>
              <a:ext cx="512" cy="334"/>
            </a:xfrm>
            <a:custGeom>
              <a:avLst/>
              <a:gdLst>
                <a:gd name="T0" fmla="*/ 512 w 512"/>
                <a:gd name="T1" fmla="*/ 210 h 210"/>
                <a:gd name="T2" fmla="*/ 238 w 512"/>
                <a:gd name="T3" fmla="*/ 146 h 210"/>
                <a:gd name="T4" fmla="*/ 293 w 512"/>
                <a:gd name="T5" fmla="*/ 92 h 210"/>
                <a:gd name="T6" fmla="*/ 0 w 512"/>
                <a:gd name="T7" fmla="*/ 0 h 2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12"/>
                <a:gd name="T13" fmla="*/ 0 h 210"/>
                <a:gd name="T14" fmla="*/ 512 w 512"/>
                <a:gd name="T15" fmla="*/ 210 h 2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12" h="210">
                  <a:moveTo>
                    <a:pt x="512" y="210"/>
                  </a:moveTo>
                  <a:cubicBezTo>
                    <a:pt x="393" y="188"/>
                    <a:pt x="275" y="166"/>
                    <a:pt x="238" y="146"/>
                  </a:cubicBezTo>
                  <a:cubicBezTo>
                    <a:pt x="201" y="126"/>
                    <a:pt x="333" y="116"/>
                    <a:pt x="293" y="92"/>
                  </a:cubicBezTo>
                  <a:cubicBezTo>
                    <a:pt x="253" y="68"/>
                    <a:pt x="126" y="34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2" name="Text Box 55"/>
            <p:cNvSpPr txBox="1">
              <a:spLocks noChangeArrowheads="1"/>
            </p:cNvSpPr>
            <p:nvPr/>
          </p:nvSpPr>
          <p:spPr bwMode="auto">
            <a:xfrm>
              <a:off x="1910" y="2957"/>
              <a:ext cx="1475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/>
                <a:t>Insulated container</a:t>
              </a:r>
            </a:p>
          </p:txBody>
        </p:sp>
        <p:sp>
          <p:nvSpPr>
            <p:cNvPr id="46093" name="Line 56"/>
            <p:cNvSpPr>
              <a:spLocks noChangeShapeType="1"/>
            </p:cNvSpPr>
            <p:nvPr/>
          </p:nvSpPr>
          <p:spPr bwMode="auto">
            <a:xfrm flipH="1">
              <a:off x="1665" y="3080"/>
              <a:ext cx="2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4" name="Rectangle 57" descr="Wide upward diagonal"/>
            <p:cNvSpPr>
              <a:spLocks noChangeArrowheads="1"/>
            </p:cNvSpPr>
            <p:nvPr/>
          </p:nvSpPr>
          <p:spPr bwMode="auto">
            <a:xfrm>
              <a:off x="3900" y="2027"/>
              <a:ext cx="1417" cy="1335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chemeClr val="bg1"/>
              </a:bgClr>
            </a:patt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5" name="Rectangle 58"/>
            <p:cNvSpPr>
              <a:spLocks noChangeArrowheads="1"/>
            </p:cNvSpPr>
            <p:nvPr/>
          </p:nvSpPr>
          <p:spPr bwMode="auto">
            <a:xfrm>
              <a:off x="4064" y="2027"/>
              <a:ext cx="1097" cy="1198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6" name="Rectangle 59"/>
            <p:cNvSpPr>
              <a:spLocks noChangeArrowheads="1"/>
            </p:cNvSpPr>
            <p:nvPr/>
          </p:nvSpPr>
          <p:spPr bwMode="auto">
            <a:xfrm>
              <a:off x="4070" y="2223"/>
              <a:ext cx="1069" cy="997"/>
            </a:xfrm>
            <a:prstGeom prst="rect">
              <a:avLst/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" name="Group 84"/>
            <p:cNvGrpSpPr>
              <a:grpSpLocks/>
            </p:cNvGrpSpPr>
            <p:nvPr/>
          </p:nvGrpSpPr>
          <p:grpSpPr bwMode="auto">
            <a:xfrm>
              <a:off x="4163" y="1364"/>
              <a:ext cx="111" cy="1372"/>
              <a:chOff x="3983" y="1499"/>
              <a:chExt cx="289" cy="1372"/>
            </a:xfrm>
          </p:grpSpPr>
          <p:sp>
            <p:nvSpPr>
              <p:cNvPr id="46104" name="Oval 61"/>
              <p:cNvSpPr>
                <a:spLocks noChangeArrowheads="1"/>
              </p:cNvSpPr>
              <p:nvPr/>
            </p:nvSpPr>
            <p:spPr bwMode="auto">
              <a:xfrm>
                <a:off x="3983" y="2715"/>
                <a:ext cx="289" cy="156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6" name="Group 62"/>
              <p:cNvGrpSpPr>
                <a:grpSpLocks/>
              </p:cNvGrpSpPr>
              <p:nvPr/>
            </p:nvGrpSpPr>
            <p:grpSpPr bwMode="auto">
              <a:xfrm>
                <a:off x="4076" y="1499"/>
                <a:ext cx="115" cy="1290"/>
                <a:chOff x="4917" y="2212"/>
                <a:chExt cx="202" cy="1591"/>
              </a:xfrm>
            </p:grpSpPr>
            <p:sp>
              <p:nvSpPr>
                <p:cNvPr id="46108" name="AutoShape 63"/>
                <p:cNvSpPr>
                  <a:spLocks noChangeArrowheads="1"/>
                </p:cNvSpPr>
                <p:nvPr/>
              </p:nvSpPr>
              <p:spPr bwMode="auto">
                <a:xfrm rot="-5400000">
                  <a:off x="4222" y="2907"/>
                  <a:ext cx="1591" cy="202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bg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109" name="Line 64"/>
                <p:cNvSpPr>
                  <a:spLocks noChangeShapeType="1"/>
                </p:cNvSpPr>
                <p:nvPr/>
              </p:nvSpPr>
              <p:spPr bwMode="auto">
                <a:xfrm>
                  <a:off x="4962" y="3081"/>
                  <a:ext cx="13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110" name="Line 65"/>
                <p:cNvSpPr>
                  <a:spLocks noChangeShapeType="1"/>
                </p:cNvSpPr>
                <p:nvPr/>
              </p:nvSpPr>
              <p:spPr bwMode="auto">
                <a:xfrm>
                  <a:off x="4962" y="3177"/>
                  <a:ext cx="13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111" name="Line 66"/>
                <p:cNvSpPr>
                  <a:spLocks noChangeShapeType="1"/>
                </p:cNvSpPr>
                <p:nvPr/>
              </p:nvSpPr>
              <p:spPr bwMode="auto">
                <a:xfrm>
                  <a:off x="4962" y="3273"/>
                  <a:ext cx="13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112" name="Line 67"/>
                <p:cNvSpPr>
                  <a:spLocks noChangeShapeType="1"/>
                </p:cNvSpPr>
                <p:nvPr/>
              </p:nvSpPr>
              <p:spPr bwMode="auto">
                <a:xfrm>
                  <a:off x="4962" y="3369"/>
                  <a:ext cx="13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113" name="Line 68"/>
                <p:cNvSpPr>
                  <a:spLocks noChangeShapeType="1"/>
                </p:cNvSpPr>
                <p:nvPr/>
              </p:nvSpPr>
              <p:spPr bwMode="auto">
                <a:xfrm>
                  <a:off x="4962" y="3465"/>
                  <a:ext cx="13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114" name="Line 69"/>
                <p:cNvSpPr>
                  <a:spLocks noChangeShapeType="1"/>
                </p:cNvSpPr>
                <p:nvPr/>
              </p:nvSpPr>
              <p:spPr bwMode="auto">
                <a:xfrm>
                  <a:off x="4962" y="3561"/>
                  <a:ext cx="13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115" name="Line 70"/>
                <p:cNvSpPr>
                  <a:spLocks noChangeShapeType="1"/>
                </p:cNvSpPr>
                <p:nvPr/>
              </p:nvSpPr>
              <p:spPr bwMode="auto">
                <a:xfrm>
                  <a:off x="4962" y="3657"/>
                  <a:ext cx="13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116" name="Line 71"/>
                <p:cNvSpPr>
                  <a:spLocks noChangeShapeType="1"/>
                </p:cNvSpPr>
                <p:nvPr/>
              </p:nvSpPr>
              <p:spPr bwMode="auto">
                <a:xfrm>
                  <a:off x="4962" y="3753"/>
                  <a:ext cx="13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117" name="Line 72"/>
                <p:cNvSpPr>
                  <a:spLocks noChangeShapeType="1"/>
                </p:cNvSpPr>
                <p:nvPr/>
              </p:nvSpPr>
              <p:spPr bwMode="auto">
                <a:xfrm>
                  <a:off x="4968" y="2304"/>
                  <a:ext cx="13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118" name="Line 73"/>
                <p:cNvSpPr>
                  <a:spLocks noChangeShapeType="1"/>
                </p:cNvSpPr>
                <p:nvPr/>
              </p:nvSpPr>
              <p:spPr bwMode="auto">
                <a:xfrm>
                  <a:off x="4968" y="2400"/>
                  <a:ext cx="13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119" name="Line 74"/>
                <p:cNvSpPr>
                  <a:spLocks noChangeShapeType="1"/>
                </p:cNvSpPr>
                <p:nvPr/>
              </p:nvSpPr>
              <p:spPr bwMode="auto">
                <a:xfrm>
                  <a:off x="4968" y="2496"/>
                  <a:ext cx="13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120" name="Line 75"/>
                <p:cNvSpPr>
                  <a:spLocks noChangeShapeType="1"/>
                </p:cNvSpPr>
                <p:nvPr/>
              </p:nvSpPr>
              <p:spPr bwMode="auto">
                <a:xfrm>
                  <a:off x="4968" y="2592"/>
                  <a:ext cx="13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121" name="Line 76"/>
                <p:cNvSpPr>
                  <a:spLocks noChangeShapeType="1"/>
                </p:cNvSpPr>
                <p:nvPr/>
              </p:nvSpPr>
              <p:spPr bwMode="auto">
                <a:xfrm>
                  <a:off x="4968" y="2688"/>
                  <a:ext cx="13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122" name="Line 77"/>
                <p:cNvSpPr>
                  <a:spLocks noChangeShapeType="1"/>
                </p:cNvSpPr>
                <p:nvPr/>
              </p:nvSpPr>
              <p:spPr bwMode="auto">
                <a:xfrm>
                  <a:off x="4968" y="2784"/>
                  <a:ext cx="13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123" name="Line 78"/>
                <p:cNvSpPr>
                  <a:spLocks noChangeShapeType="1"/>
                </p:cNvSpPr>
                <p:nvPr/>
              </p:nvSpPr>
              <p:spPr bwMode="auto">
                <a:xfrm>
                  <a:off x="4968" y="2880"/>
                  <a:ext cx="13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124" name="Line 79"/>
                <p:cNvSpPr>
                  <a:spLocks noChangeShapeType="1"/>
                </p:cNvSpPr>
                <p:nvPr/>
              </p:nvSpPr>
              <p:spPr bwMode="auto">
                <a:xfrm>
                  <a:off x="4968" y="2976"/>
                  <a:ext cx="13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6106" name="Oval 80"/>
              <p:cNvSpPr>
                <a:spLocks noChangeArrowheads="1"/>
              </p:cNvSpPr>
              <p:nvPr/>
            </p:nvSpPr>
            <p:spPr bwMode="auto">
              <a:xfrm>
                <a:off x="4048" y="2738"/>
                <a:ext cx="161" cy="111"/>
              </a:xfrm>
              <a:prstGeom prst="ellipse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07" name="Rectangle 81"/>
              <p:cNvSpPr>
                <a:spLocks noChangeArrowheads="1"/>
              </p:cNvSpPr>
              <p:nvPr/>
            </p:nvSpPr>
            <p:spPr bwMode="auto">
              <a:xfrm>
                <a:off x="4112" y="1609"/>
                <a:ext cx="47" cy="1158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6098" name="Rectangle 82"/>
            <p:cNvSpPr>
              <a:spLocks noChangeArrowheads="1"/>
            </p:cNvSpPr>
            <p:nvPr/>
          </p:nvSpPr>
          <p:spPr bwMode="auto">
            <a:xfrm>
              <a:off x="4768" y="2603"/>
              <a:ext cx="238" cy="366"/>
            </a:xfrm>
            <a:prstGeom prst="rect">
              <a:avLst/>
            </a:prstGeom>
            <a:solidFill>
              <a:srgbClr val="9933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9" name="AutoShape 83"/>
            <p:cNvSpPr>
              <a:spLocks noChangeArrowheads="1"/>
            </p:cNvSpPr>
            <p:nvPr/>
          </p:nvSpPr>
          <p:spPr bwMode="auto">
            <a:xfrm>
              <a:off x="3092" y="1217"/>
              <a:ext cx="265" cy="741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0" name="Line 85"/>
            <p:cNvSpPr>
              <a:spLocks noChangeShapeType="1"/>
            </p:cNvSpPr>
            <p:nvPr/>
          </p:nvSpPr>
          <p:spPr bwMode="auto">
            <a:xfrm>
              <a:off x="3222" y="3088"/>
              <a:ext cx="7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1" name="Line 86"/>
            <p:cNvSpPr>
              <a:spLocks noChangeShapeType="1"/>
            </p:cNvSpPr>
            <p:nvPr/>
          </p:nvSpPr>
          <p:spPr bwMode="auto">
            <a:xfrm>
              <a:off x="700" y="1865"/>
              <a:ext cx="1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2" name="Text Box 87"/>
            <p:cNvSpPr txBox="1">
              <a:spLocks noChangeArrowheads="1"/>
            </p:cNvSpPr>
            <p:nvPr/>
          </p:nvSpPr>
          <p:spPr bwMode="auto">
            <a:xfrm>
              <a:off x="4465" y="1151"/>
              <a:ext cx="1155" cy="5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/>
                <a:t>Water temperature rises </a:t>
              </a:r>
            </a:p>
          </p:txBody>
        </p:sp>
        <p:sp>
          <p:nvSpPr>
            <p:cNvPr id="46103" name="Line 88"/>
            <p:cNvSpPr>
              <a:spLocks noChangeShapeType="1"/>
            </p:cNvSpPr>
            <p:nvPr/>
          </p:nvSpPr>
          <p:spPr bwMode="auto">
            <a:xfrm flipH="1">
              <a:off x="4284" y="1481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Calorimetry</a:t>
            </a:r>
          </a:p>
        </p:txBody>
      </p:sp>
      <p:sp>
        <p:nvSpPr>
          <p:cNvPr id="3080" name="Rectangle 3"/>
          <p:cNvSpPr>
            <a:spLocks noChangeArrowheads="1"/>
          </p:cNvSpPr>
          <p:nvPr/>
        </p:nvSpPr>
        <p:spPr bwMode="auto">
          <a:xfrm>
            <a:off x="6019800" y="1538288"/>
            <a:ext cx="1981200" cy="16002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1" name="Rectangle 4"/>
          <p:cNvSpPr>
            <a:spLocks noChangeArrowheads="1"/>
          </p:cNvSpPr>
          <p:nvPr/>
        </p:nvSpPr>
        <p:spPr bwMode="auto">
          <a:xfrm>
            <a:off x="990600" y="1462088"/>
            <a:ext cx="1981200" cy="16002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2" name="Text Box 5"/>
          <p:cNvSpPr txBox="1">
            <a:spLocks noChangeArrowheads="1"/>
          </p:cNvSpPr>
          <p:nvPr/>
        </p:nvSpPr>
        <p:spPr bwMode="auto">
          <a:xfrm>
            <a:off x="1266825" y="1038225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Object #1</a:t>
            </a:r>
          </a:p>
        </p:txBody>
      </p:sp>
      <p:sp>
        <p:nvSpPr>
          <p:cNvPr id="3083" name="Text Box 6"/>
          <p:cNvSpPr txBox="1">
            <a:spLocks noChangeArrowheads="1"/>
          </p:cNvSpPr>
          <p:nvPr/>
        </p:nvSpPr>
        <p:spPr bwMode="auto">
          <a:xfrm>
            <a:off x="6324600" y="109855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Object #2</a:t>
            </a:r>
          </a:p>
        </p:txBody>
      </p:sp>
      <p:graphicFrame>
        <p:nvGraphicFramePr>
          <p:cNvPr id="3074" name="Object 7"/>
          <p:cNvGraphicFramePr>
            <a:graphicFrameLocks noChangeAspect="1"/>
          </p:cNvGraphicFramePr>
          <p:nvPr/>
        </p:nvGraphicFramePr>
        <p:xfrm>
          <a:off x="6781800" y="1676400"/>
          <a:ext cx="48101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" name="Equation" r:id="rId3" imgW="164880" imgH="228600" progId="Equation.3">
                  <p:embed/>
                </p:oleObj>
              </mc:Choice>
              <mc:Fallback>
                <p:oleObj name="Equation" r:id="rId3" imgW="16488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1676400"/>
                        <a:ext cx="481013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8"/>
          <p:cNvGraphicFramePr>
            <a:graphicFrameLocks noChangeAspect="1"/>
          </p:cNvGraphicFramePr>
          <p:nvPr/>
        </p:nvGraphicFramePr>
        <p:xfrm>
          <a:off x="1752600" y="1600200"/>
          <a:ext cx="48101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" name="Equation" r:id="rId5" imgW="164880" imgH="228600" progId="Equation.3">
                  <p:embed/>
                </p:oleObj>
              </mc:Choice>
              <mc:Fallback>
                <p:oleObj name="Equation" r:id="rId5" imgW="16488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600200"/>
                        <a:ext cx="481013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4" name="Rectangle 9"/>
          <p:cNvSpPr>
            <a:spLocks noChangeArrowheads="1"/>
          </p:cNvSpPr>
          <p:nvPr/>
        </p:nvSpPr>
        <p:spPr bwMode="auto">
          <a:xfrm>
            <a:off x="2286000" y="3189288"/>
            <a:ext cx="1981200" cy="16002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5" name="Rectangle 10"/>
          <p:cNvSpPr>
            <a:spLocks noChangeArrowheads="1"/>
          </p:cNvSpPr>
          <p:nvPr/>
        </p:nvSpPr>
        <p:spPr bwMode="auto">
          <a:xfrm>
            <a:off x="4267200" y="3189288"/>
            <a:ext cx="1981200" cy="16002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6" name="Line 11"/>
          <p:cNvSpPr>
            <a:spLocks noChangeShapeType="1"/>
          </p:cNvSpPr>
          <p:nvPr/>
        </p:nvSpPr>
        <p:spPr bwMode="auto">
          <a:xfrm>
            <a:off x="3429000" y="3722688"/>
            <a:ext cx="1447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3076" name="Object 12"/>
          <p:cNvGraphicFramePr>
            <a:graphicFrameLocks noChangeAspect="1"/>
          </p:cNvGraphicFramePr>
          <p:nvPr/>
        </p:nvGraphicFramePr>
        <p:xfrm>
          <a:off x="2590800" y="3875088"/>
          <a:ext cx="838200" cy="62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7" name="Equation" r:id="rId7" imgW="317160" imgH="228600" progId="Equation.3">
                  <p:embed/>
                </p:oleObj>
              </mc:Choice>
              <mc:Fallback>
                <p:oleObj name="Equation" r:id="rId7" imgW="317160" imgH="228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875088"/>
                        <a:ext cx="838200" cy="620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7" name="Object 13"/>
          <p:cNvGraphicFramePr>
            <a:graphicFrameLocks noChangeAspect="1"/>
          </p:cNvGraphicFramePr>
          <p:nvPr/>
        </p:nvGraphicFramePr>
        <p:xfrm>
          <a:off x="4876800" y="3341688"/>
          <a:ext cx="703263" cy="62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" name="Equation" r:id="rId9" imgW="266400" imgH="228600" progId="Equation.3">
                  <p:embed/>
                </p:oleObj>
              </mc:Choice>
              <mc:Fallback>
                <p:oleObj name="Equation" r:id="rId9" imgW="266400" imgH="2286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3341688"/>
                        <a:ext cx="703263" cy="620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7" name="Rectangle 14"/>
          <p:cNvSpPr>
            <a:spLocks noChangeArrowheads="1"/>
          </p:cNvSpPr>
          <p:nvPr/>
        </p:nvSpPr>
        <p:spPr bwMode="auto">
          <a:xfrm>
            <a:off x="2286000" y="4851400"/>
            <a:ext cx="1981200" cy="16002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8" name="Rectangle 15"/>
          <p:cNvSpPr>
            <a:spLocks noChangeArrowheads="1"/>
          </p:cNvSpPr>
          <p:nvPr/>
        </p:nvSpPr>
        <p:spPr bwMode="auto">
          <a:xfrm>
            <a:off x="4267200" y="4851400"/>
            <a:ext cx="1981200" cy="16002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078" name="Object 16"/>
          <p:cNvGraphicFramePr>
            <a:graphicFrameLocks noChangeAspect="1"/>
          </p:cNvGraphicFramePr>
          <p:nvPr/>
        </p:nvGraphicFramePr>
        <p:xfrm>
          <a:off x="3962400" y="5384800"/>
          <a:ext cx="519113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" name="Equation" r:id="rId11" imgW="177480" imgH="241200" progId="Equation.3">
                  <p:embed/>
                </p:oleObj>
              </mc:Choice>
              <mc:Fallback>
                <p:oleObj name="Equation" r:id="rId11" imgW="177480" imgH="2412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5384800"/>
                        <a:ext cx="519113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Calorimetry</a:t>
            </a:r>
          </a:p>
        </p:txBody>
      </p:sp>
      <p:sp>
        <p:nvSpPr>
          <p:cNvPr id="4108" name="Rectangle 3"/>
          <p:cNvSpPr>
            <a:spLocks noChangeArrowheads="1"/>
          </p:cNvSpPr>
          <p:nvPr/>
        </p:nvSpPr>
        <p:spPr bwMode="auto">
          <a:xfrm>
            <a:off x="7108825" y="1519238"/>
            <a:ext cx="1571625" cy="1258887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9" name="Rectangle 4"/>
          <p:cNvSpPr>
            <a:spLocks noChangeArrowheads="1"/>
          </p:cNvSpPr>
          <p:nvPr/>
        </p:nvSpPr>
        <p:spPr bwMode="auto">
          <a:xfrm>
            <a:off x="271463" y="1487488"/>
            <a:ext cx="1571625" cy="1260475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Text Box 5"/>
          <p:cNvSpPr txBox="1">
            <a:spLocks noChangeArrowheads="1"/>
          </p:cNvSpPr>
          <p:nvPr/>
        </p:nvSpPr>
        <p:spPr bwMode="auto">
          <a:xfrm>
            <a:off x="512763" y="1127125"/>
            <a:ext cx="12096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Object #1</a:t>
            </a:r>
          </a:p>
        </p:txBody>
      </p:sp>
      <p:sp>
        <p:nvSpPr>
          <p:cNvPr id="4111" name="Text Box 6"/>
          <p:cNvSpPr txBox="1">
            <a:spLocks noChangeArrowheads="1"/>
          </p:cNvSpPr>
          <p:nvPr/>
        </p:nvSpPr>
        <p:spPr bwMode="auto">
          <a:xfrm>
            <a:off x="7350125" y="1158875"/>
            <a:ext cx="121126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Object #2</a:t>
            </a:r>
          </a:p>
        </p:txBody>
      </p:sp>
      <p:graphicFrame>
        <p:nvGraphicFramePr>
          <p:cNvPr id="4098" name="Object 7"/>
          <p:cNvGraphicFramePr>
            <a:graphicFrameLocks noChangeAspect="1"/>
          </p:cNvGraphicFramePr>
          <p:nvPr/>
        </p:nvGraphicFramePr>
        <p:xfrm>
          <a:off x="7713663" y="1819275"/>
          <a:ext cx="3810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Equation" r:id="rId3" imgW="164880" imgH="228600" progId="Equation.3">
                  <p:embed/>
                </p:oleObj>
              </mc:Choice>
              <mc:Fallback>
                <p:oleObj name="Equation" r:id="rId3" imgW="16488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13663" y="1819275"/>
                        <a:ext cx="381000" cy="53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8"/>
          <p:cNvGraphicFramePr>
            <a:graphicFrameLocks noChangeAspect="1"/>
          </p:cNvGraphicFramePr>
          <p:nvPr/>
        </p:nvGraphicFramePr>
        <p:xfrm>
          <a:off x="876300" y="1787525"/>
          <a:ext cx="3810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Equation" r:id="rId5" imgW="164880" imgH="228600" progId="Equation.3">
                  <p:embed/>
                </p:oleObj>
              </mc:Choice>
              <mc:Fallback>
                <p:oleObj name="Equation" r:id="rId5" imgW="16488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300" y="1787525"/>
                        <a:ext cx="381000" cy="53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2" name="Rectangle 9"/>
          <p:cNvSpPr>
            <a:spLocks noChangeArrowheads="1"/>
          </p:cNvSpPr>
          <p:nvPr/>
        </p:nvSpPr>
        <p:spPr bwMode="auto">
          <a:xfrm>
            <a:off x="2779713" y="2713038"/>
            <a:ext cx="1573212" cy="1260475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3" name="Rectangle 10"/>
          <p:cNvSpPr>
            <a:spLocks noChangeArrowheads="1"/>
          </p:cNvSpPr>
          <p:nvPr/>
        </p:nvSpPr>
        <p:spPr bwMode="auto">
          <a:xfrm>
            <a:off x="4352925" y="2713038"/>
            <a:ext cx="1571625" cy="1260475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4" name="Line 11"/>
          <p:cNvSpPr>
            <a:spLocks noChangeShapeType="1"/>
          </p:cNvSpPr>
          <p:nvPr/>
        </p:nvSpPr>
        <p:spPr bwMode="auto">
          <a:xfrm>
            <a:off x="3200400" y="3095625"/>
            <a:ext cx="114935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15" name="Line 12"/>
          <p:cNvSpPr>
            <a:spLocks noChangeShapeType="1"/>
          </p:cNvSpPr>
          <p:nvPr/>
        </p:nvSpPr>
        <p:spPr bwMode="auto">
          <a:xfrm>
            <a:off x="4419600" y="3095625"/>
            <a:ext cx="114935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4100" name="Object 13"/>
          <p:cNvGraphicFramePr>
            <a:graphicFrameLocks noChangeAspect="1"/>
          </p:cNvGraphicFramePr>
          <p:nvPr/>
        </p:nvGraphicFramePr>
        <p:xfrm>
          <a:off x="3022600" y="3254375"/>
          <a:ext cx="665163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Equation" r:id="rId7" imgW="317160" imgH="228600" progId="Equation.3">
                  <p:embed/>
                </p:oleObj>
              </mc:Choice>
              <mc:Fallback>
                <p:oleObj name="Equation" r:id="rId7" imgW="317160" imgH="2286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2600" y="3254375"/>
                        <a:ext cx="665163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1" name="Object 14"/>
          <p:cNvGraphicFramePr>
            <a:graphicFrameLocks noChangeAspect="1"/>
          </p:cNvGraphicFramePr>
          <p:nvPr/>
        </p:nvGraphicFramePr>
        <p:xfrm>
          <a:off x="5029200" y="3171825"/>
          <a:ext cx="557213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Equation" r:id="rId9" imgW="266400" imgH="228600" progId="Equation.3">
                  <p:embed/>
                </p:oleObj>
              </mc:Choice>
              <mc:Fallback>
                <p:oleObj name="Equation" r:id="rId9" imgW="266400" imgH="2286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3171825"/>
                        <a:ext cx="557213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6" name="Rectangle 15"/>
          <p:cNvSpPr>
            <a:spLocks noChangeArrowheads="1"/>
          </p:cNvSpPr>
          <p:nvPr/>
        </p:nvSpPr>
        <p:spPr bwMode="auto">
          <a:xfrm>
            <a:off x="2779713" y="4073525"/>
            <a:ext cx="1573212" cy="1260475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7" name="Rectangle 16"/>
          <p:cNvSpPr>
            <a:spLocks noChangeArrowheads="1"/>
          </p:cNvSpPr>
          <p:nvPr/>
        </p:nvSpPr>
        <p:spPr bwMode="auto">
          <a:xfrm>
            <a:off x="4352925" y="4073525"/>
            <a:ext cx="1571625" cy="1260475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102" name="Object 17"/>
          <p:cNvGraphicFramePr>
            <a:graphicFrameLocks noChangeAspect="1"/>
          </p:cNvGraphicFramePr>
          <p:nvPr/>
        </p:nvGraphicFramePr>
        <p:xfrm>
          <a:off x="4110038" y="4494213"/>
          <a:ext cx="412750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Equation" r:id="rId11" imgW="177480" imgH="241200" progId="Equation.3">
                  <p:embed/>
                </p:oleObj>
              </mc:Choice>
              <mc:Fallback>
                <p:oleObj name="Equation" r:id="rId11" imgW="177480" imgH="2412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0038" y="4494213"/>
                        <a:ext cx="412750" cy="569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1858" name="Object 18"/>
          <p:cNvGraphicFramePr>
            <a:graphicFrameLocks noChangeAspect="1"/>
          </p:cNvGraphicFramePr>
          <p:nvPr/>
        </p:nvGraphicFramePr>
        <p:xfrm>
          <a:off x="508000" y="3279775"/>
          <a:ext cx="2235200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Equation" r:id="rId13" imgW="1218960" imgH="241200" progId="Equation.3">
                  <p:embed/>
                </p:oleObj>
              </mc:Choice>
              <mc:Fallback>
                <p:oleObj name="Equation" r:id="rId13" imgW="1218960" imgH="2412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000" y="3279775"/>
                        <a:ext cx="2235200" cy="455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1859" name="Object 19"/>
          <p:cNvGraphicFramePr>
            <a:graphicFrameLocks noChangeAspect="1"/>
          </p:cNvGraphicFramePr>
          <p:nvPr/>
        </p:nvGraphicFramePr>
        <p:xfrm>
          <a:off x="6172200" y="3248025"/>
          <a:ext cx="2395538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Equation" r:id="rId15" imgW="1218960" imgH="241200" progId="Equation.3">
                  <p:embed/>
                </p:oleObj>
              </mc:Choice>
              <mc:Fallback>
                <p:oleObj name="Equation" r:id="rId15" imgW="1218960" imgH="2412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3248025"/>
                        <a:ext cx="2395538" cy="487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1860" name="Object 20"/>
          <p:cNvGraphicFramePr>
            <a:graphicFrameLocks noChangeAspect="1"/>
          </p:cNvGraphicFramePr>
          <p:nvPr/>
        </p:nvGraphicFramePr>
        <p:xfrm>
          <a:off x="3678238" y="5370513"/>
          <a:ext cx="1450975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Equation" r:id="rId17" imgW="787320" imgH="228600" progId="Equation.3">
                  <p:embed/>
                </p:oleObj>
              </mc:Choice>
              <mc:Fallback>
                <p:oleObj name="Equation" r:id="rId17" imgW="787320" imgH="2286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8238" y="5370513"/>
                        <a:ext cx="1450975" cy="433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1861" name="Object 21"/>
          <p:cNvGraphicFramePr>
            <a:graphicFrameLocks noChangeAspect="1"/>
          </p:cNvGraphicFramePr>
          <p:nvPr/>
        </p:nvGraphicFramePr>
        <p:xfrm>
          <a:off x="2744788" y="5810250"/>
          <a:ext cx="3475037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Equation" r:id="rId19" imgW="1726920" imgH="241200" progId="Equation.3">
                  <p:embed/>
                </p:oleObj>
              </mc:Choice>
              <mc:Fallback>
                <p:oleObj name="Equation" r:id="rId19" imgW="1726920" imgH="2412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4788" y="5810250"/>
                        <a:ext cx="3475037" cy="498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1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1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1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pPr eaLnBrk="1" hangingPunct="1"/>
            <a:r>
              <a:rPr lang="en-US" smtClean="0"/>
              <a:t>Mixture Example</a:t>
            </a:r>
          </a:p>
        </p:txBody>
      </p:sp>
      <p:sp>
        <p:nvSpPr>
          <p:cNvPr id="5126" name="Text Box 3"/>
          <p:cNvSpPr txBox="1">
            <a:spLocks noChangeArrowheads="1"/>
          </p:cNvSpPr>
          <p:nvPr/>
        </p:nvSpPr>
        <p:spPr bwMode="auto">
          <a:xfrm>
            <a:off x="228600" y="1219200"/>
            <a:ext cx="8686800" cy="2528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3200">
                <a:latin typeface="Times New Roman" pitchFamily="18" charset="0"/>
              </a:rPr>
              <a:t>200 cm</a:t>
            </a:r>
            <a:r>
              <a:rPr lang="en-US" sz="3200" baseline="30000">
                <a:latin typeface="Times New Roman" pitchFamily="18" charset="0"/>
              </a:rPr>
              <a:t>3</a:t>
            </a:r>
            <a:r>
              <a:rPr lang="en-US" sz="3200">
                <a:latin typeface="Times New Roman" pitchFamily="18" charset="0"/>
              </a:rPr>
              <a:t> of hot water at 95</a:t>
            </a:r>
            <a:r>
              <a:rPr lang="en-US" sz="3200" baseline="30000">
                <a:latin typeface="Times New Roman" pitchFamily="18" charset="0"/>
              </a:rPr>
              <a:t>o</a:t>
            </a:r>
            <a:r>
              <a:rPr lang="en-US" sz="3200">
                <a:latin typeface="Times New Roman" pitchFamily="18" charset="0"/>
              </a:rPr>
              <a:t>C is poured into a 150 g glass cup initially at 25</a:t>
            </a:r>
            <a:r>
              <a:rPr lang="en-US" sz="3200" baseline="30000">
                <a:latin typeface="Times New Roman" pitchFamily="18" charset="0"/>
              </a:rPr>
              <a:t>o</a:t>
            </a:r>
            <a:r>
              <a:rPr lang="en-US" sz="3200">
                <a:latin typeface="Times New Roman" pitchFamily="18" charset="0"/>
              </a:rPr>
              <a:t>C.  What is the final temperature of the mixture when equilibrium is reached, assuming no heat flows to the surroundings.</a:t>
            </a:r>
          </a:p>
        </p:txBody>
      </p:sp>
      <p:sp>
        <p:nvSpPr>
          <p:cNvPr id="292868" name="Line 4"/>
          <p:cNvSpPr>
            <a:spLocks noChangeShapeType="1"/>
          </p:cNvSpPr>
          <p:nvPr/>
        </p:nvSpPr>
        <p:spPr bwMode="auto">
          <a:xfrm>
            <a:off x="3352800" y="4857750"/>
            <a:ext cx="1295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324600" y="3943350"/>
            <a:ext cx="1676400" cy="2209800"/>
            <a:chOff x="3984" y="2736"/>
            <a:chExt cx="1056" cy="1392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3984" y="2736"/>
              <a:ext cx="1056" cy="1392"/>
              <a:chOff x="480" y="2688"/>
              <a:chExt cx="1056" cy="1392"/>
            </a:xfrm>
          </p:grpSpPr>
          <p:sp>
            <p:nvSpPr>
              <p:cNvPr id="5137" name="AutoShape 7"/>
              <p:cNvSpPr>
                <a:spLocks noChangeArrowheads="1"/>
              </p:cNvSpPr>
              <p:nvPr/>
            </p:nvSpPr>
            <p:spPr bwMode="auto">
              <a:xfrm>
                <a:off x="528" y="2928"/>
                <a:ext cx="960" cy="1152"/>
              </a:xfrm>
              <a:custGeom>
                <a:avLst/>
                <a:gdLst>
                  <a:gd name="T0" fmla="*/ 840 w 21600"/>
                  <a:gd name="T1" fmla="*/ 576 h 21600"/>
                  <a:gd name="T2" fmla="*/ 480 w 21600"/>
                  <a:gd name="T3" fmla="*/ 1152 h 21600"/>
                  <a:gd name="T4" fmla="*/ 120 w 21600"/>
                  <a:gd name="T5" fmla="*/ 576 h 21600"/>
                  <a:gd name="T6" fmla="*/ 48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0 w 21600"/>
                  <a:gd name="T13" fmla="*/ 4500 h 21600"/>
                  <a:gd name="T14" fmla="*/ 17100 w 21600"/>
                  <a:gd name="T15" fmla="*/ 171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0066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38" name="Line 8"/>
              <p:cNvSpPr>
                <a:spLocks noChangeShapeType="1"/>
              </p:cNvSpPr>
              <p:nvPr/>
            </p:nvSpPr>
            <p:spPr bwMode="auto">
              <a:xfrm>
                <a:off x="480" y="2688"/>
                <a:ext cx="288" cy="1392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39" name="Line 9"/>
              <p:cNvSpPr>
                <a:spLocks noChangeShapeType="1"/>
              </p:cNvSpPr>
              <p:nvPr/>
            </p:nvSpPr>
            <p:spPr bwMode="auto">
              <a:xfrm flipH="1">
                <a:off x="1248" y="2688"/>
                <a:ext cx="288" cy="1392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40" name="Line 10"/>
              <p:cNvSpPr>
                <a:spLocks noChangeShapeType="1"/>
              </p:cNvSpPr>
              <p:nvPr/>
            </p:nvSpPr>
            <p:spPr bwMode="auto">
              <a:xfrm>
                <a:off x="768" y="4080"/>
                <a:ext cx="480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aphicFrame>
          <p:nvGraphicFramePr>
            <p:cNvPr id="5124" name="Object 11"/>
            <p:cNvGraphicFramePr>
              <a:graphicFrameLocks noChangeAspect="1"/>
            </p:cNvGraphicFramePr>
            <p:nvPr/>
          </p:nvGraphicFramePr>
          <p:xfrm>
            <a:off x="4368" y="3168"/>
            <a:ext cx="327" cy="4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3" name="Equation" r:id="rId3" imgW="177480" imgH="241200" progId="Equation.3">
                    <p:embed/>
                  </p:oleObj>
                </mc:Choice>
                <mc:Fallback>
                  <p:oleObj name="Equation" r:id="rId3" imgW="177480" imgH="2412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3168"/>
                          <a:ext cx="327" cy="4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762000" y="3943350"/>
            <a:ext cx="2209800" cy="2209800"/>
            <a:chOff x="480" y="2736"/>
            <a:chExt cx="1392" cy="1392"/>
          </a:xfrm>
        </p:grpSpPr>
        <p:grpSp>
          <p:nvGrpSpPr>
            <p:cNvPr id="5" name="Group 13"/>
            <p:cNvGrpSpPr>
              <a:grpSpLocks/>
            </p:cNvGrpSpPr>
            <p:nvPr/>
          </p:nvGrpSpPr>
          <p:grpSpPr bwMode="auto">
            <a:xfrm>
              <a:off x="480" y="2736"/>
              <a:ext cx="1056" cy="1392"/>
              <a:chOff x="480" y="2688"/>
              <a:chExt cx="1056" cy="1392"/>
            </a:xfrm>
          </p:grpSpPr>
          <p:sp>
            <p:nvSpPr>
              <p:cNvPr id="5132" name="AutoShape 14"/>
              <p:cNvSpPr>
                <a:spLocks noChangeArrowheads="1"/>
              </p:cNvSpPr>
              <p:nvPr/>
            </p:nvSpPr>
            <p:spPr bwMode="auto">
              <a:xfrm>
                <a:off x="528" y="2928"/>
                <a:ext cx="960" cy="1152"/>
              </a:xfrm>
              <a:custGeom>
                <a:avLst/>
                <a:gdLst>
                  <a:gd name="T0" fmla="*/ 840 w 21600"/>
                  <a:gd name="T1" fmla="*/ 576 h 21600"/>
                  <a:gd name="T2" fmla="*/ 480 w 21600"/>
                  <a:gd name="T3" fmla="*/ 1152 h 21600"/>
                  <a:gd name="T4" fmla="*/ 120 w 21600"/>
                  <a:gd name="T5" fmla="*/ 576 h 21600"/>
                  <a:gd name="T6" fmla="*/ 48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0 w 21600"/>
                  <a:gd name="T13" fmla="*/ 4500 h 21600"/>
                  <a:gd name="T14" fmla="*/ 17100 w 21600"/>
                  <a:gd name="T15" fmla="*/ 171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0066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33" name="Line 15"/>
              <p:cNvSpPr>
                <a:spLocks noChangeShapeType="1"/>
              </p:cNvSpPr>
              <p:nvPr/>
            </p:nvSpPr>
            <p:spPr bwMode="auto">
              <a:xfrm>
                <a:off x="480" y="2688"/>
                <a:ext cx="288" cy="1392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34" name="Line 16"/>
              <p:cNvSpPr>
                <a:spLocks noChangeShapeType="1"/>
              </p:cNvSpPr>
              <p:nvPr/>
            </p:nvSpPr>
            <p:spPr bwMode="auto">
              <a:xfrm flipH="1">
                <a:off x="1248" y="2688"/>
                <a:ext cx="288" cy="1392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35" name="Line 17"/>
              <p:cNvSpPr>
                <a:spLocks noChangeShapeType="1"/>
              </p:cNvSpPr>
              <p:nvPr/>
            </p:nvSpPr>
            <p:spPr bwMode="auto">
              <a:xfrm>
                <a:off x="768" y="4080"/>
                <a:ext cx="480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aphicFrame>
          <p:nvGraphicFramePr>
            <p:cNvPr id="5122" name="Object 18"/>
            <p:cNvGraphicFramePr>
              <a:graphicFrameLocks noChangeAspect="1"/>
            </p:cNvGraphicFramePr>
            <p:nvPr/>
          </p:nvGraphicFramePr>
          <p:xfrm>
            <a:off x="720" y="3120"/>
            <a:ext cx="559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4" name="Equation" r:id="rId5" imgW="368280" imgH="203040" progId="Equation.3">
                    <p:embed/>
                  </p:oleObj>
                </mc:Choice>
                <mc:Fallback>
                  <p:oleObj name="Equation" r:id="rId5" imgW="368280" imgH="20304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3120"/>
                          <a:ext cx="559" cy="31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3" name="Object 19"/>
            <p:cNvGraphicFramePr>
              <a:graphicFrameLocks noChangeAspect="1"/>
            </p:cNvGraphicFramePr>
            <p:nvPr/>
          </p:nvGraphicFramePr>
          <p:xfrm>
            <a:off x="1392" y="3792"/>
            <a:ext cx="48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5" name="Equation" r:id="rId7" imgW="368280" imgH="203040" progId="Equation.3">
                    <p:embed/>
                  </p:oleObj>
                </mc:Choice>
                <mc:Fallback>
                  <p:oleObj name="Equation" r:id="rId7" imgW="368280" imgH="20304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3792"/>
                          <a:ext cx="480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31" name="Line 20"/>
            <p:cNvSpPr>
              <a:spLocks noChangeShapeType="1"/>
            </p:cNvSpPr>
            <p:nvPr/>
          </p:nvSpPr>
          <p:spPr bwMode="auto">
            <a:xfrm flipH="1" flipV="1">
              <a:off x="1392" y="3456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2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86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3" name="Rectangle 2"/>
          <p:cNvSpPr>
            <a:spLocks noGrp="1" noChangeArrowheads="1"/>
          </p:cNvSpPr>
          <p:nvPr>
            <p:ph type="title"/>
          </p:nvPr>
        </p:nvSpPr>
        <p:spPr>
          <a:xfrm>
            <a:off x="2074863" y="0"/>
            <a:ext cx="4114800" cy="838200"/>
          </a:xfrm>
        </p:spPr>
        <p:txBody>
          <a:bodyPr/>
          <a:lstStyle/>
          <a:p>
            <a:pPr eaLnBrk="1" hangingPunct="1"/>
            <a:r>
              <a:rPr lang="en-US" smtClean="0"/>
              <a:t>Mixture Example</a:t>
            </a:r>
          </a:p>
        </p:txBody>
      </p:sp>
      <p:sp>
        <p:nvSpPr>
          <p:cNvPr id="293891" name="Text Box 3"/>
          <p:cNvSpPr txBox="1">
            <a:spLocks noChangeArrowheads="1"/>
          </p:cNvSpPr>
          <p:nvPr/>
        </p:nvSpPr>
        <p:spPr bwMode="auto">
          <a:xfrm>
            <a:off x="0" y="2825750"/>
            <a:ext cx="8686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2800">
                <a:solidFill>
                  <a:schemeClr val="hlink"/>
                </a:solidFill>
                <a:latin typeface="Times New Roman" pitchFamily="18" charset="0"/>
              </a:rPr>
              <a:t>What is the mass of 200 cm</a:t>
            </a:r>
            <a:r>
              <a:rPr lang="en-US" sz="2800" baseline="30000">
                <a:solidFill>
                  <a:schemeClr val="hlink"/>
                </a:solidFill>
                <a:latin typeface="Times New Roman" pitchFamily="18" charset="0"/>
              </a:rPr>
              <a:t>3</a:t>
            </a:r>
            <a:r>
              <a:rPr lang="en-US" sz="2800">
                <a:solidFill>
                  <a:schemeClr val="hlink"/>
                </a:solidFill>
                <a:latin typeface="Times New Roman" pitchFamily="18" charset="0"/>
              </a:rPr>
              <a:t> of water?</a:t>
            </a:r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6019800" y="1203325"/>
            <a:ext cx="2851150" cy="1266825"/>
            <a:chOff x="2832" y="0"/>
            <a:chExt cx="2784" cy="1392"/>
          </a:xfrm>
        </p:grpSpPr>
        <p:sp>
          <p:nvSpPr>
            <p:cNvPr id="6157" name="Line 4"/>
            <p:cNvSpPr>
              <a:spLocks noChangeShapeType="1"/>
            </p:cNvSpPr>
            <p:nvPr/>
          </p:nvSpPr>
          <p:spPr bwMode="auto">
            <a:xfrm>
              <a:off x="3888" y="1296"/>
              <a:ext cx="8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2832" y="0"/>
              <a:ext cx="1056" cy="1392"/>
              <a:chOff x="480" y="2688"/>
              <a:chExt cx="1056" cy="1392"/>
            </a:xfrm>
          </p:grpSpPr>
          <p:sp>
            <p:nvSpPr>
              <p:cNvPr id="6165" name="AutoShape 6"/>
              <p:cNvSpPr>
                <a:spLocks noChangeArrowheads="1"/>
              </p:cNvSpPr>
              <p:nvPr/>
            </p:nvSpPr>
            <p:spPr bwMode="auto">
              <a:xfrm>
                <a:off x="528" y="2928"/>
                <a:ext cx="960" cy="1152"/>
              </a:xfrm>
              <a:custGeom>
                <a:avLst/>
                <a:gdLst>
                  <a:gd name="T0" fmla="*/ 840 w 21600"/>
                  <a:gd name="T1" fmla="*/ 576 h 21600"/>
                  <a:gd name="T2" fmla="*/ 480 w 21600"/>
                  <a:gd name="T3" fmla="*/ 1152 h 21600"/>
                  <a:gd name="T4" fmla="*/ 120 w 21600"/>
                  <a:gd name="T5" fmla="*/ 576 h 21600"/>
                  <a:gd name="T6" fmla="*/ 48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0 w 21600"/>
                  <a:gd name="T13" fmla="*/ 4500 h 21600"/>
                  <a:gd name="T14" fmla="*/ 17100 w 21600"/>
                  <a:gd name="T15" fmla="*/ 171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0066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66" name="Line 7"/>
              <p:cNvSpPr>
                <a:spLocks noChangeShapeType="1"/>
              </p:cNvSpPr>
              <p:nvPr/>
            </p:nvSpPr>
            <p:spPr bwMode="auto">
              <a:xfrm>
                <a:off x="480" y="2688"/>
                <a:ext cx="288" cy="1392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67" name="Line 8"/>
              <p:cNvSpPr>
                <a:spLocks noChangeShapeType="1"/>
              </p:cNvSpPr>
              <p:nvPr/>
            </p:nvSpPr>
            <p:spPr bwMode="auto">
              <a:xfrm flipH="1">
                <a:off x="1248" y="2688"/>
                <a:ext cx="288" cy="1392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68" name="Line 9"/>
              <p:cNvSpPr>
                <a:spLocks noChangeShapeType="1"/>
              </p:cNvSpPr>
              <p:nvPr/>
            </p:nvSpPr>
            <p:spPr bwMode="auto">
              <a:xfrm>
                <a:off x="768" y="4080"/>
                <a:ext cx="480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" name="Group 10"/>
            <p:cNvGrpSpPr>
              <a:grpSpLocks/>
            </p:cNvGrpSpPr>
            <p:nvPr/>
          </p:nvGrpSpPr>
          <p:grpSpPr bwMode="auto">
            <a:xfrm>
              <a:off x="4560" y="0"/>
              <a:ext cx="1056" cy="1392"/>
              <a:chOff x="480" y="2688"/>
              <a:chExt cx="1056" cy="1392"/>
            </a:xfrm>
          </p:grpSpPr>
          <p:sp>
            <p:nvSpPr>
              <p:cNvPr id="6161" name="AutoShape 11"/>
              <p:cNvSpPr>
                <a:spLocks noChangeArrowheads="1"/>
              </p:cNvSpPr>
              <p:nvPr/>
            </p:nvSpPr>
            <p:spPr bwMode="auto">
              <a:xfrm>
                <a:off x="528" y="2928"/>
                <a:ext cx="960" cy="1152"/>
              </a:xfrm>
              <a:custGeom>
                <a:avLst/>
                <a:gdLst>
                  <a:gd name="T0" fmla="*/ 840 w 21600"/>
                  <a:gd name="T1" fmla="*/ 576 h 21600"/>
                  <a:gd name="T2" fmla="*/ 480 w 21600"/>
                  <a:gd name="T3" fmla="*/ 1152 h 21600"/>
                  <a:gd name="T4" fmla="*/ 120 w 21600"/>
                  <a:gd name="T5" fmla="*/ 576 h 21600"/>
                  <a:gd name="T6" fmla="*/ 48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0 w 21600"/>
                  <a:gd name="T13" fmla="*/ 4500 h 21600"/>
                  <a:gd name="T14" fmla="*/ 17100 w 21600"/>
                  <a:gd name="T15" fmla="*/ 171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0066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62" name="Line 12"/>
              <p:cNvSpPr>
                <a:spLocks noChangeShapeType="1"/>
              </p:cNvSpPr>
              <p:nvPr/>
            </p:nvSpPr>
            <p:spPr bwMode="auto">
              <a:xfrm>
                <a:off x="480" y="2688"/>
                <a:ext cx="288" cy="1392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63" name="Line 13"/>
              <p:cNvSpPr>
                <a:spLocks noChangeShapeType="1"/>
              </p:cNvSpPr>
              <p:nvPr/>
            </p:nvSpPr>
            <p:spPr bwMode="auto">
              <a:xfrm flipH="1">
                <a:off x="1248" y="2688"/>
                <a:ext cx="288" cy="1392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64" name="Line 14"/>
              <p:cNvSpPr>
                <a:spLocks noChangeShapeType="1"/>
              </p:cNvSpPr>
              <p:nvPr/>
            </p:nvSpPr>
            <p:spPr bwMode="auto">
              <a:xfrm>
                <a:off x="768" y="4080"/>
                <a:ext cx="480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aphicFrame>
          <p:nvGraphicFramePr>
            <p:cNvPr id="6150" name="Object 15"/>
            <p:cNvGraphicFramePr>
              <a:graphicFrameLocks noChangeAspect="1"/>
            </p:cNvGraphicFramePr>
            <p:nvPr/>
          </p:nvGraphicFramePr>
          <p:xfrm>
            <a:off x="4944" y="480"/>
            <a:ext cx="327" cy="4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57" name="Equation" r:id="rId3" imgW="177480" imgH="241200" progId="Equation.3">
                    <p:embed/>
                  </p:oleObj>
                </mc:Choice>
                <mc:Fallback>
                  <p:oleObj name="Equation" r:id="rId3" imgW="177480" imgH="24120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4" y="480"/>
                          <a:ext cx="327" cy="4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51" name="Object 16"/>
            <p:cNvGraphicFramePr>
              <a:graphicFrameLocks noChangeAspect="1"/>
            </p:cNvGraphicFramePr>
            <p:nvPr/>
          </p:nvGraphicFramePr>
          <p:xfrm>
            <a:off x="3072" y="432"/>
            <a:ext cx="559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58" name="Equation" r:id="rId5" imgW="368280" imgH="203040" progId="Equation.3">
                    <p:embed/>
                  </p:oleObj>
                </mc:Choice>
                <mc:Fallback>
                  <p:oleObj name="Equation" r:id="rId5" imgW="368280" imgH="20304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2" y="432"/>
                          <a:ext cx="559" cy="31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52" name="Object 17"/>
            <p:cNvGraphicFramePr>
              <a:graphicFrameLocks noChangeAspect="1"/>
            </p:cNvGraphicFramePr>
            <p:nvPr/>
          </p:nvGraphicFramePr>
          <p:xfrm>
            <a:off x="3792" y="912"/>
            <a:ext cx="48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59" name="Equation" r:id="rId7" imgW="368280" imgH="203040" progId="Equation.3">
                    <p:embed/>
                  </p:oleObj>
                </mc:Choice>
                <mc:Fallback>
                  <p:oleObj name="Equation" r:id="rId7" imgW="368280" imgH="20304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" y="912"/>
                          <a:ext cx="480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60" name="Line 18"/>
            <p:cNvSpPr>
              <a:spLocks noChangeShapeType="1"/>
            </p:cNvSpPr>
            <p:nvPr/>
          </p:nvSpPr>
          <p:spPr bwMode="auto">
            <a:xfrm flipH="1" flipV="1">
              <a:off x="3744" y="672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3907" name="Text Box 19"/>
          <p:cNvSpPr txBox="1">
            <a:spLocks noChangeArrowheads="1"/>
          </p:cNvSpPr>
          <p:nvPr/>
        </p:nvSpPr>
        <p:spPr bwMode="auto">
          <a:xfrm>
            <a:off x="5776913" y="2743200"/>
            <a:ext cx="2667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3600">
                <a:latin typeface="Times New Roman" pitchFamily="18" charset="0"/>
              </a:rPr>
              <a:t>200 g</a:t>
            </a:r>
          </a:p>
        </p:txBody>
      </p:sp>
      <p:graphicFrame>
        <p:nvGraphicFramePr>
          <p:cNvPr id="293908" name="Object 20"/>
          <p:cNvGraphicFramePr>
            <a:graphicFrameLocks noChangeAspect="1"/>
          </p:cNvGraphicFramePr>
          <p:nvPr/>
        </p:nvGraphicFramePr>
        <p:xfrm>
          <a:off x="1301750" y="3522663"/>
          <a:ext cx="5092700" cy="671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0" name="Equation" r:id="rId9" imgW="1879560" imgH="241200" progId="Equation.3">
                  <p:embed/>
                </p:oleObj>
              </mc:Choice>
              <mc:Fallback>
                <p:oleObj name="Equation" r:id="rId9" imgW="1879560" imgH="2412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1750" y="3522663"/>
                        <a:ext cx="5092700" cy="671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3909" name="Object 21"/>
          <p:cNvGraphicFramePr>
            <a:graphicFrameLocks noChangeAspect="1"/>
          </p:cNvGraphicFramePr>
          <p:nvPr/>
        </p:nvGraphicFramePr>
        <p:xfrm>
          <a:off x="0" y="4456113"/>
          <a:ext cx="9144000" cy="65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1" name="Equation" r:id="rId11" imgW="3987720" imgH="279360" progId="Equation.3">
                  <p:embed/>
                </p:oleObj>
              </mc:Choice>
              <mc:Fallback>
                <p:oleObj name="Equation" r:id="rId11" imgW="3987720" imgH="27936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456113"/>
                        <a:ext cx="9144000" cy="658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3910" name="Object 22"/>
          <p:cNvGraphicFramePr>
            <a:graphicFrameLocks noChangeAspect="1"/>
          </p:cNvGraphicFramePr>
          <p:nvPr/>
        </p:nvGraphicFramePr>
        <p:xfrm>
          <a:off x="2227263" y="5162550"/>
          <a:ext cx="4600575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2" name="Equation" r:id="rId13" imgW="2006280" imgH="241200" progId="Equation.3">
                  <p:embed/>
                </p:oleObj>
              </mc:Choice>
              <mc:Fallback>
                <p:oleObj name="Equation" r:id="rId13" imgW="2006280" imgH="2412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7263" y="5162550"/>
                        <a:ext cx="4600575" cy="568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3911" name="Object 23"/>
          <p:cNvGraphicFramePr>
            <a:graphicFrameLocks noChangeAspect="1"/>
          </p:cNvGraphicFramePr>
          <p:nvPr/>
        </p:nvGraphicFramePr>
        <p:xfrm>
          <a:off x="3592513" y="5651500"/>
          <a:ext cx="1862137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3" name="Equation" r:id="rId15" imgW="812520" imgH="253800" progId="Equation.3">
                  <p:embed/>
                </p:oleObj>
              </mc:Choice>
              <mc:Fallback>
                <p:oleObj name="Equation" r:id="rId15" imgW="812520" imgH="2538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2513" y="5651500"/>
                        <a:ext cx="1862137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939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939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939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939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891" grpId="0" autoUpdateAnimBg="0"/>
      <p:bldP spid="293907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Calorimeter</a:t>
            </a:r>
          </a:p>
        </p:txBody>
      </p:sp>
      <p:sp>
        <p:nvSpPr>
          <p:cNvPr id="46084" name="Rectangle 4" descr="Wide upward diagonal"/>
          <p:cNvSpPr>
            <a:spLocks noChangeArrowheads="1"/>
          </p:cNvSpPr>
          <p:nvPr/>
        </p:nvSpPr>
        <p:spPr bwMode="auto">
          <a:xfrm>
            <a:off x="523875" y="3094038"/>
            <a:ext cx="2249488" cy="2119312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784225" y="3094038"/>
            <a:ext cx="1741488" cy="19018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793750" y="3405188"/>
            <a:ext cx="1697038" cy="1582737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8" name="Rectangle 29"/>
          <p:cNvSpPr>
            <a:spLocks noChangeArrowheads="1"/>
          </p:cNvSpPr>
          <p:nvPr/>
        </p:nvSpPr>
        <p:spPr bwMode="auto">
          <a:xfrm>
            <a:off x="1830388" y="1874838"/>
            <a:ext cx="377825" cy="581025"/>
          </a:xfrm>
          <a:prstGeom prst="rect">
            <a:avLst/>
          </a:prstGeom>
          <a:solidFill>
            <a:srgbClr val="9933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9" name="Text Box 52"/>
          <p:cNvSpPr txBox="1">
            <a:spLocks noChangeArrowheads="1"/>
          </p:cNvSpPr>
          <p:nvPr/>
        </p:nvSpPr>
        <p:spPr bwMode="auto">
          <a:xfrm>
            <a:off x="2219325" y="1795463"/>
            <a:ext cx="2341563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/>
              <a:t>Sample at known temperature T</a:t>
            </a:r>
            <a:r>
              <a:rPr lang="en-US" baseline="-25000"/>
              <a:t>x</a:t>
            </a:r>
            <a:r>
              <a:rPr lang="en-US"/>
              <a:t> </a:t>
            </a:r>
          </a:p>
        </p:txBody>
      </p:sp>
      <p:sp>
        <p:nvSpPr>
          <p:cNvPr id="46090" name="Text Box 53"/>
          <p:cNvSpPr txBox="1">
            <a:spLocks noChangeArrowheads="1"/>
          </p:cNvSpPr>
          <p:nvPr/>
        </p:nvSpPr>
        <p:spPr bwMode="auto">
          <a:xfrm>
            <a:off x="2789238" y="2563813"/>
            <a:ext cx="2341563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/>
              <a:t>Water at known temperature T</a:t>
            </a:r>
            <a:r>
              <a:rPr lang="en-US" baseline="-25000"/>
              <a:t>w</a:t>
            </a:r>
            <a:r>
              <a:rPr lang="en-US"/>
              <a:t> </a:t>
            </a:r>
          </a:p>
        </p:txBody>
      </p:sp>
      <p:sp>
        <p:nvSpPr>
          <p:cNvPr id="46091" name="Freeform 54"/>
          <p:cNvSpPr>
            <a:spLocks/>
          </p:cNvSpPr>
          <p:nvPr/>
        </p:nvSpPr>
        <p:spPr bwMode="auto">
          <a:xfrm flipV="1">
            <a:off x="2100263" y="3168650"/>
            <a:ext cx="812800" cy="530225"/>
          </a:xfrm>
          <a:custGeom>
            <a:avLst/>
            <a:gdLst>
              <a:gd name="T0" fmla="*/ 512 w 512"/>
              <a:gd name="T1" fmla="*/ 210 h 210"/>
              <a:gd name="T2" fmla="*/ 238 w 512"/>
              <a:gd name="T3" fmla="*/ 146 h 210"/>
              <a:gd name="T4" fmla="*/ 293 w 512"/>
              <a:gd name="T5" fmla="*/ 92 h 210"/>
              <a:gd name="T6" fmla="*/ 0 w 512"/>
              <a:gd name="T7" fmla="*/ 0 h 210"/>
              <a:gd name="T8" fmla="*/ 0 60000 65536"/>
              <a:gd name="T9" fmla="*/ 0 60000 65536"/>
              <a:gd name="T10" fmla="*/ 0 60000 65536"/>
              <a:gd name="T11" fmla="*/ 0 60000 65536"/>
              <a:gd name="T12" fmla="*/ 0 w 512"/>
              <a:gd name="T13" fmla="*/ 0 h 210"/>
              <a:gd name="T14" fmla="*/ 512 w 512"/>
              <a:gd name="T15" fmla="*/ 210 h 21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12" h="210">
                <a:moveTo>
                  <a:pt x="512" y="210"/>
                </a:moveTo>
                <a:cubicBezTo>
                  <a:pt x="393" y="188"/>
                  <a:pt x="275" y="166"/>
                  <a:pt x="238" y="146"/>
                </a:cubicBezTo>
                <a:cubicBezTo>
                  <a:pt x="201" y="126"/>
                  <a:pt x="333" y="116"/>
                  <a:pt x="293" y="92"/>
                </a:cubicBezTo>
                <a:cubicBezTo>
                  <a:pt x="253" y="68"/>
                  <a:pt x="126" y="34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2" name="Text Box 55"/>
          <p:cNvSpPr txBox="1">
            <a:spLocks noChangeArrowheads="1"/>
          </p:cNvSpPr>
          <p:nvPr/>
        </p:nvSpPr>
        <p:spPr bwMode="auto">
          <a:xfrm>
            <a:off x="3032125" y="4694238"/>
            <a:ext cx="234156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/>
              <a:t>Insulated container</a:t>
            </a:r>
          </a:p>
        </p:txBody>
      </p:sp>
      <p:sp>
        <p:nvSpPr>
          <p:cNvPr id="46093" name="Line 56"/>
          <p:cNvSpPr>
            <a:spLocks noChangeShapeType="1"/>
          </p:cNvSpPr>
          <p:nvPr/>
        </p:nvSpPr>
        <p:spPr bwMode="auto">
          <a:xfrm flipH="1">
            <a:off x="2643188" y="4889500"/>
            <a:ext cx="3635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4" name="Rectangle 57" descr="Wide upward diagonal"/>
          <p:cNvSpPr>
            <a:spLocks noChangeArrowheads="1"/>
          </p:cNvSpPr>
          <p:nvPr/>
        </p:nvSpPr>
        <p:spPr bwMode="auto">
          <a:xfrm>
            <a:off x="6191250" y="3217863"/>
            <a:ext cx="2249488" cy="2119312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5" name="Rectangle 58"/>
          <p:cNvSpPr>
            <a:spLocks noChangeArrowheads="1"/>
          </p:cNvSpPr>
          <p:nvPr/>
        </p:nvSpPr>
        <p:spPr bwMode="auto">
          <a:xfrm>
            <a:off x="6451600" y="3217863"/>
            <a:ext cx="1741488" cy="19018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6" name="Rectangle 59"/>
          <p:cNvSpPr>
            <a:spLocks noChangeArrowheads="1"/>
          </p:cNvSpPr>
          <p:nvPr/>
        </p:nvSpPr>
        <p:spPr bwMode="auto">
          <a:xfrm>
            <a:off x="6461125" y="3529013"/>
            <a:ext cx="1697038" cy="1582737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84"/>
          <p:cNvGrpSpPr>
            <a:grpSpLocks/>
          </p:cNvGrpSpPr>
          <p:nvPr/>
        </p:nvGrpSpPr>
        <p:grpSpPr bwMode="auto">
          <a:xfrm>
            <a:off x="929390" y="2165348"/>
            <a:ext cx="176213" cy="2178050"/>
            <a:chOff x="3983" y="1499"/>
            <a:chExt cx="289" cy="1372"/>
          </a:xfrm>
        </p:grpSpPr>
        <p:sp>
          <p:nvSpPr>
            <p:cNvPr id="46104" name="Oval 61"/>
            <p:cNvSpPr>
              <a:spLocks noChangeArrowheads="1"/>
            </p:cNvSpPr>
            <p:nvPr/>
          </p:nvSpPr>
          <p:spPr bwMode="auto">
            <a:xfrm>
              <a:off x="3983" y="2715"/>
              <a:ext cx="289" cy="156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" name="Group 62"/>
            <p:cNvGrpSpPr>
              <a:grpSpLocks/>
            </p:cNvGrpSpPr>
            <p:nvPr/>
          </p:nvGrpSpPr>
          <p:grpSpPr bwMode="auto">
            <a:xfrm>
              <a:off x="4076" y="1499"/>
              <a:ext cx="115" cy="1290"/>
              <a:chOff x="4917" y="2212"/>
              <a:chExt cx="202" cy="1591"/>
            </a:xfrm>
          </p:grpSpPr>
          <p:sp>
            <p:nvSpPr>
              <p:cNvPr id="46108" name="AutoShape 63"/>
              <p:cNvSpPr>
                <a:spLocks noChangeArrowheads="1"/>
              </p:cNvSpPr>
              <p:nvPr/>
            </p:nvSpPr>
            <p:spPr bwMode="auto">
              <a:xfrm rot="-5400000">
                <a:off x="4222" y="2907"/>
                <a:ext cx="1591" cy="202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09" name="Line 64"/>
              <p:cNvSpPr>
                <a:spLocks noChangeShapeType="1"/>
              </p:cNvSpPr>
              <p:nvPr/>
            </p:nvSpPr>
            <p:spPr bwMode="auto">
              <a:xfrm>
                <a:off x="4962" y="3081"/>
                <a:ext cx="1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10" name="Line 65"/>
              <p:cNvSpPr>
                <a:spLocks noChangeShapeType="1"/>
              </p:cNvSpPr>
              <p:nvPr/>
            </p:nvSpPr>
            <p:spPr bwMode="auto">
              <a:xfrm>
                <a:off x="4962" y="3177"/>
                <a:ext cx="1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11" name="Line 66"/>
              <p:cNvSpPr>
                <a:spLocks noChangeShapeType="1"/>
              </p:cNvSpPr>
              <p:nvPr/>
            </p:nvSpPr>
            <p:spPr bwMode="auto">
              <a:xfrm>
                <a:off x="4962" y="3273"/>
                <a:ext cx="1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12" name="Line 67"/>
              <p:cNvSpPr>
                <a:spLocks noChangeShapeType="1"/>
              </p:cNvSpPr>
              <p:nvPr/>
            </p:nvSpPr>
            <p:spPr bwMode="auto">
              <a:xfrm>
                <a:off x="4962" y="3369"/>
                <a:ext cx="1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13" name="Line 68"/>
              <p:cNvSpPr>
                <a:spLocks noChangeShapeType="1"/>
              </p:cNvSpPr>
              <p:nvPr/>
            </p:nvSpPr>
            <p:spPr bwMode="auto">
              <a:xfrm>
                <a:off x="4962" y="3465"/>
                <a:ext cx="1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14" name="Line 69"/>
              <p:cNvSpPr>
                <a:spLocks noChangeShapeType="1"/>
              </p:cNvSpPr>
              <p:nvPr/>
            </p:nvSpPr>
            <p:spPr bwMode="auto">
              <a:xfrm>
                <a:off x="4962" y="3561"/>
                <a:ext cx="1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15" name="Line 70"/>
              <p:cNvSpPr>
                <a:spLocks noChangeShapeType="1"/>
              </p:cNvSpPr>
              <p:nvPr/>
            </p:nvSpPr>
            <p:spPr bwMode="auto">
              <a:xfrm>
                <a:off x="4962" y="3657"/>
                <a:ext cx="1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16" name="Line 71"/>
              <p:cNvSpPr>
                <a:spLocks noChangeShapeType="1"/>
              </p:cNvSpPr>
              <p:nvPr/>
            </p:nvSpPr>
            <p:spPr bwMode="auto">
              <a:xfrm>
                <a:off x="4962" y="3753"/>
                <a:ext cx="1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17" name="Line 72"/>
              <p:cNvSpPr>
                <a:spLocks noChangeShapeType="1"/>
              </p:cNvSpPr>
              <p:nvPr/>
            </p:nvSpPr>
            <p:spPr bwMode="auto">
              <a:xfrm>
                <a:off x="4968" y="2304"/>
                <a:ext cx="1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18" name="Line 73"/>
              <p:cNvSpPr>
                <a:spLocks noChangeShapeType="1"/>
              </p:cNvSpPr>
              <p:nvPr/>
            </p:nvSpPr>
            <p:spPr bwMode="auto">
              <a:xfrm>
                <a:off x="4968" y="2400"/>
                <a:ext cx="1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19" name="Line 74"/>
              <p:cNvSpPr>
                <a:spLocks noChangeShapeType="1"/>
              </p:cNvSpPr>
              <p:nvPr/>
            </p:nvSpPr>
            <p:spPr bwMode="auto">
              <a:xfrm>
                <a:off x="4968" y="2496"/>
                <a:ext cx="1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20" name="Line 75"/>
              <p:cNvSpPr>
                <a:spLocks noChangeShapeType="1"/>
              </p:cNvSpPr>
              <p:nvPr/>
            </p:nvSpPr>
            <p:spPr bwMode="auto">
              <a:xfrm>
                <a:off x="4968" y="2592"/>
                <a:ext cx="1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21" name="Line 76"/>
              <p:cNvSpPr>
                <a:spLocks noChangeShapeType="1"/>
              </p:cNvSpPr>
              <p:nvPr/>
            </p:nvSpPr>
            <p:spPr bwMode="auto">
              <a:xfrm>
                <a:off x="4968" y="2688"/>
                <a:ext cx="1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22" name="Line 77"/>
              <p:cNvSpPr>
                <a:spLocks noChangeShapeType="1"/>
              </p:cNvSpPr>
              <p:nvPr/>
            </p:nvSpPr>
            <p:spPr bwMode="auto">
              <a:xfrm>
                <a:off x="4968" y="2784"/>
                <a:ext cx="1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23" name="Line 78"/>
              <p:cNvSpPr>
                <a:spLocks noChangeShapeType="1"/>
              </p:cNvSpPr>
              <p:nvPr/>
            </p:nvSpPr>
            <p:spPr bwMode="auto">
              <a:xfrm>
                <a:off x="4968" y="2880"/>
                <a:ext cx="1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24" name="Line 79"/>
              <p:cNvSpPr>
                <a:spLocks noChangeShapeType="1"/>
              </p:cNvSpPr>
              <p:nvPr/>
            </p:nvSpPr>
            <p:spPr bwMode="auto">
              <a:xfrm>
                <a:off x="4968" y="2976"/>
                <a:ext cx="1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6106" name="Oval 80"/>
            <p:cNvSpPr>
              <a:spLocks noChangeArrowheads="1"/>
            </p:cNvSpPr>
            <p:nvPr/>
          </p:nvSpPr>
          <p:spPr bwMode="auto">
            <a:xfrm>
              <a:off x="4048" y="2738"/>
              <a:ext cx="161" cy="111"/>
            </a:xfrm>
            <a:prstGeom prst="ellipse">
              <a:avLst/>
            </a:prstGeom>
            <a:solidFill>
              <a:srgbClr val="FF0000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7" name="Rectangle 81"/>
            <p:cNvSpPr>
              <a:spLocks noChangeArrowheads="1"/>
            </p:cNvSpPr>
            <p:nvPr/>
          </p:nvSpPr>
          <p:spPr bwMode="auto">
            <a:xfrm>
              <a:off x="4112" y="1609"/>
              <a:ext cx="47" cy="1158"/>
            </a:xfrm>
            <a:prstGeom prst="rect">
              <a:avLst/>
            </a:prstGeom>
            <a:solidFill>
              <a:srgbClr val="FF0000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6098" name="Rectangle 82"/>
          <p:cNvSpPr>
            <a:spLocks noChangeArrowheads="1"/>
          </p:cNvSpPr>
          <p:nvPr/>
        </p:nvSpPr>
        <p:spPr bwMode="auto">
          <a:xfrm>
            <a:off x="7569200" y="4132263"/>
            <a:ext cx="377825" cy="581025"/>
          </a:xfrm>
          <a:prstGeom prst="rect">
            <a:avLst/>
          </a:prstGeom>
          <a:solidFill>
            <a:srgbClr val="9933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9" name="AutoShape 83"/>
          <p:cNvSpPr>
            <a:spLocks noChangeArrowheads="1"/>
          </p:cNvSpPr>
          <p:nvPr/>
        </p:nvSpPr>
        <p:spPr bwMode="auto">
          <a:xfrm>
            <a:off x="4908550" y="1931988"/>
            <a:ext cx="420688" cy="1176337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00" name="Line 85"/>
          <p:cNvSpPr>
            <a:spLocks noChangeShapeType="1"/>
          </p:cNvSpPr>
          <p:nvPr/>
        </p:nvSpPr>
        <p:spPr bwMode="auto">
          <a:xfrm>
            <a:off x="5114925" y="4902200"/>
            <a:ext cx="11477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01" name="Line 86"/>
          <p:cNvSpPr>
            <a:spLocks noChangeShapeType="1"/>
          </p:cNvSpPr>
          <p:nvPr/>
        </p:nvSpPr>
        <p:spPr bwMode="auto">
          <a:xfrm>
            <a:off x="1111250" y="2960688"/>
            <a:ext cx="1689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02" name="Text Box 87"/>
          <p:cNvSpPr txBox="1">
            <a:spLocks noChangeArrowheads="1"/>
          </p:cNvSpPr>
          <p:nvPr/>
        </p:nvSpPr>
        <p:spPr bwMode="auto">
          <a:xfrm>
            <a:off x="7088188" y="1827213"/>
            <a:ext cx="1833563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dirty="0"/>
              <a:t>Water temperature </a:t>
            </a:r>
            <a:r>
              <a:rPr lang="en-US" dirty="0" smtClean="0"/>
              <a:t>falls</a:t>
            </a:r>
            <a:endParaRPr lang="en-US" dirty="0"/>
          </a:p>
        </p:txBody>
      </p:sp>
      <p:sp>
        <p:nvSpPr>
          <p:cNvPr id="46103" name="Line 88"/>
          <p:cNvSpPr>
            <a:spLocks noChangeShapeType="1"/>
          </p:cNvSpPr>
          <p:nvPr/>
        </p:nvSpPr>
        <p:spPr bwMode="auto">
          <a:xfrm flipH="1">
            <a:off x="6800850" y="235108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6637650" y="2086496"/>
            <a:ext cx="173038" cy="2178050"/>
            <a:chOff x="4279" y="1535"/>
            <a:chExt cx="164" cy="1692"/>
          </a:xfrm>
        </p:grpSpPr>
        <p:sp>
          <p:nvSpPr>
            <p:cNvPr id="46125" name="Oval 8"/>
            <p:cNvSpPr>
              <a:spLocks noChangeArrowheads="1"/>
            </p:cNvSpPr>
            <p:nvPr/>
          </p:nvSpPr>
          <p:spPr bwMode="auto">
            <a:xfrm>
              <a:off x="4279" y="3035"/>
              <a:ext cx="164" cy="192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" name="Group 9"/>
            <p:cNvGrpSpPr>
              <a:grpSpLocks/>
            </p:cNvGrpSpPr>
            <p:nvPr/>
          </p:nvGrpSpPr>
          <p:grpSpPr bwMode="auto">
            <a:xfrm>
              <a:off x="4332" y="1535"/>
              <a:ext cx="65" cy="1591"/>
              <a:chOff x="4917" y="2212"/>
              <a:chExt cx="202" cy="1591"/>
            </a:xfrm>
          </p:grpSpPr>
          <p:sp>
            <p:nvSpPr>
              <p:cNvPr id="46129" name="AutoShape 10"/>
              <p:cNvSpPr>
                <a:spLocks noChangeArrowheads="1"/>
              </p:cNvSpPr>
              <p:nvPr/>
            </p:nvSpPr>
            <p:spPr bwMode="auto">
              <a:xfrm rot="-5400000">
                <a:off x="4222" y="2907"/>
                <a:ext cx="1591" cy="202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30" name="Line 11"/>
              <p:cNvSpPr>
                <a:spLocks noChangeShapeType="1"/>
              </p:cNvSpPr>
              <p:nvPr/>
            </p:nvSpPr>
            <p:spPr bwMode="auto">
              <a:xfrm>
                <a:off x="4962" y="3081"/>
                <a:ext cx="1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31" name="Line 12"/>
              <p:cNvSpPr>
                <a:spLocks noChangeShapeType="1"/>
              </p:cNvSpPr>
              <p:nvPr/>
            </p:nvSpPr>
            <p:spPr bwMode="auto">
              <a:xfrm>
                <a:off x="4962" y="3177"/>
                <a:ext cx="1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32" name="Line 13"/>
              <p:cNvSpPr>
                <a:spLocks noChangeShapeType="1"/>
              </p:cNvSpPr>
              <p:nvPr/>
            </p:nvSpPr>
            <p:spPr bwMode="auto">
              <a:xfrm>
                <a:off x="4962" y="3273"/>
                <a:ext cx="1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33" name="Line 14"/>
              <p:cNvSpPr>
                <a:spLocks noChangeShapeType="1"/>
              </p:cNvSpPr>
              <p:nvPr/>
            </p:nvSpPr>
            <p:spPr bwMode="auto">
              <a:xfrm>
                <a:off x="4962" y="3369"/>
                <a:ext cx="1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34" name="Line 15"/>
              <p:cNvSpPr>
                <a:spLocks noChangeShapeType="1"/>
              </p:cNvSpPr>
              <p:nvPr/>
            </p:nvSpPr>
            <p:spPr bwMode="auto">
              <a:xfrm>
                <a:off x="4962" y="3465"/>
                <a:ext cx="1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35" name="Line 16"/>
              <p:cNvSpPr>
                <a:spLocks noChangeShapeType="1"/>
              </p:cNvSpPr>
              <p:nvPr/>
            </p:nvSpPr>
            <p:spPr bwMode="auto">
              <a:xfrm>
                <a:off x="4962" y="3561"/>
                <a:ext cx="1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36" name="Line 17"/>
              <p:cNvSpPr>
                <a:spLocks noChangeShapeType="1"/>
              </p:cNvSpPr>
              <p:nvPr/>
            </p:nvSpPr>
            <p:spPr bwMode="auto">
              <a:xfrm>
                <a:off x="4962" y="3657"/>
                <a:ext cx="1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37" name="Line 18"/>
              <p:cNvSpPr>
                <a:spLocks noChangeShapeType="1"/>
              </p:cNvSpPr>
              <p:nvPr/>
            </p:nvSpPr>
            <p:spPr bwMode="auto">
              <a:xfrm>
                <a:off x="4962" y="3753"/>
                <a:ext cx="1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38" name="Line 19"/>
              <p:cNvSpPr>
                <a:spLocks noChangeShapeType="1"/>
              </p:cNvSpPr>
              <p:nvPr/>
            </p:nvSpPr>
            <p:spPr bwMode="auto">
              <a:xfrm>
                <a:off x="4968" y="2304"/>
                <a:ext cx="1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39" name="Line 20"/>
              <p:cNvSpPr>
                <a:spLocks noChangeShapeType="1"/>
              </p:cNvSpPr>
              <p:nvPr/>
            </p:nvSpPr>
            <p:spPr bwMode="auto">
              <a:xfrm>
                <a:off x="4968" y="2400"/>
                <a:ext cx="1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40" name="Line 21"/>
              <p:cNvSpPr>
                <a:spLocks noChangeShapeType="1"/>
              </p:cNvSpPr>
              <p:nvPr/>
            </p:nvSpPr>
            <p:spPr bwMode="auto">
              <a:xfrm>
                <a:off x="4968" y="2496"/>
                <a:ext cx="1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41" name="Line 22"/>
              <p:cNvSpPr>
                <a:spLocks noChangeShapeType="1"/>
              </p:cNvSpPr>
              <p:nvPr/>
            </p:nvSpPr>
            <p:spPr bwMode="auto">
              <a:xfrm>
                <a:off x="4968" y="2592"/>
                <a:ext cx="1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42" name="Line 23"/>
              <p:cNvSpPr>
                <a:spLocks noChangeShapeType="1"/>
              </p:cNvSpPr>
              <p:nvPr/>
            </p:nvSpPr>
            <p:spPr bwMode="auto">
              <a:xfrm>
                <a:off x="4968" y="2688"/>
                <a:ext cx="1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43" name="Line 24"/>
              <p:cNvSpPr>
                <a:spLocks noChangeShapeType="1"/>
              </p:cNvSpPr>
              <p:nvPr/>
            </p:nvSpPr>
            <p:spPr bwMode="auto">
              <a:xfrm>
                <a:off x="4968" y="2784"/>
                <a:ext cx="1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44" name="Line 25"/>
              <p:cNvSpPr>
                <a:spLocks noChangeShapeType="1"/>
              </p:cNvSpPr>
              <p:nvPr/>
            </p:nvSpPr>
            <p:spPr bwMode="auto">
              <a:xfrm>
                <a:off x="4968" y="2880"/>
                <a:ext cx="1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45" name="Line 26"/>
              <p:cNvSpPr>
                <a:spLocks noChangeShapeType="1"/>
              </p:cNvSpPr>
              <p:nvPr/>
            </p:nvSpPr>
            <p:spPr bwMode="auto">
              <a:xfrm>
                <a:off x="4968" y="2976"/>
                <a:ext cx="1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6127" name="Oval 27"/>
            <p:cNvSpPr>
              <a:spLocks noChangeArrowheads="1"/>
            </p:cNvSpPr>
            <p:nvPr/>
          </p:nvSpPr>
          <p:spPr bwMode="auto">
            <a:xfrm>
              <a:off x="4316" y="3063"/>
              <a:ext cx="91" cy="137"/>
            </a:xfrm>
            <a:prstGeom prst="ellipse">
              <a:avLst/>
            </a:prstGeom>
            <a:solidFill>
              <a:srgbClr val="FF0000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28" name="Rectangle 28"/>
            <p:cNvSpPr>
              <a:spLocks noChangeArrowheads="1"/>
            </p:cNvSpPr>
            <p:nvPr/>
          </p:nvSpPr>
          <p:spPr bwMode="auto">
            <a:xfrm>
              <a:off x="4352" y="2240"/>
              <a:ext cx="27" cy="859"/>
            </a:xfrm>
            <a:prstGeom prst="rect">
              <a:avLst/>
            </a:prstGeom>
            <a:solidFill>
              <a:srgbClr val="FF0000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828800" y="609600"/>
            <a:ext cx="0" cy="4800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1828800" y="5410200"/>
            <a:ext cx="5867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391400" y="5562600"/>
            <a:ext cx="6511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/>
              <a:t>Q</a:t>
            </a:r>
            <a:endParaRPr lang="en-US" sz="5400" dirty="0"/>
          </a:p>
        </p:txBody>
      </p:sp>
      <p:sp>
        <p:nvSpPr>
          <p:cNvPr id="12" name="TextBox 11"/>
          <p:cNvSpPr txBox="1"/>
          <p:nvPr/>
        </p:nvSpPr>
        <p:spPr>
          <a:xfrm>
            <a:off x="685800" y="685800"/>
            <a:ext cx="9460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ym typeface="Symbol"/>
              </a:rPr>
              <a:t>T</a:t>
            </a:r>
            <a:endParaRPr lang="en-US" sz="5400" dirty="0"/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3200400" y="1828800"/>
            <a:ext cx="3429000" cy="21336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61" name="Picture 5" descr="Frying pan by rdevri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6885" y="968101"/>
            <a:ext cx="3600903" cy="4354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reeform 4"/>
          <p:cNvSpPr/>
          <p:nvPr/>
        </p:nvSpPr>
        <p:spPr>
          <a:xfrm>
            <a:off x="3592286" y="3690257"/>
            <a:ext cx="838200" cy="674914"/>
          </a:xfrm>
          <a:custGeom>
            <a:avLst/>
            <a:gdLst>
              <a:gd name="connsiteX0" fmla="*/ 0 w 838200"/>
              <a:gd name="connsiteY0" fmla="*/ 0 h 674914"/>
              <a:gd name="connsiteX1" fmla="*/ 108857 w 838200"/>
              <a:gd name="connsiteY1" fmla="*/ 391886 h 674914"/>
              <a:gd name="connsiteX2" fmla="*/ 402771 w 838200"/>
              <a:gd name="connsiteY2" fmla="*/ 642257 h 674914"/>
              <a:gd name="connsiteX3" fmla="*/ 653143 w 838200"/>
              <a:gd name="connsiteY3" fmla="*/ 674914 h 674914"/>
              <a:gd name="connsiteX4" fmla="*/ 827314 w 838200"/>
              <a:gd name="connsiteY4" fmla="*/ 533400 h 674914"/>
              <a:gd name="connsiteX5" fmla="*/ 838200 w 838200"/>
              <a:gd name="connsiteY5" fmla="*/ 359229 h 674914"/>
              <a:gd name="connsiteX6" fmla="*/ 816428 w 838200"/>
              <a:gd name="connsiteY6" fmla="*/ 261257 h 674914"/>
              <a:gd name="connsiteX7" fmla="*/ 794657 w 838200"/>
              <a:gd name="connsiteY7" fmla="*/ 65314 h 674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38200" h="674914">
                <a:moveTo>
                  <a:pt x="0" y="0"/>
                </a:moveTo>
                <a:lnTo>
                  <a:pt x="108857" y="391886"/>
                </a:lnTo>
                <a:lnTo>
                  <a:pt x="402771" y="642257"/>
                </a:lnTo>
                <a:lnTo>
                  <a:pt x="653143" y="674914"/>
                </a:lnTo>
                <a:lnTo>
                  <a:pt x="827314" y="533400"/>
                </a:lnTo>
                <a:lnTo>
                  <a:pt x="838200" y="359229"/>
                </a:lnTo>
                <a:lnTo>
                  <a:pt x="816428" y="261257"/>
                </a:lnTo>
                <a:lnTo>
                  <a:pt x="794657" y="65314"/>
                </a:lnTo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3581401" y="3298372"/>
            <a:ext cx="816428" cy="990600"/>
          </a:xfrm>
          <a:custGeom>
            <a:avLst/>
            <a:gdLst>
              <a:gd name="connsiteX0" fmla="*/ 76200 w 816428"/>
              <a:gd name="connsiteY0" fmla="*/ 119742 h 990600"/>
              <a:gd name="connsiteX1" fmla="*/ 0 w 816428"/>
              <a:gd name="connsiteY1" fmla="*/ 359228 h 990600"/>
              <a:gd name="connsiteX2" fmla="*/ 217714 w 816428"/>
              <a:gd name="connsiteY2" fmla="*/ 783771 h 990600"/>
              <a:gd name="connsiteX3" fmla="*/ 598714 w 816428"/>
              <a:gd name="connsiteY3" fmla="*/ 990600 h 990600"/>
              <a:gd name="connsiteX4" fmla="*/ 794657 w 816428"/>
              <a:gd name="connsiteY4" fmla="*/ 838200 h 990600"/>
              <a:gd name="connsiteX5" fmla="*/ 794657 w 816428"/>
              <a:gd name="connsiteY5" fmla="*/ 653142 h 990600"/>
              <a:gd name="connsiteX6" fmla="*/ 816428 w 816428"/>
              <a:gd name="connsiteY6" fmla="*/ 424542 h 990600"/>
              <a:gd name="connsiteX7" fmla="*/ 674914 w 816428"/>
              <a:gd name="connsiteY7" fmla="*/ 370114 h 990600"/>
              <a:gd name="connsiteX8" fmla="*/ 402771 w 816428"/>
              <a:gd name="connsiteY8" fmla="*/ 326571 h 990600"/>
              <a:gd name="connsiteX9" fmla="*/ 217714 w 816428"/>
              <a:gd name="connsiteY9" fmla="*/ 195942 h 990600"/>
              <a:gd name="connsiteX10" fmla="*/ 152400 w 816428"/>
              <a:gd name="connsiteY10" fmla="*/ 0 h 990600"/>
              <a:gd name="connsiteX11" fmla="*/ 97971 w 816428"/>
              <a:gd name="connsiteY11" fmla="*/ 0 h 99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16428" h="990600">
                <a:moveTo>
                  <a:pt x="76200" y="119742"/>
                </a:moveTo>
                <a:lnTo>
                  <a:pt x="0" y="359228"/>
                </a:lnTo>
                <a:lnTo>
                  <a:pt x="217714" y="783771"/>
                </a:lnTo>
                <a:lnTo>
                  <a:pt x="598714" y="990600"/>
                </a:lnTo>
                <a:lnTo>
                  <a:pt x="794657" y="838200"/>
                </a:lnTo>
                <a:lnTo>
                  <a:pt x="794657" y="653142"/>
                </a:lnTo>
                <a:lnTo>
                  <a:pt x="816428" y="424542"/>
                </a:lnTo>
                <a:lnTo>
                  <a:pt x="674914" y="370114"/>
                </a:lnTo>
                <a:lnTo>
                  <a:pt x="402771" y="326571"/>
                </a:lnTo>
                <a:lnTo>
                  <a:pt x="217714" y="195942"/>
                </a:lnTo>
                <a:lnTo>
                  <a:pt x="152400" y="0"/>
                </a:lnTo>
                <a:lnTo>
                  <a:pt x="97971" y="0"/>
                </a:lnTo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458493" y="870511"/>
            <a:ext cx="6159706" cy="3169621"/>
          </a:xfrm>
          <a:custGeom>
            <a:avLst/>
            <a:gdLst>
              <a:gd name="connsiteX0" fmla="*/ 1816622 w 6159706"/>
              <a:gd name="connsiteY0" fmla="*/ 130975 h 3169621"/>
              <a:gd name="connsiteX1" fmla="*/ 3057593 w 6159706"/>
              <a:gd name="connsiteY1" fmla="*/ 33004 h 3169621"/>
              <a:gd name="connsiteX2" fmla="*/ 3699851 w 6159706"/>
              <a:gd name="connsiteY2" fmla="*/ 120090 h 3169621"/>
              <a:gd name="connsiteX3" fmla="*/ 4450965 w 6159706"/>
              <a:gd name="connsiteY3" fmla="*/ 347 h 3169621"/>
              <a:gd name="connsiteX4" fmla="*/ 5158536 w 6159706"/>
              <a:gd name="connsiteY4" fmla="*/ 87432 h 3169621"/>
              <a:gd name="connsiteX5" fmla="*/ 5735479 w 6159706"/>
              <a:gd name="connsiteY5" fmla="*/ 196290 h 3169621"/>
              <a:gd name="connsiteX6" fmla="*/ 5953193 w 6159706"/>
              <a:gd name="connsiteY6" fmla="*/ 479318 h 3169621"/>
              <a:gd name="connsiteX7" fmla="*/ 6149136 w 6159706"/>
              <a:gd name="connsiteY7" fmla="*/ 653490 h 3169621"/>
              <a:gd name="connsiteX8" fmla="*/ 5615736 w 6159706"/>
              <a:gd name="connsiteY8" fmla="*/ 784118 h 3169621"/>
              <a:gd name="connsiteX9" fmla="*/ 4853736 w 6159706"/>
              <a:gd name="connsiteY9" fmla="*/ 675261 h 3169621"/>
              <a:gd name="connsiteX10" fmla="*/ 4363879 w 6159706"/>
              <a:gd name="connsiteY10" fmla="*/ 860318 h 3169621"/>
              <a:gd name="connsiteX11" fmla="*/ 3906679 w 6159706"/>
              <a:gd name="connsiteY11" fmla="*/ 914747 h 3169621"/>
              <a:gd name="connsiteX12" fmla="*/ 3917565 w 6159706"/>
              <a:gd name="connsiteY12" fmla="*/ 1078032 h 3169621"/>
              <a:gd name="connsiteX13" fmla="*/ 4102622 w 6159706"/>
              <a:gd name="connsiteY13" fmla="*/ 1176004 h 3169621"/>
              <a:gd name="connsiteX14" fmla="*/ 4015536 w 6159706"/>
              <a:gd name="connsiteY14" fmla="*/ 1284861 h 3169621"/>
              <a:gd name="connsiteX15" fmla="*/ 4211479 w 6159706"/>
              <a:gd name="connsiteY15" fmla="*/ 1480804 h 3169621"/>
              <a:gd name="connsiteX16" fmla="*/ 4026422 w 6159706"/>
              <a:gd name="connsiteY16" fmla="*/ 1644090 h 3169621"/>
              <a:gd name="connsiteX17" fmla="*/ 4004651 w 6159706"/>
              <a:gd name="connsiteY17" fmla="*/ 1992432 h 3169621"/>
              <a:gd name="connsiteX18" fmla="*/ 3808708 w 6159706"/>
              <a:gd name="connsiteY18" fmla="*/ 2144832 h 3169621"/>
              <a:gd name="connsiteX19" fmla="*/ 3993765 w 6159706"/>
              <a:gd name="connsiteY19" fmla="*/ 2286347 h 3169621"/>
              <a:gd name="connsiteX20" fmla="*/ 3906679 w 6159706"/>
              <a:gd name="connsiteY20" fmla="*/ 2449632 h 3169621"/>
              <a:gd name="connsiteX21" fmla="*/ 3928451 w 6159706"/>
              <a:gd name="connsiteY21" fmla="*/ 2645575 h 3169621"/>
              <a:gd name="connsiteX22" fmla="*/ 3765165 w 6159706"/>
              <a:gd name="connsiteY22" fmla="*/ 2852404 h 3169621"/>
              <a:gd name="connsiteX23" fmla="*/ 3765165 w 6159706"/>
              <a:gd name="connsiteY23" fmla="*/ 3059232 h 3169621"/>
              <a:gd name="connsiteX24" fmla="*/ 3580108 w 6159706"/>
              <a:gd name="connsiteY24" fmla="*/ 3168090 h 3169621"/>
              <a:gd name="connsiteX25" fmla="*/ 3297079 w 6159706"/>
              <a:gd name="connsiteY25" fmla="*/ 2983032 h 3169621"/>
              <a:gd name="connsiteX26" fmla="*/ 3373279 w 6159706"/>
              <a:gd name="connsiteY26" fmla="*/ 2852404 h 3169621"/>
              <a:gd name="connsiteX27" fmla="*/ 3155565 w 6159706"/>
              <a:gd name="connsiteY27" fmla="*/ 2710890 h 3169621"/>
              <a:gd name="connsiteX28" fmla="*/ 3209993 w 6159706"/>
              <a:gd name="connsiteY28" fmla="*/ 2558490 h 3169621"/>
              <a:gd name="connsiteX29" fmla="*/ 2992279 w 6159706"/>
              <a:gd name="connsiteY29" fmla="*/ 2275461 h 3169621"/>
              <a:gd name="connsiteX30" fmla="*/ 3155565 w 6159706"/>
              <a:gd name="connsiteY30" fmla="*/ 2144832 h 3169621"/>
              <a:gd name="connsiteX31" fmla="*/ 2774565 w 6159706"/>
              <a:gd name="connsiteY31" fmla="*/ 1970661 h 3169621"/>
              <a:gd name="connsiteX32" fmla="*/ 2469765 w 6159706"/>
              <a:gd name="connsiteY32" fmla="*/ 1818261 h 3169621"/>
              <a:gd name="connsiteX33" fmla="*/ 2709251 w 6159706"/>
              <a:gd name="connsiteY33" fmla="*/ 1633204 h 3169621"/>
              <a:gd name="connsiteX34" fmla="*/ 2643936 w 6159706"/>
              <a:gd name="connsiteY34" fmla="*/ 1426375 h 3169621"/>
              <a:gd name="connsiteX35" fmla="*/ 2828993 w 6159706"/>
              <a:gd name="connsiteY35" fmla="*/ 1295747 h 3169621"/>
              <a:gd name="connsiteX36" fmla="*/ 2633051 w 6159706"/>
              <a:gd name="connsiteY36" fmla="*/ 1132461 h 3169621"/>
              <a:gd name="connsiteX37" fmla="*/ 2132308 w 6159706"/>
              <a:gd name="connsiteY37" fmla="*/ 1132461 h 3169621"/>
              <a:gd name="connsiteX38" fmla="*/ 1174365 w 6159706"/>
              <a:gd name="connsiteY38" fmla="*/ 882090 h 3169621"/>
              <a:gd name="connsiteX39" fmla="*/ 357936 w 6159706"/>
              <a:gd name="connsiteY39" fmla="*/ 1034490 h 3169621"/>
              <a:gd name="connsiteX40" fmla="*/ 140222 w 6159706"/>
              <a:gd name="connsiteY40" fmla="*/ 740575 h 3169621"/>
              <a:gd name="connsiteX41" fmla="*/ 31365 w 6159706"/>
              <a:gd name="connsiteY41" fmla="*/ 555518 h 3169621"/>
              <a:gd name="connsiteX42" fmla="*/ 717165 w 6159706"/>
              <a:gd name="connsiteY42" fmla="*/ 392232 h 3169621"/>
              <a:gd name="connsiteX43" fmla="*/ 1272336 w 6159706"/>
              <a:gd name="connsiteY43" fmla="*/ 185404 h 3169621"/>
              <a:gd name="connsiteX44" fmla="*/ 1685993 w 6159706"/>
              <a:gd name="connsiteY44" fmla="*/ 326918 h 3169621"/>
              <a:gd name="connsiteX45" fmla="*/ 1871051 w 6159706"/>
              <a:gd name="connsiteY45" fmla="*/ 120090 h 3169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6159706" h="3169621">
                <a:moveTo>
                  <a:pt x="1816622" y="130975"/>
                </a:moveTo>
                <a:cubicBezTo>
                  <a:pt x="2280172" y="82896"/>
                  <a:pt x="2743722" y="34818"/>
                  <a:pt x="3057593" y="33004"/>
                </a:cubicBezTo>
                <a:cubicBezTo>
                  <a:pt x="3371464" y="31190"/>
                  <a:pt x="3467622" y="125533"/>
                  <a:pt x="3699851" y="120090"/>
                </a:cubicBezTo>
                <a:cubicBezTo>
                  <a:pt x="3932080" y="114647"/>
                  <a:pt x="4207851" y="5790"/>
                  <a:pt x="4450965" y="347"/>
                </a:cubicBezTo>
                <a:cubicBezTo>
                  <a:pt x="4694079" y="-5096"/>
                  <a:pt x="4944450" y="54775"/>
                  <a:pt x="5158536" y="87432"/>
                </a:cubicBezTo>
                <a:cubicBezTo>
                  <a:pt x="5372622" y="120089"/>
                  <a:pt x="5603036" y="130976"/>
                  <a:pt x="5735479" y="196290"/>
                </a:cubicBezTo>
                <a:cubicBezTo>
                  <a:pt x="5867922" y="261604"/>
                  <a:pt x="5884250" y="403118"/>
                  <a:pt x="5953193" y="479318"/>
                </a:cubicBezTo>
                <a:cubicBezTo>
                  <a:pt x="6022136" y="555518"/>
                  <a:pt x="6205379" y="602690"/>
                  <a:pt x="6149136" y="653490"/>
                </a:cubicBezTo>
                <a:cubicBezTo>
                  <a:pt x="6092893" y="704290"/>
                  <a:pt x="5831636" y="780490"/>
                  <a:pt x="5615736" y="784118"/>
                </a:cubicBezTo>
                <a:cubicBezTo>
                  <a:pt x="5399836" y="787746"/>
                  <a:pt x="5062379" y="662561"/>
                  <a:pt x="4853736" y="675261"/>
                </a:cubicBezTo>
                <a:cubicBezTo>
                  <a:pt x="4645093" y="687961"/>
                  <a:pt x="4521722" y="820404"/>
                  <a:pt x="4363879" y="860318"/>
                </a:cubicBezTo>
                <a:cubicBezTo>
                  <a:pt x="4206036" y="900232"/>
                  <a:pt x="3981065" y="878461"/>
                  <a:pt x="3906679" y="914747"/>
                </a:cubicBezTo>
                <a:cubicBezTo>
                  <a:pt x="3832293" y="951033"/>
                  <a:pt x="3884908" y="1034489"/>
                  <a:pt x="3917565" y="1078032"/>
                </a:cubicBezTo>
                <a:cubicBezTo>
                  <a:pt x="3950222" y="1121575"/>
                  <a:pt x="4086294" y="1141533"/>
                  <a:pt x="4102622" y="1176004"/>
                </a:cubicBezTo>
                <a:cubicBezTo>
                  <a:pt x="4118950" y="1210475"/>
                  <a:pt x="3997393" y="1234061"/>
                  <a:pt x="4015536" y="1284861"/>
                </a:cubicBezTo>
                <a:cubicBezTo>
                  <a:pt x="4033679" y="1335661"/>
                  <a:pt x="4209665" y="1420933"/>
                  <a:pt x="4211479" y="1480804"/>
                </a:cubicBezTo>
                <a:cubicBezTo>
                  <a:pt x="4213293" y="1540675"/>
                  <a:pt x="4060893" y="1558819"/>
                  <a:pt x="4026422" y="1644090"/>
                </a:cubicBezTo>
                <a:cubicBezTo>
                  <a:pt x="3991951" y="1729361"/>
                  <a:pt x="4040937" y="1908975"/>
                  <a:pt x="4004651" y="1992432"/>
                </a:cubicBezTo>
                <a:cubicBezTo>
                  <a:pt x="3968365" y="2075889"/>
                  <a:pt x="3810522" y="2095846"/>
                  <a:pt x="3808708" y="2144832"/>
                </a:cubicBezTo>
                <a:cubicBezTo>
                  <a:pt x="3806894" y="2193818"/>
                  <a:pt x="3977437" y="2235547"/>
                  <a:pt x="3993765" y="2286347"/>
                </a:cubicBezTo>
                <a:cubicBezTo>
                  <a:pt x="4010094" y="2337147"/>
                  <a:pt x="3917565" y="2389761"/>
                  <a:pt x="3906679" y="2449632"/>
                </a:cubicBezTo>
                <a:cubicBezTo>
                  <a:pt x="3895793" y="2509503"/>
                  <a:pt x="3952037" y="2578446"/>
                  <a:pt x="3928451" y="2645575"/>
                </a:cubicBezTo>
                <a:cubicBezTo>
                  <a:pt x="3904865" y="2712704"/>
                  <a:pt x="3792379" y="2783461"/>
                  <a:pt x="3765165" y="2852404"/>
                </a:cubicBezTo>
                <a:cubicBezTo>
                  <a:pt x="3737951" y="2921347"/>
                  <a:pt x="3796008" y="3006618"/>
                  <a:pt x="3765165" y="3059232"/>
                </a:cubicBezTo>
                <a:cubicBezTo>
                  <a:pt x="3734322" y="3111846"/>
                  <a:pt x="3658122" y="3180790"/>
                  <a:pt x="3580108" y="3168090"/>
                </a:cubicBezTo>
                <a:cubicBezTo>
                  <a:pt x="3502094" y="3155390"/>
                  <a:pt x="3331551" y="3035646"/>
                  <a:pt x="3297079" y="2983032"/>
                </a:cubicBezTo>
                <a:cubicBezTo>
                  <a:pt x="3262608" y="2930418"/>
                  <a:pt x="3396865" y="2897761"/>
                  <a:pt x="3373279" y="2852404"/>
                </a:cubicBezTo>
                <a:cubicBezTo>
                  <a:pt x="3349693" y="2807047"/>
                  <a:pt x="3182779" y="2759875"/>
                  <a:pt x="3155565" y="2710890"/>
                </a:cubicBezTo>
                <a:cubicBezTo>
                  <a:pt x="3128351" y="2661905"/>
                  <a:pt x="3237207" y="2631062"/>
                  <a:pt x="3209993" y="2558490"/>
                </a:cubicBezTo>
                <a:cubicBezTo>
                  <a:pt x="3182779" y="2485919"/>
                  <a:pt x="3001350" y="2344404"/>
                  <a:pt x="2992279" y="2275461"/>
                </a:cubicBezTo>
                <a:cubicBezTo>
                  <a:pt x="2983208" y="2206518"/>
                  <a:pt x="3191851" y="2195632"/>
                  <a:pt x="3155565" y="2144832"/>
                </a:cubicBezTo>
                <a:cubicBezTo>
                  <a:pt x="3119279" y="2094032"/>
                  <a:pt x="2888865" y="2025089"/>
                  <a:pt x="2774565" y="1970661"/>
                </a:cubicBezTo>
                <a:cubicBezTo>
                  <a:pt x="2660265" y="1916233"/>
                  <a:pt x="2480651" y="1874504"/>
                  <a:pt x="2469765" y="1818261"/>
                </a:cubicBezTo>
                <a:cubicBezTo>
                  <a:pt x="2458879" y="1762018"/>
                  <a:pt x="2680223" y="1698518"/>
                  <a:pt x="2709251" y="1633204"/>
                </a:cubicBezTo>
                <a:cubicBezTo>
                  <a:pt x="2738279" y="1567890"/>
                  <a:pt x="2623979" y="1482618"/>
                  <a:pt x="2643936" y="1426375"/>
                </a:cubicBezTo>
                <a:cubicBezTo>
                  <a:pt x="2663893" y="1370132"/>
                  <a:pt x="2830807" y="1344733"/>
                  <a:pt x="2828993" y="1295747"/>
                </a:cubicBezTo>
                <a:cubicBezTo>
                  <a:pt x="2827179" y="1246761"/>
                  <a:pt x="2749165" y="1159675"/>
                  <a:pt x="2633051" y="1132461"/>
                </a:cubicBezTo>
                <a:cubicBezTo>
                  <a:pt x="2516937" y="1105247"/>
                  <a:pt x="2375422" y="1174189"/>
                  <a:pt x="2132308" y="1132461"/>
                </a:cubicBezTo>
                <a:cubicBezTo>
                  <a:pt x="1889194" y="1090733"/>
                  <a:pt x="1470094" y="898419"/>
                  <a:pt x="1174365" y="882090"/>
                </a:cubicBezTo>
                <a:cubicBezTo>
                  <a:pt x="878636" y="865762"/>
                  <a:pt x="530293" y="1058076"/>
                  <a:pt x="357936" y="1034490"/>
                </a:cubicBezTo>
                <a:cubicBezTo>
                  <a:pt x="185579" y="1010904"/>
                  <a:pt x="194651" y="820404"/>
                  <a:pt x="140222" y="740575"/>
                </a:cubicBezTo>
                <a:cubicBezTo>
                  <a:pt x="85793" y="660746"/>
                  <a:pt x="-64792" y="613575"/>
                  <a:pt x="31365" y="555518"/>
                </a:cubicBezTo>
                <a:cubicBezTo>
                  <a:pt x="127522" y="497461"/>
                  <a:pt x="510336" y="453918"/>
                  <a:pt x="717165" y="392232"/>
                </a:cubicBezTo>
                <a:cubicBezTo>
                  <a:pt x="923994" y="330546"/>
                  <a:pt x="1110865" y="196290"/>
                  <a:pt x="1272336" y="185404"/>
                </a:cubicBezTo>
                <a:cubicBezTo>
                  <a:pt x="1433807" y="174518"/>
                  <a:pt x="1586207" y="337804"/>
                  <a:pt x="1685993" y="326918"/>
                </a:cubicBezTo>
                <a:cubicBezTo>
                  <a:pt x="1785779" y="316032"/>
                  <a:pt x="1749494" y="81990"/>
                  <a:pt x="1871051" y="120090"/>
                </a:cubicBezTo>
              </a:path>
            </a:pathLst>
          </a:custGeom>
          <a:solidFill>
            <a:schemeClr val="bg1">
              <a:lumMod val="65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96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Specific Heat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Every substance requires a unique amount of energy per unit mass to change the temperature of that substance by 1° C</a:t>
            </a:r>
          </a:p>
          <a:p>
            <a:pPr eaLnBrk="1" hangingPunct="1"/>
            <a:r>
              <a:rPr lang="en-US" smtClean="0"/>
              <a:t>The </a:t>
            </a:r>
            <a:r>
              <a:rPr lang="en-US" i="1" smtClean="0"/>
              <a:t>specific heat, c,</a:t>
            </a:r>
            <a:r>
              <a:rPr lang="en-US" smtClean="0"/>
              <a:t> of a substance is a measure of this amount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3762375" y="4524375"/>
          <a:ext cx="1905000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3" imgW="660240" imgH="419040" progId="Equation.3">
                  <p:embed/>
                </p:oleObj>
              </mc:Choice>
              <mc:Fallback>
                <p:oleObj name="Equation" r:id="rId3" imgW="660240" imgH="419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2375" y="4524375"/>
                        <a:ext cx="1905000" cy="1209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Units of Specific Heat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SI units</a:t>
            </a:r>
          </a:p>
          <a:p>
            <a:pPr lvl="1" eaLnBrk="1" hangingPunct="1"/>
            <a:r>
              <a:rPr lang="en-US" smtClean="0"/>
              <a:t>J / kg °C</a:t>
            </a:r>
          </a:p>
          <a:p>
            <a:pPr eaLnBrk="1" hangingPunct="1"/>
            <a:r>
              <a:rPr lang="en-US" smtClean="0"/>
              <a:t>Historical units</a:t>
            </a:r>
          </a:p>
          <a:p>
            <a:pPr lvl="1" eaLnBrk="1" hangingPunct="1"/>
            <a:r>
              <a:rPr lang="en-US" smtClean="0"/>
              <a:t>cal / g °C</a:t>
            </a:r>
          </a:p>
          <a:p>
            <a:pPr lvl="1" eaLnBrk="1" hangingPunct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6561" name="Object 1"/>
          <p:cNvGraphicFramePr>
            <a:graphicFrameLocks noChangeAspect="1"/>
          </p:cNvGraphicFramePr>
          <p:nvPr/>
        </p:nvGraphicFramePr>
        <p:xfrm>
          <a:off x="1610463" y="0"/>
          <a:ext cx="6100549" cy="6878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66" name="Equation" r:id="rId3" imgW="1866900" imgH="2108200" progId="Equation.3">
                  <p:embed/>
                </p:oleObj>
              </mc:Choice>
              <mc:Fallback>
                <p:oleObj name="Equation" r:id="rId3" imgW="1866900" imgH="2108200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0463" y="0"/>
                        <a:ext cx="6100549" cy="68786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Heat and Specific Heat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572000"/>
          </a:xfrm>
        </p:spPr>
        <p:txBody>
          <a:bodyPr/>
          <a:lstStyle/>
          <a:p>
            <a:pPr eaLnBrk="1" hangingPunct="1"/>
            <a:r>
              <a:rPr lang="en-US" sz="2800" smtClean="0"/>
              <a:t>Q = m c ΔT</a:t>
            </a:r>
          </a:p>
          <a:p>
            <a:pPr eaLnBrk="1" hangingPunct="1"/>
            <a:r>
              <a:rPr lang="en-US" sz="2800" smtClean="0"/>
              <a:t>ΔT is always the final temperature minus the initial temperature</a:t>
            </a:r>
          </a:p>
          <a:p>
            <a:pPr eaLnBrk="1" hangingPunct="1"/>
            <a:r>
              <a:rPr lang="en-US" sz="2800" smtClean="0"/>
              <a:t>When the temperature increases, ΔT and ΔQ are considered to be positive and energy flows into the system</a:t>
            </a:r>
          </a:p>
          <a:p>
            <a:pPr eaLnBrk="1" hangingPunct="1"/>
            <a:r>
              <a:rPr lang="en-US" sz="2800" smtClean="0"/>
              <a:t>When the temperature decreases, ΔT and ΔQ are considered to be negative and energy flows out of the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1136</Words>
  <Application>Microsoft Office PowerPoint</Application>
  <PresentationFormat>On-screen Show (4:3)</PresentationFormat>
  <Paragraphs>201</Paragraphs>
  <Slides>39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Arial</vt:lpstr>
      <vt:lpstr>Calibri</vt:lpstr>
      <vt:lpstr>Symbol</vt:lpstr>
      <vt:lpstr>Times New Roman</vt:lpstr>
      <vt:lpstr>Wingdings</vt:lpstr>
      <vt:lpstr>Office Theme</vt:lpstr>
      <vt:lpstr>Equation</vt:lpstr>
      <vt:lpstr>Photo Editor Photo</vt:lpstr>
      <vt:lpstr>PowerPoint Presentation</vt:lpstr>
      <vt:lpstr>Question 123.12.1.1</vt:lpstr>
      <vt:lpstr>PowerPoint Presentation</vt:lpstr>
      <vt:lpstr>PowerPoint Presentation</vt:lpstr>
      <vt:lpstr>PowerPoint Presentation</vt:lpstr>
      <vt:lpstr>Specific Heat</vt:lpstr>
      <vt:lpstr>Units of Specific Heat</vt:lpstr>
      <vt:lpstr>PowerPoint Presentation</vt:lpstr>
      <vt:lpstr>Heat and Specific Heat</vt:lpstr>
      <vt:lpstr>A Consequence of Different Specific Heats</vt:lpstr>
      <vt:lpstr>Question 123.12.2</vt:lpstr>
      <vt:lpstr>Heating Ice</vt:lpstr>
      <vt:lpstr>Graph of Ice to Steam</vt:lpstr>
      <vt:lpstr>20.3 Latent Heat</vt:lpstr>
      <vt:lpstr>Phase Changes</vt:lpstr>
      <vt:lpstr>Latent Heat</vt:lpstr>
      <vt:lpstr>Phase Changes Latent Heat</vt:lpstr>
      <vt:lpstr>Latent Heat, cont.</vt:lpstr>
      <vt:lpstr>T vs. Q Graphs</vt:lpstr>
      <vt:lpstr>PowerPoint Presentation</vt:lpstr>
      <vt:lpstr>Graph of Ice to Steam</vt:lpstr>
      <vt:lpstr>Warming Ice</vt:lpstr>
      <vt:lpstr>Melting Ice</vt:lpstr>
      <vt:lpstr>Warming Water</vt:lpstr>
      <vt:lpstr>Question 123.12.3</vt:lpstr>
      <vt:lpstr>Boiling Water</vt:lpstr>
      <vt:lpstr>Heating Steam</vt:lpstr>
      <vt:lpstr>Question 123.12.4</vt:lpstr>
      <vt:lpstr>Question 123.12.5</vt:lpstr>
      <vt:lpstr>Problem Solving Strategies</vt:lpstr>
      <vt:lpstr>Problem Solving Strategies, cont</vt:lpstr>
      <vt:lpstr>Calorimeter</vt:lpstr>
      <vt:lpstr>Calorimetry</vt:lpstr>
      <vt:lpstr>Calorimeter</vt:lpstr>
      <vt:lpstr>Calorimetry</vt:lpstr>
      <vt:lpstr>Calorimetry</vt:lpstr>
      <vt:lpstr>Mixture Example</vt:lpstr>
      <vt:lpstr>Mixture Example</vt:lpstr>
      <vt:lpstr>Calorimeter</vt:lpstr>
    </vt:vector>
  </TitlesOfParts>
  <Company>BYU-Idaho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rtlines</dc:creator>
  <cp:lastModifiedBy>Lines, Todd</cp:lastModifiedBy>
  <cp:revision>9</cp:revision>
  <dcterms:created xsi:type="dcterms:W3CDTF">2011-10-09T01:31:08Z</dcterms:created>
  <dcterms:modified xsi:type="dcterms:W3CDTF">2017-03-15T15:56:41Z</dcterms:modified>
</cp:coreProperties>
</file>