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56" r:id="rId6"/>
    <p:sldId id="257" r:id="rId7"/>
    <p:sldId id="285" r:id="rId8"/>
    <p:sldId id="293" r:id="rId9"/>
    <p:sldId id="29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2" r:id="rId37"/>
    <p:sldId id="2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F3"/>
    <a:srgbClr val="396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D338345-6C37-4994-9377-90874FFB941A}"/>
    <pc:docChg chg="custSel modSld">
      <pc:chgData name="Lines, Todd" userId="afaf7c3a-e8aa-4568-882a-02ad8f9e19b0" providerId="ADAL" clId="{CD338345-6C37-4994-9377-90874FFB941A}" dt="2019-07-02T18:55:26.668" v="63"/>
      <pc:docMkLst>
        <pc:docMk/>
      </pc:docMkLst>
      <pc:sldChg chg="delSp modSp">
        <pc:chgData name="Lines, Todd" userId="afaf7c3a-e8aa-4568-882a-02ad8f9e19b0" providerId="ADAL" clId="{CD338345-6C37-4994-9377-90874FFB941A}" dt="2019-07-02T18:55:26.668" v="63"/>
        <pc:sldMkLst>
          <pc:docMk/>
          <pc:sldMk cId="0" sldId="272"/>
        </pc:sldMkLst>
        <pc:picChg chg="del mod">
          <ac:chgData name="Lines, Todd" userId="afaf7c3a-e8aa-4568-882a-02ad8f9e19b0" providerId="ADAL" clId="{CD338345-6C37-4994-9377-90874FFB941A}" dt="2019-07-02T18:54:27.935" v="61"/>
          <ac:picMkLst>
            <pc:docMk/>
            <pc:sldMk cId="0" sldId="272"/>
            <ac:picMk id="3" creationId="{FE797CF0-3C98-410E-AA76-49C4836704C7}"/>
          </ac:picMkLst>
        </pc:picChg>
        <pc:picChg chg="del mod">
          <ac:chgData name="Lines, Todd" userId="afaf7c3a-e8aa-4568-882a-02ad8f9e19b0" providerId="ADAL" clId="{CD338345-6C37-4994-9377-90874FFB941A}" dt="2019-07-02T18:55:26.668" v="63"/>
          <ac:picMkLst>
            <pc:docMk/>
            <pc:sldMk cId="0" sldId="272"/>
            <ac:picMk id="4" creationId="{3E95D879-6CED-460B-B947-FCA2753B6388}"/>
          </ac:picMkLst>
        </pc:picChg>
        <pc:picChg chg="del">
          <ac:chgData name="Lines, Todd" userId="afaf7c3a-e8aa-4568-882a-02ad8f9e19b0" providerId="ADAL" clId="{CD338345-6C37-4994-9377-90874FFB941A}" dt="2019-07-02T18:53:25.717" v="59" actId="478"/>
          <ac:picMkLst>
            <pc:docMk/>
            <pc:sldMk cId="0" sldId="272"/>
            <ac:picMk id="6149" creationId="{00000000-0000-0000-0000-000000000000}"/>
          </ac:picMkLst>
        </pc:picChg>
      </pc:sldChg>
      <pc:sldChg chg="modSp">
        <pc:chgData name="Lines, Todd" userId="afaf7c3a-e8aa-4568-882a-02ad8f9e19b0" providerId="ADAL" clId="{CD338345-6C37-4994-9377-90874FFB941A}" dt="2019-07-02T18:49:31.886" v="58" actId="208"/>
        <pc:sldMkLst>
          <pc:docMk/>
          <pc:sldMk cId="791971364" sldId="285"/>
        </pc:sldMkLst>
        <pc:cxnChg chg="mod">
          <ac:chgData name="Lines, Todd" userId="afaf7c3a-e8aa-4568-882a-02ad8f9e19b0" providerId="ADAL" clId="{CD338345-6C37-4994-9377-90874FFB941A}" dt="2019-07-02T18:49:31.886" v="58" actId="208"/>
          <ac:cxnSpMkLst>
            <pc:docMk/>
            <pc:sldMk cId="791971364" sldId="285"/>
            <ac:cxnSpMk id="6" creationId="{00000000-0000-0000-0000-000000000000}"/>
          </ac:cxnSpMkLst>
        </pc:cxnChg>
        <pc:cxnChg chg="mod">
          <ac:chgData name="Lines, Todd" userId="afaf7c3a-e8aa-4568-882a-02ad8f9e19b0" providerId="ADAL" clId="{CD338345-6C37-4994-9377-90874FFB941A}" dt="2019-07-02T18:49:31.886" v="58" actId="208"/>
          <ac:cxnSpMkLst>
            <pc:docMk/>
            <pc:sldMk cId="791971364" sldId="285"/>
            <ac:cxnSpMk id="9" creationId="{00000000-0000-0000-0000-000000000000}"/>
          </ac:cxnSpMkLst>
        </pc:cxnChg>
      </pc:sldChg>
      <pc:sldChg chg="addSp modSp">
        <pc:chgData name="Lines, Todd" userId="afaf7c3a-e8aa-4568-882a-02ad8f9e19b0" providerId="ADAL" clId="{CD338345-6C37-4994-9377-90874FFB941A}" dt="2019-07-02T18:48:23.754" v="54" actId="208"/>
        <pc:sldMkLst>
          <pc:docMk/>
          <pc:sldMk cId="1385520384" sldId="287"/>
        </pc:sldMkLst>
        <pc:spChg chg="mod">
          <ac:chgData name="Lines, Todd" userId="afaf7c3a-e8aa-4568-882a-02ad8f9e19b0" providerId="ADAL" clId="{CD338345-6C37-4994-9377-90874FFB941A}" dt="2019-07-02T18:46:29.946" v="18" actId="20577"/>
          <ac:spMkLst>
            <pc:docMk/>
            <pc:sldMk cId="1385520384" sldId="287"/>
            <ac:spMk id="197636" creationId="{00000000-0000-0000-0000-000000000000}"/>
          </ac:spMkLst>
        </pc:spChg>
        <pc:cxnChg chg="add mod">
          <ac:chgData name="Lines, Todd" userId="afaf7c3a-e8aa-4568-882a-02ad8f9e19b0" providerId="ADAL" clId="{CD338345-6C37-4994-9377-90874FFB941A}" dt="2019-07-02T18:47:57.698" v="48" actId="14100"/>
          <ac:cxnSpMkLst>
            <pc:docMk/>
            <pc:sldMk cId="1385520384" sldId="287"/>
            <ac:cxnSpMk id="3" creationId="{D4163F19-09F3-4C30-81E5-A6FF380732A9}"/>
          </ac:cxnSpMkLst>
        </pc:cxnChg>
        <pc:cxnChg chg="add mod">
          <ac:chgData name="Lines, Todd" userId="afaf7c3a-e8aa-4568-882a-02ad8f9e19b0" providerId="ADAL" clId="{CD338345-6C37-4994-9377-90874FFB941A}" dt="2019-07-02T18:48:23.754" v="54" actId="208"/>
          <ac:cxnSpMkLst>
            <pc:docMk/>
            <pc:sldMk cId="1385520384" sldId="287"/>
            <ac:cxnSpMk id="9" creationId="{B9A17EFC-B921-4468-8B0B-22CDBA784684}"/>
          </ac:cxnSpMkLst>
        </pc:cxnChg>
      </pc:sldChg>
      <pc:sldChg chg="addSp modSp">
        <pc:chgData name="Lines, Todd" userId="afaf7c3a-e8aa-4568-882a-02ad8f9e19b0" providerId="ADAL" clId="{CD338345-6C37-4994-9377-90874FFB941A}" dt="2019-07-02T18:48:28.719" v="55"/>
        <pc:sldMkLst>
          <pc:docMk/>
          <pc:sldMk cId="1538817441" sldId="288"/>
        </pc:sldMkLst>
        <pc:spChg chg="mod">
          <ac:chgData name="Lines, Todd" userId="afaf7c3a-e8aa-4568-882a-02ad8f9e19b0" providerId="ADAL" clId="{CD338345-6C37-4994-9377-90874FFB941A}" dt="2019-07-02T18:46:42.084" v="44" actId="20577"/>
          <ac:spMkLst>
            <pc:docMk/>
            <pc:sldMk cId="1538817441" sldId="288"/>
            <ac:spMk id="197636" creationId="{00000000-0000-0000-0000-000000000000}"/>
          </ac:spMkLst>
        </pc:spChg>
        <pc:cxnChg chg="add">
          <ac:chgData name="Lines, Todd" userId="afaf7c3a-e8aa-4568-882a-02ad8f9e19b0" providerId="ADAL" clId="{CD338345-6C37-4994-9377-90874FFB941A}" dt="2019-07-02T18:48:28.719" v="55"/>
          <ac:cxnSpMkLst>
            <pc:docMk/>
            <pc:sldMk cId="1538817441" sldId="288"/>
            <ac:cxnSpMk id="6" creationId="{F181EA45-0BEC-4D14-87C2-C8D02B51E681}"/>
          </ac:cxnSpMkLst>
        </pc:cxnChg>
        <pc:cxnChg chg="add">
          <ac:chgData name="Lines, Todd" userId="afaf7c3a-e8aa-4568-882a-02ad8f9e19b0" providerId="ADAL" clId="{CD338345-6C37-4994-9377-90874FFB941A}" dt="2019-07-02T18:48:28.719" v="55"/>
          <ac:cxnSpMkLst>
            <pc:docMk/>
            <pc:sldMk cId="1538817441" sldId="288"/>
            <ac:cxnSpMk id="7" creationId="{2D280119-1909-462D-8A79-6E4FB5C188A5}"/>
          </ac:cxnSpMkLst>
        </pc:cxnChg>
      </pc:sldChg>
      <pc:sldChg chg="addSp">
        <pc:chgData name="Lines, Todd" userId="afaf7c3a-e8aa-4568-882a-02ad8f9e19b0" providerId="ADAL" clId="{CD338345-6C37-4994-9377-90874FFB941A}" dt="2019-07-02T18:48:30.105" v="56"/>
        <pc:sldMkLst>
          <pc:docMk/>
          <pc:sldMk cId="2436659377" sldId="289"/>
        </pc:sldMkLst>
        <pc:cxnChg chg="add">
          <ac:chgData name="Lines, Todd" userId="afaf7c3a-e8aa-4568-882a-02ad8f9e19b0" providerId="ADAL" clId="{CD338345-6C37-4994-9377-90874FFB941A}" dt="2019-07-02T18:48:30.105" v="56"/>
          <ac:cxnSpMkLst>
            <pc:docMk/>
            <pc:sldMk cId="2436659377" sldId="289"/>
            <ac:cxnSpMk id="6" creationId="{3A5E3119-F2D6-482C-ADEB-C0C635894B20}"/>
          </ac:cxnSpMkLst>
        </pc:cxnChg>
        <pc:cxnChg chg="add">
          <ac:chgData name="Lines, Todd" userId="afaf7c3a-e8aa-4568-882a-02ad8f9e19b0" providerId="ADAL" clId="{CD338345-6C37-4994-9377-90874FFB941A}" dt="2019-07-02T18:48:30.105" v="56"/>
          <ac:cxnSpMkLst>
            <pc:docMk/>
            <pc:sldMk cId="2436659377" sldId="289"/>
            <ac:cxnSpMk id="7" creationId="{E08B9AA5-8BCA-4658-A329-0E2B337ECFDD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73993-EBF3-4B6A-9802-073ACFAF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912A-7EA7-4E3B-83EC-5D1E6D337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lobalsecurity.org/military/systems/ground/v-mads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26C92-70ED-46CE-8F78-09B47D8D29E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123.13.1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Why is C</a:t>
            </a:r>
            <a:r>
              <a:rPr lang="en-US" baseline="-25000" dirty="0"/>
              <a:t>P</a:t>
            </a:r>
            <a:r>
              <a:rPr lang="en-US" dirty="0"/>
              <a:t> larger than C</a:t>
            </a:r>
            <a:r>
              <a:rPr lang="en-US" baseline="-25000" dirty="0"/>
              <a:t>V</a:t>
            </a:r>
            <a:r>
              <a:rPr lang="en-US" dirty="0"/>
              <a:t>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has to do with the spacing of molecules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because no work is done in a </a:t>
            </a:r>
            <a:r>
              <a:rPr lang="en-US" dirty="0" err="1"/>
              <a:t>isovolumetric</a:t>
            </a:r>
            <a:r>
              <a:rPr lang="en-US" dirty="0"/>
              <a:t>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because no work is done in an isobaric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15125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Energy Transfer Mechanisms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of Heat Transfer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Need to know the rate at which energy is transferred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Need to know the mechanisms responsible for the transfer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Methods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Convection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Radiation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transfer can be viewed on an atomic scale</a:t>
            </a:r>
          </a:p>
          <a:p>
            <a:pPr lvl="1" eaLnBrk="1" hangingPunct="1"/>
            <a:r>
              <a:rPr lang="en-US" sz="2400"/>
              <a:t>It is an exchange of energy between microscopic particles by collisions</a:t>
            </a:r>
          </a:p>
          <a:p>
            <a:pPr lvl="1" eaLnBrk="1" hangingPunct="1"/>
            <a:r>
              <a:rPr lang="en-US" sz="2400"/>
              <a:t>Less energetic particles gain energy during collisions with more energetic particles</a:t>
            </a:r>
          </a:p>
          <a:p>
            <a:pPr eaLnBrk="1" hangingPunct="1"/>
            <a:r>
              <a:rPr lang="en-US" sz="2800"/>
              <a:t>Rate of conduction depends upon the characteristics of the substance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89113"/>
            <a:ext cx="4459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molecules vibrate about their equilibrium positions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Particles near the stove coil vibrate with larger amplitudes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collide with adjacent molecules and transfer some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Eventually, the energy travels entirely through the pan and its handle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pic>
        <p:nvPicPr>
          <p:cNvPr id="29700" name="Picture 4" descr="110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305050"/>
            <a:ext cx="4033837" cy="31146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In general, metals are good conductors</a:t>
            </a:r>
          </a:p>
          <a:p>
            <a:pPr lvl="1" eaLnBrk="1" hangingPunct="1"/>
            <a:r>
              <a:rPr lang="en-US" sz="2400"/>
              <a:t>They contain large numbers of electrons that are relatively free to move through the metal</a:t>
            </a:r>
          </a:p>
          <a:p>
            <a:pPr lvl="1" eaLnBrk="1" hangingPunct="1"/>
            <a:r>
              <a:rPr lang="en-US" sz="2400"/>
              <a:t>They can transport energy from one region to another</a:t>
            </a:r>
          </a:p>
          <a:p>
            <a:pPr eaLnBrk="1" hangingPunct="1"/>
            <a:r>
              <a:rPr lang="en-US" sz="2800"/>
              <a:t>Conduction can occur only if there is a difference in temperature between two parts of the conducting medium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Conduction, equation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slab allows energy to transfer from the region of higher temperature to the region of lower temperature</a:t>
            </a:r>
          </a:p>
          <a:p>
            <a:pPr eaLnBrk="1" hangingPunct="1"/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077200" y="685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46" y="1219200"/>
            <a:ext cx="3124200" cy="502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11354"/>
              </p:ext>
            </p:extLst>
          </p:nvPr>
        </p:nvGraphicFramePr>
        <p:xfrm>
          <a:off x="762000" y="4343400"/>
          <a:ext cx="401156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4343400"/>
                        <a:ext cx="401156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Conduction, equation explanation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is the cross-sectional area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ΔL is the thickness of the slab or the length of a rod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 is in Watts when Q is in Joules and t is in seconds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 is the </a:t>
            </a:r>
            <a:r>
              <a:rPr lang="en-US" sz="2800" i="1" dirty="0"/>
              <a:t>thermal conductivity</a:t>
            </a:r>
            <a:r>
              <a:rPr lang="en-US" sz="2800" dirty="0"/>
              <a:t> of the material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See table 11.3 for some conductivities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Good conductors have high k values and good insulators have low k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Home Insulation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Substances are rated by their </a:t>
            </a:r>
            <a:r>
              <a:rPr lang="en-US" i="1" dirty="0"/>
              <a:t>R values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 =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L /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See table 11.4 for some R values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multiple layers, the total R value is the sum of the R values of each layer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Wind increases the energy loss by conduction in a home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Materials, cont.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rate through the multiple materials will be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baseline="-25000" dirty="0"/>
              <a:t>H</a:t>
            </a:r>
            <a:r>
              <a:rPr lang="en-US" dirty="0"/>
              <a:t> and T</a:t>
            </a:r>
            <a:r>
              <a:rPr lang="en-US" baseline="-25000" dirty="0"/>
              <a:t>C</a:t>
            </a:r>
            <a:r>
              <a:rPr lang="en-US" dirty="0"/>
              <a:t> are the temperatures at the outer extremities of the compound material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14549"/>
              </p:ext>
            </p:extLst>
          </p:nvPr>
        </p:nvGraphicFramePr>
        <p:xfrm>
          <a:off x="1371600" y="2209800"/>
          <a:ext cx="6226176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892160" imgH="622080" progId="Equation.3">
                  <p:embed/>
                </p:oleObj>
              </mc:Choice>
              <mc:Fallback>
                <p:oleObj name="Equation" r:id="rId3" imgW="1892160" imgH="6220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226176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Energy transferred by the movement of a substance</a:t>
            </a:r>
          </a:p>
          <a:p>
            <a:pPr lvl="1" eaLnBrk="1" hangingPunct="1"/>
            <a:r>
              <a:rPr lang="en-US"/>
              <a:t>When the movement results from differences in density, it is called </a:t>
            </a:r>
            <a:r>
              <a:rPr lang="en-US" i="1"/>
              <a:t>natural conduction</a:t>
            </a:r>
            <a:endParaRPr lang="en-US"/>
          </a:p>
          <a:p>
            <a:pPr lvl="1" eaLnBrk="1" hangingPunct="1"/>
            <a:r>
              <a:rPr lang="en-US"/>
              <a:t>When the movement is forced by a fan or a pump, it is called </a:t>
            </a:r>
            <a:r>
              <a:rPr lang="en-US" i="1"/>
              <a:t>forced convection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How does the internal energy of an ideal gas change as it follows the red path upward?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163F19-09F3-4C30-81E5-A6FF380732A9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A17EFC-B921-4468-8B0B-22CDBA784684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2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Air directly above the flame is warmed and expands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density of the air decreases, and it rises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mass of air warms the hand as it moves by</a:t>
            </a:r>
          </a:p>
        </p:txBody>
      </p:sp>
      <p:pic>
        <p:nvPicPr>
          <p:cNvPr id="34820" name="Picture 4" descr="110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05375" y="1600200"/>
            <a:ext cx="3529013" cy="4525963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 applications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Boiling water</a:t>
            </a:r>
          </a:p>
          <a:p>
            <a:pPr eaLnBrk="1" hangingPunct="1"/>
            <a:r>
              <a:rPr lang="en-US"/>
              <a:t>Radiators</a:t>
            </a:r>
          </a:p>
          <a:p>
            <a:pPr eaLnBrk="1" hangingPunct="1"/>
            <a:r>
              <a:rPr lang="en-US"/>
              <a:t>Upwelling</a:t>
            </a:r>
          </a:p>
          <a:p>
            <a:pPr eaLnBrk="1" hangingPunct="1"/>
            <a:r>
              <a:rPr lang="en-US"/>
              <a:t>Cooling automobile engines</a:t>
            </a:r>
          </a:p>
          <a:p>
            <a:pPr eaLnBrk="1" hangingPunct="1"/>
            <a:r>
              <a:rPr lang="en-US"/>
              <a:t>Algal blooms in ponds and lakes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Convection Current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radiator warms the air in the lower region of the room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warm air is less dense, so it rises to the ceiling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denser, cooler air sinks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continuous air current pattern is set up as shown</a:t>
            </a:r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806903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5486400"/>
            <a:ext cx="26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Base-Board Heater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705600" y="4800600"/>
            <a:ext cx="8840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Passive Convection Heating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998C07-EC54-46F3-B5C1-984635D0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5641"/>
            <a:ext cx="9144000" cy="28267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House Pictures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6" name="Picture 4" descr="100_75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139825"/>
            <a:ext cx="7764462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Upwelling</a:t>
            </a:r>
          </a:p>
        </p:txBody>
      </p:sp>
      <p:pic>
        <p:nvPicPr>
          <p:cNvPr id="39939" name="Picture 4" descr="300px-GoldenMed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3463" y="154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AutoShape 6"/>
          <p:cNvSpPr>
            <a:spLocks noChangeArrowheads="1"/>
          </p:cNvSpPr>
          <p:nvPr/>
        </p:nvSpPr>
        <p:spPr bwMode="auto">
          <a:xfrm rot="16666884" flipH="1">
            <a:off x="-454819" y="3496469"/>
            <a:ext cx="3062288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9"/>
          <p:cNvSpPr>
            <a:spLocks noChangeArrowheads="1"/>
          </p:cNvSpPr>
          <p:nvPr/>
        </p:nvSpPr>
        <p:spPr bwMode="auto">
          <a:xfrm rot="16666884" flipV="1">
            <a:off x="815181" y="3490119"/>
            <a:ext cx="3062288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10"/>
          <p:cNvSpPr>
            <a:spLocks noChangeArrowheads="1"/>
          </p:cNvSpPr>
          <p:nvPr/>
        </p:nvSpPr>
        <p:spPr bwMode="auto">
          <a:xfrm rot="4933116" flipH="1" flipV="1">
            <a:off x="2013744" y="3453607"/>
            <a:ext cx="3062287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utoShape 11"/>
          <p:cNvSpPr>
            <a:spLocks noChangeArrowheads="1"/>
          </p:cNvSpPr>
          <p:nvPr/>
        </p:nvSpPr>
        <p:spPr bwMode="auto">
          <a:xfrm rot="4933116">
            <a:off x="3225006" y="3532982"/>
            <a:ext cx="3062287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Radiation does not require physical contact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All objects radiate energy continuously in the form of electromagnetic waves due to thermal vibrations of the molecules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Rate of radiation is given by </a:t>
            </a:r>
            <a:r>
              <a:rPr lang="en-US" i="1"/>
              <a:t>Stefan’s Law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67138"/>
            <a:ext cx="7772400" cy="2438400"/>
          </a:xfrm>
        </p:spPr>
        <p:txBody>
          <a:bodyPr/>
          <a:lstStyle/>
          <a:p>
            <a:pPr eaLnBrk="1" hangingPunct="1"/>
            <a:r>
              <a:rPr lang="en-US" sz="2800"/>
              <a:t>The electromagnetic waves carry the energy from the fire to the hands</a:t>
            </a:r>
          </a:p>
          <a:p>
            <a:pPr eaLnBrk="1" hangingPunct="1"/>
            <a:r>
              <a:rPr lang="en-US" sz="2800"/>
              <a:t>No physical contact is necessary</a:t>
            </a:r>
          </a:p>
          <a:p>
            <a:pPr eaLnBrk="1" hangingPunct="1"/>
            <a:r>
              <a:rPr lang="en-US" sz="2800"/>
              <a:t>Cannot be accounted for by conduction or convection</a:t>
            </a:r>
          </a:p>
        </p:txBody>
      </p:sp>
      <p:pic>
        <p:nvPicPr>
          <p:cNvPr id="41988" name="Picture 4" descr="11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95575" y="1381125"/>
            <a:ext cx="3752850" cy="2179638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equation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  <a:p>
            <a:pPr lvl="1" eaLnBrk="1" hangingPunct="1"/>
            <a:r>
              <a:rPr lang="en-US"/>
              <a:t>The power is the rate of energy transfer, in Watts</a:t>
            </a:r>
          </a:p>
          <a:p>
            <a:pPr lvl="1" eaLnBrk="1" hangingPunct="1"/>
            <a:r>
              <a:rPr lang="en-US"/>
              <a:t>σ = 5.6696 x 10</a:t>
            </a:r>
            <a:r>
              <a:rPr lang="en-US" baseline="30000"/>
              <a:t>-8</a:t>
            </a:r>
            <a:r>
              <a:rPr lang="en-US"/>
              <a:t> W/m</a:t>
            </a:r>
            <a:r>
              <a:rPr lang="en-US" baseline="30000"/>
              <a:t>2.</a:t>
            </a:r>
            <a:r>
              <a:rPr lang="en-US"/>
              <a:t>K</a:t>
            </a:r>
            <a:r>
              <a:rPr lang="en-US" baseline="30000"/>
              <a:t>4</a:t>
            </a:r>
            <a:endParaRPr lang="en-US"/>
          </a:p>
          <a:p>
            <a:pPr lvl="1" eaLnBrk="1" hangingPunct="1"/>
            <a:r>
              <a:rPr lang="en-US"/>
              <a:t>A is the surface area of the object</a:t>
            </a:r>
          </a:p>
          <a:p>
            <a:pPr lvl="1" eaLnBrk="1" hangingPunct="1"/>
            <a:r>
              <a:rPr lang="en-US"/>
              <a:t>e is a constant called the </a:t>
            </a:r>
            <a:r>
              <a:rPr lang="en-US" i="1"/>
              <a:t>emissivity</a:t>
            </a:r>
            <a:endParaRPr lang="en-US"/>
          </a:p>
          <a:p>
            <a:pPr lvl="2" eaLnBrk="1" hangingPunct="1"/>
            <a:r>
              <a:rPr lang="en-US"/>
              <a:t>e varies from 0 to 1</a:t>
            </a:r>
          </a:p>
          <a:p>
            <a:pPr lvl="1" eaLnBrk="1" hangingPunct="1"/>
            <a:r>
              <a:rPr lang="en-US"/>
              <a:t>T is the temperature in Kelvins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55975" y="1397000"/>
          <a:ext cx="2679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397000"/>
                        <a:ext cx="26797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1438"/>
            <a:ext cx="6477000" cy="1143001"/>
          </a:xfrm>
        </p:spPr>
        <p:txBody>
          <a:bodyPr/>
          <a:lstStyle/>
          <a:p>
            <a:pPr eaLnBrk="1" hangingPunct="1"/>
            <a:r>
              <a:rPr lang="en-US" sz="2800"/>
              <a:t>Energy Absorption and  Emission by Radiation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With its surroundings, the rate at which the object at temperature T with surroundings at T</a:t>
            </a:r>
            <a:r>
              <a:rPr lang="en-US" baseline="-25000" dirty="0"/>
              <a:t>o</a:t>
            </a:r>
            <a:r>
              <a:rPr lang="en-US" dirty="0"/>
              <a:t> radiates is</a:t>
            </a:r>
          </a:p>
          <a:p>
            <a:pPr lvl="1" eaLnBrk="1" hangingPunct="1"/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When an object is in equilibrium with its surroundings, it radiates and absorbs at the same rate</a:t>
            </a:r>
          </a:p>
          <a:p>
            <a:pPr lvl="2" eaLnBrk="1" hangingPunct="1"/>
            <a:r>
              <a:rPr lang="en-US" dirty="0"/>
              <a:t>Its temperature will not change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981200" y="3098800"/>
          <a:ext cx="3581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85720" imgH="279360" progId="Equation.DSMT4">
                  <p:embed/>
                </p:oleObj>
              </mc:Choice>
              <mc:Fallback>
                <p:oleObj name="Equation" r:id="rId3" imgW="1485720" imgH="279360" progId="Equation.DSMT4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98800"/>
                        <a:ext cx="3581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123.13.2.1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How does the internal energy of an ideal gas change as it follows the green path from left to right?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1EA45-0BEC-4D14-87C2-C8D02B51E681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80119-1909-462D-8A79-6E4FB5C188A5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1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Ideal Absorbers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</a:t>
            </a:r>
            <a:r>
              <a:rPr lang="en-US" i="1"/>
              <a:t>ideal absorber</a:t>
            </a:r>
            <a:r>
              <a:rPr lang="en-US"/>
              <a:t> is defined as an object that absorbs all of the energy incident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 = 1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type of object is called a </a:t>
            </a:r>
            <a:r>
              <a:rPr lang="en-US" i="1"/>
              <a:t>black body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An ideal absorber is also an ideal radiator of energy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Ideal Reflector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ideal reflector absorbs none of the energy incident on it</a:t>
            </a:r>
          </a:p>
          <a:p>
            <a:pPr lvl="1" eaLnBrk="1" hangingPunct="1"/>
            <a:r>
              <a:rPr lang="en-US"/>
              <a:t>e = 0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Radiation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Clothing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Black fabric acts as a good absorber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White fabric is a better reflector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Thermography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amount of energy radiated by an object can be measured with a thermograph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Body temperature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Radiation thermometer measures the intensity of the infrared radiation from the eardrum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Resisting Energy Transfer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153400" cy="4535487"/>
          </a:xfrm>
        </p:spPr>
        <p:txBody>
          <a:bodyPr/>
          <a:lstStyle/>
          <a:p>
            <a:pPr eaLnBrk="1" hangingPunct="1"/>
            <a:r>
              <a:rPr lang="en-US" sz="2400" dirty="0"/>
              <a:t>Dewar flask/thermos bottle</a:t>
            </a:r>
          </a:p>
          <a:p>
            <a:pPr eaLnBrk="1" hangingPunct="1"/>
            <a:r>
              <a:rPr lang="en-US" sz="2400" dirty="0"/>
              <a:t>Designed to minimize energy transfer to surroundings</a:t>
            </a:r>
          </a:p>
          <a:p>
            <a:pPr eaLnBrk="1" hangingPunct="1"/>
            <a:r>
              <a:rPr lang="en-US" sz="2400" dirty="0"/>
              <a:t>Space between walls is evacuated to minimize conduction and convection</a:t>
            </a:r>
          </a:p>
          <a:p>
            <a:pPr eaLnBrk="1" hangingPunct="1"/>
            <a:r>
              <a:rPr lang="en-US" sz="2400" dirty="0"/>
              <a:t>Silvered surface minimizes radiation</a:t>
            </a:r>
          </a:p>
          <a:p>
            <a:pPr eaLnBrk="1" hangingPunct="1"/>
            <a:r>
              <a:rPr lang="en-US" sz="2400" dirty="0"/>
              <a:t>Neck size is reduced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576503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465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Developed by the Air Force, the so-called "</a:t>
            </a:r>
            <a:r>
              <a:rPr lang="en-US" sz="2000">
                <a:hlinkClick r:id="rId2"/>
              </a:rPr>
              <a:t>Active Denial System</a:t>
            </a:r>
            <a:r>
              <a:rPr lang="en-US" sz="2000"/>
              <a:t>" (ADS) fires out milimeter waves -- a sort of cousin of microwaves, in the 95 GHz range. The invisible beams penetrate just a 64th of inch beneath the skin. But that's deep enough to heat up the water inside a person. Which is enough to cause excruciating pain.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49425" y="5595938"/>
            <a:ext cx="5187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http://www.defensetech.org/archives/002035.html</a:t>
            </a:r>
          </a:p>
        </p:txBody>
      </p:sp>
      <p:pic>
        <p:nvPicPr>
          <p:cNvPr id="47109" name="Picture 5" descr="active_denial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1681163"/>
            <a:ext cx="2838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Warming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39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Greenhouse example</a:t>
            </a:r>
          </a:p>
          <a:p>
            <a:pPr lvl="1" eaLnBrk="1" hangingPunct="1"/>
            <a:r>
              <a:rPr lang="en-US" sz="2400"/>
              <a:t>Visible light is absorbed and re-emitted as infrared radiation</a:t>
            </a:r>
          </a:p>
          <a:p>
            <a:pPr lvl="1" eaLnBrk="1" hangingPunct="1"/>
            <a:r>
              <a:rPr lang="en-US" sz="2400"/>
              <a:t>Convection currents are inhibited by the glass</a:t>
            </a:r>
          </a:p>
          <a:p>
            <a:pPr eaLnBrk="1" hangingPunct="1"/>
            <a:r>
              <a:rPr lang="en-US" sz="2800"/>
              <a:t>Earth’s atmosphere is also a good transmitter of visible light and a good absorber of infrared radiation</a:t>
            </a:r>
          </a:p>
          <a:p>
            <a:pPr eaLnBrk="1" hangingPunct="1"/>
            <a:r>
              <a:rPr lang="en-US" sz="2800"/>
              <a:t>The Earth’s radiation budget (whether we have a positive or negative amount of energy transfer is hotly debated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280886"/>
            <a:ext cx="5080000" cy="452596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You go outside on a cold spring morning in Rexburg. You see a leaf in the snow</a:t>
            </a:r>
          </a:p>
          <a:p>
            <a:pPr>
              <a:buNone/>
            </a:pPr>
            <a:r>
              <a:rPr lang="en-US" sz="2000" dirty="0"/>
              <a:t>The leaf seems to have sunk in the snow. What is the most likely reason for this?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 leaf is very massive so the force of gravity pulls it through the snow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 leaf has a different emissivity than the snow, so it absorbs more radiation from the sun, the temperature of the leaf rises and it melts the snow around it.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There was a very carful dog that stepped on the leaf, smashing it into the snow.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12002" name="Picture 2" descr="c:\Users\rtlines\Pictures\Leaf in Snow\100_8557.JPG"/>
          <p:cNvPicPr>
            <a:picLocks noChangeAspect="1" noChangeArrowheads="1"/>
          </p:cNvPicPr>
          <p:nvPr/>
        </p:nvPicPr>
        <p:blipFill>
          <a:blip r:embed="rId2" cstate="print"/>
          <a:srcRect l="33275" r="23791" b="22173"/>
          <a:stretch>
            <a:fillRect/>
          </a:stretch>
        </p:blipFill>
        <p:spPr bwMode="auto">
          <a:xfrm>
            <a:off x="5152572" y="1394052"/>
            <a:ext cx="3686628" cy="4455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6645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rtlines\Pictures\Leaf in Snow\100_8557.JPG"/>
          <p:cNvPicPr>
            <a:picLocks noChangeAspect="1" noChangeArrowheads="1"/>
          </p:cNvPicPr>
          <p:nvPr/>
        </p:nvPicPr>
        <p:blipFill>
          <a:blip r:embed="rId2" cstate="print"/>
          <a:srcRect l="33275" t="3879" r="23791" b="22173"/>
          <a:stretch>
            <a:fillRect/>
          </a:stretch>
        </p:blipFill>
        <p:spPr bwMode="auto">
          <a:xfrm>
            <a:off x="1143000" y="0"/>
            <a:ext cx="597256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123.13.2.2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For which path, red or green, does the internal energy of an ideal gas change the most?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Red isochoric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Green isobaric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Both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5E3119-F2D6-482C-ADEB-C0C635894B20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B9AA5-8BCA-4658-A329-0E2B337ECFDD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" y="1266092"/>
            <a:ext cx="2265975" cy="48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660" y="5181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029" y="3810000"/>
            <a:ext cx="6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323" y="4158173"/>
            <a:ext cx="6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04176" y="3048000"/>
            <a:ext cx="93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04176" y="3734898"/>
            <a:ext cx="93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3048000"/>
            <a:ext cx="0" cy="6517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6797" y="311973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y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2496"/>
            <a:ext cx="8382000" cy="55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5334000" y="3200400"/>
            <a:ext cx="0" cy="53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33400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0" y="3701142"/>
            <a:ext cx="1143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5943600" y="3548742"/>
            <a:ext cx="0" cy="304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805543"/>
            <a:ext cx="8208183" cy="543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4855029" y="3331029"/>
            <a:ext cx="54428" cy="174171"/>
          </a:xfrm>
          <a:prstGeom prst="line">
            <a:avLst/>
          </a:prstGeom>
          <a:ln w="28575">
            <a:solidFill>
              <a:srgbClr val="3939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767943" y="3516087"/>
            <a:ext cx="141514" cy="21770"/>
          </a:xfrm>
          <a:prstGeom prst="line">
            <a:avLst/>
          </a:prstGeom>
          <a:ln w="28575">
            <a:solidFill>
              <a:srgbClr val="3939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7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399DE-0213-461B-B6C1-4F53A2FA65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For an adiabatic process PV</a:t>
            </a:r>
            <a:r>
              <a:rPr lang="en-US" baseline="30000" dirty="0">
                <a:sym typeface="Symbol" pitchFamily="18" charset="2"/>
              </a:rPr>
              <a:t></a:t>
            </a:r>
            <a:r>
              <a:rPr lang="en-US" dirty="0"/>
              <a:t> =….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 constant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/>
              <a:t>nRT</a:t>
            </a:r>
            <a:r>
              <a:rPr lang="en-US" baseline="30000" dirty="0">
                <a:sym typeface="Symbol" pitchFamily="18" charset="2"/>
              </a:rPr>
              <a:t></a:t>
            </a:r>
            <a:r>
              <a:rPr lang="en-US" dirty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(</a:t>
            </a:r>
            <a:r>
              <a:rPr lang="en-US" dirty="0" err="1"/>
              <a:t>nRT</a:t>
            </a:r>
            <a:r>
              <a:rPr lang="en-US" dirty="0"/>
              <a:t>)</a:t>
            </a:r>
            <a:r>
              <a:rPr lang="en-US" baseline="30000" dirty="0">
                <a:sym typeface="Symbol" pitchFamily="18" charset="2"/>
              </a:rPr>
              <a:t></a:t>
            </a:r>
            <a:endParaRPr lang="en-US" dirty="0"/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6564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0E9FB-D90F-45EF-8FD6-93B21C224C7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123.13.4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Your home gets too cold in the winter. This is likely because you have too much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Conduction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Radiation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  <a:p>
            <a:pPr marL="609600" indent="-6096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1196</Words>
  <Application>Microsoft Office PowerPoint</Application>
  <PresentationFormat>On-screen Show (4:3)</PresentationFormat>
  <Paragraphs>174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Symbol</vt:lpstr>
      <vt:lpstr>Office Theme</vt:lpstr>
      <vt:lpstr>Equation</vt:lpstr>
      <vt:lpstr>Question 123.13.1</vt:lpstr>
      <vt:lpstr>Question 123.13.2</vt:lpstr>
      <vt:lpstr>Question 123.13.2.1</vt:lpstr>
      <vt:lpstr>Question 123.13.2.2</vt:lpstr>
      <vt:lpstr>PowerPoint Presentation</vt:lpstr>
      <vt:lpstr>PowerPoint Presentation</vt:lpstr>
      <vt:lpstr>PowerPoint Presentation</vt:lpstr>
      <vt:lpstr>Question 123.13.3</vt:lpstr>
      <vt:lpstr>Question 123.13.4</vt:lpstr>
      <vt:lpstr>Energy Transfer Mechanisms</vt:lpstr>
      <vt:lpstr>Methods of Heat Transfer</vt:lpstr>
      <vt:lpstr>Conduction</vt:lpstr>
      <vt:lpstr>Conduction example</vt:lpstr>
      <vt:lpstr>Conduction, cont.</vt:lpstr>
      <vt:lpstr>Conduction, equation</vt:lpstr>
      <vt:lpstr>Conduction, equation explanation</vt:lpstr>
      <vt:lpstr>Home Insulation</vt:lpstr>
      <vt:lpstr>Multiple Materials, cont.</vt:lpstr>
      <vt:lpstr>Convection</vt:lpstr>
      <vt:lpstr>Convection example</vt:lpstr>
      <vt:lpstr>Convection applications</vt:lpstr>
      <vt:lpstr>Convection Current Example</vt:lpstr>
      <vt:lpstr>Passive Convection Heating</vt:lpstr>
      <vt:lpstr>House Pictures</vt:lpstr>
      <vt:lpstr>Upwelling</vt:lpstr>
      <vt:lpstr>Radiation</vt:lpstr>
      <vt:lpstr>Radiation example</vt:lpstr>
      <vt:lpstr>Radiation equation</vt:lpstr>
      <vt:lpstr>Energy Absorption and  Emission by Radiation</vt:lpstr>
      <vt:lpstr>Ideal Absorbers</vt:lpstr>
      <vt:lpstr>Ideal Reflector</vt:lpstr>
      <vt:lpstr>Applications of Radiation</vt:lpstr>
      <vt:lpstr>Resisting Energy Transfer</vt:lpstr>
      <vt:lpstr>Radiation Example</vt:lpstr>
      <vt:lpstr>Global Warming</vt:lpstr>
      <vt:lpstr>Question 123.13.5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21</cp:revision>
  <dcterms:created xsi:type="dcterms:W3CDTF">2011-10-01T16:15:59Z</dcterms:created>
  <dcterms:modified xsi:type="dcterms:W3CDTF">2019-07-02T18:55:33Z</dcterms:modified>
</cp:coreProperties>
</file>