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2" r:id="rId3"/>
    <p:sldId id="296" r:id="rId4"/>
    <p:sldId id="287" r:id="rId5"/>
    <p:sldId id="284" r:id="rId6"/>
    <p:sldId id="285" r:id="rId7"/>
    <p:sldId id="288" r:id="rId8"/>
    <p:sldId id="269" r:id="rId9"/>
    <p:sldId id="270" r:id="rId10"/>
    <p:sldId id="283" r:id="rId11"/>
    <p:sldId id="271" r:id="rId12"/>
    <p:sldId id="289" r:id="rId13"/>
    <p:sldId id="272" r:id="rId14"/>
    <p:sldId id="273" r:id="rId15"/>
    <p:sldId id="290" r:id="rId16"/>
    <p:sldId id="275" r:id="rId17"/>
    <p:sldId id="276" r:id="rId18"/>
    <p:sldId id="286" r:id="rId19"/>
    <p:sldId id="277" r:id="rId20"/>
    <p:sldId id="278" r:id="rId21"/>
    <p:sldId id="279" r:id="rId22"/>
    <p:sldId id="280" r:id="rId23"/>
    <p:sldId id="281" r:id="rId24"/>
    <p:sldId id="258" r:id="rId25"/>
    <p:sldId id="259" r:id="rId26"/>
    <p:sldId id="291" r:id="rId27"/>
    <p:sldId id="260" r:id="rId28"/>
    <p:sldId id="261" r:id="rId29"/>
    <p:sldId id="292" r:id="rId30"/>
    <p:sldId id="262" r:id="rId31"/>
    <p:sldId id="293" r:id="rId32"/>
    <p:sldId id="295" r:id="rId33"/>
    <p:sldId id="268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643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8BD9ED06-5AD4-407C-BD61-BCCA5EED0F6B}"/>
    <pc:docChg chg="custSel delSld modSld">
      <pc:chgData name="Lines, Todd" userId="afaf7c3a-e8aa-4568-882a-02ad8f9e19b0" providerId="ADAL" clId="{8BD9ED06-5AD4-407C-BD61-BCCA5EED0F6B}" dt="2019-07-04T22:29:02.594" v="127" actId="2696"/>
      <pc:docMkLst>
        <pc:docMk/>
      </pc:docMkLst>
      <pc:sldChg chg="del">
        <pc:chgData name="Lines, Todd" userId="afaf7c3a-e8aa-4568-882a-02ad8f9e19b0" providerId="ADAL" clId="{8BD9ED06-5AD4-407C-BD61-BCCA5EED0F6B}" dt="2019-07-04T22:29:02.594" v="127" actId="2696"/>
        <pc:sldMkLst>
          <pc:docMk/>
          <pc:sldMk cId="1953355642" sldId="294"/>
        </pc:sldMkLst>
      </pc:sldChg>
      <pc:sldChg chg="modSp">
        <pc:chgData name="Lines, Todd" userId="afaf7c3a-e8aa-4568-882a-02ad8f9e19b0" providerId="ADAL" clId="{8BD9ED06-5AD4-407C-BD61-BCCA5EED0F6B}" dt="2019-07-04T22:28:52.981" v="126" actId="1036"/>
        <pc:sldMkLst>
          <pc:docMk/>
          <pc:sldMk cId="337385500" sldId="295"/>
        </pc:sldMkLst>
        <pc:spChg chg="mod">
          <ac:chgData name="Lines, Todd" userId="afaf7c3a-e8aa-4568-882a-02ad8f9e19b0" providerId="ADAL" clId="{8BD9ED06-5AD4-407C-BD61-BCCA5EED0F6B}" dt="2019-07-04T22:28:33.289" v="107" actId="6549"/>
          <ac:spMkLst>
            <pc:docMk/>
            <pc:sldMk cId="337385500" sldId="295"/>
            <ac:spMk id="3" creationId="{00000000-0000-0000-0000-000000000000}"/>
          </ac:spMkLst>
        </pc:spChg>
        <pc:graphicFrameChg chg="mod">
          <ac:chgData name="Lines, Todd" userId="afaf7c3a-e8aa-4568-882a-02ad8f9e19b0" providerId="ADAL" clId="{8BD9ED06-5AD4-407C-BD61-BCCA5EED0F6B}" dt="2019-07-04T22:28:43.539" v="115" actId="1038"/>
          <ac:graphicFrameMkLst>
            <pc:docMk/>
            <pc:sldMk cId="337385500" sldId="295"/>
            <ac:graphicFrameMk id="5" creationId="{00000000-0000-0000-0000-000000000000}"/>
          </ac:graphicFrameMkLst>
        </pc:graphicFrameChg>
        <pc:graphicFrameChg chg="mod">
          <ac:chgData name="Lines, Todd" userId="afaf7c3a-e8aa-4568-882a-02ad8f9e19b0" providerId="ADAL" clId="{8BD9ED06-5AD4-407C-BD61-BCCA5EED0F6B}" dt="2019-07-04T22:28:52.981" v="126" actId="1036"/>
          <ac:graphicFrameMkLst>
            <pc:docMk/>
            <pc:sldMk cId="337385500" sldId="295"/>
            <ac:graphicFrameMk id="518147" creationId="{00000000-0000-0000-0000-000000000000}"/>
          </ac:graphicFrameMkLst>
        </pc:graphicFrameChg>
        <pc:graphicFrameChg chg="mod">
          <ac:chgData name="Lines, Todd" userId="afaf7c3a-e8aa-4568-882a-02ad8f9e19b0" providerId="ADAL" clId="{8BD9ED06-5AD4-407C-BD61-BCCA5EED0F6B}" dt="2019-07-04T22:27:13.634" v="55" actId="1036"/>
          <ac:graphicFrameMkLst>
            <pc:docMk/>
            <pc:sldMk cId="337385500" sldId="295"/>
            <ac:graphicFrameMk id="518149" creationId="{00000000-0000-0000-0000-000000000000}"/>
          </ac:graphicFrameMkLst>
        </pc:graphicFrameChg>
        <pc:graphicFrameChg chg="mod">
          <ac:chgData name="Lines, Todd" userId="afaf7c3a-e8aa-4568-882a-02ad8f9e19b0" providerId="ADAL" clId="{8BD9ED06-5AD4-407C-BD61-BCCA5EED0F6B}" dt="2019-07-04T22:28:48.601" v="119" actId="1035"/>
          <ac:graphicFrameMkLst>
            <pc:docMk/>
            <pc:sldMk cId="337385500" sldId="295"/>
            <ac:graphicFrameMk id="518150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wmf"/><Relationship Id="rId4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8C2-2C4A-462A-A26D-8794EDEB030E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DF18-A3C6-46F0-90BD-C671D18E8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8C2-2C4A-462A-A26D-8794EDEB030E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DF18-A3C6-46F0-90BD-C671D18E8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8C2-2C4A-462A-A26D-8794EDEB030E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DF18-A3C6-46F0-90BD-C671D18E8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 11-13,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73C204-7370-49B1-B4DE-337EEA5F2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8C2-2C4A-462A-A26D-8794EDEB030E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DF18-A3C6-46F0-90BD-C671D18E8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8C2-2C4A-462A-A26D-8794EDEB030E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DF18-A3C6-46F0-90BD-C671D18E8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8C2-2C4A-462A-A26D-8794EDEB030E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DF18-A3C6-46F0-90BD-C671D18E8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8C2-2C4A-462A-A26D-8794EDEB030E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DF18-A3C6-46F0-90BD-C671D18E8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8C2-2C4A-462A-A26D-8794EDEB030E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DF18-A3C6-46F0-90BD-C671D18E8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8C2-2C4A-462A-A26D-8794EDEB030E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DF18-A3C6-46F0-90BD-C671D18E8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8C2-2C4A-462A-A26D-8794EDEB030E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DF18-A3C6-46F0-90BD-C671D18E8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808C2-2C4A-462A-A26D-8794EDEB030E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6EDF18-A3C6-46F0-90BD-C671D18E8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808C2-2C4A-462A-A26D-8794EDEB030E}" type="datetimeFigureOut">
              <a:rPr lang="en-US" smtClean="0"/>
              <a:pPr/>
              <a:t>7/4/2019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EDF18-A3C6-46F0-90BD-C671D18E8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14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0.wmf"/><Relationship Id="rId9" Type="http://schemas.openxmlformats.org/officeDocument/2006/relationships/image" Target="../media/image16.png"/><Relationship Id="rId14" Type="http://schemas.openxmlformats.org/officeDocument/2006/relationships/oleObject" Target="../embeddings/oleObject10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31.e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1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Molecular Model of an Ideal Gas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986" name="Picture 2" descr="http://classic.mormonchannel.org/sites/default/files/PER-10-elder-neal-a-maxwell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14400"/>
            <a:ext cx="38862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71600" y="5715000"/>
            <a:ext cx="3048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/>
              <a:t>Neal A. Maxwell</a:t>
            </a:r>
          </a:p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(1926-2004)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7400" y="1371600"/>
            <a:ext cx="2362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Not the same guy</a:t>
            </a:r>
          </a:p>
        </p:txBody>
      </p:sp>
    </p:spTree>
    <p:extLst>
      <p:ext uri="{BB962C8B-B14F-4D97-AF65-F5344CB8AC3E}">
        <p14:creationId xmlns:p14="http://schemas.microsoft.com/office/powerpoint/2010/main" val="228224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345448"/>
              </p:ext>
            </p:extLst>
          </p:nvPr>
        </p:nvGraphicFramePr>
        <p:xfrm>
          <a:off x="914400" y="76200"/>
          <a:ext cx="6934200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968480" imgH="507960" progId="Equation.3">
                  <p:embed/>
                </p:oleObj>
              </mc:Choice>
              <mc:Fallback>
                <p:oleObj name="Equation" r:id="rId3" imgW="1968480" imgH="50796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"/>
                        <a:ext cx="6934200" cy="1833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-32657" y="2057400"/>
            <a:ext cx="4267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3600" dirty="0">
                <a:latin typeface="Times New Roman" pitchFamily="18" charset="0"/>
              </a:rPr>
              <a:t>N  - total number of molecules</a:t>
            </a:r>
          </a:p>
        </p:txBody>
      </p:sp>
      <p:pic>
        <p:nvPicPr>
          <p:cNvPr id="7180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364" y="1905000"/>
            <a:ext cx="5020636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7D1039-81FC-40ED-A6C1-7BAC07FF53B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9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123.14.2</a:t>
            </a:r>
          </a:p>
        </p:txBody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If the temperature increases, the peak of the Maxwell-Boltzmann speed distribution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Increases to a higher velocity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Decreases to a lower velocity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Stays the same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</p:spTree>
    <p:extLst>
      <p:ext uri="{BB962C8B-B14F-4D97-AF65-F5344CB8AC3E}">
        <p14:creationId xmlns:p14="http://schemas.microsoft.com/office/powerpoint/2010/main" val="1802529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Maxwell Distribution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 system of gas at a given temperature will exhibit a variety of speeds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Three speeds are of interest: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Most probable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Average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rms</a:t>
            </a:r>
          </a:p>
        </p:txBody>
      </p:sp>
      <p:sp>
        <p:nvSpPr>
          <p:cNvPr id="2" name="Rectangle 1"/>
          <p:cNvSpPr/>
          <p:nvPr/>
        </p:nvSpPr>
        <p:spPr>
          <a:xfrm>
            <a:off x="4648200" y="5377934"/>
            <a:ext cx="4758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/>
              <a:t>Image in the Public Domain couracy Fred Stober</a:t>
            </a: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676400"/>
            <a:ext cx="4768613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Molecular Speeds</a:t>
            </a:r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499754"/>
              </p:ext>
            </p:extLst>
          </p:nvPr>
        </p:nvGraphicFramePr>
        <p:xfrm>
          <a:off x="533400" y="1219200"/>
          <a:ext cx="257175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863280" imgH="444240" progId="Equation.3">
                  <p:embed/>
                </p:oleObj>
              </mc:Choice>
              <mc:Fallback>
                <p:oleObj name="Equation" r:id="rId3" imgW="863280" imgH="444240" progId="Equation.3">
                  <p:embed/>
                  <p:pic>
                    <p:nvPicPr>
                      <p:cNvPr id="51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2571750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997047"/>
              </p:ext>
            </p:extLst>
          </p:nvPr>
        </p:nvGraphicFramePr>
        <p:xfrm>
          <a:off x="609600" y="3124200"/>
          <a:ext cx="215582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723600" imgH="444240" progId="Equation.3">
                  <p:embed/>
                </p:oleObj>
              </mc:Choice>
              <mc:Fallback>
                <p:oleObj name="Equation" r:id="rId5" imgW="723600" imgH="444240" progId="Equation.3">
                  <p:embed/>
                  <p:pic>
                    <p:nvPicPr>
                      <p:cNvPr id="512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124200"/>
                        <a:ext cx="2155825" cy="1355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1671574"/>
              </p:ext>
            </p:extLst>
          </p:nvPr>
        </p:nvGraphicFramePr>
        <p:xfrm>
          <a:off x="422275" y="4745037"/>
          <a:ext cx="2533650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850680" imgH="444240" progId="Equation.3">
                  <p:embed/>
                </p:oleObj>
              </mc:Choice>
              <mc:Fallback>
                <p:oleObj name="Equation" r:id="rId7" imgW="850680" imgH="4442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275" y="4745037"/>
                        <a:ext cx="2533650" cy="1355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6" name="Picture 14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47800"/>
            <a:ext cx="4584700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933770"/>
              </p:ext>
            </p:extLst>
          </p:nvPr>
        </p:nvGraphicFramePr>
        <p:xfrm>
          <a:off x="6019801" y="2057400"/>
          <a:ext cx="578254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0" imgW="253800" imgH="228600" progId="Equation.3">
                  <p:embed/>
                </p:oleObj>
              </mc:Choice>
              <mc:Fallback>
                <p:oleObj name="Equation" r:id="rId10" imgW="253800" imgH="22860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1" y="2057400"/>
                        <a:ext cx="578254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7372495"/>
              </p:ext>
            </p:extLst>
          </p:nvPr>
        </p:nvGraphicFramePr>
        <p:xfrm>
          <a:off x="5943600" y="1905000"/>
          <a:ext cx="255587" cy="340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2" imgW="126720" imgH="164880" progId="Equation.3">
                  <p:embed/>
                </p:oleObj>
              </mc:Choice>
              <mc:Fallback>
                <p:oleObj name="Equation" r:id="rId12" imgW="126720" imgH="1648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05000"/>
                        <a:ext cx="255587" cy="3400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485603"/>
              </p:ext>
            </p:extLst>
          </p:nvPr>
        </p:nvGraphicFramePr>
        <p:xfrm>
          <a:off x="5638800" y="1600200"/>
          <a:ext cx="369887" cy="400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4" imgW="228600" imgH="241200" progId="Equation.3">
                  <p:embed/>
                </p:oleObj>
              </mc:Choice>
              <mc:Fallback>
                <p:oleObj name="Equation" r:id="rId14" imgW="228600" imgH="241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00200"/>
                        <a:ext cx="369887" cy="400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93FC83-B451-4B07-A2C8-1A82EE7D638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00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123.14.4</a:t>
            </a:r>
          </a:p>
        </p:txBody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Two gases have the same number of molecules, the same volume, pressure, and temperature. Gas A has molecules that are twice the size of gas B. The mean path of A is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¼ the mean free path of B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½ the mean free path of B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Twice the mean free path of B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4 times the mean free path of B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422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Mean Free Path</a:t>
            </a:r>
          </a:p>
        </p:txBody>
      </p:sp>
      <p:sp>
        <p:nvSpPr>
          <p:cNvPr id="1028" name="Oval 3"/>
          <p:cNvSpPr>
            <a:spLocks noChangeArrowheads="1"/>
          </p:cNvSpPr>
          <p:nvPr/>
        </p:nvSpPr>
        <p:spPr bwMode="auto">
          <a:xfrm>
            <a:off x="57150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Oval 4"/>
          <p:cNvSpPr>
            <a:spLocks noChangeArrowheads="1"/>
          </p:cNvSpPr>
          <p:nvPr/>
        </p:nvSpPr>
        <p:spPr bwMode="auto">
          <a:xfrm>
            <a:off x="5562600" y="624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Oval 5"/>
          <p:cNvSpPr>
            <a:spLocks noChangeArrowheads="1"/>
          </p:cNvSpPr>
          <p:nvPr/>
        </p:nvSpPr>
        <p:spPr bwMode="auto">
          <a:xfrm>
            <a:off x="57912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1" name="Oval 6"/>
          <p:cNvSpPr>
            <a:spLocks noChangeArrowheads="1"/>
          </p:cNvSpPr>
          <p:nvPr/>
        </p:nvSpPr>
        <p:spPr bwMode="auto">
          <a:xfrm>
            <a:off x="6172200" y="601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2" name="Oval 7"/>
          <p:cNvSpPr>
            <a:spLocks noChangeArrowheads="1"/>
          </p:cNvSpPr>
          <p:nvPr/>
        </p:nvSpPr>
        <p:spPr bwMode="auto">
          <a:xfrm>
            <a:off x="7162800" y="533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Oval 8"/>
          <p:cNvSpPr>
            <a:spLocks noChangeArrowheads="1"/>
          </p:cNvSpPr>
          <p:nvPr/>
        </p:nvSpPr>
        <p:spPr bwMode="auto">
          <a:xfrm>
            <a:off x="62484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" name="Oval 9"/>
          <p:cNvSpPr>
            <a:spLocks noChangeArrowheads="1"/>
          </p:cNvSpPr>
          <p:nvPr/>
        </p:nvSpPr>
        <p:spPr bwMode="auto">
          <a:xfrm>
            <a:off x="85344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Oval 10"/>
          <p:cNvSpPr>
            <a:spLocks noChangeArrowheads="1"/>
          </p:cNvSpPr>
          <p:nvPr/>
        </p:nvSpPr>
        <p:spPr bwMode="auto">
          <a:xfrm>
            <a:off x="67056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6" name="Oval 11"/>
          <p:cNvSpPr>
            <a:spLocks noChangeArrowheads="1"/>
          </p:cNvSpPr>
          <p:nvPr/>
        </p:nvSpPr>
        <p:spPr bwMode="auto">
          <a:xfrm>
            <a:off x="7620000" y="556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12"/>
          <p:cNvSpPr>
            <a:spLocks noChangeArrowheads="1"/>
          </p:cNvSpPr>
          <p:nvPr/>
        </p:nvSpPr>
        <p:spPr bwMode="auto">
          <a:xfrm>
            <a:off x="54102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Oval 13"/>
          <p:cNvSpPr>
            <a:spLocks noChangeArrowheads="1"/>
          </p:cNvSpPr>
          <p:nvPr/>
        </p:nvSpPr>
        <p:spPr bwMode="auto">
          <a:xfrm>
            <a:off x="60960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Oval 14"/>
          <p:cNvSpPr>
            <a:spLocks noChangeArrowheads="1"/>
          </p:cNvSpPr>
          <p:nvPr/>
        </p:nvSpPr>
        <p:spPr bwMode="auto">
          <a:xfrm>
            <a:off x="53340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Oval 15"/>
          <p:cNvSpPr>
            <a:spLocks noChangeArrowheads="1"/>
          </p:cNvSpPr>
          <p:nvPr/>
        </p:nvSpPr>
        <p:spPr bwMode="auto">
          <a:xfrm>
            <a:off x="67056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1" name="Oval 16"/>
          <p:cNvSpPr>
            <a:spLocks noChangeArrowheads="1"/>
          </p:cNvSpPr>
          <p:nvPr/>
        </p:nvSpPr>
        <p:spPr bwMode="auto">
          <a:xfrm>
            <a:off x="66294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2" name="Oval 17"/>
          <p:cNvSpPr>
            <a:spLocks noChangeArrowheads="1"/>
          </p:cNvSpPr>
          <p:nvPr/>
        </p:nvSpPr>
        <p:spPr bwMode="auto">
          <a:xfrm>
            <a:off x="79248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3" name="Oval 18"/>
          <p:cNvSpPr>
            <a:spLocks noChangeArrowheads="1"/>
          </p:cNvSpPr>
          <p:nvPr/>
        </p:nvSpPr>
        <p:spPr bwMode="auto">
          <a:xfrm>
            <a:off x="74676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4" name="Oval 19"/>
          <p:cNvSpPr>
            <a:spLocks noChangeArrowheads="1"/>
          </p:cNvSpPr>
          <p:nvPr/>
        </p:nvSpPr>
        <p:spPr bwMode="auto">
          <a:xfrm>
            <a:off x="70104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5" name="Oval 20"/>
          <p:cNvSpPr>
            <a:spLocks noChangeArrowheads="1"/>
          </p:cNvSpPr>
          <p:nvPr/>
        </p:nvSpPr>
        <p:spPr bwMode="auto">
          <a:xfrm>
            <a:off x="80772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6" name="Oval 21"/>
          <p:cNvSpPr>
            <a:spLocks noChangeArrowheads="1"/>
          </p:cNvSpPr>
          <p:nvPr/>
        </p:nvSpPr>
        <p:spPr bwMode="auto">
          <a:xfrm>
            <a:off x="73152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7" name="Oval 22"/>
          <p:cNvSpPr>
            <a:spLocks noChangeArrowheads="1"/>
          </p:cNvSpPr>
          <p:nvPr/>
        </p:nvSpPr>
        <p:spPr bwMode="auto">
          <a:xfrm>
            <a:off x="8001000" y="601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Oval 23"/>
          <p:cNvSpPr>
            <a:spLocks noChangeArrowheads="1"/>
          </p:cNvSpPr>
          <p:nvPr/>
        </p:nvSpPr>
        <p:spPr bwMode="auto">
          <a:xfrm>
            <a:off x="7315200" y="6172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Oval 24"/>
          <p:cNvSpPr>
            <a:spLocks noChangeArrowheads="1"/>
          </p:cNvSpPr>
          <p:nvPr/>
        </p:nvSpPr>
        <p:spPr bwMode="auto">
          <a:xfrm>
            <a:off x="6705600" y="63246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Line 25"/>
          <p:cNvSpPr>
            <a:spLocks noChangeShapeType="1"/>
          </p:cNvSpPr>
          <p:nvPr/>
        </p:nvSpPr>
        <p:spPr bwMode="auto">
          <a:xfrm flipH="1" flipV="1">
            <a:off x="6629400" y="55626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1" name="Line 26"/>
          <p:cNvSpPr>
            <a:spLocks noChangeShapeType="1"/>
          </p:cNvSpPr>
          <p:nvPr/>
        </p:nvSpPr>
        <p:spPr bwMode="auto">
          <a:xfrm flipH="1" flipV="1">
            <a:off x="5867400" y="518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2" name="Line 27"/>
          <p:cNvSpPr>
            <a:spLocks noChangeShapeType="1"/>
          </p:cNvSpPr>
          <p:nvPr/>
        </p:nvSpPr>
        <p:spPr bwMode="auto">
          <a:xfrm flipV="1">
            <a:off x="5943600" y="4191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3" name="Line 28"/>
          <p:cNvSpPr>
            <a:spLocks noChangeShapeType="1"/>
          </p:cNvSpPr>
          <p:nvPr/>
        </p:nvSpPr>
        <p:spPr bwMode="auto">
          <a:xfrm>
            <a:off x="6858000" y="41910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4" name="Line 29"/>
          <p:cNvSpPr>
            <a:spLocks noChangeShapeType="1"/>
          </p:cNvSpPr>
          <p:nvPr/>
        </p:nvSpPr>
        <p:spPr bwMode="auto">
          <a:xfrm flipH="1">
            <a:off x="7848600" y="44196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5" name="Line 30"/>
          <p:cNvSpPr>
            <a:spLocks noChangeShapeType="1"/>
          </p:cNvSpPr>
          <p:nvPr/>
        </p:nvSpPr>
        <p:spPr bwMode="auto">
          <a:xfrm>
            <a:off x="7924800" y="55626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56" name="Text Box 31"/>
          <p:cNvSpPr txBox="1">
            <a:spLocks noChangeArrowheads="1"/>
          </p:cNvSpPr>
          <p:nvPr/>
        </p:nvSpPr>
        <p:spPr bwMode="auto">
          <a:xfrm>
            <a:off x="0" y="1182688"/>
            <a:ext cx="88392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3600" dirty="0">
                <a:latin typeface="Times New Roman" pitchFamily="18" charset="0"/>
              </a:rPr>
              <a:t>The average distance between collisions.  Depends on:</a:t>
            </a:r>
          </a:p>
          <a:p>
            <a:pPr algn="l" eaLnBrk="0" hangingPunct="0">
              <a:spcBef>
                <a:spcPct val="50000"/>
              </a:spcBef>
              <a:buFontTx/>
              <a:buChar char="•"/>
            </a:pPr>
            <a:r>
              <a:rPr lang="en-US" sz="3600" dirty="0">
                <a:latin typeface="Times New Roman" pitchFamily="18" charset="0"/>
              </a:rPr>
              <a:t>  diameter of the molecules</a:t>
            </a:r>
          </a:p>
          <a:p>
            <a:pPr algn="l" eaLnBrk="0" hangingPunct="0">
              <a:spcBef>
                <a:spcPct val="50000"/>
              </a:spcBef>
              <a:buFontTx/>
              <a:buChar char="•"/>
            </a:pPr>
            <a:r>
              <a:rPr lang="en-US" sz="3600" dirty="0">
                <a:latin typeface="Times New Roman" pitchFamily="18" charset="0"/>
              </a:rPr>
              <a:t>  density of gas</a:t>
            </a:r>
          </a:p>
        </p:txBody>
      </p:sp>
      <p:graphicFrame>
        <p:nvGraphicFramePr>
          <p:cNvPr id="1026" name="Object 32"/>
          <p:cNvGraphicFramePr>
            <a:graphicFrameLocks noChangeAspect="1"/>
          </p:cNvGraphicFramePr>
          <p:nvPr/>
        </p:nvGraphicFramePr>
        <p:xfrm>
          <a:off x="914400" y="4419600"/>
          <a:ext cx="3132138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888840" imgH="444240" progId="Equation.3">
                  <p:embed/>
                </p:oleObj>
              </mc:Choice>
              <mc:Fallback>
                <p:oleObj name="Equation" r:id="rId3" imgW="888840" imgH="444240" progId="Equation.3">
                  <p:embed/>
                  <p:pic>
                    <p:nvPicPr>
                      <p:cNvPr id="1026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3132138" cy="160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7" name="Text Box 33"/>
          <p:cNvSpPr txBox="1">
            <a:spLocks noChangeArrowheads="1"/>
          </p:cNvSpPr>
          <p:nvPr/>
        </p:nvSpPr>
        <p:spPr bwMode="auto">
          <a:xfrm>
            <a:off x="5486400" y="33528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>
                <a:solidFill>
                  <a:srgbClr val="00CC66"/>
                </a:solidFill>
                <a:latin typeface="Times New Roman" pitchFamily="18" charset="0"/>
              </a:rPr>
              <a:t>Random-walk process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Equivalent Collision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544638" y="2135188"/>
            <a:ext cx="5805487" cy="3030537"/>
            <a:chOff x="973" y="1345"/>
            <a:chExt cx="3657" cy="1909"/>
          </a:xfrm>
        </p:grpSpPr>
        <p:sp>
          <p:nvSpPr>
            <p:cNvPr id="12292" name="Oval 4"/>
            <p:cNvSpPr>
              <a:spLocks noChangeArrowheads="1"/>
            </p:cNvSpPr>
            <p:nvPr/>
          </p:nvSpPr>
          <p:spPr bwMode="auto">
            <a:xfrm>
              <a:off x="997" y="2101"/>
              <a:ext cx="585" cy="631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3" name="Oval 5"/>
            <p:cNvSpPr>
              <a:spLocks noChangeArrowheads="1"/>
            </p:cNvSpPr>
            <p:nvPr/>
          </p:nvSpPr>
          <p:spPr bwMode="auto">
            <a:xfrm>
              <a:off x="1578" y="2101"/>
              <a:ext cx="585" cy="631"/>
            </a:xfrm>
            <a:prstGeom prst="ellipse">
              <a:avLst/>
            </a:prstGeom>
            <a:gradFill rotWithShape="1">
              <a:gsLst>
                <a:gs pos="0">
                  <a:srgbClr val="FF6600">
                    <a:alpha val="82999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1243" y="1778"/>
              <a:ext cx="596" cy="257"/>
              <a:chOff x="2395" y="2034"/>
              <a:chExt cx="596" cy="257"/>
            </a:xfrm>
          </p:grpSpPr>
          <p:sp>
            <p:nvSpPr>
              <p:cNvPr id="12314" name="Line 6"/>
              <p:cNvSpPr>
                <a:spLocks noChangeShapeType="1"/>
              </p:cNvSpPr>
              <p:nvPr/>
            </p:nvSpPr>
            <p:spPr bwMode="auto">
              <a:xfrm flipV="1">
                <a:off x="2400" y="2044"/>
                <a:ext cx="0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5" name="Line 7"/>
              <p:cNvSpPr>
                <a:spLocks noChangeShapeType="1"/>
              </p:cNvSpPr>
              <p:nvPr/>
            </p:nvSpPr>
            <p:spPr bwMode="auto">
              <a:xfrm flipV="1">
                <a:off x="2991" y="2043"/>
                <a:ext cx="0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6" name="Line 8"/>
              <p:cNvSpPr>
                <a:spLocks noChangeShapeType="1"/>
              </p:cNvSpPr>
              <p:nvPr/>
            </p:nvSpPr>
            <p:spPr bwMode="auto">
              <a:xfrm>
                <a:off x="2395" y="2167"/>
                <a:ext cx="5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7" name="Text Box 9"/>
              <p:cNvSpPr txBox="1">
                <a:spLocks noChangeArrowheads="1"/>
              </p:cNvSpPr>
              <p:nvPr/>
            </p:nvSpPr>
            <p:spPr bwMode="auto">
              <a:xfrm>
                <a:off x="2589" y="2034"/>
                <a:ext cx="196" cy="23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973" y="2760"/>
              <a:ext cx="596" cy="257"/>
              <a:chOff x="2395" y="2034"/>
              <a:chExt cx="596" cy="257"/>
            </a:xfrm>
          </p:grpSpPr>
          <p:sp>
            <p:nvSpPr>
              <p:cNvPr id="12310" name="Line 12"/>
              <p:cNvSpPr>
                <a:spLocks noChangeShapeType="1"/>
              </p:cNvSpPr>
              <p:nvPr/>
            </p:nvSpPr>
            <p:spPr bwMode="auto">
              <a:xfrm flipV="1">
                <a:off x="2400" y="2044"/>
                <a:ext cx="0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1" name="Line 13"/>
              <p:cNvSpPr>
                <a:spLocks noChangeShapeType="1"/>
              </p:cNvSpPr>
              <p:nvPr/>
            </p:nvSpPr>
            <p:spPr bwMode="auto">
              <a:xfrm flipV="1">
                <a:off x="2991" y="2043"/>
                <a:ext cx="0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2" name="Line 14"/>
              <p:cNvSpPr>
                <a:spLocks noChangeShapeType="1"/>
              </p:cNvSpPr>
              <p:nvPr/>
            </p:nvSpPr>
            <p:spPr bwMode="auto">
              <a:xfrm>
                <a:off x="2395" y="2167"/>
                <a:ext cx="5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13" name="Text Box 15"/>
              <p:cNvSpPr txBox="1">
                <a:spLocks noChangeArrowheads="1"/>
              </p:cNvSpPr>
              <p:nvPr/>
            </p:nvSpPr>
            <p:spPr bwMode="auto">
              <a:xfrm>
                <a:off x="2589" y="2034"/>
                <a:ext cx="196" cy="23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</p:grpSp>
        <p:sp>
          <p:nvSpPr>
            <p:cNvPr id="12296" name="Oval 16"/>
            <p:cNvSpPr>
              <a:spLocks noChangeArrowheads="1"/>
            </p:cNvSpPr>
            <p:nvPr/>
          </p:nvSpPr>
          <p:spPr bwMode="auto">
            <a:xfrm>
              <a:off x="3343" y="2351"/>
              <a:ext cx="45" cy="47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7" name="Oval 17"/>
            <p:cNvSpPr>
              <a:spLocks noChangeArrowheads="1"/>
            </p:cNvSpPr>
            <p:nvPr/>
          </p:nvSpPr>
          <p:spPr bwMode="auto">
            <a:xfrm>
              <a:off x="3403" y="1693"/>
              <a:ext cx="1206" cy="1308"/>
            </a:xfrm>
            <a:prstGeom prst="ellipse">
              <a:avLst/>
            </a:prstGeom>
            <a:gradFill rotWithShape="1">
              <a:gsLst>
                <a:gs pos="0">
                  <a:srgbClr val="FF6600">
                    <a:alpha val="82999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427" y="2997"/>
              <a:ext cx="596" cy="257"/>
              <a:chOff x="2395" y="2034"/>
              <a:chExt cx="596" cy="257"/>
            </a:xfrm>
          </p:grpSpPr>
          <p:sp>
            <p:nvSpPr>
              <p:cNvPr id="12306" name="Line 19"/>
              <p:cNvSpPr>
                <a:spLocks noChangeShapeType="1"/>
              </p:cNvSpPr>
              <p:nvPr/>
            </p:nvSpPr>
            <p:spPr bwMode="auto">
              <a:xfrm flipV="1">
                <a:off x="2400" y="2044"/>
                <a:ext cx="0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7" name="Line 20"/>
              <p:cNvSpPr>
                <a:spLocks noChangeShapeType="1"/>
              </p:cNvSpPr>
              <p:nvPr/>
            </p:nvSpPr>
            <p:spPr bwMode="auto">
              <a:xfrm flipV="1">
                <a:off x="2991" y="2043"/>
                <a:ext cx="0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8" name="Line 21"/>
              <p:cNvSpPr>
                <a:spLocks noChangeShapeType="1"/>
              </p:cNvSpPr>
              <p:nvPr/>
            </p:nvSpPr>
            <p:spPr bwMode="auto">
              <a:xfrm>
                <a:off x="2395" y="2167"/>
                <a:ext cx="5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9" name="Text Box 22"/>
              <p:cNvSpPr txBox="1">
                <a:spLocks noChangeArrowheads="1"/>
              </p:cNvSpPr>
              <p:nvPr/>
            </p:nvSpPr>
            <p:spPr bwMode="auto">
              <a:xfrm>
                <a:off x="2589" y="2034"/>
                <a:ext cx="196" cy="23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</p:grpSp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4017" y="2992"/>
              <a:ext cx="596" cy="257"/>
              <a:chOff x="2395" y="2034"/>
              <a:chExt cx="596" cy="257"/>
            </a:xfrm>
          </p:grpSpPr>
          <p:sp>
            <p:nvSpPr>
              <p:cNvPr id="12302" name="Line 24"/>
              <p:cNvSpPr>
                <a:spLocks noChangeShapeType="1"/>
              </p:cNvSpPr>
              <p:nvPr/>
            </p:nvSpPr>
            <p:spPr bwMode="auto">
              <a:xfrm flipV="1">
                <a:off x="2400" y="2044"/>
                <a:ext cx="0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3" name="Line 25"/>
              <p:cNvSpPr>
                <a:spLocks noChangeShapeType="1"/>
              </p:cNvSpPr>
              <p:nvPr/>
            </p:nvSpPr>
            <p:spPr bwMode="auto">
              <a:xfrm flipV="1">
                <a:off x="2991" y="2043"/>
                <a:ext cx="0" cy="24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4" name="Line 26"/>
              <p:cNvSpPr>
                <a:spLocks noChangeShapeType="1"/>
              </p:cNvSpPr>
              <p:nvPr/>
            </p:nvSpPr>
            <p:spPr bwMode="auto">
              <a:xfrm>
                <a:off x="2395" y="2167"/>
                <a:ext cx="5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05" name="Text Box 27"/>
              <p:cNvSpPr txBox="1">
                <a:spLocks noChangeArrowheads="1"/>
              </p:cNvSpPr>
              <p:nvPr/>
            </p:nvSpPr>
            <p:spPr bwMode="auto">
              <a:xfrm>
                <a:off x="2589" y="2034"/>
                <a:ext cx="196" cy="23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d</a:t>
                </a:r>
              </a:p>
            </p:txBody>
          </p:sp>
        </p:grpSp>
        <p:sp>
          <p:nvSpPr>
            <p:cNvPr id="12300" name="Text Box 28"/>
            <p:cNvSpPr txBox="1">
              <a:spLocks noChangeArrowheads="1"/>
            </p:cNvSpPr>
            <p:nvPr/>
          </p:nvSpPr>
          <p:spPr bwMode="auto">
            <a:xfrm>
              <a:off x="1178" y="1422"/>
              <a:ext cx="6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Collision</a:t>
              </a:r>
            </a:p>
          </p:txBody>
        </p:sp>
        <p:sp>
          <p:nvSpPr>
            <p:cNvPr id="12301" name="Text Box 29"/>
            <p:cNvSpPr txBox="1">
              <a:spLocks noChangeArrowheads="1"/>
            </p:cNvSpPr>
            <p:nvPr/>
          </p:nvSpPr>
          <p:spPr bwMode="auto">
            <a:xfrm>
              <a:off x="3258" y="1345"/>
              <a:ext cx="137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Equivalent Collision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7"/>
          <p:cNvSpPr>
            <a:spLocks noChangeArrowheads="1"/>
          </p:cNvSpPr>
          <p:nvPr/>
        </p:nvSpPr>
        <p:spPr bwMode="auto">
          <a:xfrm>
            <a:off x="1981200" y="2590800"/>
            <a:ext cx="1914525" cy="2076450"/>
          </a:xfrm>
          <a:prstGeom prst="ellipse">
            <a:avLst/>
          </a:prstGeom>
          <a:gradFill rotWithShape="1">
            <a:gsLst>
              <a:gs pos="0">
                <a:srgbClr val="FF6600">
                  <a:alpha val="82999"/>
                </a:srgbClr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9525" algn="ctr">
            <a:solidFill>
              <a:srgbClr val="FF99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Can 3"/>
          <p:cNvSpPr/>
          <p:nvPr/>
        </p:nvSpPr>
        <p:spPr>
          <a:xfrm rot="15398693">
            <a:off x="3766970" y="937548"/>
            <a:ext cx="2034655" cy="4495800"/>
          </a:xfrm>
          <a:prstGeom prst="can">
            <a:avLst/>
          </a:prstGeom>
          <a:solidFill>
            <a:schemeClr val="bg1">
              <a:lumMod val="5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886200" y="3048000"/>
            <a:ext cx="990600" cy="3048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16"/>
          <p:cNvSpPr>
            <a:spLocks noChangeArrowheads="1"/>
          </p:cNvSpPr>
          <p:nvPr/>
        </p:nvSpPr>
        <p:spPr bwMode="auto">
          <a:xfrm>
            <a:off x="5307013" y="3732213"/>
            <a:ext cx="71437" cy="74612"/>
          </a:xfrm>
          <a:prstGeom prst="ellipse">
            <a:avLst/>
          </a:prstGeom>
          <a:gradFill rotWithShape="1">
            <a:gsLst>
              <a:gs pos="0">
                <a:srgbClr val="CCFFFF">
                  <a:alpha val="95000"/>
                </a:srgbClr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9525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5459413" y="2895600"/>
            <a:ext cx="71437" cy="74612"/>
          </a:xfrm>
          <a:prstGeom prst="ellipse">
            <a:avLst/>
          </a:prstGeom>
          <a:gradFill rotWithShape="1">
            <a:gsLst>
              <a:gs pos="0">
                <a:srgbClr val="CCFFFF">
                  <a:alpha val="95000"/>
                </a:srgbClr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9525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6"/>
          <p:cNvSpPr>
            <a:spLocks noChangeArrowheads="1"/>
          </p:cNvSpPr>
          <p:nvPr/>
        </p:nvSpPr>
        <p:spPr bwMode="auto">
          <a:xfrm>
            <a:off x="5611813" y="3048000"/>
            <a:ext cx="71437" cy="74612"/>
          </a:xfrm>
          <a:prstGeom prst="ellipse">
            <a:avLst/>
          </a:prstGeom>
          <a:gradFill rotWithShape="1">
            <a:gsLst>
              <a:gs pos="0">
                <a:srgbClr val="CCFFFF">
                  <a:alpha val="95000"/>
                </a:srgbClr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9525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6629400" y="3581400"/>
            <a:ext cx="71437" cy="74612"/>
          </a:xfrm>
          <a:prstGeom prst="ellipse">
            <a:avLst/>
          </a:prstGeom>
          <a:gradFill rotWithShape="1">
            <a:gsLst>
              <a:gs pos="0">
                <a:srgbClr val="CCFFFF">
                  <a:alpha val="95000"/>
                </a:srgbClr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9525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16"/>
          <p:cNvSpPr>
            <a:spLocks noChangeArrowheads="1"/>
          </p:cNvSpPr>
          <p:nvPr/>
        </p:nvSpPr>
        <p:spPr bwMode="auto">
          <a:xfrm>
            <a:off x="6553200" y="3048000"/>
            <a:ext cx="71437" cy="74612"/>
          </a:xfrm>
          <a:prstGeom prst="ellipse">
            <a:avLst/>
          </a:prstGeom>
          <a:gradFill rotWithShape="1">
            <a:gsLst>
              <a:gs pos="0">
                <a:srgbClr val="CCFFFF">
                  <a:alpha val="95000"/>
                </a:srgbClr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9525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6172200" y="2514600"/>
            <a:ext cx="71437" cy="74612"/>
          </a:xfrm>
          <a:prstGeom prst="ellipse">
            <a:avLst/>
          </a:prstGeom>
          <a:gradFill rotWithShape="1">
            <a:gsLst>
              <a:gs pos="0">
                <a:srgbClr val="CCFFFF">
                  <a:alpha val="95000"/>
                </a:srgbClr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9525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6553200" y="4037013"/>
            <a:ext cx="71437" cy="74612"/>
          </a:xfrm>
          <a:prstGeom prst="ellipse">
            <a:avLst/>
          </a:prstGeom>
          <a:gradFill rotWithShape="1">
            <a:gsLst>
              <a:gs pos="0">
                <a:srgbClr val="CCFFFF">
                  <a:alpha val="95000"/>
                </a:srgbClr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9525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6248400" y="3429000"/>
            <a:ext cx="71437" cy="74612"/>
          </a:xfrm>
          <a:prstGeom prst="ellipse">
            <a:avLst/>
          </a:prstGeom>
          <a:gradFill rotWithShape="1">
            <a:gsLst>
              <a:gs pos="0">
                <a:srgbClr val="CCFFFF">
                  <a:alpha val="95000"/>
                </a:srgbClr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9525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6858000" y="3352800"/>
            <a:ext cx="71437" cy="74612"/>
          </a:xfrm>
          <a:prstGeom prst="ellipse">
            <a:avLst/>
          </a:prstGeom>
          <a:gradFill rotWithShape="1">
            <a:gsLst>
              <a:gs pos="0">
                <a:srgbClr val="CCFFFF">
                  <a:alpha val="95000"/>
                </a:srgbClr>
              </a:gs>
              <a:gs pos="100000">
                <a:schemeClr val="bg1"/>
              </a:gs>
            </a:gsLst>
            <a:path path="rect">
              <a:fillToRect l="100000" t="100000"/>
            </a:path>
          </a:gradFill>
          <a:ln w="9525" algn="ctr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3429000" y="1447800"/>
            <a:ext cx="1622424" cy="1597025"/>
            <a:chOff x="5459413" y="2667000"/>
            <a:chExt cx="1622424" cy="1597025"/>
          </a:xfrm>
        </p:grpSpPr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459413" y="38846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16"/>
            <p:cNvSpPr>
              <a:spLocks noChangeArrowheads="1"/>
            </p:cNvSpPr>
            <p:nvPr/>
          </p:nvSpPr>
          <p:spPr bwMode="auto">
            <a:xfrm>
              <a:off x="5611813" y="3048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16"/>
            <p:cNvSpPr>
              <a:spLocks noChangeArrowheads="1"/>
            </p:cNvSpPr>
            <p:nvPr/>
          </p:nvSpPr>
          <p:spPr bwMode="auto">
            <a:xfrm>
              <a:off x="5764213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auto">
            <a:xfrm>
              <a:off x="6781800" y="37338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6705600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6"/>
            <p:cNvSpPr>
              <a:spLocks noChangeArrowheads="1"/>
            </p:cNvSpPr>
            <p:nvPr/>
          </p:nvSpPr>
          <p:spPr bwMode="auto">
            <a:xfrm>
              <a:off x="6324600" y="2667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6"/>
            <p:cNvSpPr>
              <a:spLocks noChangeArrowheads="1"/>
            </p:cNvSpPr>
            <p:nvPr/>
          </p:nvSpPr>
          <p:spPr bwMode="auto">
            <a:xfrm>
              <a:off x="6705600" y="41894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6400800" y="3581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7010400" y="35052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590800" y="3962400"/>
            <a:ext cx="1622424" cy="1597025"/>
            <a:chOff x="5459413" y="2667000"/>
            <a:chExt cx="1622424" cy="1597025"/>
          </a:xfrm>
        </p:grpSpPr>
        <p:sp>
          <p:nvSpPr>
            <p:cNvPr id="29" name="Oval 16"/>
            <p:cNvSpPr>
              <a:spLocks noChangeArrowheads="1"/>
            </p:cNvSpPr>
            <p:nvPr/>
          </p:nvSpPr>
          <p:spPr bwMode="auto">
            <a:xfrm>
              <a:off x="5459413" y="38846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16"/>
            <p:cNvSpPr>
              <a:spLocks noChangeArrowheads="1"/>
            </p:cNvSpPr>
            <p:nvPr/>
          </p:nvSpPr>
          <p:spPr bwMode="auto">
            <a:xfrm>
              <a:off x="5611813" y="3048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5764213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16"/>
            <p:cNvSpPr>
              <a:spLocks noChangeArrowheads="1"/>
            </p:cNvSpPr>
            <p:nvPr/>
          </p:nvSpPr>
          <p:spPr bwMode="auto">
            <a:xfrm>
              <a:off x="6781800" y="37338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6"/>
            <p:cNvSpPr>
              <a:spLocks noChangeArrowheads="1"/>
            </p:cNvSpPr>
            <p:nvPr/>
          </p:nvSpPr>
          <p:spPr bwMode="auto">
            <a:xfrm>
              <a:off x="6705600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16"/>
            <p:cNvSpPr>
              <a:spLocks noChangeArrowheads="1"/>
            </p:cNvSpPr>
            <p:nvPr/>
          </p:nvSpPr>
          <p:spPr bwMode="auto">
            <a:xfrm>
              <a:off x="6324600" y="2667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16"/>
            <p:cNvSpPr>
              <a:spLocks noChangeArrowheads="1"/>
            </p:cNvSpPr>
            <p:nvPr/>
          </p:nvSpPr>
          <p:spPr bwMode="auto">
            <a:xfrm>
              <a:off x="6705600" y="41894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6"/>
            <p:cNvSpPr>
              <a:spLocks noChangeArrowheads="1"/>
            </p:cNvSpPr>
            <p:nvPr/>
          </p:nvSpPr>
          <p:spPr bwMode="auto">
            <a:xfrm>
              <a:off x="6400800" y="3581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7010400" y="35052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733800" y="3200400"/>
            <a:ext cx="1622424" cy="1597025"/>
            <a:chOff x="5459413" y="2667000"/>
            <a:chExt cx="1622424" cy="1597025"/>
          </a:xfrm>
        </p:grpSpPr>
        <p:sp>
          <p:nvSpPr>
            <p:cNvPr id="39" name="Oval 16"/>
            <p:cNvSpPr>
              <a:spLocks noChangeArrowheads="1"/>
            </p:cNvSpPr>
            <p:nvPr/>
          </p:nvSpPr>
          <p:spPr bwMode="auto">
            <a:xfrm>
              <a:off x="5459413" y="38846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16"/>
            <p:cNvSpPr>
              <a:spLocks noChangeArrowheads="1"/>
            </p:cNvSpPr>
            <p:nvPr/>
          </p:nvSpPr>
          <p:spPr bwMode="auto">
            <a:xfrm>
              <a:off x="5611813" y="3048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16"/>
            <p:cNvSpPr>
              <a:spLocks noChangeArrowheads="1"/>
            </p:cNvSpPr>
            <p:nvPr/>
          </p:nvSpPr>
          <p:spPr bwMode="auto">
            <a:xfrm>
              <a:off x="5764213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16"/>
            <p:cNvSpPr>
              <a:spLocks noChangeArrowheads="1"/>
            </p:cNvSpPr>
            <p:nvPr/>
          </p:nvSpPr>
          <p:spPr bwMode="auto">
            <a:xfrm>
              <a:off x="6781800" y="37338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6"/>
            <p:cNvSpPr>
              <a:spLocks noChangeArrowheads="1"/>
            </p:cNvSpPr>
            <p:nvPr/>
          </p:nvSpPr>
          <p:spPr bwMode="auto">
            <a:xfrm>
              <a:off x="6705600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6324600" y="2667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6"/>
            <p:cNvSpPr>
              <a:spLocks noChangeArrowheads="1"/>
            </p:cNvSpPr>
            <p:nvPr/>
          </p:nvSpPr>
          <p:spPr bwMode="auto">
            <a:xfrm>
              <a:off x="6705600" y="41894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6"/>
            <p:cNvSpPr>
              <a:spLocks noChangeArrowheads="1"/>
            </p:cNvSpPr>
            <p:nvPr/>
          </p:nvSpPr>
          <p:spPr bwMode="auto">
            <a:xfrm>
              <a:off x="6400800" y="3581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7010400" y="35052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34000" y="4495800"/>
            <a:ext cx="1622424" cy="1597025"/>
            <a:chOff x="5459413" y="2667000"/>
            <a:chExt cx="1622424" cy="1597025"/>
          </a:xfrm>
        </p:grpSpPr>
        <p:sp>
          <p:nvSpPr>
            <p:cNvPr id="49" name="Oval 16"/>
            <p:cNvSpPr>
              <a:spLocks noChangeArrowheads="1"/>
            </p:cNvSpPr>
            <p:nvPr/>
          </p:nvSpPr>
          <p:spPr bwMode="auto">
            <a:xfrm>
              <a:off x="5459413" y="38846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16"/>
            <p:cNvSpPr>
              <a:spLocks noChangeArrowheads="1"/>
            </p:cNvSpPr>
            <p:nvPr/>
          </p:nvSpPr>
          <p:spPr bwMode="auto">
            <a:xfrm>
              <a:off x="5611813" y="3048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16"/>
            <p:cNvSpPr>
              <a:spLocks noChangeArrowheads="1"/>
            </p:cNvSpPr>
            <p:nvPr/>
          </p:nvSpPr>
          <p:spPr bwMode="auto">
            <a:xfrm>
              <a:off x="5764213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16"/>
            <p:cNvSpPr>
              <a:spLocks noChangeArrowheads="1"/>
            </p:cNvSpPr>
            <p:nvPr/>
          </p:nvSpPr>
          <p:spPr bwMode="auto">
            <a:xfrm>
              <a:off x="6781800" y="37338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16"/>
            <p:cNvSpPr>
              <a:spLocks noChangeArrowheads="1"/>
            </p:cNvSpPr>
            <p:nvPr/>
          </p:nvSpPr>
          <p:spPr bwMode="auto">
            <a:xfrm>
              <a:off x="6705600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16"/>
            <p:cNvSpPr>
              <a:spLocks noChangeArrowheads="1"/>
            </p:cNvSpPr>
            <p:nvPr/>
          </p:nvSpPr>
          <p:spPr bwMode="auto">
            <a:xfrm>
              <a:off x="6324600" y="2667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16"/>
            <p:cNvSpPr>
              <a:spLocks noChangeArrowheads="1"/>
            </p:cNvSpPr>
            <p:nvPr/>
          </p:nvSpPr>
          <p:spPr bwMode="auto">
            <a:xfrm>
              <a:off x="6705600" y="41894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6400800" y="3581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7010400" y="35052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447800" y="990600"/>
            <a:ext cx="1622424" cy="1597025"/>
            <a:chOff x="5459413" y="2667000"/>
            <a:chExt cx="1622424" cy="1597025"/>
          </a:xfrm>
        </p:grpSpPr>
        <p:sp>
          <p:nvSpPr>
            <p:cNvPr id="59" name="Oval 16"/>
            <p:cNvSpPr>
              <a:spLocks noChangeArrowheads="1"/>
            </p:cNvSpPr>
            <p:nvPr/>
          </p:nvSpPr>
          <p:spPr bwMode="auto">
            <a:xfrm>
              <a:off x="5459413" y="38846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Oval 16"/>
            <p:cNvSpPr>
              <a:spLocks noChangeArrowheads="1"/>
            </p:cNvSpPr>
            <p:nvPr/>
          </p:nvSpPr>
          <p:spPr bwMode="auto">
            <a:xfrm>
              <a:off x="5611813" y="3048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Oval 16"/>
            <p:cNvSpPr>
              <a:spLocks noChangeArrowheads="1"/>
            </p:cNvSpPr>
            <p:nvPr/>
          </p:nvSpPr>
          <p:spPr bwMode="auto">
            <a:xfrm>
              <a:off x="5764213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16"/>
            <p:cNvSpPr>
              <a:spLocks noChangeArrowheads="1"/>
            </p:cNvSpPr>
            <p:nvPr/>
          </p:nvSpPr>
          <p:spPr bwMode="auto">
            <a:xfrm>
              <a:off x="6781800" y="37338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16"/>
            <p:cNvSpPr>
              <a:spLocks noChangeArrowheads="1"/>
            </p:cNvSpPr>
            <p:nvPr/>
          </p:nvSpPr>
          <p:spPr bwMode="auto">
            <a:xfrm>
              <a:off x="6705600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16"/>
            <p:cNvSpPr>
              <a:spLocks noChangeArrowheads="1"/>
            </p:cNvSpPr>
            <p:nvPr/>
          </p:nvSpPr>
          <p:spPr bwMode="auto">
            <a:xfrm>
              <a:off x="6324600" y="2667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Oval 16"/>
            <p:cNvSpPr>
              <a:spLocks noChangeArrowheads="1"/>
            </p:cNvSpPr>
            <p:nvPr/>
          </p:nvSpPr>
          <p:spPr bwMode="auto">
            <a:xfrm>
              <a:off x="6705600" y="41894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Oval 16"/>
            <p:cNvSpPr>
              <a:spLocks noChangeArrowheads="1"/>
            </p:cNvSpPr>
            <p:nvPr/>
          </p:nvSpPr>
          <p:spPr bwMode="auto">
            <a:xfrm>
              <a:off x="6400800" y="3581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7010400" y="35052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914400" y="2514600"/>
            <a:ext cx="1622424" cy="1597025"/>
            <a:chOff x="5459413" y="2667000"/>
            <a:chExt cx="1622424" cy="1597025"/>
          </a:xfrm>
        </p:grpSpPr>
        <p:sp>
          <p:nvSpPr>
            <p:cNvPr id="69" name="Oval 16"/>
            <p:cNvSpPr>
              <a:spLocks noChangeArrowheads="1"/>
            </p:cNvSpPr>
            <p:nvPr/>
          </p:nvSpPr>
          <p:spPr bwMode="auto">
            <a:xfrm>
              <a:off x="5459413" y="38846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Oval 16"/>
            <p:cNvSpPr>
              <a:spLocks noChangeArrowheads="1"/>
            </p:cNvSpPr>
            <p:nvPr/>
          </p:nvSpPr>
          <p:spPr bwMode="auto">
            <a:xfrm>
              <a:off x="5611813" y="3048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Oval 16"/>
            <p:cNvSpPr>
              <a:spLocks noChangeArrowheads="1"/>
            </p:cNvSpPr>
            <p:nvPr/>
          </p:nvSpPr>
          <p:spPr bwMode="auto">
            <a:xfrm>
              <a:off x="5764213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Oval 16"/>
            <p:cNvSpPr>
              <a:spLocks noChangeArrowheads="1"/>
            </p:cNvSpPr>
            <p:nvPr/>
          </p:nvSpPr>
          <p:spPr bwMode="auto">
            <a:xfrm>
              <a:off x="6781800" y="37338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Oval 16"/>
            <p:cNvSpPr>
              <a:spLocks noChangeArrowheads="1"/>
            </p:cNvSpPr>
            <p:nvPr/>
          </p:nvSpPr>
          <p:spPr bwMode="auto">
            <a:xfrm>
              <a:off x="6705600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Oval 16"/>
            <p:cNvSpPr>
              <a:spLocks noChangeArrowheads="1"/>
            </p:cNvSpPr>
            <p:nvPr/>
          </p:nvSpPr>
          <p:spPr bwMode="auto">
            <a:xfrm>
              <a:off x="6324600" y="2667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Oval 16"/>
            <p:cNvSpPr>
              <a:spLocks noChangeArrowheads="1"/>
            </p:cNvSpPr>
            <p:nvPr/>
          </p:nvSpPr>
          <p:spPr bwMode="auto">
            <a:xfrm>
              <a:off x="6705600" y="41894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Oval 16"/>
            <p:cNvSpPr>
              <a:spLocks noChangeArrowheads="1"/>
            </p:cNvSpPr>
            <p:nvPr/>
          </p:nvSpPr>
          <p:spPr bwMode="auto">
            <a:xfrm>
              <a:off x="6400800" y="3581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7010400" y="35052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990600" y="4343400"/>
            <a:ext cx="1622424" cy="1597025"/>
            <a:chOff x="5459413" y="2667000"/>
            <a:chExt cx="1622424" cy="1597025"/>
          </a:xfrm>
        </p:grpSpPr>
        <p:sp>
          <p:nvSpPr>
            <p:cNvPr id="79" name="Oval 16"/>
            <p:cNvSpPr>
              <a:spLocks noChangeArrowheads="1"/>
            </p:cNvSpPr>
            <p:nvPr/>
          </p:nvSpPr>
          <p:spPr bwMode="auto">
            <a:xfrm>
              <a:off x="5459413" y="38846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Oval 16"/>
            <p:cNvSpPr>
              <a:spLocks noChangeArrowheads="1"/>
            </p:cNvSpPr>
            <p:nvPr/>
          </p:nvSpPr>
          <p:spPr bwMode="auto">
            <a:xfrm>
              <a:off x="5611813" y="3048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Oval 16"/>
            <p:cNvSpPr>
              <a:spLocks noChangeArrowheads="1"/>
            </p:cNvSpPr>
            <p:nvPr/>
          </p:nvSpPr>
          <p:spPr bwMode="auto">
            <a:xfrm>
              <a:off x="5764213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Oval 16"/>
            <p:cNvSpPr>
              <a:spLocks noChangeArrowheads="1"/>
            </p:cNvSpPr>
            <p:nvPr/>
          </p:nvSpPr>
          <p:spPr bwMode="auto">
            <a:xfrm>
              <a:off x="6781800" y="37338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16"/>
            <p:cNvSpPr>
              <a:spLocks noChangeArrowheads="1"/>
            </p:cNvSpPr>
            <p:nvPr/>
          </p:nvSpPr>
          <p:spPr bwMode="auto">
            <a:xfrm>
              <a:off x="6705600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16"/>
            <p:cNvSpPr>
              <a:spLocks noChangeArrowheads="1"/>
            </p:cNvSpPr>
            <p:nvPr/>
          </p:nvSpPr>
          <p:spPr bwMode="auto">
            <a:xfrm>
              <a:off x="6324600" y="2667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16"/>
            <p:cNvSpPr>
              <a:spLocks noChangeArrowheads="1"/>
            </p:cNvSpPr>
            <p:nvPr/>
          </p:nvSpPr>
          <p:spPr bwMode="auto">
            <a:xfrm>
              <a:off x="6705600" y="41894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16"/>
            <p:cNvSpPr>
              <a:spLocks noChangeArrowheads="1"/>
            </p:cNvSpPr>
            <p:nvPr/>
          </p:nvSpPr>
          <p:spPr bwMode="auto">
            <a:xfrm>
              <a:off x="6400800" y="3581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6"/>
            <p:cNvSpPr>
              <a:spLocks noChangeArrowheads="1"/>
            </p:cNvSpPr>
            <p:nvPr/>
          </p:nvSpPr>
          <p:spPr bwMode="auto">
            <a:xfrm>
              <a:off x="7010400" y="35052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3810000" y="5260975"/>
            <a:ext cx="1622424" cy="1597025"/>
            <a:chOff x="5459413" y="2667000"/>
            <a:chExt cx="1622424" cy="1597025"/>
          </a:xfrm>
        </p:grpSpPr>
        <p:sp>
          <p:nvSpPr>
            <p:cNvPr id="89" name="Oval 16"/>
            <p:cNvSpPr>
              <a:spLocks noChangeArrowheads="1"/>
            </p:cNvSpPr>
            <p:nvPr/>
          </p:nvSpPr>
          <p:spPr bwMode="auto">
            <a:xfrm>
              <a:off x="5459413" y="38846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6"/>
            <p:cNvSpPr>
              <a:spLocks noChangeArrowheads="1"/>
            </p:cNvSpPr>
            <p:nvPr/>
          </p:nvSpPr>
          <p:spPr bwMode="auto">
            <a:xfrm>
              <a:off x="5611813" y="3048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" name="Oval 16"/>
            <p:cNvSpPr>
              <a:spLocks noChangeArrowheads="1"/>
            </p:cNvSpPr>
            <p:nvPr/>
          </p:nvSpPr>
          <p:spPr bwMode="auto">
            <a:xfrm>
              <a:off x="5764213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Oval 16"/>
            <p:cNvSpPr>
              <a:spLocks noChangeArrowheads="1"/>
            </p:cNvSpPr>
            <p:nvPr/>
          </p:nvSpPr>
          <p:spPr bwMode="auto">
            <a:xfrm>
              <a:off x="6781800" y="37338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Oval 16"/>
            <p:cNvSpPr>
              <a:spLocks noChangeArrowheads="1"/>
            </p:cNvSpPr>
            <p:nvPr/>
          </p:nvSpPr>
          <p:spPr bwMode="auto">
            <a:xfrm>
              <a:off x="6705600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Oval 16"/>
            <p:cNvSpPr>
              <a:spLocks noChangeArrowheads="1"/>
            </p:cNvSpPr>
            <p:nvPr/>
          </p:nvSpPr>
          <p:spPr bwMode="auto">
            <a:xfrm>
              <a:off x="6324600" y="2667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Oval 16"/>
            <p:cNvSpPr>
              <a:spLocks noChangeArrowheads="1"/>
            </p:cNvSpPr>
            <p:nvPr/>
          </p:nvSpPr>
          <p:spPr bwMode="auto">
            <a:xfrm>
              <a:off x="6705600" y="41894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Oval 16"/>
            <p:cNvSpPr>
              <a:spLocks noChangeArrowheads="1"/>
            </p:cNvSpPr>
            <p:nvPr/>
          </p:nvSpPr>
          <p:spPr bwMode="auto">
            <a:xfrm>
              <a:off x="6400800" y="3581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Oval 96"/>
            <p:cNvSpPr>
              <a:spLocks noChangeArrowheads="1"/>
            </p:cNvSpPr>
            <p:nvPr/>
          </p:nvSpPr>
          <p:spPr bwMode="auto">
            <a:xfrm>
              <a:off x="7010400" y="35052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781800" y="1295400"/>
            <a:ext cx="1622424" cy="1597025"/>
            <a:chOff x="5459413" y="2667000"/>
            <a:chExt cx="1622424" cy="1597025"/>
          </a:xfrm>
        </p:grpSpPr>
        <p:sp>
          <p:nvSpPr>
            <p:cNvPr id="99" name="Oval 16"/>
            <p:cNvSpPr>
              <a:spLocks noChangeArrowheads="1"/>
            </p:cNvSpPr>
            <p:nvPr/>
          </p:nvSpPr>
          <p:spPr bwMode="auto">
            <a:xfrm>
              <a:off x="5459413" y="38846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Oval 16"/>
            <p:cNvSpPr>
              <a:spLocks noChangeArrowheads="1"/>
            </p:cNvSpPr>
            <p:nvPr/>
          </p:nvSpPr>
          <p:spPr bwMode="auto">
            <a:xfrm>
              <a:off x="5611813" y="3048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Oval 16"/>
            <p:cNvSpPr>
              <a:spLocks noChangeArrowheads="1"/>
            </p:cNvSpPr>
            <p:nvPr/>
          </p:nvSpPr>
          <p:spPr bwMode="auto">
            <a:xfrm>
              <a:off x="5764213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Oval 16"/>
            <p:cNvSpPr>
              <a:spLocks noChangeArrowheads="1"/>
            </p:cNvSpPr>
            <p:nvPr/>
          </p:nvSpPr>
          <p:spPr bwMode="auto">
            <a:xfrm>
              <a:off x="6781800" y="37338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Oval 16"/>
            <p:cNvSpPr>
              <a:spLocks noChangeArrowheads="1"/>
            </p:cNvSpPr>
            <p:nvPr/>
          </p:nvSpPr>
          <p:spPr bwMode="auto">
            <a:xfrm>
              <a:off x="6705600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Oval 16"/>
            <p:cNvSpPr>
              <a:spLocks noChangeArrowheads="1"/>
            </p:cNvSpPr>
            <p:nvPr/>
          </p:nvSpPr>
          <p:spPr bwMode="auto">
            <a:xfrm>
              <a:off x="6324600" y="2667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Oval 16"/>
            <p:cNvSpPr>
              <a:spLocks noChangeArrowheads="1"/>
            </p:cNvSpPr>
            <p:nvPr/>
          </p:nvSpPr>
          <p:spPr bwMode="auto">
            <a:xfrm>
              <a:off x="6705600" y="41894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Oval 16"/>
            <p:cNvSpPr>
              <a:spLocks noChangeArrowheads="1"/>
            </p:cNvSpPr>
            <p:nvPr/>
          </p:nvSpPr>
          <p:spPr bwMode="auto">
            <a:xfrm>
              <a:off x="6400800" y="3581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Oval 106"/>
            <p:cNvSpPr>
              <a:spLocks noChangeArrowheads="1"/>
            </p:cNvSpPr>
            <p:nvPr/>
          </p:nvSpPr>
          <p:spPr bwMode="auto">
            <a:xfrm>
              <a:off x="7010400" y="35052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6934200" y="3810000"/>
            <a:ext cx="1622424" cy="1597025"/>
            <a:chOff x="5459413" y="2667000"/>
            <a:chExt cx="1622424" cy="1597025"/>
          </a:xfrm>
        </p:grpSpPr>
        <p:sp>
          <p:nvSpPr>
            <p:cNvPr id="109" name="Oval 16"/>
            <p:cNvSpPr>
              <a:spLocks noChangeArrowheads="1"/>
            </p:cNvSpPr>
            <p:nvPr/>
          </p:nvSpPr>
          <p:spPr bwMode="auto">
            <a:xfrm>
              <a:off x="5459413" y="38846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Oval 16"/>
            <p:cNvSpPr>
              <a:spLocks noChangeArrowheads="1"/>
            </p:cNvSpPr>
            <p:nvPr/>
          </p:nvSpPr>
          <p:spPr bwMode="auto">
            <a:xfrm>
              <a:off x="5611813" y="3048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Oval 16"/>
            <p:cNvSpPr>
              <a:spLocks noChangeArrowheads="1"/>
            </p:cNvSpPr>
            <p:nvPr/>
          </p:nvSpPr>
          <p:spPr bwMode="auto">
            <a:xfrm>
              <a:off x="5764213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Oval 16"/>
            <p:cNvSpPr>
              <a:spLocks noChangeArrowheads="1"/>
            </p:cNvSpPr>
            <p:nvPr/>
          </p:nvSpPr>
          <p:spPr bwMode="auto">
            <a:xfrm>
              <a:off x="6781800" y="37338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Oval 16"/>
            <p:cNvSpPr>
              <a:spLocks noChangeArrowheads="1"/>
            </p:cNvSpPr>
            <p:nvPr/>
          </p:nvSpPr>
          <p:spPr bwMode="auto">
            <a:xfrm>
              <a:off x="6705600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Oval 16"/>
            <p:cNvSpPr>
              <a:spLocks noChangeArrowheads="1"/>
            </p:cNvSpPr>
            <p:nvPr/>
          </p:nvSpPr>
          <p:spPr bwMode="auto">
            <a:xfrm>
              <a:off x="6324600" y="2667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16"/>
            <p:cNvSpPr>
              <a:spLocks noChangeArrowheads="1"/>
            </p:cNvSpPr>
            <p:nvPr/>
          </p:nvSpPr>
          <p:spPr bwMode="auto">
            <a:xfrm>
              <a:off x="6705600" y="41894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16"/>
            <p:cNvSpPr>
              <a:spLocks noChangeArrowheads="1"/>
            </p:cNvSpPr>
            <p:nvPr/>
          </p:nvSpPr>
          <p:spPr bwMode="auto">
            <a:xfrm>
              <a:off x="6400800" y="3581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116"/>
            <p:cNvSpPr>
              <a:spLocks noChangeArrowheads="1"/>
            </p:cNvSpPr>
            <p:nvPr/>
          </p:nvSpPr>
          <p:spPr bwMode="auto">
            <a:xfrm>
              <a:off x="7010400" y="35052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5334000" y="914400"/>
            <a:ext cx="1622424" cy="1597025"/>
            <a:chOff x="5459413" y="2667000"/>
            <a:chExt cx="1622424" cy="1597025"/>
          </a:xfrm>
        </p:grpSpPr>
        <p:sp>
          <p:nvSpPr>
            <p:cNvPr id="119" name="Oval 16"/>
            <p:cNvSpPr>
              <a:spLocks noChangeArrowheads="1"/>
            </p:cNvSpPr>
            <p:nvPr/>
          </p:nvSpPr>
          <p:spPr bwMode="auto">
            <a:xfrm>
              <a:off x="5459413" y="38846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Oval 16"/>
            <p:cNvSpPr>
              <a:spLocks noChangeArrowheads="1"/>
            </p:cNvSpPr>
            <p:nvPr/>
          </p:nvSpPr>
          <p:spPr bwMode="auto">
            <a:xfrm>
              <a:off x="5611813" y="3048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Oval 16"/>
            <p:cNvSpPr>
              <a:spLocks noChangeArrowheads="1"/>
            </p:cNvSpPr>
            <p:nvPr/>
          </p:nvSpPr>
          <p:spPr bwMode="auto">
            <a:xfrm>
              <a:off x="5764213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Oval 16"/>
            <p:cNvSpPr>
              <a:spLocks noChangeArrowheads="1"/>
            </p:cNvSpPr>
            <p:nvPr/>
          </p:nvSpPr>
          <p:spPr bwMode="auto">
            <a:xfrm>
              <a:off x="6781800" y="37338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Oval 16"/>
            <p:cNvSpPr>
              <a:spLocks noChangeArrowheads="1"/>
            </p:cNvSpPr>
            <p:nvPr/>
          </p:nvSpPr>
          <p:spPr bwMode="auto">
            <a:xfrm>
              <a:off x="6705600" y="3200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Oval 16"/>
            <p:cNvSpPr>
              <a:spLocks noChangeArrowheads="1"/>
            </p:cNvSpPr>
            <p:nvPr/>
          </p:nvSpPr>
          <p:spPr bwMode="auto">
            <a:xfrm>
              <a:off x="6324600" y="26670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6"/>
            <p:cNvSpPr>
              <a:spLocks noChangeArrowheads="1"/>
            </p:cNvSpPr>
            <p:nvPr/>
          </p:nvSpPr>
          <p:spPr bwMode="auto">
            <a:xfrm>
              <a:off x="6705600" y="4189413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Oval 16"/>
            <p:cNvSpPr>
              <a:spLocks noChangeArrowheads="1"/>
            </p:cNvSpPr>
            <p:nvPr/>
          </p:nvSpPr>
          <p:spPr bwMode="auto">
            <a:xfrm>
              <a:off x="6400800" y="35814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Oval 126"/>
            <p:cNvSpPr>
              <a:spLocks noChangeArrowheads="1"/>
            </p:cNvSpPr>
            <p:nvPr/>
          </p:nvSpPr>
          <p:spPr bwMode="auto">
            <a:xfrm>
              <a:off x="7010400" y="3505200"/>
              <a:ext cx="71437" cy="74612"/>
            </a:xfrm>
            <a:prstGeom prst="ellipse">
              <a:avLst/>
            </a:prstGeom>
            <a:gradFill rotWithShape="1">
              <a:gsLst>
                <a:gs pos="0">
                  <a:srgbClr val="CCFFFF">
                    <a:alpha val="95000"/>
                  </a:srgbClr>
                </a:gs>
                <a:gs pos="100000">
                  <a:schemeClr val="bg1"/>
                </a:gs>
              </a:gsLst>
              <a:path path="rect">
                <a:fillToRect l="100000" t="100000"/>
              </a:path>
            </a:gradFill>
            <a:ln w="9525" algn="ctr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438400" y="2133600"/>
            <a:ext cx="76200" cy="45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6400800" y="1219200"/>
            <a:ext cx="76200" cy="457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 flipV="1">
            <a:off x="2514600" y="1447800"/>
            <a:ext cx="3886200" cy="9144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4267200" y="1600200"/>
            <a:ext cx="31451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</a:t>
            </a:r>
          </a:p>
        </p:txBody>
      </p:sp>
      <p:cxnSp>
        <p:nvCxnSpPr>
          <p:cNvPr id="133" name="Straight Arrow Connector 132"/>
          <p:cNvCxnSpPr/>
          <p:nvPr/>
        </p:nvCxnSpPr>
        <p:spPr>
          <a:xfrm flipH="1" flipV="1">
            <a:off x="5105400" y="2057400"/>
            <a:ext cx="457200" cy="19812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4876800" y="2895600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</a:t>
            </a:r>
          </a:p>
        </p:txBody>
      </p:sp>
    </p:spTree>
    <p:extLst>
      <p:ext uri="{BB962C8B-B14F-4D97-AF65-F5344CB8AC3E}">
        <p14:creationId xmlns:p14="http://schemas.microsoft.com/office/powerpoint/2010/main" val="29193146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Mean Free Path</a:t>
            </a:r>
          </a:p>
        </p:txBody>
      </p:sp>
      <p:sp>
        <p:nvSpPr>
          <p:cNvPr id="2052" name="Oval 3"/>
          <p:cNvSpPr>
            <a:spLocks noChangeArrowheads="1"/>
          </p:cNvSpPr>
          <p:nvPr/>
        </p:nvSpPr>
        <p:spPr bwMode="auto">
          <a:xfrm>
            <a:off x="57150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3" name="Oval 4"/>
          <p:cNvSpPr>
            <a:spLocks noChangeArrowheads="1"/>
          </p:cNvSpPr>
          <p:nvPr/>
        </p:nvSpPr>
        <p:spPr bwMode="auto">
          <a:xfrm>
            <a:off x="5562600" y="624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4" name="Oval 5"/>
          <p:cNvSpPr>
            <a:spLocks noChangeArrowheads="1"/>
          </p:cNvSpPr>
          <p:nvPr/>
        </p:nvSpPr>
        <p:spPr bwMode="auto">
          <a:xfrm>
            <a:off x="57912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5" name="Oval 6"/>
          <p:cNvSpPr>
            <a:spLocks noChangeArrowheads="1"/>
          </p:cNvSpPr>
          <p:nvPr/>
        </p:nvSpPr>
        <p:spPr bwMode="auto">
          <a:xfrm>
            <a:off x="6172200" y="601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6" name="Oval 7"/>
          <p:cNvSpPr>
            <a:spLocks noChangeArrowheads="1"/>
          </p:cNvSpPr>
          <p:nvPr/>
        </p:nvSpPr>
        <p:spPr bwMode="auto">
          <a:xfrm>
            <a:off x="7162800" y="533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Oval 8"/>
          <p:cNvSpPr>
            <a:spLocks noChangeArrowheads="1"/>
          </p:cNvSpPr>
          <p:nvPr/>
        </p:nvSpPr>
        <p:spPr bwMode="auto">
          <a:xfrm>
            <a:off x="62484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Oval 9"/>
          <p:cNvSpPr>
            <a:spLocks noChangeArrowheads="1"/>
          </p:cNvSpPr>
          <p:nvPr/>
        </p:nvSpPr>
        <p:spPr bwMode="auto">
          <a:xfrm>
            <a:off x="85344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Oval 10"/>
          <p:cNvSpPr>
            <a:spLocks noChangeArrowheads="1"/>
          </p:cNvSpPr>
          <p:nvPr/>
        </p:nvSpPr>
        <p:spPr bwMode="auto">
          <a:xfrm>
            <a:off x="67056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Oval 11"/>
          <p:cNvSpPr>
            <a:spLocks noChangeArrowheads="1"/>
          </p:cNvSpPr>
          <p:nvPr/>
        </p:nvSpPr>
        <p:spPr bwMode="auto">
          <a:xfrm>
            <a:off x="7620000" y="556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Oval 12"/>
          <p:cNvSpPr>
            <a:spLocks noChangeArrowheads="1"/>
          </p:cNvSpPr>
          <p:nvPr/>
        </p:nvSpPr>
        <p:spPr bwMode="auto">
          <a:xfrm>
            <a:off x="54102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Oval 13"/>
          <p:cNvSpPr>
            <a:spLocks noChangeArrowheads="1"/>
          </p:cNvSpPr>
          <p:nvPr/>
        </p:nvSpPr>
        <p:spPr bwMode="auto">
          <a:xfrm>
            <a:off x="60960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Oval 14"/>
          <p:cNvSpPr>
            <a:spLocks noChangeArrowheads="1"/>
          </p:cNvSpPr>
          <p:nvPr/>
        </p:nvSpPr>
        <p:spPr bwMode="auto">
          <a:xfrm>
            <a:off x="53340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Oval 15"/>
          <p:cNvSpPr>
            <a:spLocks noChangeArrowheads="1"/>
          </p:cNvSpPr>
          <p:nvPr/>
        </p:nvSpPr>
        <p:spPr bwMode="auto">
          <a:xfrm>
            <a:off x="67056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Oval 16"/>
          <p:cNvSpPr>
            <a:spLocks noChangeArrowheads="1"/>
          </p:cNvSpPr>
          <p:nvPr/>
        </p:nvSpPr>
        <p:spPr bwMode="auto">
          <a:xfrm>
            <a:off x="66294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Oval 17"/>
          <p:cNvSpPr>
            <a:spLocks noChangeArrowheads="1"/>
          </p:cNvSpPr>
          <p:nvPr/>
        </p:nvSpPr>
        <p:spPr bwMode="auto">
          <a:xfrm>
            <a:off x="79248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Oval 18"/>
          <p:cNvSpPr>
            <a:spLocks noChangeArrowheads="1"/>
          </p:cNvSpPr>
          <p:nvPr/>
        </p:nvSpPr>
        <p:spPr bwMode="auto">
          <a:xfrm>
            <a:off x="74676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Oval 19"/>
          <p:cNvSpPr>
            <a:spLocks noChangeArrowheads="1"/>
          </p:cNvSpPr>
          <p:nvPr/>
        </p:nvSpPr>
        <p:spPr bwMode="auto">
          <a:xfrm>
            <a:off x="70104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Oval 20"/>
          <p:cNvSpPr>
            <a:spLocks noChangeArrowheads="1"/>
          </p:cNvSpPr>
          <p:nvPr/>
        </p:nvSpPr>
        <p:spPr bwMode="auto">
          <a:xfrm>
            <a:off x="80772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Oval 21"/>
          <p:cNvSpPr>
            <a:spLocks noChangeArrowheads="1"/>
          </p:cNvSpPr>
          <p:nvPr/>
        </p:nvSpPr>
        <p:spPr bwMode="auto">
          <a:xfrm>
            <a:off x="73152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Oval 22"/>
          <p:cNvSpPr>
            <a:spLocks noChangeArrowheads="1"/>
          </p:cNvSpPr>
          <p:nvPr/>
        </p:nvSpPr>
        <p:spPr bwMode="auto">
          <a:xfrm>
            <a:off x="8001000" y="601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Oval 23"/>
          <p:cNvSpPr>
            <a:spLocks noChangeArrowheads="1"/>
          </p:cNvSpPr>
          <p:nvPr/>
        </p:nvSpPr>
        <p:spPr bwMode="auto">
          <a:xfrm>
            <a:off x="7315200" y="6172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3" name="Oval 24"/>
          <p:cNvSpPr>
            <a:spLocks noChangeArrowheads="1"/>
          </p:cNvSpPr>
          <p:nvPr/>
        </p:nvSpPr>
        <p:spPr bwMode="auto">
          <a:xfrm>
            <a:off x="6705600" y="63246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4" name="Line 25"/>
          <p:cNvSpPr>
            <a:spLocks noChangeShapeType="1"/>
          </p:cNvSpPr>
          <p:nvPr/>
        </p:nvSpPr>
        <p:spPr bwMode="auto">
          <a:xfrm flipH="1" flipV="1">
            <a:off x="6629400" y="55626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5" name="Line 26"/>
          <p:cNvSpPr>
            <a:spLocks noChangeShapeType="1"/>
          </p:cNvSpPr>
          <p:nvPr/>
        </p:nvSpPr>
        <p:spPr bwMode="auto">
          <a:xfrm flipH="1" flipV="1">
            <a:off x="5867400" y="518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6" name="Line 27"/>
          <p:cNvSpPr>
            <a:spLocks noChangeShapeType="1"/>
          </p:cNvSpPr>
          <p:nvPr/>
        </p:nvSpPr>
        <p:spPr bwMode="auto">
          <a:xfrm flipV="1">
            <a:off x="5943600" y="4191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7" name="Line 28"/>
          <p:cNvSpPr>
            <a:spLocks noChangeShapeType="1"/>
          </p:cNvSpPr>
          <p:nvPr/>
        </p:nvSpPr>
        <p:spPr bwMode="auto">
          <a:xfrm>
            <a:off x="6858000" y="41910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8" name="Line 29"/>
          <p:cNvSpPr>
            <a:spLocks noChangeShapeType="1"/>
          </p:cNvSpPr>
          <p:nvPr/>
        </p:nvSpPr>
        <p:spPr bwMode="auto">
          <a:xfrm flipH="1">
            <a:off x="7848600" y="44196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79" name="Line 30"/>
          <p:cNvSpPr>
            <a:spLocks noChangeShapeType="1"/>
          </p:cNvSpPr>
          <p:nvPr/>
        </p:nvSpPr>
        <p:spPr bwMode="auto">
          <a:xfrm>
            <a:off x="7924800" y="55626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80" name="Text Box 31"/>
          <p:cNvSpPr txBox="1">
            <a:spLocks noChangeArrowheads="1"/>
          </p:cNvSpPr>
          <p:nvPr/>
        </p:nvSpPr>
        <p:spPr bwMode="auto">
          <a:xfrm>
            <a:off x="0" y="1600200"/>
            <a:ext cx="4191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3600">
                <a:latin typeface="Times New Roman" pitchFamily="18" charset="0"/>
              </a:rPr>
              <a:t>Collision Frequency</a:t>
            </a:r>
          </a:p>
        </p:txBody>
      </p:sp>
      <p:graphicFrame>
        <p:nvGraphicFramePr>
          <p:cNvPr id="2050" name="Object 32"/>
          <p:cNvGraphicFramePr>
            <a:graphicFrameLocks noChangeAspect="1"/>
          </p:cNvGraphicFramePr>
          <p:nvPr/>
        </p:nvGraphicFramePr>
        <p:xfrm>
          <a:off x="228600" y="2514600"/>
          <a:ext cx="4340225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231560" imgH="393480" progId="Equation.3">
                  <p:embed/>
                </p:oleObj>
              </mc:Choice>
              <mc:Fallback>
                <p:oleObj name="Equation" r:id="rId3" imgW="1231560" imgH="393480" progId="Equation.3">
                  <p:embed/>
                  <p:pic>
                    <p:nvPicPr>
                      <p:cNvPr id="205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514600"/>
                        <a:ext cx="4340225" cy="1420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1" name="Text Box 33"/>
          <p:cNvSpPr txBox="1">
            <a:spLocks noChangeArrowheads="1"/>
          </p:cNvSpPr>
          <p:nvPr/>
        </p:nvSpPr>
        <p:spPr bwMode="auto">
          <a:xfrm>
            <a:off x="5486400" y="3352800"/>
            <a:ext cx="3429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>
                <a:solidFill>
                  <a:srgbClr val="00CC66"/>
                </a:solidFill>
                <a:latin typeface="Times New Roman" pitchFamily="18" charset="0"/>
              </a:rPr>
              <a:t>Random-walk process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9937" name="Object 1"/>
          <p:cNvGraphicFramePr>
            <a:graphicFrameLocks noChangeAspect="1"/>
          </p:cNvGraphicFramePr>
          <p:nvPr/>
        </p:nvGraphicFramePr>
        <p:xfrm>
          <a:off x="0" y="1371600"/>
          <a:ext cx="913935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5118100" imgH="1879600" progId="Equation.3">
                  <p:embed/>
                </p:oleObj>
              </mc:Choice>
              <mc:Fallback>
                <p:oleObj name="Equation" r:id="rId3" imgW="5118100" imgH="1879600" progId="Equation.3">
                  <p:embed/>
                  <p:pic>
                    <p:nvPicPr>
                      <p:cNvPr id="3993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71600"/>
                        <a:ext cx="9139358" cy="335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Mean Free Path</a:t>
            </a:r>
          </a:p>
        </p:txBody>
      </p:sp>
      <p:sp>
        <p:nvSpPr>
          <p:cNvPr id="3077" name="Oval 3"/>
          <p:cNvSpPr>
            <a:spLocks noChangeArrowheads="1"/>
          </p:cNvSpPr>
          <p:nvPr/>
        </p:nvSpPr>
        <p:spPr bwMode="auto">
          <a:xfrm>
            <a:off x="57150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Oval 4"/>
          <p:cNvSpPr>
            <a:spLocks noChangeArrowheads="1"/>
          </p:cNvSpPr>
          <p:nvPr/>
        </p:nvSpPr>
        <p:spPr bwMode="auto">
          <a:xfrm>
            <a:off x="5562600" y="624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Oval 5"/>
          <p:cNvSpPr>
            <a:spLocks noChangeArrowheads="1"/>
          </p:cNvSpPr>
          <p:nvPr/>
        </p:nvSpPr>
        <p:spPr bwMode="auto">
          <a:xfrm>
            <a:off x="57912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Oval 6"/>
          <p:cNvSpPr>
            <a:spLocks noChangeArrowheads="1"/>
          </p:cNvSpPr>
          <p:nvPr/>
        </p:nvSpPr>
        <p:spPr bwMode="auto">
          <a:xfrm>
            <a:off x="6172200" y="601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Oval 7"/>
          <p:cNvSpPr>
            <a:spLocks noChangeArrowheads="1"/>
          </p:cNvSpPr>
          <p:nvPr/>
        </p:nvSpPr>
        <p:spPr bwMode="auto">
          <a:xfrm>
            <a:off x="7162800" y="5334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Oval 8"/>
          <p:cNvSpPr>
            <a:spLocks noChangeArrowheads="1"/>
          </p:cNvSpPr>
          <p:nvPr/>
        </p:nvSpPr>
        <p:spPr bwMode="auto">
          <a:xfrm>
            <a:off x="62484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Oval 9"/>
          <p:cNvSpPr>
            <a:spLocks noChangeArrowheads="1"/>
          </p:cNvSpPr>
          <p:nvPr/>
        </p:nvSpPr>
        <p:spPr bwMode="auto">
          <a:xfrm>
            <a:off x="8534400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Oval 10"/>
          <p:cNvSpPr>
            <a:spLocks noChangeArrowheads="1"/>
          </p:cNvSpPr>
          <p:nvPr/>
        </p:nvSpPr>
        <p:spPr bwMode="auto">
          <a:xfrm>
            <a:off x="67056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Oval 11"/>
          <p:cNvSpPr>
            <a:spLocks noChangeArrowheads="1"/>
          </p:cNvSpPr>
          <p:nvPr/>
        </p:nvSpPr>
        <p:spPr bwMode="auto">
          <a:xfrm>
            <a:off x="7620000" y="556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Oval 12"/>
          <p:cNvSpPr>
            <a:spLocks noChangeArrowheads="1"/>
          </p:cNvSpPr>
          <p:nvPr/>
        </p:nvSpPr>
        <p:spPr bwMode="auto">
          <a:xfrm>
            <a:off x="5410200" y="4724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Oval 13"/>
          <p:cNvSpPr>
            <a:spLocks noChangeArrowheads="1"/>
          </p:cNvSpPr>
          <p:nvPr/>
        </p:nvSpPr>
        <p:spPr bwMode="auto">
          <a:xfrm>
            <a:off x="6096000" y="4495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Oval 14"/>
          <p:cNvSpPr>
            <a:spLocks noChangeArrowheads="1"/>
          </p:cNvSpPr>
          <p:nvPr/>
        </p:nvSpPr>
        <p:spPr bwMode="auto">
          <a:xfrm>
            <a:off x="53340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Oval 15"/>
          <p:cNvSpPr>
            <a:spLocks noChangeArrowheads="1"/>
          </p:cNvSpPr>
          <p:nvPr/>
        </p:nvSpPr>
        <p:spPr bwMode="auto">
          <a:xfrm>
            <a:off x="6705600" y="3962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Oval 16"/>
          <p:cNvSpPr>
            <a:spLocks noChangeArrowheads="1"/>
          </p:cNvSpPr>
          <p:nvPr/>
        </p:nvSpPr>
        <p:spPr bwMode="auto">
          <a:xfrm>
            <a:off x="6629400" y="5486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Oval 17"/>
          <p:cNvSpPr>
            <a:spLocks noChangeArrowheads="1"/>
          </p:cNvSpPr>
          <p:nvPr/>
        </p:nvSpPr>
        <p:spPr bwMode="auto">
          <a:xfrm>
            <a:off x="7924800" y="4267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Oval 18"/>
          <p:cNvSpPr>
            <a:spLocks noChangeArrowheads="1"/>
          </p:cNvSpPr>
          <p:nvPr/>
        </p:nvSpPr>
        <p:spPr bwMode="auto">
          <a:xfrm>
            <a:off x="7467600" y="3886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Oval 19"/>
          <p:cNvSpPr>
            <a:spLocks noChangeArrowheads="1"/>
          </p:cNvSpPr>
          <p:nvPr/>
        </p:nvSpPr>
        <p:spPr bwMode="auto">
          <a:xfrm>
            <a:off x="70104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Oval 20"/>
          <p:cNvSpPr>
            <a:spLocks noChangeArrowheads="1"/>
          </p:cNvSpPr>
          <p:nvPr/>
        </p:nvSpPr>
        <p:spPr bwMode="auto">
          <a:xfrm>
            <a:off x="8077200" y="5029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Oval 21"/>
          <p:cNvSpPr>
            <a:spLocks noChangeArrowheads="1"/>
          </p:cNvSpPr>
          <p:nvPr/>
        </p:nvSpPr>
        <p:spPr bwMode="auto">
          <a:xfrm>
            <a:off x="7315200" y="4800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Oval 22"/>
          <p:cNvSpPr>
            <a:spLocks noChangeArrowheads="1"/>
          </p:cNvSpPr>
          <p:nvPr/>
        </p:nvSpPr>
        <p:spPr bwMode="auto">
          <a:xfrm>
            <a:off x="8001000" y="6019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Oval 23"/>
          <p:cNvSpPr>
            <a:spLocks noChangeArrowheads="1"/>
          </p:cNvSpPr>
          <p:nvPr/>
        </p:nvSpPr>
        <p:spPr bwMode="auto">
          <a:xfrm>
            <a:off x="7315200" y="61722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Oval 24"/>
          <p:cNvSpPr>
            <a:spLocks noChangeArrowheads="1"/>
          </p:cNvSpPr>
          <p:nvPr/>
        </p:nvSpPr>
        <p:spPr bwMode="auto">
          <a:xfrm>
            <a:off x="6705600" y="6324600"/>
            <a:ext cx="228600" cy="228600"/>
          </a:xfrm>
          <a:prstGeom prst="ellipse">
            <a:avLst/>
          </a:prstGeom>
          <a:solidFill>
            <a:schemeClr val="tx2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Line 25"/>
          <p:cNvSpPr>
            <a:spLocks noChangeShapeType="1"/>
          </p:cNvSpPr>
          <p:nvPr/>
        </p:nvSpPr>
        <p:spPr bwMode="auto">
          <a:xfrm flipH="1" flipV="1">
            <a:off x="6629400" y="55626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0" name="Line 26"/>
          <p:cNvSpPr>
            <a:spLocks noChangeShapeType="1"/>
          </p:cNvSpPr>
          <p:nvPr/>
        </p:nvSpPr>
        <p:spPr bwMode="auto">
          <a:xfrm flipH="1" flipV="1">
            <a:off x="5867400" y="5181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1" name="Line 27"/>
          <p:cNvSpPr>
            <a:spLocks noChangeShapeType="1"/>
          </p:cNvSpPr>
          <p:nvPr/>
        </p:nvSpPr>
        <p:spPr bwMode="auto">
          <a:xfrm flipV="1">
            <a:off x="5943600" y="4191000"/>
            <a:ext cx="914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2" name="Line 28"/>
          <p:cNvSpPr>
            <a:spLocks noChangeShapeType="1"/>
          </p:cNvSpPr>
          <p:nvPr/>
        </p:nvSpPr>
        <p:spPr bwMode="auto">
          <a:xfrm>
            <a:off x="6858000" y="4191000"/>
            <a:ext cx="1066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3" name="Line 29"/>
          <p:cNvSpPr>
            <a:spLocks noChangeShapeType="1"/>
          </p:cNvSpPr>
          <p:nvPr/>
        </p:nvSpPr>
        <p:spPr bwMode="auto">
          <a:xfrm flipH="1">
            <a:off x="7848600" y="4419600"/>
            <a:ext cx="76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4" name="Line 30"/>
          <p:cNvSpPr>
            <a:spLocks noChangeShapeType="1"/>
          </p:cNvSpPr>
          <p:nvPr/>
        </p:nvSpPr>
        <p:spPr bwMode="auto">
          <a:xfrm>
            <a:off x="7924800" y="55626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05" name="Text Box 31"/>
          <p:cNvSpPr txBox="1">
            <a:spLocks noChangeArrowheads="1"/>
          </p:cNvSpPr>
          <p:nvPr/>
        </p:nvSpPr>
        <p:spPr bwMode="auto">
          <a:xfrm>
            <a:off x="304800" y="1295400"/>
            <a:ext cx="8839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3600">
                <a:latin typeface="Times New Roman" pitchFamily="18" charset="0"/>
              </a:rPr>
              <a:t>For air molecules at room temperature:</a:t>
            </a:r>
          </a:p>
        </p:txBody>
      </p:sp>
      <p:graphicFrame>
        <p:nvGraphicFramePr>
          <p:cNvPr id="3074" name="Object 32"/>
          <p:cNvGraphicFramePr>
            <a:graphicFrameLocks noChangeAspect="1"/>
          </p:cNvGraphicFramePr>
          <p:nvPr/>
        </p:nvGraphicFramePr>
        <p:xfrm>
          <a:off x="304800" y="2133600"/>
          <a:ext cx="35353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002960" imgH="228600" progId="Equation.3">
                  <p:embed/>
                </p:oleObj>
              </mc:Choice>
              <mc:Fallback>
                <p:oleObj name="Equation" r:id="rId3" imgW="1002960" imgH="228600" progId="Equation.3">
                  <p:embed/>
                  <p:pic>
                    <p:nvPicPr>
                      <p:cNvPr id="3074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3535363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3"/>
          <p:cNvGraphicFramePr>
            <a:graphicFrameLocks noChangeAspect="1"/>
          </p:cNvGraphicFramePr>
          <p:nvPr/>
        </p:nvGraphicFramePr>
        <p:xfrm>
          <a:off x="193675" y="4572000"/>
          <a:ext cx="3714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054080" imgH="228600" progId="Equation.3">
                  <p:embed/>
                </p:oleObj>
              </mc:Choice>
              <mc:Fallback>
                <p:oleObj name="Equation" r:id="rId5" imgW="1054080" imgH="228600" progId="Equation.3">
                  <p:embed/>
                  <p:pic>
                    <p:nvPicPr>
                      <p:cNvPr id="307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" y="4572000"/>
                        <a:ext cx="3714750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6" name="Text Box 34"/>
          <p:cNvSpPr txBox="1">
            <a:spLocks noChangeArrowheads="1"/>
          </p:cNvSpPr>
          <p:nvPr/>
        </p:nvSpPr>
        <p:spPr bwMode="auto">
          <a:xfrm>
            <a:off x="0" y="3124200"/>
            <a:ext cx="8458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3600">
                <a:latin typeface="Times New Roman" pitchFamily="18" charset="0"/>
              </a:rPr>
              <a:t>(Molecule separation distance is 3.4x10</a:t>
            </a:r>
            <a:r>
              <a:rPr lang="en-US" sz="3600" baseline="30000">
                <a:latin typeface="Times New Roman" pitchFamily="18" charset="0"/>
              </a:rPr>
              <a:t>-9</a:t>
            </a:r>
            <a:r>
              <a:rPr lang="en-US" sz="3600">
                <a:latin typeface="Times New Roman" pitchFamily="18" charset="0"/>
              </a:rPr>
              <a:t> m.)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Partial Summary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Mean Free Path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Problems to try 21.45, 21.61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Extra Credit:  Write up why the square root of 2 was needed</a:t>
            </a:r>
          </a:p>
        </p:txBody>
      </p:sp>
      <p:sp>
        <p:nvSpPr>
          <p:cNvPr id="4102" name="Rectangle 26"/>
          <p:cNvSpPr>
            <a:spLocks noChangeArrowheads="1"/>
          </p:cNvSpPr>
          <p:nvPr/>
        </p:nvSpPr>
        <p:spPr bwMode="auto">
          <a:xfrm>
            <a:off x="0" y="32385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3" name="Rectangle 31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098" name="Object 32"/>
          <p:cNvGraphicFramePr>
            <a:graphicFrameLocks noChangeAspect="1"/>
          </p:cNvGraphicFramePr>
          <p:nvPr/>
        </p:nvGraphicFramePr>
        <p:xfrm>
          <a:off x="5165725" y="1616075"/>
          <a:ext cx="194468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231560" imgH="393480" progId="Equation.3">
                  <p:embed/>
                </p:oleObj>
              </mc:Choice>
              <mc:Fallback>
                <p:oleObj name="Equation" r:id="rId3" imgW="1231560" imgH="393480" progId="Equation.3">
                  <p:embed/>
                  <p:pic>
                    <p:nvPicPr>
                      <p:cNvPr id="409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1616075"/>
                        <a:ext cx="1944688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7"/>
          <p:cNvGraphicFramePr>
            <a:graphicFrameLocks noChangeAspect="1"/>
          </p:cNvGraphicFramePr>
          <p:nvPr/>
        </p:nvGraphicFramePr>
        <p:xfrm>
          <a:off x="5167313" y="2359025"/>
          <a:ext cx="149225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888840" imgH="444240" progId="Equation.3">
                  <p:embed/>
                </p:oleObj>
              </mc:Choice>
              <mc:Fallback>
                <p:oleObj name="Equation" r:id="rId5" imgW="888840" imgH="444240" progId="Equation.3">
                  <p:embed/>
                  <p:pic>
                    <p:nvPicPr>
                      <p:cNvPr id="409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2359025"/>
                        <a:ext cx="1492250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3315" name="Content Placeholder 5" descr="Mean_Free_Path_equivalent_collision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57200" y="1804988"/>
            <a:ext cx="8229600" cy="41148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4339" name="Content Placeholder 5" descr="mean free path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762000" y="1957388"/>
            <a:ext cx="7620000" cy="3810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Assumptions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number of molecules in the gas is large and the average separation between them is large compared to their dimensions</a:t>
            </a:r>
          </a:p>
          <a:p>
            <a:pPr eaLnBrk="1" hangingPunct="1"/>
            <a:r>
              <a:rPr lang="en-US"/>
              <a:t>The molecules obey Newton’s laws of motion, but as a whole they move randomly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Assumptions, cont.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The molecules interact only by short-range forces during elastic collisions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molecules make elastic collisions with the walls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gas under consideration is a pure substance, all the molecules are identical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123.14.5</a:t>
            </a:r>
          </a:p>
        </p:txBody>
      </p:sp>
      <p:sp>
        <p:nvSpPr>
          <p:cNvPr id="1925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953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A ball bounces off a wall. If the initial velocity of the ball is v</a:t>
            </a:r>
            <a:r>
              <a:rPr lang="en-US" sz="2800" baseline="-25000"/>
              <a:t>x</a:t>
            </a:r>
            <a:r>
              <a:rPr lang="en-US" sz="2800"/>
              <a:t> and the final velocity of the ball is –v</a:t>
            </a:r>
            <a:r>
              <a:rPr lang="en-US" sz="2800" baseline="-25000"/>
              <a:t>x</a:t>
            </a:r>
            <a:r>
              <a:rPr lang="en-US" sz="2800"/>
              <a:t>, what is the </a:t>
            </a:r>
            <a:r>
              <a:rPr lang="en-US" sz="2800" b="1"/>
              <a:t>change in momentum </a:t>
            </a:r>
            <a:r>
              <a:rPr lang="en-US" sz="2800"/>
              <a:t>of the ball?</a:t>
            </a:r>
          </a:p>
          <a:p>
            <a:pPr>
              <a:buFontTx/>
              <a:buAutoNum type="alphaLcParenR"/>
            </a:pPr>
            <a:r>
              <a:rPr lang="en-US" sz="2800"/>
              <a:t>mv</a:t>
            </a:r>
            <a:r>
              <a:rPr lang="en-US" sz="2800" baseline="-25000"/>
              <a:t>x</a:t>
            </a:r>
          </a:p>
          <a:p>
            <a:pPr>
              <a:buFontTx/>
              <a:buAutoNum type="alphaLcParenR"/>
            </a:pPr>
            <a:r>
              <a:rPr lang="en-US" sz="2800"/>
              <a:t>0</a:t>
            </a:r>
          </a:p>
          <a:p>
            <a:pPr>
              <a:buFontTx/>
              <a:buAutoNum type="alphaLcParenR"/>
            </a:pPr>
            <a:r>
              <a:rPr lang="en-US" sz="2800"/>
              <a:t>-mv</a:t>
            </a:r>
            <a:r>
              <a:rPr lang="en-US" sz="2800" baseline="-25000"/>
              <a:t>x</a:t>
            </a:r>
          </a:p>
          <a:p>
            <a:pPr>
              <a:buFontTx/>
              <a:buAutoNum type="alphaLcParenR"/>
            </a:pPr>
            <a:r>
              <a:rPr lang="en-US" sz="2800"/>
              <a:t>2mv</a:t>
            </a:r>
            <a:r>
              <a:rPr lang="en-US" sz="2800" baseline="-25000"/>
              <a:t>x</a:t>
            </a:r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874FB-29F0-482A-9E20-3DC90248A19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51550" y="2119313"/>
            <a:ext cx="2679700" cy="3560762"/>
            <a:chOff x="2121" y="1024"/>
            <a:chExt cx="1688" cy="2243"/>
          </a:xfrm>
        </p:grpSpPr>
        <p:sp>
          <p:nvSpPr>
            <p:cNvPr id="192518" name="Line 25"/>
            <p:cNvSpPr>
              <a:spLocks noChangeShapeType="1"/>
            </p:cNvSpPr>
            <p:nvPr/>
          </p:nvSpPr>
          <p:spPr bwMode="auto">
            <a:xfrm>
              <a:off x="2121" y="2915"/>
              <a:ext cx="149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19" name="Line 24"/>
            <p:cNvSpPr>
              <a:spLocks noChangeShapeType="1"/>
            </p:cNvSpPr>
            <p:nvPr/>
          </p:nvSpPr>
          <p:spPr bwMode="auto">
            <a:xfrm>
              <a:off x="2135" y="2144"/>
              <a:ext cx="149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0" name="Line 23"/>
            <p:cNvSpPr>
              <a:spLocks noChangeShapeType="1"/>
            </p:cNvSpPr>
            <p:nvPr/>
          </p:nvSpPr>
          <p:spPr bwMode="auto">
            <a:xfrm>
              <a:off x="2121" y="1380"/>
              <a:ext cx="149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634" y="1024"/>
              <a:ext cx="204" cy="691"/>
              <a:chOff x="4206" y="1024"/>
              <a:chExt cx="317" cy="2847"/>
            </a:xfrm>
          </p:grpSpPr>
          <p:sp>
            <p:nvSpPr>
              <p:cNvPr id="192535" name="Rectangle 4"/>
              <p:cNvSpPr>
                <a:spLocks noChangeArrowheads="1"/>
              </p:cNvSpPr>
              <p:nvPr/>
            </p:nvSpPr>
            <p:spPr bwMode="auto">
              <a:xfrm>
                <a:off x="4206" y="1024"/>
                <a:ext cx="56" cy="2843"/>
              </a:xfrm>
              <a:prstGeom prst="rect">
                <a:avLst/>
              </a:prstGeom>
              <a:solidFill>
                <a:srgbClr val="80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536" name="Rectangle 5" descr="Wide downward diagonal"/>
              <p:cNvSpPr>
                <a:spLocks noChangeArrowheads="1"/>
              </p:cNvSpPr>
              <p:nvPr/>
            </p:nvSpPr>
            <p:spPr bwMode="auto">
              <a:xfrm>
                <a:off x="4248" y="1028"/>
                <a:ext cx="275" cy="2843"/>
              </a:xfrm>
              <a:prstGeom prst="rect">
                <a:avLst/>
              </a:prstGeom>
              <a:pattFill prst="wdDnDiag">
                <a:fgClr>
                  <a:srgbClr val="800000"/>
                </a:fgClr>
                <a:bgClr>
                  <a:schemeClr val="bg1"/>
                </a:bgClr>
              </a:patt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560" y="1290"/>
              <a:ext cx="180" cy="1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45" y="1785"/>
              <a:ext cx="204" cy="691"/>
              <a:chOff x="4206" y="1024"/>
              <a:chExt cx="317" cy="2847"/>
            </a:xfrm>
          </p:grpSpPr>
          <p:sp>
            <p:nvSpPr>
              <p:cNvPr id="192533" name="Rectangle 9"/>
              <p:cNvSpPr>
                <a:spLocks noChangeArrowheads="1"/>
              </p:cNvSpPr>
              <p:nvPr/>
            </p:nvSpPr>
            <p:spPr bwMode="auto">
              <a:xfrm>
                <a:off x="4206" y="1024"/>
                <a:ext cx="56" cy="2843"/>
              </a:xfrm>
              <a:prstGeom prst="rect">
                <a:avLst/>
              </a:prstGeom>
              <a:solidFill>
                <a:srgbClr val="80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534" name="Rectangle 10" descr="Wide downward diagonal"/>
              <p:cNvSpPr>
                <a:spLocks noChangeArrowheads="1"/>
              </p:cNvSpPr>
              <p:nvPr/>
            </p:nvSpPr>
            <p:spPr bwMode="auto">
              <a:xfrm>
                <a:off x="4248" y="1028"/>
                <a:ext cx="275" cy="2843"/>
              </a:xfrm>
              <a:prstGeom prst="rect">
                <a:avLst/>
              </a:prstGeom>
              <a:pattFill prst="wdDnDiag">
                <a:fgClr>
                  <a:srgbClr val="800000"/>
                </a:fgClr>
                <a:bgClr>
                  <a:schemeClr val="bg1"/>
                </a:bgClr>
              </a:patt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2524" name="Line 11"/>
            <p:cNvSpPr>
              <a:spLocks noChangeShapeType="1"/>
            </p:cNvSpPr>
            <p:nvPr/>
          </p:nvSpPr>
          <p:spPr bwMode="auto">
            <a:xfrm>
              <a:off x="2653" y="1380"/>
              <a:ext cx="3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871" y="2813"/>
              <a:ext cx="180" cy="1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526" name="Line 12"/>
            <p:cNvSpPr>
              <a:spLocks noChangeShapeType="1"/>
            </p:cNvSpPr>
            <p:nvPr/>
          </p:nvSpPr>
          <p:spPr bwMode="auto">
            <a:xfrm flipH="1">
              <a:off x="2661" y="2913"/>
              <a:ext cx="3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7" name="Text Box 14"/>
            <p:cNvSpPr txBox="1">
              <a:spLocks noChangeArrowheads="1"/>
            </p:cNvSpPr>
            <p:nvPr/>
          </p:nvSpPr>
          <p:spPr bwMode="auto">
            <a:xfrm>
              <a:off x="2681" y="1161"/>
              <a:ext cx="23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v</a:t>
              </a:r>
              <a:r>
                <a:rPr lang="en-US" baseline="-25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2528" name="Text Box 15"/>
            <p:cNvSpPr txBox="1">
              <a:spLocks noChangeArrowheads="1"/>
            </p:cNvSpPr>
            <p:nvPr/>
          </p:nvSpPr>
          <p:spPr bwMode="auto">
            <a:xfrm>
              <a:off x="2601" y="2679"/>
              <a:ext cx="28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-v</a:t>
              </a:r>
              <a:r>
                <a:rPr lang="en-US" baseline="-25000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642" y="2576"/>
              <a:ext cx="204" cy="691"/>
              <a:chOff x="4206" y="1024"/>
              <a:chExt cx="317" cy="2847"/>
            </a:xfrm>
          </p:grpSpPr>
          <p:sp>
            <p:nvSpPr>
              <p:cNvPr id="192531" name="Rectangle 18"/>
              <p:cNvSpPr>
                <a:spLocks noChangeArrowheads="1"/>
              </p:cNvSpPr>
              <p:nvPr/>
            </p:nvSpPr>
            <p:spPr bwMode="auto">
              <a:xfrm>
                <a:off x="4206" y="1024"/>
                <a:ext cx="56" cy="2843"/>
              </a:xfrm>
              <a:prstGeom prst="rect">
                <a:avLst/>
              </a:prstGeom>
              <a:solidFill>
                <a:srgbClr val="80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532" name="Rectangle 19" descr="Wide downward diagonal"/>
              <p:cNvSpPr>
                <a:spLocks noChangeArrowheads="1"/>
              </p:cNvSpPr>
              <p:nvPr/>
            </p:nvSpPr>
            <p:spPr bwMode="auto">
              <a:xfrm>
                <a:off x="4248" y="1028"/>
                <a:ext cx="275" cy="2843"/>
              </a:xfrm>
              <a:prstGeom prst="rect">
                <a:avLst/>
              </a:prstGeom>
              <a:pattFill prst="wdDnDiag">
                <a:fgClr>
                  <a:srgbClr val="800000"/>
                </a:fgClr>
                <a:bgClr>
                  <a:schemeClr val="bg1"/>
                </a:bgClr>
              </a:patt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3440" y="2051"/>
              <a:ext cx="180" cy="1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1587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Particle in a Box</a:t>
            </a:r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>
            <a:off x="3644900" y="3429000"/>
            <a:ext cx="2365375" cy="0"/>
          </a:xfrm>
          <a:prstGeom prst="line">
            <a:avLst/>
          </a:prstGeom>
          <a:noFill/>
          <a:ln w="9525">
            <a:solidFill>
              <a:srgbClr val="C0C0C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4341813" y="3286125"/>
            <a:ext cx="285750" cy="296863"/>
          </a:xfrm>
          <a:prstGeom prst="ellipse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489450" y="3429000"/>
            <a:ext cx="4889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627563" y="3545904"/>
            <a:ext cx="6477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</a:t>
            </a:r>
            <a:r>
              <a:rPr lang="en-US" baseline="-25000" dirty="0" err="1">
                <a:solidFill>
                  <a:srgbClr val="FF0000"/>
                </a:solidFill>
              </a:rPr>
              <a:t>x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95600" y="1609725"/>
            <a:ext cx="3276600" cy="3352800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2846388" y="1262390"/>
            <a:ext cx="32766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426780" y="1000780"/>
            <a:ext cx="37382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>
            <a:off x="4827587" y="3286125"/>
            <a:ext cx="32766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07979" y="3024515"/>
            <a:ext cx="37382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31" name="Line 11"/>
          <p:cNvSpPr>
            <a:spLocks noChangeShapeType="1"/>
          </p:cNvSpPr>
          <p:nvPr/>
        </p:nvSpPr>
        <p:spPr bwMode="auto">
          <a:xfrm flipV="1">
            <a:off x="4489450" y="2842999"/>
            <a:ext cx="374528" cy="62101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14"/>
          <p:cNvSpPr txBox="1">
            <a:spLocks noChangeArrowheads="1"/>
          </p:cNvSpPr>
          <p:nvPr/>
        </p:nvSpPr>
        <p:spPr bwMode="auto">
          <a:xfrm>
            <a:off x="4471866" y="2642741"/>
            <a:ext cx="6477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34975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/>
              <a:t>Momentum of the Collision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367088" y="1625600"/>
            <a:ext cx="2679700" cy="3560763"/>
            <a:chOff x="2121" y="1024"/>
            <a:chExt cx="1688" cy="2243"/>
          </a:xfrm>
        </p:grpSpPr>
        <p:sp>
          <p:nvSpPr>
            <p:cNvPr id="17412" name="Line 25"/>
            <p:cNvSpPr>
              <a:spLocks noChangeShapeType="1"/>
            </p:cNvSpPr>
            <p:nvPr/>
          </p:nvSpPr>
          <p:spPr bwMode="auto">
            <a:xfrm>
              <a:off x="2121" y="2915"/>
              <a:ext cx="149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3" name="Line 24"/>
            <p:cNvSpPr>
              <a:spLocks noChangeShapeType="1"/>
            </p:cNvSpPr>
            <p:nvPr/>
          </p:nvSpPr>
          <p:spPr bwMode="auto">
            <a:xfrm>
              <a:off x="2135" y="2144"/>
              <a:ext cx="149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4" name="Line 23"/>
            <p:cNvSpPr>
              <a:spLocks noChangeShapeType="1"/>
            </p:cNvSpPr>
            <p:nvPr/>
          </p:nvSpPr>
          <p:spPr bwMode="auto">
            <a:xfrm>
              <a:off x="2121" y="1380"/>
              <a:ext cx="149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607" y="1024"/>
              <a:ext cx="202" cy="691"/>
              <a:chOff x="4206" y="1024"/>
              <a:chExt cx="317" cy="2847"/>
            </a:xfrm>
          </p:grpSpPr>
          <p:sp>
            <p:nvSpPr>
              <p:cNvPr id="17429" name="Rectangle 4"/>
              <p:cNvSpPr>
                <a:spLocks noChangeArrowheads="1"/>
              </p:cNvSpPr>
              <p:nvPr/>
            </p:nvSpPr>
            <p:spPr bwMode="auto">
              <a:xfrm>
                <a:off x="4206" y="1024"/>
                <a:ext cx="56" cy="2843"/>
              </a:xfrm>
              <a:prstGeom prst="rect">
                <a:avLst/>
              </a:prstGeom>
              <a:solidFill>
                <a:srgbClr val="80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0" name="Rectangle 5" descr="Wide downward diagonal"/>
              <p:cNvSpPr>
                <a:spLocks noChangeArrowheads="1"/>
              </p:cNvSpPr>
              <p:nvPr/>
            </p:nvSpPr>
            <p:spPr bwMode="auto">
              <a:xfrm>
                <a:off x="4248" y="1028"/>
                <a:ext cx="275" cy="2843"/>
              </a:xfrm>
              <a:prstGeom prst="rect">
                <a:avLst/>
              </a:prstGeom>
              <a:pattFill prst="wdDnDiag">
                <a:fgClr>
                  <a:srgbClr val="800000"/>
                </a:fgClr>
                <a:bgClr>
                  <a:schemeClr val="bg1"/>
                </a:bgClr>
              </a:patt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910" name="Oval 6"/>
            <p:cNvSpPr>
              <a:spLocks noChangeArrowheads="1"/>
            </p:cNvSpPr>
            <p:nvPr/>
          </p:nvSpPr>
          <p:spPr bwMode="auto">
            <a:xfrm>
              <a:off x="2560" y="1290"/>
              <a:ext cx="180" cy="1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05" y="1785"/>
              <a:ext cx="201" cy="691"/>
              <a:chOff x="4206" y="1024"/>
              <a:chExt cx="317" cy="2847"/>
            </a:xfrm>
          </p:grpSpPr>
          <p:sp>
            <p:nvSpPr>
              <p:cNvPr id="17427" name="Rectangle 9"/>
              <p:cNvSpPr>
                <a:spLocks noChangeArrowheads="1"/>
              </p:cNvSpPr>
              <p:nvPr/>
            </p:nvSpPr>
            <p:spPr bwMode="auto">
              <a:xfrm>
                <a:off x="4206" y="1024"/>
                <a:ext cx="56" cy="2843"/>
              </a:xfrm>
              <a:prstGeom prst="rect">
                <a:avLst/>
              </a:prstGeom>
              <a:solidFill>
                <a:srgbClr val="80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8" name="Rectangle 10" descr="Wide downward diagonal"/>
              <p:cNvSpPr>
                <a:spLocks noChangeArrowheads="1"/>
              </p:cNvSpPr>
              <p:nvPr/>
            </p:nvSpPr>
            <p:spPr bwMode="auto">
              <a:xfrm>
                <a:off x="4248" y="1028"/>
                <a:ext cx="275" cy="2843"/>
              </a:xfrm>
              <a:prstGeom prst="rect">
                <a:avLst/>
              </a:prstGeom>
              <a:pattFill prst="wdDnDiag">
                <a:fgClr>
                  <a:srgbClr val="800000"/>
                </a:fgClr>
                <a:bgClr>
                  <a:schemeClr val="bg1"/>
                </a:bgClr>
              </a:patt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18" name="Line 11"/>
            <p:cNvSpPr>
              <a:spLocks noChangeShapeType="1"/>
            </p:cNvSpPr>
            <p:nvPr/>
          </p:nvSpPr>
          <p:spPr bwMode="auto">
            <a:xfrm>
              <a:off x="2653" y="1380"/>
              <a:ext cx="3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917" name="Oval 13"/>
            <p:cNvSpPr>
              <a:spLocks noChangeArrowheads="1"/>
            </p:cNvSpPr>
            <p:nvPr/>
          </p:nvSpPr>
          <p:spPr bwMode="auto">
            <a:xfrm>
              <a:off x="2871" y="2813"/>
              <a:ext cx="180" cy="1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420" name="Line 12"/>
            <p:cNvSpPr>
              <a:spLocks noChangeShapeType="1"/>
            </p:cNvSpPr>
            <p:nvPr/>
          </p:nvSpPr>
          <p:spPr bwMode="auto">
            <a:xfrm flipH="1">
              <a:off x="2661" y="2913"/>
              <a:ext cx="3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Text Box 14"/>
            <p:cNvSpPr txBox="1">
              <a:spLocks noChangeArrowheads="1"/>
            </p:cNvSpPr>
            <p:nvPr/>
          </p:nvSpPr>
          <p:spPr bwMode="auto">
            <a:xfrm>
              <a:off x="2681" y="1161"/>
              <a:ext cx="23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v</a:t>
              </a:r>
              <a:r>
                <a:rPr lang="en-US" baseline="-25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7422" name="Text Box 15"/>
            <p:cNvSpPr txBox="1">
              <a:spLocks noChangeArrowheads="1"/>
            </p:cNvSpPr>
            <p:nvPr/>
          </p:nvSpPr>
          <p:spPr bwMode="auto">
            <a:xfrm>
              <a:off x="2601" y="2679"/>
              <a:ext cx="28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-v</a:t>
              </a:r>
              <a:r>
                <a:rPr lang="en-US" baseline="-25000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602" y="2576"/>
              <a:ext cx="201" cy="691"/>
              <a:chOff x="4206" y="1024"/>
              <a:chExt cx="317" cy="2847"/>
            </a:xfrm>
          </p:grpSpPr>
          <p:sp>
            <p:nvSpPr>
              <p:cNvPr id="17425" name="Rectangle 18"/>
              <p:cNvSpPr>
                <a:spLocks noChangeArrowheads="1"/>
              </p:cNvSpPr>
              <p:nvPr/>
            </p:nvSpPr>
            <p:spPr bwMode="auto">
              <a:xfrm>
                <a:off x="4206" y="1024"/>
                <a:ext cx="56" cy="2843"/>
              </a:xfrm>
              <a:prstGeom prst="rect">
                <a:avLst/>
              </a:prstGeom>
              <a:solidFill>
                <a:srgbClr val="80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6" name="Rectangle 19" descr="Wide downward diagonal"/>
              <p:cNvSpPr>
                <a:spLocks noChangeArrowheads="1"/>
              </p:cNvSpPr>
              <p:nvPr/>
            </p:nvSpPr>
            <p:spPr bwMode="auto">
              <a:xfrm>
                <a:off x="4248" y="1028"/>
                <a:ext cx="275" cy="2843"/>
              </a:xfrm>
              <a:prstGeom prst="rect">
                <a:avLst/>
              </a:prstGeom>
              <a:pattFill prst="wdDnDiag">
                <a:fgClr>
                  <a:srgbClr val="800000"/>
                </a:fgClr>
                <a:bgClr>
                  <a:schemeClr val="bg1"/>
                </a:bgClr>
              </a:patt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924" name="Oval 20"/>
            <p:cNvSpPr>
              <a:spLocks noChangeArrowheads="1"/>
            </p:cNvSpPr>
            <p:nvPr/>
          </p:nvSpPr>
          <p:spPr bwMode="auto">
            <a:xfrm>
              <a:off x="3440" y="2051"/>
              <a:ext cx="180" cy="1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123.14.5</a:t>
            </a:r>
          </a:p>
        </p:txBody>
      </p:sp>
      <p:sp>
        <p:nvSpPr>
          <p:cNvPr id="19251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8953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A ball bounces off a wall. If the initial velocity of the ball is v</a:t>
            </a:r>
            <a:r>
              <a:rPr lang="en-US" sz="2800" baseline="-25000"/>
              <a:t>x</a:t>
            </a:r>
            <a:r>
              <a:rPr lang="en-US" sz="2800"/>
              <a:t> and the final velocity of the ball is –v</a:t>
            </a:r>
            <a:r>
              <a:rPr lang="en-US" sz="2800" baseline="-25000"/>
              <a:t>x</a:t>
            </a:r>
            <a:r>
              <a:rPr lang="en-US" sz="2800"/>
              <a:t>, what is the </a:t>
            </a:r>
            <a:r>
              <a:rPr lang="en-US" sz="2800" b="1"/>
              <a:t>change in momentum </a:t>
            </a:r>
            <a:r>
              <a:rPr lang="en-US" sz="2800"/>
              <a:t>of the ball?</a:t>
            </a:r>
          </a:p>
          <a:p>
            <a:pPr>
              <a:buFontTx/>
              <a:buAutoNum type="alphaLcParenR"/>
            </a:pPr>
            <a:r>
              <a:rPr lang="en-US" sz="2800"/>
              <a:t>mv</a:t>
            </a:r>
            <a:r>
              <a:rPr lang="en-US" sz="2800" baseline="-25000"/>
              <a:t>x</a:t>
            </a:r>
          </a:p>
          <a:p>
            <a:pPr>
              <a:buFontTx/>
              <a:buAutoNum type="alphaLcParenR"/>
            </a:pPr>
            <a:r>
              <a:rPr lang="en-US" sz="2800"/>
              <a:t>0</a:t>
            </a:r>
          </a:p>
          <a:p>
            <a:pPr>
              <a:buFontTx/>
              <a:buAutoNum type="alphaLcParenR"/>
            </a:pPr>
            <a:r>
              <a:rPr lang="en-US" sz="2800"/>
              <a:t>-mv</a:t>
            </a:r>
            <a:r>
              <a:rPr lang="en-US" sz="2800" baseline="-25000"/>
              <a:t>x</a:t>
            </a:r>
          </a:p>
          <a:p>
            <a:pPr>
              <a:buFontTx/>
              <a:buAutoNum type="alphaLcParenR"/>
            </a:pPr>
            <a:r>
              <a:rPr lang="en-US" sz="2800"/>
              <a:t>2mv</a:t>
            </a:r>
            <a:r>
              <a:rPr lang="en-US" sz="2800" baseline="-25000"/>
              <a:t>x</a:t>
            </a:r>
          </a:p>
        </p:txBody>
      </p:sp>
      <p:sp>
        <p:nvSpPr>
          <p:cNvPr id="1925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874FB-29F0-482A-9E20-3DC90248A19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051550" y="2119313"/>
            <a:ext cx="2679700" cy="3560762"/>
            <a:chOff x="2121" y="1024"/>
            <a:chExt cx="1688" cy="2243"/>
          </a:xfrm>
        </p:grpSpPr>
        <p:sp>
          <p:nvSpPr>
            <p:cNvPr id="192518" name="Line 25"/>
            <p:cNvSpPr>
              <a:spLocks noChangeShapeType="1"/>
            </p:cNvSpPr>
            <p:nvPr/>
          </p:nvSpPr>
          <p:spPr bwMode="auto">
            <a:xfrm>
              <a:off x="2121" y="2915"/>
              <a:ext cx="149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19" name="Line 24"/>
            <p:cNvSpPr>
              <a:spLocks noChangeShapeType="1"/>
            </p:cNvSpPr>
            <p:nvPr/>
          </p:nvSpPr>
          <p:spPr bwMode="auto">
            <a:xfrm>
              <a:off x="2135" y="2144"/>
              <a:ext cx="149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0" name="Line 23"/>
            <p:cNvSpPr>
              <a:spLocks noChangeShapeType="1"/>
            </p:cNvSpPr>
            <p:nvPr/>
          </p:nvSpPr>
          <p:spPr bwMode="auto">
            <a:xfrm>
              <a:off x="2121" y="1380"/>
              <a:ext cx="1490" cy="0"/>
            </a:xfrm>
            <a:prstGeom prst="line">
              <a:avLst/>
            </a:prstGeom>
            <a:noFill/>
            <a:ln w="9525">
              <a:solidFill>
                <a:srgbClr val="C0C0C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634" y="1024"/>
              <a:ext cx="204" cy="691"/>
              <a:chOff x="4206" y="1024"/>
              <a:chExt cx="317" cy="2847"/>
            </a:xfrm>
          </p:grpSpPr>
          <p:sp>
            <p:nvSpPr>
              <p:cNvPr id="192535" name="Rectangle 4"/>
              <p:cNvSpPr>
                <a:spLocks noChangeArrowheads="1"/>
              </p:cNvSpPr>
              <p:nvPr/>
            </p:nvSpPr>
            <p:spPr bwMode="auto">
              <a:xfrm>
                <a:off x="4206" y="1024"/>
                <a:ext cx="56" cy="2843"/>
              </a:xfrm>
              <a:prstGeom prst="rect">
                <a:avLst/>
              </a:prstGeom>
              <a:solidFill>
                <a:srgbClr val="80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536" name="Rectangle 5" descr="Wide downward diagonal"/>
              <p:cNvSpPr>
                <a:spLocks noChangeArrowheads="1"/>
              </p:cNvSpPr>
              <p:nvPr/>
            </p:nvSpPr>
            <p:spPr bwMode="auto">
              <a:xfrm>
                <a:off x="4248" y="1028"/>
                <a:ext cx="275" cy="2843"/>
              </a:xfrm>
              <a:prstGeom prst="rect">
                <a:avLst/>
              </a:prstGeom>
              <a:pattFill prst="wdDnDiag">
                <a:fgClr>
                  <a:srgbClr val="800000"/>
                </a:fgClr>
                <a:bgClr>
                  <a:schemeClr val="bg1"/>
                </a:bgClr>
              </a:patt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2560" y="1290"/>
              <a:ext cx="180" cy="1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3645" y="1785"/>
              <a:ext cx="204" cy="691"/>
              <a:chOff x="4206" y="1024"/>
              <a:chExt cx="317" cy="2847"/>
            </a:xfrm>
          </p:grpSpPr>
          <p:sp>
            <p:nvSpPr>
              <p:cNvPr id="192533" name="Rectangle 9"/>
              <p:cNvSpPr>
                <a:spLocks noChangeArrowheads="1"/>
              </p:cNvSpPr>
              <p:nvPr/>
            </p:nvSpPr>
            <p:spPr bwMode="auto">
              <a:xfrm>
                <a:off x="4206" y="1024"/>
                <a:ext cx="56" cy="2843"/>
              </a:xfrm>
              <a:prstGeom prst="rect">
                <a:avLst/>
              </a:prstGeom>
              <a:solidFill>
                <a:srgbClr val="80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534" name="Rectangle 10" descr="Wide downward diagonal"/>
              <p:cNvSpPr>
                <a:spLocks noChangeArrowheads="1"/>
              </p:cNvSpPr>
              <p:nvPr/>
            </p:nvSpPr>
            <p:spPr bwMode="auto">
              <a:xfrm>
                <a:off x="4248" y="1028"/>
                <a:ext cx="275" cy="2843"/>
              </a:xfrm>
              <a:prstGeom prst="rect">
                <a:avLst/>
              </a:prstGeom>
              <a:pattFill prst="wdDnDiag">
                <a:fgClr>
                  <a:srgbClr val="800000"/>
                </a:fgClr>
                <a:bgClr>
                  <a:schemeClr val="bg1"/>
                </a:bgClr>
              </a:patt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2524" name="Line 11"/>
            <p:cNvSpPr>
              <a:spLocks noChangeShapeType="1"/>
            </p:cNvSpPr>
            <p:nvPr/>
          </p:nvSpPr>
          <p:spPr bwMode="auto">
            <a:xfrm>
              <a:off x="2653" y="1380"/>
              <a:ext cx="3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2871" y="2813"/>
              <a:ext cx="180" cy="1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92526" name="Line 12"/>
            <p:cNvSpPr>
              <a:spLocks noChangeShapeType="1"/>
            </p:cNvSpPr>
            <p:nvPr/>
          </p:nvSpPr>
          <p:spPr bwMode="auto">
            <a:xfrm flipH="1">
              <a:off x="2661" y="2913"/>
              <a:ext cx="30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527" name="Text Box 14"/>
            <p:cNvSpPr txBox="1">
              <a:spLocks noChangeArrowheads="1"/>
            </p:cNvSpPr>
            <p:nvPr/>
          </p:nvSpPr>
          <p:spPr bwMode="auto">
            <a:xfrm>
              <a:off x="2681" y="1161"/>
              <a:ext cx="23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v</a:t>
              </a:r>
              <a:r>
                <a:rPr lang="en-US" baseline="-2500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192528" name="Text Box 15"/>
            <p:cNvSpPr txBox="1">
              <a:spLocks noChangeArrowheads="1"/>
            </p:cNvSpPr>
            <p:nvPr/>
          </p:nvSpPr>
          <p:spPr bwMode="auto">
            <a:xfrm>
              <a:off x="2601" y="2679"/>
              <a:ext cx="28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-v</a:t>
              </a:r>
              <a:r>
                <a:rPr lang="en-US" baseline="-25000">
                  <a:solidFill>
                    <a:srgbClr val="FF0000"/>
                  </a:solidFill>
                </a:rPr>
                <a:t>x</a:t>
              </a: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3642" y="2576"/>
              <a:ext cx="204" cy="691"/>
              <a:chOff x="4206" y="1024"/>
              <a:chExt cx="317" cy="2847"/>
            </a:xfrm>
          </p:grpSpPr>
          <p:sp>
            <p:nvSpPr>
              <p:cNvPr id="192531" name="Rectangle 18"/>
              <p:cNvSpPr>
                <a:spLocks noChangeArrowheads="1"/>
              </p:cNvSpPr>
              <p:nvPr/>
            </p:nvSpPr>
            <p:spPr bwMode="auto">
              <a:xfrm>
                <a:off x="4206" y="1024"/>
                <a:ext cx="56" cy="2843"/>
              </a:xfrm>
              <a:prstGeom prst="rect">
                <a:avLst/>
              </a:prstGeom>
              <a:solidFill>
                <a:srgbClr val="80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532" name="Rectangle 19" descr="Wide downward diagonal"/>
              <p:cNvSpPr>
                <a:spLocks noChangeArrowheads="1"/>
              </p:cNvSpPr>
              <p:nvPr/>
            </p:nvSpPr>
            <p:spPr bwMode="auto">
              <a:xfrm>
                <a:off x="4248" y="1028"/>
                <a:ext cx="275" cy="2843"/>
              </a:xfrm>
              <a:prstGeom prst="rect">
                <a:avLst/>
              </a:prstGeom>
              <a:pattFill prst="wdDnDiag">
                <a:fgClr>
                  <a:srgbClr val="800000"/>
                </a:fgClr>
                <a:bgClr>
                  <a:schemeClr val="bg1"/>
                </a:bgClr>
              </a:patt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3440" y="2051"/>
              <a:ext cx="180" cy="18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9513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811258-4C3E-4805-B66A-2765416DF69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123.14.1.5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A car is driving down I-20 at 70mph (the new speed limit). Does the center of mass of the car have the same kinetic energy as a piston in the engine?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No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Maybe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Wait, the speed limit changed?</a:t>
            </a:r>
          </a:p>
        </p:txBody>
      </p:sp>
    </p:spTree>
    <p:extLst>
      <p:ext uri="{BB962C8B-B14F-4D97-AF65-F5344CB8AC3E}">
        <p14:creationId xmlns:p14="http://schemas.microsoft.com/office/powerpoint/2010/main" val="5270134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Average Force and Impulse</a:t>
            </a:r>
          </a:p>
        </p:txBody>
      </p:sp>
      <p:sp>
        <p:nvSpPr>
          <p:cNvPr id="18435" name="Text Box 7"/>
          <p:cNvSpPr txBox="1">
            <a:spLocks noChangeArrowheads="1"/>
          </p:cNvSpPr>
          <p:nvPr/>
        </p:nvSpPr>
        <p:spPr bwMode="auto">
          <a:xfrm>
            <a:off x="3032125" y="1284288"/>
            <a:ext cx="3238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658813" y="1317625"/>
            <a:ext cx="7381875" cy="4926013"/>
            <a:chOff x="415" y="830"/>
            <a:chExt cx="4650" cy="3103"/>
          </a:xfrm>
        </p:grpSpPr>
        <p:pic>
          <p:nvPicPr>
            <p:cNvPr id="18437" name="Picture 2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2" y="2448"/>
              <a:ext cx="4439" cy="135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011" y="830"/>
              <a:ext cx="1448" cy="954"/>
              <a:chOff x="2676" y="911"/>
              <a:chExt cx="2574" cy="1716"/>
            </a:xfrm>
          </p:grpSpPr>
          <p:pic>
            <p:nvPicPr>
              <p:cNvPr id="18457" name="Picture 4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676" y="911"/>
                <a:ext cx="2574" cy="171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</p:pic>
          <p:sp>
            <p:nvSpPr>
              <p:cNvPr id="18458" name="Freeform 5" descr="Wide downward diagonal"/>
              <p:cNvSpPr>
                <a:spLocks/>
              </p:cNvSpPr>
              <p:nvPr/>
            </p:nvSpPr>
            <p:spPr bwMode="auto">
              <a:xfrm>
                <a:off x="2904" y="1243"/>
                <a:ext cx="2084" cy="1308"/>
              </a:xfrm>
              <a:custGeom>
                <a:avLst/>
                <a:gdLst>
                  <a:gd name="T0" fmla="*/ 136 w 2377"/>
                  <a:gd name="T1" fmla="*/ 1299 h 1317"/>
                  <a:gd name="T2" fmla="*/ 376 w 2377"/>
                  <a:gd name="T3" fmla="*/ 1290 h 1317"/>
                  <a:gd name="T4" fmla="*/ 625 w 2377"/>
                  <a:gd name="T5" fmla="*/ 1271 h 1317"/>
                  <a:gd name="T6" fmla="*/ 769 w 2377"/>
                  <a:gd name="T7" fmla="*/ 1227 h 1317"/>
                  <a:gd name="T8" fmla="*/ 889 w 2377"/>
                  <a:gd name="T9" fmla="*/ 1108 h 1317"/>
                  <a:gd name="T10" fmla="*/ 970 w 2377"/>
                  <a:gd name="T11" fmla="*/ 881 h 1317"/>
                  <a:gd name="T12" fmla="*/ 1057 w 2377"/>
                  <a:gd name="T13" fmla="*/ 346 h 1317"/>
                  <a:gd name="T14" fmla="*/ 1082 w 2377"/>
                  <a:gd name="T15" fmla="*/ 91 h 1317"/>
                  <a:gd name="T16" fmla="*/ 1113 w 2377"/>
                  <a:gd name="T17" fmla="*/ 0 h 1317"/>
                  <a:gd name="T18" fmla="*/ 1138 w 2377"/>
                  <a:gd name="T19" fmla="*/ 46 h 1317"/>
                  <a:gd name="T20" fmla="*/ 1178 w 2377"/>
                  <a:gd name="T21" fmla="*/ 318 h 1317"/>
                  <a:gd name="T22" fmla="*/ 1218 w 2377"/>
                  <a:gd name="T23" fmla="*/ 609 h 1317"/>
                  <a:gd name="T24" fmla="*/ 1250 w 2377"/>
                  <a:gd name="T25" fmla="*/ 881 h 1317"/>
                  <a:gd name="T26" fmla="*/ 1338 w 2377"/>
                  <a:gd name="T27" fmla="*/ 1072 h 1317"/>
                  <a:gd name="T28" fmla="*/ 1434 w 2377"/>
                  <a:gd name="T29" fmla="*/ 1199 h 1317"/>
                  <a:gd name="T30" fmla="*/ 1595 w 2377"/>
                  <a:gd name="T31" fmla="*/ 1262 h 1317"/>
                  <a:gd name="T32" fmla="*/ 1787 w 2377"/>
                  <a:gd name="T33" fmla="*/ 1290 h 1317"/>
                  <a:gd name="T34" fmla="*/ 1972 w 2377"/>
                  <a:gd name="T35" fmla="*/ 1290 h 1317"/>
                  <a:gd name="T36" fmla="*/ 2084 w 2377"/>
                  <a:gd name="T37" fmla="*/ 1308 h 1317"/>
                  <a:gd name="T38" fmla="*/ 0 w 2377"/>
                  <a:gd name="T39" fmla="*/ 1308 h 131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77"/>
                  <a:gd name="T61" fmla="*/ 0 h 1317"/>
                  <a:gd name="T62" fmla="*/ 2377 w 2377"/>
                  <a:gd name="T63" fmla="*/ 1317 h 1317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77" h="1317">
                    <a:moveTo>
                      <a:pt x="155" y="1308"/>
                    </a:moveTo>
                    <a:lnTo>
                      <a:pt x="429" y="1299"/>
                    </a:lnTo>
                    <a:lnTo>
                      <a:pt x="713" y="1280"/>
                    </a:lnTo>
                    <a:lnTo>
                      <a:pt x="877" y="1235"/>
                    </a:lnTo>
                    <a:lnTo>
                      <a:pt x="1014" y="1116"/>
                    </a:lnTo>
                    <a:lnTo>
                      <a:pt x="1106" y="887"/>
                    </a:lnTo>
                    <a:lnTo>
                      <a:pt x="1206" y="348"/>
                    </a:lnTo>
                    <a:lnTo>
                      <a:pt x="1234" y="92"/>
                    </a:lnTo>
                    <a:lnTo>
                      <a:pt x="1270" y="0"/>
                    </a:lnTo>
                    <a:lnTo>
                      <a:pt x="1298" y="46"/>
                    </a:lnTo>
                    <a:lnTo>
                      <a:pt x="1344" y="320"/>
                    </a:lnTo>
                    <a:lnTo>
                      <a:pt x="1389" y="613"/>
                    </a:lnTo>
                    <a:lnTo>
                      <a:pt x="1426" y="887"/>
                    </a:lnTo>
                    <a:lnTo>
                      <a:pt x="1526" y="1079"/>
                    </a:lnTo>
                    <a:lnTo>
                      <a:pt x="1636" y="1207"/>
                    </a:lnTo>
                    <a:lnTo>
                      <a:pt x="1819" y="1271"/>
                    </a:lnTo>
                    <a:lnTo>
                      <a:pt x="2038" y="1299"/>
                    </a:lnTo>
                    <a:lnTo>
                      <a:pt x="2249" y="1299"/>
                    </a:lnTo>
                    <a:lnTo>
                      <a:pt x="2377" y="1317"/>
                    </a:lnTo>
                    <a:lnTo>
                      <a:pt x="0" y="1317"/>
                    </a:lnTo>
                  </a:path>
                </a:pathLst>
              </a:custGeom>
              <a:pattFill prst="wdDnDiag">
                <a:fgClr>
                  <a:srgbClr val="FFFF99"/>
                </a:fgClr>
                <a:bgClr>
                  <a:schemeClr val="bg1"/>
                </a:bgClr>
              </a:patt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8439" name="Picture 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16" y="1895"/>
              <a:ext cx="1448" cy="9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440" name="Text Box 15"/>
            <p:cNvSpPr txBox="1">
              <a:spLocks noChangeArrowheads="1"/>
            </p:cNvSpPr>
            <p:nvPr/>
          </p:nvSpPr>
          <p:spPr bwMode="auto">
            <a:xfrm>
              <a:off x="1915" y="1874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  <p:sp>
          <p:nvSpPr>
            <p:cNvPr id="18441" name="Text Box 16"/>
            <p:cNvSpPr txBox="1">
              <a:spLocks noChangeArrowheads="1"/>
            </p:cNvSpPr>
            <p:nvPr/>
          </p:nvSpPr>
          <p:spPr bwMode="auto">
            <a:xfrm>
              <a:off x="3356" y="2842"/>
              <a:ext cx="15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3289" y="2372"/>
              <a:ext cx="204" cy="231"/>
              <a:chOff x="1909" y="3488"/>
              <a:chExt cx="204" cy="231"/>
            </a:xfrm>
          </p:grpSpPr>
          <p:sp>
            <p:nvSpPr>
              <p:cNvPr id="18455" name="Text Box 17"/>
              <p:cNvSpPr txBox="1">
                <a:spLocks noChangeArrowheads="1"/>
              </p:cNvSpPr>
              <p:nvPr/>
            </p:nvSpPr>
            <p:spPr bwMode="auto">
              <a:xfrm>
                <a:off x="1909" y="3488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8456" name="Line 18"/>
              <p:cNvSpPr>
                <a:spLocks noChangeShapeType="1"/>
              </p:cNvSpPr>
              <p:nvPr/>
            </p:nvSpPr>
            <p:spPr bwMode="auto">
              <a:xfrm>
                <a:off x="1954" y="3521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43" name="Rectangle 21" descr="Wide downward diagonal"/>
            <p:cNvSpPr>
              <a:spLocks noChangeArrowheads="1"/>
            </p:cNvSpPr>
            <p:nvPr/>
          </p:nvSpPr>
          <p:spPr bwMode="auto">
            <a:xfrm>
              <a:off x="2277" y="2597"/>
              <a:ext cx="1024" cy="201"/>
            </a:xfrm>
            <a:prstGeom prst="rect">
              <a:avLst/>
            </a:prstGeom>
            <a:pattFill prst="wdDnDiag">
              <a:fgClr>
                <a:srgbClr val="FFFF99">
                  <a:alpha val="41960"/>
                </a:srgbClr>
              </a:fgClr>
              <a:bgClr>
                <a:schemeClr val="bg1">
                  <a:alpha val="41960"/>
                </a:schemeClr>
              </a:bgClr>
            </a:patt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4" name="Line 20"/>
            <p:cNvSpPr>
              <a:spLocks noChangeShapeType="1"/>
            </p:cNvSpPr>
            <p:nvPr/>
          </p:nvSpPr>
          <p:spPr bwMode="auto">
            <a:xfrm>
              <a:off x="2285" y="2588"/>
              <a:ext cx="101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4528" y="3421"/>
              <a:ext cx="204" cy="231"/>
              <a:chOff x="1909" y="3488"/>
              <a:chExt cx="204" cy="231"/>
            </a:xfrm>
          </p:grpSpPr>
          <p:sp>
            <p:nvSpPr>
              <p:cNvPr id="18453" name="Text Box 26"/>
              <p:cNvSpPr txBox="1">
                <a:spLocks noChangeArrowheads="1"/>
              </p:cNvSpPr>
              <p:nvPr/>
            </p:nvSpPr>
            <p:spPr bwMode="auto">
              <a:xfrm>
                <a:off x="1909" y="3488"/>
                <a:ext cx="204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F</a:t>
                </a:r>
              </a:p>
            </p:txBody>
          </p:sp>
          <p:sp>
            <p:nvSpPr>
              <p:cNvPr id="18454" name="Line 27"/>
              <p:cNvSpPr>
                <a:spLocks noChangeShapeType="1"/>
              </p:cNvSpPr>
              <p:nvPr/>
            </p:nvSpPr>
            <p:spPr bwMode="auto">
              <a:xfrm>
                <a:off x="1954" y="3521"/>
                <a:ext cx="10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pic>
          <p:nvPicPr>
            <p:cNvPr id="18446" name="Picture 29"/>
            <p:cNvPicPr>
              <a:picLocks noChangeAspect="1" noChangeArrowheads="1"/>
            </p:cNvPicPr>
            <p:nvPr/>
          </p:nvPicPr>
          <p:blipFill>
            <a:blip r:embed="rId3" cstate="print"/>
            <a:srcRect l="9531" b="4716"/>
            <a:stretch>
              <a:fillRect/>
            </a:stretch>
          </p:blipFill>
          <p:spPr bwMode="auto">
            <a:xfrm>
              <a:off x="2153" y="2835"/>
              <a:ext cx="1310" cy="9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</p:pic>
        <p:sp>
          <p:nvSpPr>
            <p:cNvPr id="18447" name="Rectangle 24" descr="Wide downward diagonal"/>
            <p:cNvSpPr>
              <a:spLocks noChangeArrowheads="1"/>
            </p:cNvSpPr>
            <p:nvPr/>
          </p:nvSpPr>
          <p:spPr bwMode="auto">
            <a:xfrm>
              <a:off x="1190" y="3720"/>
              <a:ext cx="3474" cy="28"/>
            </a:xfrm>
            <a:prstGeom prst="rect">
              <a:avLst/>
            </a:prstGeom>
            <a:pattFill prst="wdDnDiag">
              <a:fgClr>
                <a:srgbClr val="FFFF99">
                  <a:alpha val="41960"/>
                </a:srgbClr>
              </a:fgClr>
              <a:bgClr>
                <a:schemeClr val="bg1">
                  <a:alpha val="41960"/>
                </a:schemeClr>
              </a:bgClr>
            </a:patt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8" name="Line 23"/>
            <p:cNvSpPr>
              <a:spLocks noChangeShapeType="1"/>
            </p:cNvSpPr>
            <p:nvPr/>
          </p:nvSpPr>
          <p:spPr bwMode="auto">
            <a:xfrm>
              <a:off x="1190" y="3711"/>
              <a:ext cx="347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Text Box 30"/>
            <p:cNvSpPr txBox="1">
              <a:spLocks noChangeArrowheads="1"/>
            </p:cNvSpPr>
            <p:nvPr/>
          </p:nvSpPr>
          <p:spPr bwMode="auto">
            <a:xfrm>
              <a:off x="3438" y="2733"/>
              <a:ext cx="15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8450" name="Text Box 8"/>
            <p:cNvSpPr txBox="1">
              <a:spLocks noChangeArrowheads="1"/>
            </p:cNvSpPr>
            <p:nvPr/>
          </p:nvSpPr>
          <p:spPr bwMode="auto">
            <a:xfrm>
              <a:off x="3351" y="1777"/>
              <a:ext cx="15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8451" name="Text Box 31"/>
            <p:cNvSpPr txBox="1">
              <a:spLocks noChangeArrowheads="1"/>
            </p:cNvSpPr>
            <p:nvPr/>
          </p:nvSpPr>
          <p:spPr bwMode="auto">
            <a:xfrm>
              <a:off x="4909" y="3702"/>
              <a:ext cx="156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t</a:t>
              </a:r>
            </a:p>
          </p:txBody>
        </p:sp>
        <p:sp>
          <p:nvSpPr>
            <p:cNvPr id="18452" name="Text Box 32"/>
            <p:cNvSpPr txBox="1">
              <a:spLocks noChangeArrowheads="1"/>
            </p:cNvSpPr>
            <p:nvPr/>
          </p:nvSpPr>
          <p:spPr bwMode="auto">
            <a:xfrm>
              <a:off x="415" y="2386"/>
              <a:ext cx="20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123.14.7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idx="1"/>
          </p:nvPr>
        </p:nvSpPr>
        <p:spPr>
          <a:xfrm>
            <a:off x="398463" y="1266825"/>
            <a:ext cx="8229600" cy="4525963"/>
          </a:xfrm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/>
              <a:t>What is the name of this quantity?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endParaRPr lang="en-US"/>
          </a:p>
          <a:p>
            <a:pPr>
              <a:buFontTx/>
              <a:buAutoNum type="alphaLcParenR"/>
            </a:pPr>
            <a:endParaRPr lang="en-US"/>
          </a:p>
          <a:p>
            <a:pPr>
              <a:buFontTx/>
              <a:buAutoNum type="alphaLcParenR"/>
            </a:pPr>
            <a:r>
              <a:rPr lang="en-US"/>
              <a:t>Kale-Gordon factor</a:t>
            </a:r>
          </a:p>
          <a:p>
            <a:pPr>
              <a:buFontTx/>
              <a:buAutoNum type="alphaLcParenR"/>
            </a:pPr>
            <a:r>
              <a:rPr lang="en-US"/>
              <a:t>Boltzmann's factor</a:t>
            </a:r>
          </a:p>
          <a:p>
            <a:pPr>
              <a:buFontTx/>
              <a:buAutoNum type="alphaLcParenR"/>
            </a:pPr>
            <a:r>
              <a:rPr lang="en-US"/>
              <a:t>The average value of x</a:t>
            </a:r>
          </a:p>
          <a:p>
            <a:pPr>
              <a:buFontTx/>
              <a:buAutoNum type="alphaLcParenR"/>
            </a:pPr>
            <a:r>
              <a:rPr lang="en-US"/>
              <a:t>The standard deviation of x</a:t>
            </a:r>
          </a:p>
        </p:txBody>
      </p:sp>
      <p:sp>
        <p:nvSpPr>
          <p:cNvPr id="1229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0B0B3C-ED03-43A8-921C-C7AD8BD69535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3846513" y="1949450"/>
          <a:ext cx="1535112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520560" imgH="431640" progId="Equation.3">
                  <p:embed/>
                </p:oleObj>
              </mc:Choice>
              <mc:Fallback>
                <p:oleObj name="Equation" r:id="rId3" imgW="520560" imgH="431640" progId="Equation.3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1949450"/>
                        <a:ext cx="1535112" cy="1273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9201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123.14.8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056" y="1426028"/>
            <a:ext cx="8603343" cy="5584372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5900" dirty="0"/>
              <a:t>We learned a name for         what is that name? </a:t>
            </a:r>
          </a:p>
          <a:p>
            <a:pPr>
              <a:buNone/>
            </a:pPr>
            <a:r>
              <a:rPr lang="en-US" sz="5900" dirty="0"/>
              <a:t>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5900" dirty="0"/>
              <a:t> </a:t>
            </a:r>
          </a:p>
          <a:p>
            <a:pPr marL="514350" indent="-514350">
              <a:buFont typeface="+mj-lt"/>
              <a:buAutoNum type="alphaLcParenR"/>
            </a:pPr>
            <a:endParaRPr lang="en-US" sz="5900" dirty="0"/>
          </a:p>
          <a:p>
            <a:pPr marL="514350" indent="-514350">
              <a:buFont typeface="+mj-lt"/>
              <a:buAutoNum type="alphaLcParenR"/>
            </a:pPr>
            <a:endParaRPr lang="en-US" sz="5900" dirty="0"/>
          </a:p>
          <a:p>
            <a:pPr marL="0" indent="0">
              <a:buNone/>
            </a:pPr>
            <a:r>
              <a:rPr lang="en-US" sz="5900" dirty="0"/>
              <a:t>b)</a:t>
            </a:r>
          </a:p>
          <a:p>
            <a:pPr marL="0" indent="0">
              <a:buNone/>
            </a:pPr>
            <a:endParaRPr lang="en-US" sz="5900" dirty="0"/>
          </a:p>
          <a:p>
            <a:pPr marL="0" indent="0">
              <a:buNone/>
            </a:pPr>
            <a:endParaRPr lang="en-US" sz="5900" dirty="0"/>
          </a:p>
          <a:p>
            <a:pPr marL="0" indent="0">
              <a:buNone/>
            </a:pPr>
            <a:r>
              <a:rPr lang="en-US" sz="5900" dirty="0"/>
              <a:t>c) </a:t>
            </a:r>
          </a:p>
          <a:p>
            <a:pPr marL="0" indent="0">
              <a:buNone/>
            </a:pPr>
            <a:endParaRPr lang="en-US" sz="5900" dirty="0"/>
          </a:p>
          <a:p>
            <a:pPr marL="514350" indent="-514350">
              <a:buFont typeface="+mj-lt"/>
              <a:buAutoNum type="alphaLcParenR"/>
            </a:pPr>
            <a:endParaRPr lang="en-US" sz="5900" dirty="0"/>
          </a:p>
          <a:p>
            <a:pPr marL="0" indent="0">
              <a:buNone/>
            </a:pPr>
            <a:r>
              <a:rPr lang="en-US" sz="5900" dirty="0"/>
              <a:t>d)    Craig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4872891"/>
              </p:ext>
            </p:extLst>
          </p:nvPr>
        </p:nvGraphicFramePr>
        <p:xfrm>
          <a:off x="3953329" y="1219200"/>
          <a:ext cx="466271" cy="59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77480" imgH="228600" progId="Equation.3">
                  <p:embed/>
                </p:oleObj>
              </mc:Choice>
              <mc:Fallback>
                <p:oleObj name="Equation" r:id="rId3" imgW="17748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329" y="1219200"/>
                        <a:ext cx="466271" cy="599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862600"/>
              </p:ext>
            </p:extLst>
          </p:nvPr>
        </p:nvGraphicFramePr>
        <p:xfrm>
          <a:off x="884464" y="4749800"/>
          <a:ext cx="67945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228600" imgH="241200" progId="Equation.3">
                  <p:embed/>
                </p:oleObj>
              </mc:Choice>
              <mc:Fallback>
                <p:oleObj name="Equation" r:id="rId5" imgW="228600" imgH="241200" progId="Equation.3">
                  <p:embed/>
                  <p:pic>
                    <p:nvPicPr>
                      <p:cNvPr id="518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464" y="4749800"/>
                        <a:ext cx="67945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336031"/>
              </p:ext>
            </p:extLst>
          </p:nvPr>
        </p:nvGraphicFramePr>
        <p:xfrm>
          <a:off x="976767" y="3459163"/>
          <a:ext cx="3778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126720" imgH="164880" progId="Equation.3">
                  <p:embed/>
                </p:oleObj>
              </mc:Choice>
              <mc:Fallback>
                <p:oleObj name="Equation" r:id="rId7" imgW="126720" imgH="164880" progId="Equation.3">
                  <p:embed/>
                  <p:pic>
                    <p:nvPicPr>
                      <p:cNvPr id="5181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767" y="3459163"/>
                        <a:ext cx="377825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1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116854"/>
              </p:ext>
            </p:extLst>
          </p:nvPr>
        </p:nvGraphicFramePr>
        <p:xfrm>
          <a:off x="867683" y="2209800"/>
          <a:ext cx="75565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253800" imgH="228600" progId="Equation.3">
                  <p:embed/>
                </p:oleObj>
              </mc:Choice>
              <mc:Fallback>
                <p:oleObj name="Equation" r:id="rId9" imgW="253800" imgH="228600" progId="Equation.3">
                  <p:embed/>
                  <p:pic>
                    <p:nvPicPr>
                      <p:cNvPr id="5181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83" y="2209800"/>
                        <a:ext cx="755650" cy="696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385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Some rms Speeds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430235"/>
            <a:ext cx="7924799" cy="4208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811258-4C3E-4805-B66A-2765416DF6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123.14.1</a:t>
            </a:r>
          </a:p>
        </p:txBody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We have two gases, each with the same values of n, V and T. One gas is Hydrogen, the other is Nitrogen. For which gas is the rms speed larger?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Hydrogen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Nitrogen</a:t>
            </a:r>
          </a:p>
        </p:txBody>
      </p:sp>
    </p:spTree>
    <p:extLst>
      <p:ext uri="{BB962C8B-B14F-4D97-AF65-F5344CB8AC3E}">
        <p14:creationId xmlns:p14="http://schemas.microsoft.com/office/powerpoint/2010/main" val="59601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 rot="20146416">
            <a:off x="5024400" y="1639494"/>
            <a:ext cx="1726197" cy="3689659"/>
            <a:chOff x="835152" y="1266092"/>
            <a:chExt cx="2265975" cy="4867276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52" y="1266092"/>
              <a:ext cx="2265975" cy="48672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774660" y="5181600"/>
              <a:ext cx="3850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47800" y="4038600"/>
              <a:ext cx="675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V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62323" y="4158173"/>
              <a:ext cx="675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P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19200" y="4572000"/>
              <a:ext cx="6757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/>
                <a:t>n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362200" y="3657600"/>
              <a:ext cx="152400" cy="1524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1905000" y="3505200"/>
              <a:ext cx="457200" cy="228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640554" y="3677736"/>
              <a:ext cx="1134616" cy="487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v</a:t>
              </a:r>
              <a:r>
                <a:rPr lang="en-US" baseline="-25000" dirty="0" err="1">
                  <a:solidFill>
                    <a:schemeClr val="accent3">
                      <a:lumMod val="50000"/>
                    </a:schemeClr>
                  </a:solidFill>
                </a:rPr>
                <a:t>molecule</a:t>
              </a:r>
              <a:endParaRPr lang="en-US" baseline="-250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V="1">
            <a:off x="6934200" y="2438400"/>
            <a:ext cx="914400" cy="45720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29400" y="1524000"/>
            <a:ext cx="13758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solidFill>
                  <a:srgbClr val="00B050"/>
                </a:solidFill>
              </a:rPr>
              <a:t>v</a:t>
            </a:r>
            <a:r>
              <a:rPr lang="en-US" sz="4000" baseline="-25000" dirty="0" err="1">
                <a:solidFill>
                  <a:srgbClr val="00B050"/>
                </a:solidFill>
              </a:rPr>
              <a:t>system</a:t>
            </a:r>
            <a:endParaRPr lang="en-US" sz="4000" baseline="-25000" dirty="0">
              <a:solidFill>
                <a:srgbClr val="00B050"/>
              </a:solidFill>
            </a:endParaRPr>
          </a:p>
        </p:txBody>
      </p:sp>
      <p:sp>
        <p:nvSpPr>
          <p:cNvPr id="18" name="Freeform 17"/>
          <p:cNvSpPr/>
          <p:nvPr/>
        </p:nvSpPr>
        <p:spPr>
          <a:xfrm>
            <a:off x="-24914" y="3944983"/>
            <a:ext cx="3867572" cy="2913017"/>
          </a:xfrm>
          <a:custGeom>
            <a:avLst/>
            <a:gdLst>
              <a:gd name="connsiteX0" fmla="*/ 0 w 3918857"/>
              <a:gd name="connsiteY0" fmla="*/ 1894114 h 2926080"/>
              <a:gd name="connsiteX1" fmla="*/ 940526 w 3918857"/>
              <a:gd name="connsiteY1" fmla="*/ 1515291 h 2926080"/>
              <a:gd name="connsiteX2" fmla="*/ 1606731 w 3918857"/>
              <a:gd name="connsiteY2" fmla="*/ 1345474 h 2926080"/>
              <a:gd name="connsiteX3" fmla="*/ 1724297 w 3918857"/>
              <a:gd name="connsiteY3" fmla="*/ 1136468 h 2926080"/>
              <a:gd name="connsiteX4" fmla="*/ 1763486 w 3918857"/>
              <a:gd name="connsiteY4" fmla="*/ 836022 h 2926080"/>
              <a:gd name="connsiteX5" fmla="*/ 1907177 w 3918857"/>
              <a:gd name="connsiteY5" fmla="*/ 600891 h 2926080"/>
              <a:gd name="connsiteX6" fmla="*/ 2116183 w 3918857"/>
              <a:gd name="connsiteY6" fmla="*/ 300445 h 2926080"/>
              <a:gd name="connsiteX7" fmla="*/ 2312126 w 3918857"/>
              <a:gd name="connsiteY7" fmla="*/ 195942 h 2926080"/>
              <a:gd name="connsiteX8" fmla="*/ 2495006 w 3918857"/>
              <a:gd name="connsiteY8" fmla="*/ 0 h 2926080"/>
              <a:gd name="connsiteX9" fmla="*/ 2625634 w 3918857"/>
              <a:gd name="connsiteY9" fmla="*/ 65314 h 2926080"/>
              <a:gd name="connsiteX10" fmla="*/ 2638697 w 3918857"/>
              <a:gd name="connsiteY10" fmla="*/ 261257 h 2926080"/>
              <a:gd name="connsiteX11" fmla="*/ 2521131 w 3918857"/>
              <a:gd name="connsiteY11" fmla="*/ 457200 h 2926080"/>
              <a:gd name="connsiteX12" fmla="*/ 2416628 w 3918857"/>
              <a:gd name="connsiteY12" fmla="*/ 627017 h 2926080"/>
              <a:gd name="connsiteX13" fmla="*/ 2638697 w 3918857"/>
              <a:gd name="connsiteY13" fmla="*/ 483325 h 2926080"/>
              <a:gd name="connsiteX14" fmla="*/ 2926080 w 3918857"/>
              <a:gd name="connsiteY14" fmla="*/ 209005 h 2926080"/>
              <a:gd name="connsiteX15" fmla="*/ 3344091 w 3918857"/>
              <a:gd name="connsiteY15" fmla="*/ 13062 h 2926080"/>
              <a:gd name="connsiteX16" fmla="*/ 3474720 w 3918857"/>
              <a:gd name="connsiteY16" fmla="*/ 78377 h 2926080"/>
              <a:gd name="connsiteX17" fmla="*/ 3500846 w 3918857"/>
              <a:gd name="connsiteY17" fmla="*/ 261257 h 2926080"/>
              <a:gd name="connsiteX18" fmla="*/ 3331028 w 3918857"/>
              <a:gd name="connsiteY18" fmla="*/ 404948 h 2926080"/>
              <a:gd name="connsiteX19" fmla="*/ 3161211 w 3918857"/>
              <a:gd name="connsiteY19" fmla="*/ 496388 h 2926080"/>
              <a:gd name="connsiteX20" fmla="*/ 2978331 w 3918857"/>
              <a:gd name="connsiteY20" fmla="*/ 587828 h 2926080"/>
              <a:gd name="connsiteX21" fmla="*/ 2965268 w 3918857"/>
              <a:gd name="connsiteY21" fmla="*/ 679268 h 2926080"/>
              <a:gd name="connsiteX22" fmla="*/ 3135086 w 3918857"/>
              <a:gd name="connsiteY22" fmla="*/ 613954 h 2926080"/>
              <a:gd name="connsiteX23" fmla="*/ 3422468 w 3918857"/>
              <a:gd name="connsiteY23" fmla="*/ 548640 h 2926080"/>
              <a:gd name="connsiteX24" fmla="*/ 3618411 w 3918857"/>
              <a:gd name="connsiteY24" fmla="*/ 548640 h 2926080"/>
              <a:gd name="connsiteX25" fmla="*/ 3827417 w 3918857"/>
              <a:gd name="connsiteY25" fmla="*/ 587828 h 2926080"/>
              <a:gd name="connsiteX26" fmla="*/ 3827417 w 3918857"/>
              <a:gd name="connsiteY26" fmla="*/ 744582 h 2926080"/>
              <a:gd name="connsiteX27" fmla="*/ 3801291 w 3918857"/>
              <a:gd name="connsiteY27" fmla="*/ 849085 h 2926080"/>
              <a:gd name="connsiteX28" fmla="*/ 3631474 w 3918857"/>
              <a:gd name="connsiteY28" fmla="*/ 862148 h 2926080"/>
              <a:gd name="connsiteX29" fmla="*/ 3409406 w 3918857"/>
              <a:gd name="connsiteY29" fmla="*/ 862148 h 2926080"/>
              <a:gd name="connsiteX30" fmla="*/ 3265714 w 3918857"/>
              <a:gd name="connsiteY30" fmla="*/ 888274 h 2926080"/>
              <a:gd name="connsiteX31" fmla="*/ 3135086 w 3918857"/>
              <a:gd name="connsiteY31" fmla="*/ 914400 h 2926080"/>
              <a:gd name="connsiteX32" fmla="*/ 3122023 w 3918857"/>
              <a:gd name="connsiteY32" fmla="*/ 1005840 h 2926080"/>
              <a:gd name="connsiteX33" fmla="*/ 3265714 w 3918857"/>
              <a:gd name="connsiteY33" fmla="*/ 1018902 h 2926080"/>
              <a:gd name="connsiteX34" fmla="*/ 3513908 w 3918857"/>
              <a:gd name="connsiteY34" fmla="*/ 979714 h 2926080"/>
              <a:gd name="connsiteX35" fmla="*/ 3722914 w 3918857"/>
              <a:gd name="connsiteY35" fmla="*/ 979714 h 2926080"/>
              <a:gd name="connsiteX36" fmla="*/ 3918857 w 3918857"/>
              <a:gd name="connsiteY36" fmla="*/ 1071154 h 2926080"/>
              <a:gd name="connsiteX37" fmla="*/ 3827417 w 3918857"/>
              <a:gd name="connsiteY37" fmla="*/ 1214845 h 2926080"/>
              <a:gd name="connsiteX38" fmla="*/ 3579223 w 3918857"/>
              <a:gd name="connsiteY38" fmla="*/ 1240971 h 2926080"/>
              <a:gd name="connsiteX39" fmla="*/ 3396343 w 3918857"/>
              <a:gd name="connsiteY39" fmla="*/ 1254034 h 2926080"/>
              <a:gd name="connsiteX40" fmla="*/ 3239588 w 3918857"/>
              <a:gd name="connsiteY40" fmla="*/ 1254034 h 2926080"/>
              <a:gd name="connsiteX41" fmla="*/ 3056708 w 3918857"/>
              <a:gd name="connsiteY41" fmla="*/ 1319348 h 2926080"/>
              <a:gd name="connsiteX42" fmla="*/ 2978331 w 3918857"/>
              <a:gd name="connsiteY42" fmla="*/ 1332411 h 2926080"/>
              <a:gd name="connsiteX43" fmla="*/ 3082834 w 3918857"/>
              <a:gd name="connsiteY43" fmla="*/ 1371600 h 2926080"/>
              <a:gd name="connsiteX44" fmla="*/ 3278777 w 3918857"/>
              <a:gd name="connsiteY44" fmla="*/ 1423851 h 2926080"/>
              <a:gd name="connsiteX45" fmla="*/ 3435531 w 3918857"/>
              <a:gd name="connsiteY45" fmla="*/ 1423851 h 2926080"/>
              <a:gd name="connsiteX46" fmla="*/ 3553097 w 3918857"/>
              <a:gd name="connsiteY46" fmla="*/ 1476102 h 2926080"/>
              <a:gd name="connsiteX47" fmla="*/ 3566160 w 3918857"/>
              <a:gd name="connsiteY47" fmla="*/ 1645920 h 2926080"/>
              <a:gd name="connsiteX48" fmla="*/ 3370217 w 3918857"/>
              <a:gd name="connsiteY48" fmla="*/ 1698171 h 2926080"/>
              <a:gd name="connsiteX49" fmla="*/ 3017520 w 3918857"/>
              <a:gd name="connsiteY49" fmla="*/ 1619794 h 2926080"/>
              <a:gd name="connsiteX50" fmla="*/ 2886891 w 3918857"/>
              <a:gd name="connsiteY50" fmla="*/ 1658982 h 2926080"/>
              <a:gd name="connsiteX51" fmla="*/ 2690948 w 3918857"/>
              <a:gd name="connsiteY51" fmla="*/ 1854925 h 2926080"/>
              <a:gd name="connsiteX52" fmla="*/ 2429691 w 3918857"/>
              <a:gd name="connsiteY52" fmla="*/ 1998617 h 2926080"/>
              <a:gd name="connsiteX53" fmla="*/ 2181497 w 3918857"/>
              <a:gd name="connsiteY53" fmla="*/ 2129245 h 2926080"/>
              <a:gd name="connsiteX54" fmla="*/ 1946366 w 3918857"/>
              <a:gd name="connsiteY54" fmla="*/ 2194560 h 2926080"/>
              <a:gd name="connsiteX55" fmla="*/ 1632857 w 3918857"/>
              <a:gd name="connsiteY55" fmla="*/ 2377440 h 2926080"/>
              <a:gd name="connsiteX56" fmla="*/ 1332411 w 3918857"/>
              <a:gd name="connsiteY56" fmla="*/ 2612571 h 2926080"/>
              <a:gd name="connsiteX57" fmla="*/ 1110343 w 3918857"/>
              <a:gd name="connsiteY57" fmla="*/ 2834640 h 2926080"/>
              <a:gd name="connsiteX58" fmla="*/ 1045028 w 3918857"/>
              <a:gd name="connsiteY58" fmla="*/ 2873828 h 2926080"/>
              <a:gd name="connsiteX59" fmla="*/ 91440 w 3918857"/>
              <a:gd name="connsiteY59" fmla="*/ 2926080 h 2926080"/>
              <a:gd name="connsiteX60" fmla="*/ 39188 w 3918857"/>
              <a:gd name="connsiteY60" fmla="*/ 1841862 h 2926080"/>
              <a:gd name="connsiteX0" fmla="*/ 0 w 3918857"/>
              <a:gd name="connsiteY0" fmla="*/ 1894114 h 2913017"/>
              <a:gd name="connsiteX1" fmla="*/ 940526 w 3918857"/>
              <a:gd name="connsiteY1" fmla="*/ 1515291 h 2913017"/>
              <a:gd name="connsiteX2" fmla="*/ 1606731 w 3918857"/>
              <a:gd name="connsiteY2" fmla="*/ 1345474 h 2913017"/>
              <a:gd name="connsiteX3" fmla="*/ 1724297 w 3918857"/>
              <a:gd name="connsiteY3" fmla="*/ 1136468 h 2913017"/>
              <a:gd name="connsiteX4" fmla="*/ 1763486 w 3918857"/>
              <a:gd name="connsiteY4" fmla="*/ 836022 h 2913017"/>
              <a:gd name="connsiteX5" fmla="*/ 1907177 w 3918857"/>
              <a:gd name="connsiteY5" fmla="*/ 600891 h 2913017"/>
              <a:gd name="connsiteX6" fmla="*/ 2116183 w 3918857"/>
              <a:gd name="connsiteY6" fmla="*/ 300445 h 2913017"/>
              <a:gd name="connsiteX7" fmla="*/ 2312126 w 3918857"/>
              <a:gd name="connsiteY7" fmla="*/ 195942 h 2913017"/>
              <a:gd name="connsiteX8" fmla="*/ 2495006 w 3918857"/>
              <a:gd name="connsiteY8" fmla="*/ 0 h 2913017"/>
              <a:gd name="connsiteX9" fmla="*/ 2625634 w 3918857"/>
              <a:gd name="connsiteY9" fmla="*/ 65314 h 2913017"/>
              <a:gd name="connsiteX10" fmla="*/ 2638697 w 3918857"/>
              <a:gd name="connsiteY10" fmla="*/ 261257 h 2913017"/>
              <a:gd name="connsiteX11" fmla="*/ 2521131 w 3918857"/>
              <a:gd name="connsiteY11" fmla="*/ 457200 h 2913017"/>
              <a:gd name="connsiteX12" fmla="*/ 2416628 w 3918857"/>
              <a:gd name="connsiteY12" fmla="*/ 627017 h 2913017"/>
              <a:gd name="connsiteX13" fmla="*/ 2638697 w 3918857"/>
              <a:gd name="connsiteY13" fmla="*/ 483325 h 2913017"/>
              <a:gd name="connsiteX14" fmla="*/ 2926080 w 3918857"/>
              <a:gd name="connsiteY14" fmla="*/ 209005 h 2913017"/>
              <a:gd name="connsiteX15" fmla="*/ 3344091 w 3918857"/>
              <a:gd name="connsiteY15" fmla="*/ 13062 h 2913017"/>
              <a:gd name="connsiteX16" fmla="*/ 3474720 w 3918857"/>
              <a:gd name="connsiteY16" fmla="*/ 78377 h 2913017"/>
              <a:gd name="connsiteX17" fmla="*/ 3500846 w 3918857"/>
              <a:gd name="connsiteY17" fmla="*/ 261257 h 2913017"/>
              <a:gd name="connsiteX18" fmla="*/ 3331028 w 3918857"/>
              <a:gd name="connsiteY18" fmla="*/ 404948 h 2913017"/>
              <a:gd name="connsiteX19" fmla="*/ 3161211 w 3918857"/>
              <a:gd name="connsiteY19" fmla="*/ 496388 h 2913017"/>
              <a:gd name="connsiteX20" fmla="*/ 2978331 w 3918857"/>
              <a:gd name="connsiteY20" fmla="*/ 587828 h 2913017"/>
              <a:gd name="connsiteX21" fmla="*/ 2965268 w 3918857"/>
              <a:gd name="connsiteY21" fmla="*/ 679268 h 2913017"/>
              <a:gd name="connsiteX22" fmla="*/ 3135086 w 3918857"/>
              <a:gd name="connsiteY22" fmla="*/ 613954 h 2913017"/>
              <a:gd name="connsiteX23" fmla="*/ 3422468 w 3918857"/>
              <a:gd name="connsiteY23" fmla="*/ 548640 h 2913017"/>
              <a:gd name="connsiteX24" fmla="*/ 3618411 w 3918857"/>
              <a:gd name="connsiteY24" fmla="*/ 548640 h 2913017"/>
              <a:gd name="connsiteX25" fmla="*/ 3827417 w 3918857"/>
              <a:gd name="connsiteY25" fmla="*/ 587828 h 2913017"/>
              <a:gd name="connsiteX26" fmla="*/ 3827417 w 3918857"/>
              <a:gd name="connsiteY26" fmla="*/ 744582 h 2913017"/>
              <a:gd name="connsiteX27" fmla="*/ 3801291 w 3918857"/>
              <a:gd name="connsiteY27" fmla="*/ 849085 h 2913017"/>
              <a:gd name="connsiteX28" fmla="*/ 3631474 w 3918857"/>
              <a:gd name="connsiteY28" fmla="*/ 862148 h 2913017"/>
              <a:gd name="connsiteX29" fmla="*/ 3409406 w 3918857"/>
              <a:gd name="connsiteY29" fmla="*/ 862148 h 2913017"/>
              <a:gd name="connsiteX30" fmla="*/ 3265714 w 3918857"/>
              <a:gd name="connsiteY30" fmla="*/ 888274 h 2913017"/>
              <a:gd name="connsiteX31" fmla="*/ 3135086 w 3918857"/>
              <a:gd name="connsiteY31" fmla="*/ 914400 h 2913017"/>
              <a:gd name="connsiteX32" fmla="*/ 3122023 w 3918857"/>
              <a:gd name="connsiteY32" fmla="*/ 1005840 h 2913017"/>
              <a:gd name="connsiteX33" fmla="*/ 3265714 w 3918857"/>
              <a:gd name="connsiteY33" fmla="*/ 1018902 h 2913017"/>
              <a:gd name="connsiteX34" fmla="*/ 3513908 w 3918857"/>
              <a:gd name="connsiteY34" fmla="*/ 979714 h 2913017"/>
              <a:gd name="connsiteX35" fmla="*/ 3722914 w 3918857"/>
              <a:gd name="connsiteY35" fmla="*/ 979714 h 2913017"/>
              <a:gd name="connsiteX36" fmla="*/ 3918857 w 3918857"/>
              <a:gd name="connsiteY36" fmla="*/ 1071154 h 2913017"/>
              <a:gd name="connsiteX37" fmla="*/ 3827417 w 3918857"/>
              <a:gd name="connsiteY37" fmla="*/ 1214845 h 2913017"/>
              <a:gd name="connsiteX38" fmla="*/ 3579223 w 3918857"/>
              <a:gd name="connsiteY38" fmla="*/ 1240971 h 2913017"/>
              <a:gd name="connsiteX39" fmla="*/ 3396343 w 3918857"/>
              <a:gd name="connsiteY39" fmla="*/ 1254034 h 2913017"/>
              <a:gd name="connsiteX40" fmla="*/ 3239588 w 3918857"/>
              <a:gd name="connsiteY40" fmla="*/ 1254034 h 2913017"/>
              <a:gd name="connsiteX41" fmla="*/ 3056708 w 3918857"/>
              <a:gd name="connsiteY41" fmla="*/ 1319348 h 2913017"/>
              <a:gd name="connsiteX42" fmla="*/ 2978331 w 3918857"/>
              <a:gd name="connsiteY42" fmla="*/ 1332411 h 2913017"/>
              <a:gd name="connsiteX43" fmla="*/ 3082834 w 3918857"/>
              <a:gd name="connsiteY43" fmla="*/ 1371600 h 2913017"/>
              <a:gd name="connsiteX44" fmla="*/ 3278777 w 3918857"/>
              <a:gd name="connsiteY44" fmla="*/ 1423851 h 2913017"/>
              <a:gd name="connsiteX45" fmla="*/ 3435531 w 3918857"/>
              <a:gd name="connsiteY45" fmla="*/ 1423851 h 2913017"/>
              <a:gd name="connsiteX46" fmla="*/ 3553097 w 3918857"/>
              <a:gd name="connsiteY46" fmla="*/ 1476102 h 2913017"/>
              <a:gd name="connsiteX47" fmla="*/ 3566160 w 3918857"/>
              <a:gd name="connsiteY47" fmla="*/ 1645920 h 2913017"/>
              <a:gd name="connsiteX48" fmla="*/ 3370217 w 3918857"/>
              <a:gd name="connsiteY48" fmla="*/ 1698171 h 2913017"/>
              <a:gd name="connsiteX49" fmla="*/ 3017520 w 3918857"/>
              <a:gd name="connsiteY49" fmla="*/ 1619794 h 2913017"/>
              <a:gd name="connsiteX50" fmla="*/ 2886891 w 3918857"/>
              <a:gd name="connsiteY50" fmla="*/ 1658982 h 2913017"/>
              <a:gd name="connsiteX51" fmla="*/ 2690948 w 3918857"/>
              <a:gd name="connsiteY51" fmla="*/ 1854925 h 2913017"/>
              <a:gd name="connsiteX52" fmla="*/ 2429691 w 3918857"/>
              <a:gd name="connsiteY52" fmla="*/ 1998617 h 2913017"/>
              <a:gd name="connsiteX53" fmla="*/ 2181497 w 3918857"/>
              <a:gd name="connsiteY53" fmla="*/ 2129245 h 2913017"/>
              <a:gd name="connsiteX54" fmla="*/ 1946366 w 3918857"/>
              <a:gd name="connsiteY54" fmla="*/ 2194560 h 2913017"/>
              <a:gd name="connsiteX55" fmla="*/ 1632857 w 3918857"/>
              <a:gd name="connsiteY55" fmla="*/ 2377440 h 2913017"/>
              <a:gd name="connsiteX56" fmla="*/ 1332411 w 3918857"/>
              <a:gd name="connsiteY56" fmla="*/ 2612571 h 2913017"/>
              <a:gd name="connsiteX57" fmla="*/ 1110343 w 3918857"/>
              <a:gd name="connsiteY57" fmla="*/ 2834640 h 2913017"/>
              <a:gd name="connsiteX58" fmla="*/ 1045028 w 3918857"/>
              <a:gd name="connsiteY58" fmla="*/ 2873828 h 2913017"/>
              <a:gd name="connsiteX59" fmla="*/ 52252 w 3918857"/>
              <a:gd name="connsiteY59" fmla="*/ 2913017 h 2913017"/>
              <a:gd name="connsiteX60" fmla="*/ 39188 w 3918857"/>
              <a:gd name="connsiteY60" fmla="*/ 1841862 h 2913017"/>
              <a:gd name="connsiteX0" fmla="*/ 0 w 3918857"/>
              <a:gd name="connsiteY0" fmla="*/ 1894114 h 2913017"/>
              <a:gd name="connsiteX1" fmla="*/ 940526 w 3918857"/>
              <a:gd name="connsiteY1" fmla="*/ 1515291 h 2913017"/>
              <a:gd name="connsiteX2" fmla="*/ 1606731 w 3918857"/>
              <a:gd name="connsiteY2" fmla="*/ 1345474 h 2913017"/>
              <a:gd name="connsiteX3" fmla="*/ 1724297 w 3918857"/>
              <a:gd name="connsiteY3" fmla="*/ 1136468 h 2913017"/>
              <a:gd name="connsiteX4" fmla="*/ 1763486 w 3918857"/>
              <a:gd name="connsiteY4" fmla="*/ 836022 h 2913017"/>
              <a:gd name="connsiteX5" fmla="*/ 1907177 w 3918857"/>
              <a:gd name="connsiteY5" fmla="*/ 600891 h 2913017"/>
              <a:gd name="connsiteX6" fmla="*/ 2116183 w 3918857"/>
              <a:gd name="connsiteY6" fmla="*/ 300445 h 2913017"/>
              <a:gd name="connsiteX7" fmla="*/ 2312126 w 3918857"/>
              <a:gd name="connsiteY7" fmla="*/ 195942 h 2913017"/>
              <a:gd name="connsiteX8" fmla="*/ 2495006 w 3918857"/>
              <a:gd name="connsiteY8" fmla="*/ 0 h 2913017"/>
              <a:gd name="connsiteX9" fmla="*/ 2625634 w 3918857"/>
              <a:gd name="connsiteY9" fmla="*/ 65314 h 2913017"/>
              <a:gd name="connsiteX10" fmla="*/ 2638697 w 3918857"/>
              <a:gd name="connsiteY10" fmla="*/ 261257 h 2913017"/>
              <a:gd name="connsiteX11" fmla="*/ 2521131 w 3918857"/>
              <a:gd name="connsiteY11" fmla="*/ 457200 h 2913017"/>
              <a:gd name="connsiteX12" fmla="*/ 2416628 w 3918857"/>
              <a:gd name="connsiteY12" fmla="*/ 627017 h 2913017"/>
              <a:gd name="connsiteX13" fmla="*/ 2638697 w 3918857"/>
              <a:gd name="connsiteY13" fmla="*/ 483325 h 2913017"/>
              <a:gd name="connsiteX14" fmla="*/ 2926080 w 3918857"/>
              <a:gd name="connsiteY14" fmla="*/ 209005 h 2913017"/>
              <a:gd name="connsiteX15" fmla="*/ 3344091 w 3918857"/>
              <a:gd name="connsiteY15" fmla="*/ 13062 h 2913017"/>
              <a:gd name="connsiteX16" fmla="*/ 3474720 w 3918857"/>
              <a:gd name="connsiteY16" fmla="*/ 78377 h 2913017"/>
              <a:gd name="connsiteX17" fmla="*/ 3500846 w 3918857"/>
              <a:gd name="connsiteY17" fmla="*/ 261257 h 2913017"/>
              <a:gd name="connsiteX18" fmla="*/ 3331028 w 3918857"/>
              <a:gd name="connsiteY18" fmla="*/ 404948 h 2913017"/>
              <a:gd name="connsiteX19" fmla="*/ 3161211 w 3918857"/>
              <a:gd name="connsiteY19" fmla="*/ 496388 h 2913017"/>
              <a:gd name="connsiteX20" fmla="*/ 2978331 w 3918857"/>
              <a:gd name="connsiteY20" fmla="*/ 587828 h 2913017"/>
              <a:gd name="connsiteX21" fmla="*/ 2965268 w 3918857"/>
              <a:gd name="connsiteY21" fmla="*/ 679268 h 2913017"/>
              <a:gd name="connsiteX22" fmla="*/ 3135086 w 3918857"/>
              <a:gd name="connsiteY22" fmla="*/ 613954 h 2913017"/>
              <a:gd name="connsiteX23" fmla="*/ 3422468 w 3918857"/>
              <a:gd name="connsiteY23" fmla="*/ 548640 h 2913017"/>
              <a:gd name="connsiteX24" fmla="*/ 3618411 w 3918857"/>
              <a:gd name="connsiteY24" fmla="*/ 548640 h 2913017"/>
              <a:gd name="connsiteX25" fmla="*/ 3827417 w 3918857"/>
              <a:gd name="connsiteY25" fmla="*/ 587828 h 2913017"/>
              <a:gd name="connsiteX26" fmla="*/ 3827417 w 3918857"/>
              <a:gd name="connsiteY26" fmla="*/ 744582 h 2913017"/>
              <a:gd name="connsiteX27" fmla="*/ 3801291 w 3918857"/>
              <a:gd name="connsiteY27" fmla="*/ 849085 h 2913017"/>
              <a:gd name="connsiteX28" fmla="*/ 3631474 w 3918857"/>
              <a:gd name="connsiteY28" fmla="*/ 862148 h 2913017"/>
              <a:gd name="connsiteX29" fmla="*/ 3409406 w 3918857"/>
              <a:gd name="connsiteY29" fmla="*/ 862148 h 2913017"/>
              <a:gd name="connsiteX30" fmla="*/ 3265714 w 3918857"/>
              <a:gd name="connsiteY30" fmla="*/ 888274 h 2913017"/>
              <a:gd name="connsiteX31" fmla="*/ 3135086 w 3918857"/>
              <a:gd name="connsiteY31" fmla="*/ 914400 h 2913017"/>
              <a:gd name="connsiteX32" fmla="*/ 3122023 w 3918857"/>
              <a:gd name="connsiteY32" fmla="*/ 1005840 h 2913017"/>
              <a:gd name="connsiteX33" fmla="*/ 3265714 w 3918857"/>
              <a:gd name="connsiteY33" fmla="*/ 1018902 h 2913017"/>
              <a:gd name="connsiteX34" fmla="*/ 3513908 w 3918857"/>
              <a:gd name="connsiteY34" fmla="*/ 979714 h 2913017"/>
              <a:gd name="connsiteX35" fmla="*/ 3722914 w 3918857"/>
              <a:gd name="connsiteY35" fmla="*/ 979714 h 2913017"/>
              <a:gd name="connsiteX36" fmla="*/ 3918857 w 3918857"/>
              <a:gd name="connsiteY36" fmla="*/ 1071154 h 2913017"/>
              <a:gd name="connsiteX37" fmla="*/ 3827417 w 3918857"/>
              <a:gd name="connsiteY37" fmla="*/ 1214845 h 2913017"/>
              <a:gd name="connsiteX38" fmla="*/ 3579223 w 3918857"/>
              <a:gd name="connsiteY38" fmla="*/ 1240971 h 2913017"/>
              <a:gd name="connsiteX39" fmla="*/ 3396343 w 3918857"/>
              <a:gd name="connsiteY39" fmla="*/ 1254034 h 2913017"/>
              <a:gd name="connsiteX40" fmla="*/ 3239588 w 3918857"/>
              <a:gd name="connsiteY40" fmla="*/ 1254034 h 2913017"/>
              <a:gd name="connsiteX41" fmla="*/ 3056708 w 3918857"/>
              <a:gd name="connsiteY41" fmla="*/ 1319348 h 2913017"/>
              <a:gd name="connsiteX42" fmla="*/ 2978331 w 3918857"/>
              <a:gd name="connsiteY42" fmla="*/ 1332411 h 2913017"/>
              <a:gd name="connsiteX43" fmla="*/ 3082834 w 3918857"/>
              <a:gd name="connsiteY43" fmla="*/ 1371600 h 2913017"/>
              <a:gd name="connsiteX44" fmla="*/ 3278777 w 3918857"/>
              <a:gd name="connsiteY44" fmla="*/ 1423851 h 2913017"/>
              <a:gd name="connsiteX45" fmla="*/ 3435531 w 3918857"/>
              <a:gd name="connsiteY45" fmla="*/ 1423851 h 2913017"/>
              <a:gd name="connsiteX46" fmla="*/ 3553097 w 3918857"/>
              <a:gd name="connsiteY46" fmla="*/ 1476102 h 2913017"/>
              <a:gd name="connsiteX47" fmla="*/ 3566160 w 3918857"/>
              <a:gd name="connsiteY47" fmla="*/ 1645920 h 2913017"/>
              <a:gd name="connsiteX48" fmla="*/ 3370217 w 3918857"/>
              <a:gd name="connsiteY48" fmla="*/ 1698171 h 2913017"/>
              <a:gd name="connsiteX49" fmla="*/ 3017520 w 3918857"/>
              <a:gd name="connsiteY49" fmla="*/ 1619794 h 2913017"/>
              <a:gd name="connsiteX50" fmla="*/ 2886891 w 3918857"/>
              <a:gd name="connsiteY50" fmla="*/ 1658982 h 2913017"/>
              <a:gd name="connsiteX51" fmla="*/ 2690948 w 3918857"/>
              <a:gd name="connsiteY51" fmla="*/ 1854925 h 2913017"/>
              <a:gd name="connsiteX52" fmla="*/ 2429691 w 3918857"/>
              <a:gd name="connsiteY52" fmla="*/ 1998617 h 2913017"/>
              <a:gd name="connsiteX53" fmla="*/ 2181497 w 3918857"/>
              <a:gd name="connsiteY53" fmla="*/ 2129245 h 2913017"/>
              <a:gd name="connsiteX54" fmla="*/ 1946366 w 3918857"/>
              <a:gd name="connsiteY54" fmla="*/ 2194560 h 2913017"/>
              <a:gd name="connsiteX55" fmla="*/ 1632857 w 3918857"/>
              <a:gd name="connsiteY55" fmla="*/ 2377440 h 2913017"/>
              <a:gd name="connsiteX56" fmla="*/ 1332411 w 3918857"/>
              <a:gd name="connsiteY56" fmla="*/ 2612571 h 2913017"/>
              <a:gd name="connsiteX57" fmla="*/ 1110343 w 3918857"/>
              <a:gd name="connsiteY57" fmla="*/ 2834640 h 2913017"/>
              <a:gd name="connsiteX58" fmla="*/ 1031965 w 3918857"/>
              <a:gd name="connsiteY58" fmla="*/ 2913016 h 2913017"/>
              <a:gd name="connsiteX59" fmla="*/ 52252 w 3918857"/>
              <a:gd name="connsiteY59" fmla="*/ 2913017 h 2913017"/>
              <a:gd name="connsiteX60" fmla="*/ 39188 w 3918857"/>
              <a:gd name="connsiteY60" fmla="*/ 1841862 h 2913017"/>
              <a:gd name="connsiteX0" fmla="*/ 0 w 3918857"/>
              <a:gd name="connsiteY0" fmla="*/ 1894114 h 2913017"/>
              <a:gd name="connsiteX1" fmla="*/ 940526 w 3918857"/>
              <a:gd name="connsiteY1" fmla="*/ 1515291 h 2913017"/>
              <a:gd name="connsiteX2" fmla="*/ 1606731 w 3918857"/>
              <a:gd name="connsiteY2" fmla="*/ 1345474 h 2913017"/>
              <a:gd name="connsiteX3" fmla="*/ 1724297 w 3918857"/>
              <a:gd name="connsiteY3" fmla="*/ 1136468 h 2913017"/>
              <a:gd name="connsiteX4" fmla="*/ 1763486 w 3918857"/>
              <a:gd name="connsiteY4" fmla="*/ 836022 h 2913017"/>
              <a:gd name="connsiteX5" fmla="*/ 1907177 w 3918857"/>
              <a:gd name="connsiteY5" fmla="*/ 600891 h 2913017"/>
              <a:gd name="connsiteX6" fmla="*/ 2116183 w 3918857"/>
              <a:gd name="connsiteY6" fmla="*/ 300445 h 2913017"/>
              <a:gd name="connsiteX7" fmla="*/ 2312126 w 3918857"/>
              <a:gd name="connsiteY7" fmla="*/ 195942 h 2913017"/>
              <a:gd name="connsiteX8" fmla="*/ 2495006 w 3918857"/>
              <a:gd name="connsiteY8" fmla="*/ 0 h 2913017"/>
              <a:gd name="connsiteX9" fmla="*/ 2625634 w 3918857"/>
              <a:gd name="connsiteY9" fmla="*/ 65314 h 2913017"/>
              <a:gd name="connsiteX10" fmla="*/ 2638697 w 3918857"/>
              <a:gd name="connsiteY10" fmla="*/ 261257 h 2913017"/>
              <a:gd name="connsiteX11" fmla="*/ 2521131 w 3918857"/>
              <a:gd name="connsiteY11" fmla="*/ 457200 h 2913017"/>
              <a:gd name="connsiteX12" fmla="*/ 2416628 w 3918857"/>
              <a:gd name="connsiteY12" fmla="*/ 627017 h 2913017"/>
              <a:gd name="connsiteX13" fmla="*/ 2638697 w 3918857"/>
              <a:gd name="connsiteY13" fmla="*/ 483325 h 2913017"/>
              <a:gd name="connsiteX14" fmla="*/ 2926080 w 3918857"/>
              <a:gd name="connsiteY14" fmla="*/ 209005 h 2913017"/>
              <a:gd name="connsiteX15" fmla="*/ 3344091 w 3918857"/>
              <a:gd name="connsiteY15" fmla="*/ 13062 h 2913017"/>
              <a:gd name="connsiteX16" fmla="*/ 3474720 w 3918857"/>
              <a:gd name="connsiteY16" fmla="*/ 78377 h 2913017"/>
              <a:gd name="connsiteX17" fmla="*/ 3500846 w 3918857"/>
              <a:gd name="connsiteY17" fmla="*/ 261257 h 2913017"/>
              <a:gd name="connsiteX18" fmla="*/ 3331028 w 3918857"/>
              <a:gd name="connsiteY18" fmla="*/ 404948 h 2913017"/>
              <a:gd name="connsiteX19" fmla="*/ 3161211 w 3918857"/>
              <a:gd name="connsiteY19" fmla="*/ 496388 h 2913017"/>
              <a:gd name="connsiteX20" fmla="*/ 2978331 w 3918857"/>
              <a:gd name="connsiteY20" fmla="*/ 587828 h 2913017"/>
              <a:gd name="connsiteX21" fmla="*/ 2965268 w 3918857"/>
              <a:gd name="connsiteY21" fmla="*/ 679268 h 2913017"/>
              <a:gd name="connsiteX22" fmla="*/ 3135086 w 3918857"/>
              <a:gd name="connsiteY22" fmla="*/ 613954 h 2913017"/>
              <a:gd name="connsiteX23" fmla="*/ 3422468 w 3918857"/>
              <a:gd name="connsiteY23" fmla="*/ 548640 h 2913017"/>
              <a:gd name="connsiteX24" fmla="*/ 3618411 w 3918857"/>
              <a:gd name="connsiteY24" fmla="*/ 548640 h 2913017"/>
              <a:gd name="connsiteX25" fmla="*/ 3827417 w 3918857"/>
              <a:gd name="connsiteY25" fmla="*/ 587828 h 2913017"/>
              <a:gd name="connsiteX26" fmla="*/ 3827417 w 3918857"/>
              <a:gd name="connsiteY26" fmla="*/ 744582 h 2913017"/>
              <a:gd name="connsiteX27" fmla="*/ 3801291 w 3918857"/>
              <a:gd name="connsiteY27" fmla="*/ 849085 h 2913017"/>
              <a:gd name="connsiteX28" fmla="*/ 3631474 w 3918857"/>
              <a:gd name="connsiteY28" fmla="*/ 862148 h 2913017"/>
              <a:gd name="connsiteX29" fmla="*/ 3409406 w 3918857"/>
              <a:gd name="connsiteY29" fmla="*/ 862148 h 2913017"/>
              <a:gd name="connsiteX30" fmla="*/ 3265714 w 3918857"/>
              <a:gd name="connsiteY30" fmla="*/ 888274 h 2913017"/>
              <a:gd name="connsiteX31" fmla="*/ 3135086 w 3918857"/>
              <a:gd name="connsiteY31" fmla="*/ 914400 h 2913017"/>
              <a:gd name="connsiteX32" fmla="*/ 3122023 w 3918857"/>
              <a:gd name="connsiteY32" fmla="*/ 1005840 h 2913017"/>
              <a:gd name="connsiteX33" fmla="*/ 3265714 w 3918857"/>
              <a:gd name="connsiteY33" fmla="*/ 1018902 h 2913017"/>
              <a:gd name="connsiteX34" fmla="*/ 3513908 w 3918857"/>
              <a:gd name="connsiteY34" fmla="*/ 979714 h 2913017"/>
              <a:gd name="connsiteX35" fmla="*/ 3722914 w 3918857"/>
              <a:gd name="connsiteY35" fmla="*/ 979714 h 2913017"/>
              <a:gd name="connsiteX36" fmla="*/ 3918857 w 3918857"/>
              <a:gd name="connsiteY36" fmla="*/ 1071154 h 2913017"/>
              <a:gd name="connsiteX37" fmla="*/ 3827417 w 3918857"/>
              <a:gd name="connsiteY37" fmla="*/ 1214845 h 2913017"/>
              <a:gd name="connsiteX38" fmla="*/ 3579223 w 3918857"/>
              <a:gd name="connsiteY38" fmla="*/ 1240971 h 2913017"/>
              <a:gd name="connsiteX39" fmla="*/ 3396343 w 3918857"/>
              <a:gd name="connsiteY39" fmla="*/ 1254034 h 2913017"/>
              <a:gd name="connsiteX40" fmla="*/ 3239588 w 3918857"/>
              <a:gd name="connsiteY40" fmla="*/ 1254034 h 2913017"/>
              <a:gd name="connsiteX41" fmla="*/ 3056708 w 3918857"/>
              <a:gd name="connsiteY41" fmla="*/ 1319348 h 2913017"/>
              <a:gd name="connsiteX42" fmla="*/ 2978331 w 3918857"/>
              <a:gd name="connsiteY42" fmla="*/ 1332411 h 2913017"/>
              <a:gd name="connsiteX43" fmla="*/ 3082834 w 3918857"/>
              <a:gd name="connsiteY43" fmla="*/ 1371600 h 2913017"/>
              <a:gd name="connsiteX44" fmla="*/ 3278777 w 3918857"/>
              <a:gd name="connsiteY44" fmla="*/ 1423851 h 2913017"/>
              <a:gd name="connsiteX45" fmla="*/ 3435531 w 3918857"/>
              <a:gd name="connsiteY45" fmla="*/ 1423851 h 2913017"/>
              <a:gd name="connsiteX46" fmla="*/ 3553097 w 3918857"/>
              <a:gd name="connsiteY46" fmla="*/ 1476102 h 2913017"/>
              <a:gd name="connsiteX47" fmla="*/ 3566160 w 3918857"/>
              <a:gd name="connsiteY47" fmla="*/ 1645920 h 2913017"/>
              <a:gd name="connsiteX48" fmla="*/ 3370217 w 3918857"/>
              <a:gd name="connsiteY48" fmla="*/ 1698171 h 2913017"/>
              <a:gd name="connsiteX49" fmla="*/ 3017520 w 3918857"/>
              <a:gd name="connsiteY49" fmla="*/ 1619794 h 2913017"/>
              <a:gd name="connsiteX50" fmla="*/ 2886891 w 3918857"/>
              <a:gd name="connsiteY50" fmla="*/ 1658982 h 2913017"/>
              <a:gd name="connsiteX51" fmla="*/ 2690948 w 3918857"/>
              <a:gd name="connsiteY51" fmla="*/ 1854925 h 2913017"/>
              <a:gd name="connsiteX52" fmla="*/ 2429691 w 3918857"/>
              <a:gd name="connsiteY52" fmla="*/ 1998617 h 2913017"/>
              <a:gd name="connsiteX53" fmla="*/ 2181497 w 3918857"/>
              <a:gd name="connsiteY53" fmla="*/ 2129245 h 2913017"/>
              <a:gd name="connsiteX54" fmla="*/ 1946366 w 3918857"/>
              <a:gd name="connsiteY54" fmla="*/ 2194560 h 2913017"/>
              <a:gd name="connsiteX55" fmla="*/ 1632857 w 3918857"/>
              <a:gd name="connsiteY55" fmla="*/ 2377440 h 2913017"/>
              <a:gd name="connsiteX56" fmla="*/ 1332411 w 3918857"/>
              <a:gd name="connsiteY56" fmla="*/ 2612571 h 2913017"/>
              <a:gd name="connsiteX57" fmla="*/ 1110343 w 3918857"/>
              <a:gd name="connsiteY57" fmla="*/ 2834640 h 2913017"/>
              <a:gd name="connsiteX58" fmla="*/ 1031965 w 3918857"/>
              <a:gd name="connsiteY58" fmla="*/ 2913016 h 2913017"/>
              <a:gd name="connsiteX59" fmla="*/ 52252 w 3918857"/>
              <a:gd name="connsiteY59" fmla="*/ 2913017 h 2913017"/>
              <a:gd name="connsiteX60" fmla="*/ 52387 w 3918857"/>
              <a:gd name="connsiteY60" fmla="*/ 1862886 h 2913017"/>
              <a:gd name="connsiteX61" fmla="*/ 39188 w 3918857"/>
              <a:gd name="connsiteY61" fmla="*/ 1841862 h 2913017"/>
              <a:gd name="connsiteX0" fmla="*/ 15581 w 3879669"/>
              <a:gd name="connsiteY0" fmla="*/ 1867920 h 2913017"/>
              <a:gd name="connsiteX1" fmla="*/ 901338 w 3879669"/>
              <a:gd name="connsiteY1" fmla="*/ 1515291 h 2913017"/>
              <a:gd name="connsiteX2" fmla="*/ 1567543 w 3879669"/>
              <a:gd name="connsiteY2" fmla="*/ 1345474 h 2913017"/>
              <a:gd name="connsiteX3" fmla="*/ 1685109 w 3879669"/>
              <a:gd name="connsiteY3" fmla="*/ 1136468 h 2913017"/>
              <a:gd name="connsiteX4" fmla="*/ 1724298 w 3879669"/>
              <a:gd name="connsiteY4" fmla="*/ 836022 h 2913017"/>
              <a:gd name="connsiteX5" fmla="*/ 1867989 w 3879669"/>
              <a:gd name="connsiteY5" fmla="*/ 600891 h 2913017"/>
              <a:gd name="connsiteX6" fmla="*/ 2076995 w 3879669"/>
              <a:gd name="connsiteY6" fmla="*/ 300445 h 2913017"/>
              <a:gd name="connsiteX7" fmla="*/ 2272938 w 3879669"/>
              <a:gd name="connsiteY7" fmla="*/ 195942 h 2913017"/>
              <a:gd name="connsiteX8" fmla="*/ 2455818 w 3879669"/>
              <a:gd name="connsiteY8" fmla="*/ 0 h 2913017"/>
              <a:gd name="connsiteX9" fmla="*/ 2586446 w 3879669"/>
              <a:gd name="connsiteY9" fmla="*/ 65314 h 2913017"/>
              <a:gd name="connsiteX10" fmla="*/ 2599509 w 3879669"/>
              <a:gd name="connsiteY10" fmla="*/ 261257 h 2913017"/>
              <a:gd name="connsiteX11" fmla="*/ 2481943 w 3879669"/>
              <a:gd name="connsiteY11" fmla="*/ 457200 h 2913017"/>
              <a:gd name="connsiteX12" fmla="*/ 2377440 w 3879669"/>
              <a:gd name="connsiteY12" fmla="*/ 627017 h 2913017"/>
              <a:gd name="connsiteX13" fmla="*/ 2599509 w 3879669"/>
              <a:gd name="connsiteY13" fmla="*/ 483325 h 2913017"/>
              <a:gd name="connsiteX14" fmla="*/ 2886892 w 3879669"/>
              <a:gd name="connsiteY14" fmla="*/ 209005 h 2913017"/>
              <a:gd name="connsiteX15" fmla="*/ 3304903 w 3879669"/>
              <a:gd name="connsiteY15" fmla="*/ 13062 h 2913017"/>
              <a:gd name="connsiteX16" fmla="*/ 3435532 w 3879669"/>
              <a:gd name="connsiteY16" fmla="*/ 78377 h 2913017"/>
              <a:gd name="connsiteX17" fmla="*/ 3461658 w 3879669"/>
              <a:gd name="connsiteY17" fmla="*/ 261257 h 2913017"/>
              <a:gd name="connsiteX18" fmla="*/ 3291840 w 3879669"/>
              <a:gd name="connsiteY18" fmla="*/ 404948 h 2913017"/>
              <a:gd name="connsiteX19" fmla="*/ 3122023 w 3879669"/>
              <a:gd name="connsiteY19" fmla="*/ 496388 h 2913017"/>
              <a:gd name="connsiteX20" fmla="*/ 2939143 w 3879669"/>
              <a:gd name="connsiteY20" fmla="*/ 587828 h 2913017"/>
              <a:gd name="connsiteX21" fmla="*/ 2926080 w 3879669"/>
              <a:gd name="connsiteY21" fmla="*/ 679268 h 2913017"/>
              <a:gd name="connsiteX22" fmla="*/ 3095898 w 3879669"/>
              <a:gd name="connsiteY22" fmla="*/ 613954 h 2913017"/>
              <a:gd name="connsiteX23" fmla="*/ 3383280 w 3879669"/>
              <a:gd name="connsiteY23" fmla="*/ 548640 h 2913017"/>
              <a:gd name="connsiteX24" fmla="*/ 3579223 w 3879669"/>
              <a:gd name="connsiteY24" fmla="*/ 548640 h 2913017"/>
              <a:gd name="connsiteX25" fmla="*/ 3788229 w 3879669"/>
              <a:gd name="connsiteY25" fmla="*/ 587828 h 2913017"/>
              <a:gd name="connsiteX26" fmla="*/ 3788229 w 3879669"/>
              <a:gd name="connsiteY26" fmla="*/ 744582 h 2913017"/>
              <a:gd name="connsiteX27" fmla="*/ 3762103 w 3879669"/>
              <a:gd name="connsiteY27" fmla="*/ 849085 h 2913017"/>
              <a:gd name="connsiteX28" fmla="*/ 3592286 w 3879669"/>
              <a:gd name="connsiteY28" fmla="*/ 862148 h 2913017"/>
              <a:gd name="connsiteX29" fmla="*/ 3370218 w 3879669"/>
              <a:gd name="connsiteY29" fmla="*/ 862148 h 2913017"/>
              <a:gd name="connsiteX30" fmla="*/ 3226526 w 3879669"/>
              <a:gd name="connsiteY30" fmla="*/ 888274 h 2913017"/>
              <a:gd name="connsiteX31" fmla="*/ 3095898 w 3879669"/>
              <a:gd name="connsiteY31" fmla="*/ 914400 h 2913017"/>
              <a:gd name="connsiteX32" fmla="*/ 3082835 w 3879669"/>
              <a:gd name="connsiteY32" fmla="*/ 1005840 h 2913017"/>
              <a:gd name="connsiteX33" fmla="*/ 3226526 w 3879669"/>
              <a:gd name="connsiteY33" fmla="*/ 1018902 h 2913017"/>
              <a:gd name="connsiteX34" fmla="*/ 3474720 w 3879669"/>
              <a:gd name="connsiteY34" fmla="*/ 979714 h 2913017"/>
              <a:gd name="connsiteX35" fmla="*/ 3683726 w 3879669"/>
              <a:gd name="connsiteY35" fmla="*/ 979714 h 2913017"/>
              <a:gd name="connsiteX36" fmla="*/ 3879669 w 3879669"/>
              <a:gd name="connsiteY36" fmla="*/ 1071154 h 2913017"/>
              <a:gd name="connsiteX37" fmla="*/ 3788229 w 3879669"/>
              <a:gd name="connsiteY37" fmla="*/ 1214845 h 2913017"/>
              <a:gd name="connsiteX38" fmla="*/ 3540035 w 3879669"/>
              <a:gd name="connsiteY38" fmla="*/ 1240971 h 2913017"/>
              <a:gd name="connsiteX39" fmla="*/ 3357155 w 3879669"/>
              <a:gd name="connsiteY39" fmla="*/ 1254034 h 2913017"/>
              <a:gd name="connsiteX40" fmla="*/ 3200400 w 3879669"/>
              <a:gd name="connsiteY40" fmla="*/ 1254034 h 2913017"/>
              <a:gd name="connsiteX41" fmla="*/ 3017520 w 3879669"/>
              <a:gd name="connsiteY41" fmla="*/ 1319348 h 2913017"/>
              <a:gd name="connsiteX42" fmla="*/ 2939143 w 3879669"/>
              <a:gd name="connsiteY42" fmla="*/ 1332411 h 2913017"/>
              <a:gd name="connsiteX43" fmla="*/ 3043646 w 3879669"/>
              <a:gd name="connsiteY43" fmla="*/ 1371600 h 2913017"/>
              <a:gd name="connsiteX44" fmla="*/ 3239589 w 3879669"/>
              <a:gd name="connsiteY44" fmla="*/ 1423851 h 2913017"/>
              <a:gd name="connsiteX45" fmla="*/ 3396343 w 3879669"/>
              <a:gd name="connsiteY45" fmla="*/ 1423851 h 2913017"/>
              <a:gd name="connsiteX46" fmla="*/ 3513909 w 3879669"/>
              <a:gd name="connsiteY46" fmla="*/ 1476102 h 2913017"/>
              <a:gd name="connsiteX47" fmla="*/ 3526972 w 3879669"/>
              <a:gd name="connsiteY47" fmla="*/ 1645920 h 2913017"/>
              <a:gd name="connsiteX48" fmla="*/ 3331029 w 3879669"/>
              <a:gd name="connsiteY48" fmla="*/ 1698171 h 2913017"/>
              <a:gd name="connsiteX49" fmla="*/ 2978332 w 3879669"/>
              <a:gd name="connsiteY49" fmla="*/ 1619794 h 2913017"/>
              <a:gd name="connsiteX50" fmla="*/ 2847703 w 3879669"/>
              <a:gd name="connsiteY50" fmla="*/ 1658982 h 2913017"/>
              <a:gd name="connsiteX51" fmla="*/ 2651760 w 3879669"/>
              <a:gd name="connsiteY51" fmla="*/ 1854925 h 2913017"/>
              <a:gd name="connsiteX52" fmla="*/ 2390503 w 3879669"/>
              <a:gd name="connsiteY52" fmla="*/ 1998617 h 2913017"/>
              <a:gd name="connsiteX53" fmla="*/ 2142309 w 3879669"/>
              <a:gd name="connsiteY53" fmla="*/ 2129245 h 2913017"/>
              <a:gd name="connsiteX54" fmla="*/ 1907178 w 3879669"/>
              <a:gd name="connsiteY54" fmla="*/ 2194560 h 2913017"/>
              <a:gd name="connsiteX55" fmla="*/ 1593669 w 3879669"/>
              <a:gd name="connsiteY55" fmla="*/ 2377440 h 2913017"/>
              <a:gd name="connsiteX56" fmla="*/ 1293223 w 3879669"/>
              <a:gd name="connsiteY56" fmla="*/ 2612571 h 2913017"/>
              <a:gd name="connsiteX57" fmla="*/ 1071155 w 3879669"/>
              <a:gd name="connsiteY57" fmla="*/ 2834640 h 2913017"/>
              <a:gd name="connsiteX58" fmla="*/ 992777 w 3879669"/>
              <a:gd name="connsiteY58" fmla="*/ 2913016 h 2913017"/>
              <a:gd name="connsiteX59" fmla="*/ 13064 w 3879669"/>
              <a:gd name="connsiteY59" fmla="*/ 2913017 h 2913017"/>
              <a:gd name="connsiteX60" fmla="*/ 13199 w 3879669"/>
              <a:gd name="connsiteY60" fmla="*/ 1862886 h 2913017"/>
              <a:gd name="connsiteX61" fmla="*/ 0 w 3879669"/>
              <a:gd name="connsiteY61" fmla="*/ 1841862 h 2913017"/>
              <a:gd name="connsiteX0" fmla="*/ 3864 w 3867952"/>
              <a:gd name="connsiteY0" fmla="*/ 1867920 h 2913017"/>
              <a:gd name="connsiteX1" fmla="*/ 889621 w 3867952"/>
              <a:gd name="connsiteY1" fmla="*/ 1515291 h 2913017"/>
              <a:gd name="connsiteX2" fmla="*/ 1555826 w 3867952"/>
              <a:gd name="connsiteY2" fmla="*/ 1345474 h 2913017"/>
              <a:gd name="connsiteX3" fmla="*/ 1673392 w 3867952"/>
              <a:gd name="connsiteY3" fmla="*/ 1136468 h 2913017"/>
              <a:gd name="connsiteX4" fmla="*/ 1712581 w 3867952"/>
              <a:gd name="connsiteY4" fmla="*/ 836022 h 2913017"/>
              <a:gd name="connsiteX5" fmla="*/ 1856272 w 3867952"/>
              <a:gd name="connsiteY5" fmla="*/ 600891 h 2913017"/>
              <a:gd name="connsiteX6" fmla="*/ 2065278 w 3867952"/>
              <a:gd name="connsiteY6" fmla="*/ 300445 h 2913017"/>
              <a:gd name="connsiteX7" fmla="*/ 2261221 w 3867952"/>
              <a:gd name="connsiteY7" fmla="*/ 195942 h 2913017"/>
              <a:gd name="connsiteX8" fmla="*/ 2444101 w 3867952"/>
              <a:gd name="connsiteY8" fmla="*/ 0 h 2913017"/>
              <a:gd name="connsiteX9" fmla="*/ 2574729 w 3867952"/>
              <a:gd name="connsiteY9" fmla="*/ 65314 h 2913017"/>
              <a:gd name="connsiteX10" fmla="*/ 2587792 w 3867952"/>
              <a:gd name="connsiteY10" fmla="*/ 261257 h 2913017"/>
              <a:gd name="connsiteX11" fmla="*/ 2470226 w 3867952"/>
              <a:gd name="connsiteY11" fmla="*/ 457200 h 2913017"/>
              <a:gd name="connsiteX12" fmla="*/ 2365723 w 3867952"/>
              <a:gd name="connsiteY12" fmla="*/ 627017 h 2913017"/>
              <a:gd name="connsiteX13" fmla="*/ 2587792 w 3867952"/>
              <a:gd name="connsiteY13" fmla="*/ 483325 h 2913017"/>
              <a:gd name="connsiteX14" fmla="*/ 2875175 w 3867952"/>
              <a:gd name="connsiteY14" fmla="*/ 209005 h 2913017"/>
              <a:gd name="connsiteX15" fmla="*/ 3293186 w 3867952"/>
              <a:gd name="connsiteY15" fmla="*/ 13062 h 2913017"/>
              <a:gd name="connsiteX16" fmla="*/ 3423815 w 3867952"/>
              <a:gd name="connsiteY16" fmla="*/ 78377 h 2913017"/>
              <a:gd name="connsiteX17" fmla="*/ 3449941 w 3867952"/>
              <a:gd name="connsiteY17" fmla="*/ 261257 h 2913017"/>
              <a:gd name="connsiteX18" fmla="*/ 3280123 w 3867952"/>
              <a:gd name="connsiteY18" fmla="*/ 404948 h 2913017"/>
              <a:gd name="connsiteX19" fmla="*/ 3110306 w 3867952"/>
              <a:gd name="connsiteY19" fmla="*/ 496388 h 2913017"/>
              <a:gd name="connsiteX20" fmla="*/ 2927426 w 3867952"/>
              <a:gd name="connsiteY20" fmla="*/ 587828 h 2913017"/>
              <a:gd name="connsiteX21" fmla="*/ 2914363 w 3867952"/>
              <a:gd name="connsiteY21" fmla="*/ 679268 h 2913017"/>
              <a:gd name="connsiteX22" fmla="*/ 3084181 w 3867952"/>
              <a:gd name="connsiteY22" fmla="*/ 613954 h 2913017"/>
              <a:gd name="connsiteX23" fmla="*/ 3371563 w 3867952"/>
              <a:gd name="connsiteY23" fmla="*/ 548640 h 2913017"/>
              <a:gd name="connsiteX24" fmla="*/ 3567506 w 3867952"/>
              <a:gd name="connsiteY24" fmla="*/ 548640 h 2913017"/>
              <a:gd name="connsiteX25" fmla="*/ 3776512 w 3867952"/>
              <a:gd name="connsiteY25" fmla="*/ 587828 h 2913017"/>
              <a:gd name="connsiteX26" fmla="*/ 3776512 w 3867952"/>
              <a:gd name="connsiteY26" fmla="*/ 744582 h 2913017"/>
              <a:gd name="connsiteX27" fmla="*/ 3750386 w 3867952"/>
              <a:gd name="connsiteY27" fmla="*/ 849085 h 2913017"/>
              <a:gd name="connsiteX28" fmla="*/ 3580569 w 3867952"/>
              <a:gd name="connsiteY28" fmla="*/ 862148 h 2913017"/>
              <a:gd name="connsiteX29" fmla="*/ 3358501 w 3867952"/>
              <a:gd name="connsiteY29" fmla="*/ 862148 h 2913017"/>
              <a:gd name="connsiteX30" fmla="*/ 3214809 w 3867952"/>
              <a:gd name="connsiteY30" fmla="*/ 888274 h 2913017"/>
              <a:gd name="connsiteX31" fmla="*/ 3084181 w 3867952"/>
              <a:gd name="connsiteY31" fmla="*/ 914400 h 2913017"/>
              <a:gd name="connsiteX32" fmla="*/ 3071118 w 3867952"/>
              <a:gd name="connsiteY32" fmla="*/ 1005840 h 2913017"/>
              <a:gd name="connsiteX33" fmla="*/ 3214809 w 3867952"/>
              <a:gd name="connsiteY33" fmla="*/ 1018902 h 2913017"/>
              <a:gd name="connsiteX34" fmla="*/ 3463003 w 3867952"/>
              <a:gd name="connsiteY34" fmla="*/ 979714 h 2913017"/>
              <a:gd name="connsiteX35" fmla="*/ 3672009 w 3867952"/>
              <a:gd name="connsiteY35" fmla="*/ 979714 h 2913017"/>
              <a:gd name="connsiteX36" fmla="*/ 3867952 w 3867952"/>
              <a:gd name="connsiteY36" fmla="*/ 1071154 h 2913017"/>
              <a:gd name="connsiteX37" fmla="*/ 3776512 w 3867952"/>
              <a:gd name="connsiteY37" fmla="*/ 1214845 h 2913017"/>
              <a:gd name="connsiteX38" fmla="*/ 3528318 w 3867952"/>
              <a:gd name="connsiteY38" fmla="*/ 1240971 h 2913017"/>
              <a:gd name="connsiteX39" fmla="*/ 3345438 w 3867952"/>
              <a:gd name="connsiteY39" fmla="*/ 1254034 h 2913017"/>
              <a:gd name="connsiteX40" fmla="*/ 3188683 w 3867952"/>
              <a:gd name="connsiteY40" fmla="*/ 1254034 h 2913017"/>
              <a:gd name="connsiteX41" fmla="*/ 3005803 w 3867952"/>
              <a:gd name="connsiteY41" fmla="*/ 1319348 h 2913017"/>
              <a:gd name="connsiteX42" fmla="*/ 2927426 w 3867952"/>
              <a:gd name="connsiteY42" fmla="*/ 1332411 h 2913017"/>
              <a:gd name="connsiteX43" fmla="*/ 3031929 w 3867952"/>
              <a:gd name="connsiteY43" fmla="*/ 1371600 h 2913017"/>
              <a:gd name="connsiteX44" fmla="*/ 3227872 w 3867952"/>
              <a:gd name="connsiteY44" fmla="*/ 1423851 h 2913017"/>
              <a:gd name="connsiteX45" fmla="*/ 3384626 w 3867952"/>
              <a:gd name="connsiteY45" fmla="*/ 1423851 h 2913017"/>
              <a:gd name="connsiteX46" fmla="*/ 3502192 w 3867952"/>
              <a:gd name="connsiteY46" fmla="*/ 1476102 h 2913017"/>
              <a:gd name="connsiteX47" fmla="*/ 3515255 w 3867952"/>
              <a:gd name="connsiteY47" fmla="*/ 1645920 h 2913017"/>
              <a:gd name="connsiteX48" fmla="*/ 3319312 w 3867952"/>
              <a:gd name="connsiteY48" fmla="*/ 1698171 h 2913017"/>
              <a:gd name="connsiteX49" fmla="*/ 2966615 w 3867952"/>
              <a:gd name="connsiteY49" fmla="*/ 1619794 h 2913017"/>
              <a:gd name="connsiteX50" fmla="*/ 2835986 w 3867952"/>
              <a:gd name="connsiteY50" fmla="*/ 1658982 h 2913017"/>
              <a:gd name="connsiteX51" fmla="*/ 2640043 w 3867952"/>
              <a:gd name="connsiteY51" fmla="*/ 1854925 h 2913017"/>
              <a:gd name="connsiteX52" fmla="*/ 2378786 w 3867952"/>
              <a:gd name="connsiteY52" fmla="*/ 1998617 h 2913017"/>
              <a:gd name="connsiteX53" fmla="*/ 2130592 w 3867952"/>
              <a:gd name="connsiteY53" fmla="*/ 2129245 h 2913017"/>
              <a:gd name="connsiteX54" fmla="*/ 1895461 w 3867952"/>
              <a:gd name="connsiteY54" fmla="*/ 2194560 h 2913017"/>
              <a:gd name="connsiteX55" fmla="*/ 1581952 w 3867952"/>
              <a:gd name="connsiteY55" fmla="*/ 2377440 h 2913017"/>
              <a:gd name="connsiteX56" fmla="*/ 1281506 w 3867952"/>
              <a:gd name="connsiteY56" fmla="*/ 2612571 h 2913017"/>
              <a:gd name="connsiteX57" fmla="*/ 1059438 w 3867952"/>
              <a:gd name="connsiteY57" fmla="*/ 2834640 h 2913017"/>
              <a:gd name="connsiteX58" fmla="*/ 981060 w 3867952"/>
              <a:gd name="connsiteY58" fmla="*/ 2913016 h 2913017"/>
              <a:gd name="connsiteX59" fmla="*/ 1347 w 3867952"/>
              <a:gd name="connsiteY59" fmla="*/ 2913017 h 2913017"/>
              <a:gd name="connsiteX60" fmla="*/ 1482 w 3867952"/>
              <a:gd name="connsiteY60" fmla="*/ 1862886 h 2913017"/>
              <a:gd name="connsiteX0" fmla="*/ 3484 w 3867572"/>
              <a:gd name="connsiteY0" fmla="*/ 1867920 h 2913017"/>
              <a:gd name="connsiteX1" fmla="*/ 889241 w 3867572"/>
              <a:gd name="connsiteY1" fmla="*/ 1515291 h 2913017"/>
              <a:gd name="connsiteX2" fmla="*/ 1555446 w 3867572"/>
              <a:gd name="connsiteY2" fmla="*/ 1345474 h 2913017"/>
              <a:gd name="connsiteX3" fmla="*/ 1673012 w 3867572"/>
              <a:gd name="connsiteY3" fmla="*/ 1136468 h 2913017"/>
              <a:gd name="connsiteX4" fmla="*/ 1712201 w 3867572"/>
              <a:gd name="connsiteY4" fmla="*/ 836022 h 2913017"/>
              <a:gd name="connsiteX5" fmla="*/ 1855892 w 3867572"/>
              <a:gd name="connsiteY5" fmla="*/ 600891 h 2913017"/>
              <a:gd name="connsiteX6" fmla="*/ 2064898 w 3867572"/>
              <a:gd name="connsiteY6" fmla="*/ 300445 h 2913017"/>
              <a:gd name="connsiteX7" fmla="*/ 2260841 w 3867572"/>
              <a:gd name="connsiteY7" fmla="*/ 195942 h 2913017"/>
              <a:gd name="connsiteX8" fmla="*/ 2443721 w 3867572"/>
              <a:gd name="connsiteY8" fmla="*/ 0 h 2913017"/>
              <a:gd name="connsiteX9" fmla="*/ 2574349 w 3867572"/>
              <a:gd name="connsiteY9" fmla="*/ 65314 h 2913017"/>
              <a:gd name="connsiteX10" fmla="*/ 2587412 w 3867572"/>
              <a:gd name="connsiteY10" fmla="*/ 261257 h 2913017"/>
              <a:gd name="connsiteX11" fmla="*/ 2469846 w 3867572"/>
              <a:gd name="connsiteY11" fmla="*/ 457200 h 2913017"/>
              <a:gd name="connsiteX12" fmla="*/ 2365343 w 3867572"/>
              <a:gd name="connsiteY12" fmla="*/ 627017 h 2913017"/>
              <a:gd name="connsiteX13" fmla="*/ 2587412 w 3867572"/>
              <a:gd name="connsiteY13" fmla="*/ 483325 h 2913017"/>
              <a:gd name="connsiteX14" fmla="*/ 2874795 w 3867572"/>
              <a:gd name="connsiteY14" fmla="*/ 209005 h 2913017"/>
              <a:gd name="connsiteX15" fmla="*/ 3292806 w 3867572"/>
              <a:gd name="connsiteY15" fmla="*/ 13062 h 2913017"/>
              <a:gd name="connsiteX16" fmla="*/ 3423435 w 3867572"/>
              <a:gd name="connsiteY16" fmla="*/ 78377 h 2913017"/>
              <a:gd name="connsiteX17" fmla="*/ 3449561 w 3867572"/>
              <a:gd name="connsiteY17" fmla="*/ 261257 h 2913017"/>
              <a:gd name="connsiteX18" fmla="*/ 3279743 w 3867572"/>
              <a:gd name="connsiteY18" fmla="*/ 404948 h 2913017"/>
              <a:gd name="connsiteX19" fmla="*/ 3109926 w 3867572"/>
              <a:gd name="connsiteY19" fmla="*/ 496388 h 2913017"/>
              <a:gd name="connsiteX20" fmla="*/ 2927046 w 3867572"/>
              <a:gd name="connsiteY20" fmla="*/ 587828 h 2913017"/>
              <a:gd name="connsiteX21" fmla="*/ 2913983 w 3867572"/>
              <a:gd name="connsiteY21" fmla="*/ 679268 h 2913017"/>
              <a:gd name="connsiteX22" fmla="*/ 3083801 w 3867572"/>
              <a:gd name="connsiteY22" fmla="*/ 613954 h 2913017"/>
              <a:gd name="connsiteX23" fmla="*/ 3371183 w 3867572"/>
              <a:gd name="connsiteY23" fmla="*/ 548640 h 2913017"/>
              <a:gd name="connsiteX24" fmla="*/ 3567126 w 3867572"/>
              <a:gd name="connsiteY24" fmla="*/ 548640 h 2913017"/>
              <a:gd name="connsiteX25" fmla="*/ 3776132 w 3867572"/>
              <a:gd name="connsiteY25" fmla="*/ 587828 h 2913017"/>
              <a:gd name="connsiteX26" fmla="*/ 3776132 w 3867572"/>
              <a:gd name="connsiteY26" fmla="*/ 744582 h 2913017"/>
              <a:gd name="connsiteX27" fmla="*/ 3750006 w 3867572"/>
              <a:gd name="connsiteY27" fmla="*/ 849085 h 2913017"/>
              <a:gd name="connsiteX28" fmla="*/ 3580189 w 3867572"/>
              <a:gd name="connsiteY28" fmla="*/ 862148 h 2913017"/>
              <a:gd name="connsiteX29" fmla="*/ 3358121 w 3867572"/>
              <a:gd name="connsiteY29" fmla="*/ 862148 h 2913017"/>
              <a:gd name="connsiteX30" fmla="*/ 3214429 w 3867572"/>
              <a:gd name="connsiteY30" fmla="*/ 888274 h 2913017"/>
              <a:gd name="connsiteX31" fmla="*/ 3083801 w 3867572"/>
              <a:gd name="connsiteY31" fmla="*/ 914400 h 2913017"/>
              <a:gd name="connsiteX32" fmla="*/ 3070738 w 3867572"/>
              <a:gd name="connsiteY32" fmla="*/ 1005840 h 2913017"/>
              <a:gd name="connsiteX33" fmla="*/ 3214429 w 3867572"/>
              <a:gd name="connsiteY33" fmla="*/ 1018902 h 2913017"/>
              <a:gd name="connsiteX34" fmla="*/ 3462623 w 3867572"/>
              <a:gd name="connsiteY34" fmla="*/ 979714 h 2913017"/>
              <a:gd name="connsiteX35" fmla="*/ 3671629 w 3867572"/>
              <a:gd name="connsiteY35" fmla="*/ 979714 h 2913017"/>
              <a:gd name="connsiteX36" fmla="*/ 3867572 w 3867572"/>
              <a:gd name="connsiteY36" fmla="*/ 1071154 h 2913017"/>
              <a:gd name="connsiteX37" fmla="*/ 3776132 w 3867572"/>
              <a:gd name="connsiteY37" fmla="*/ 1214845 h 2913017"/>
              <a:gd name="connsiteX38" fmla="*/ 3527938 w 3867572"/>
              <a:gd name="connsiteY38" fmla="*/ 1240971 h 2913017"/>
              <a:gd name="connsiteX39" fmla="*/ 3345058 w 3867572"/>
              <a:gd name="connsiteY39" fmla="*/ 1254034 h 2913017"/>
              <a:gd name="connsiteX40" fmla="*/ 3188303 w 3867572"/>
              <a:gd name="connsiteY40" fmla="*/ 1254034 h 2913017"/>
              <a:gd name="connsiteX41" fmla="*/ 3005423 w 3867572"/>
              <a:gd name="connsiteY41" fmla="*/ 1319348 h 2913017"/>
              <a:gd name="connsiteX42" fmla="*/ 2927046 w 3867572"/>
              <a:gd name="connsiteY42" fmla="*/ 1332411 h 2913017"/>
              <a:gd name="connsiteX43" fmla="*/ 3031549 w 3867572"/>
              <a:gd name="connsiteY43" fmla="*/ 1371600 h 2913017"/>
              <a:gd name="connsiteX44" fmla="*/ 3227492 w 3867572"/>
              <a:gd name="connsiteY44" fmla="*/ 1423851 h 2913017"/>
              <a:gd name="connsiteX45" fmla="*/ 3384246 w 3867572"/>
              <a:gd name="connsiteY45" fmla="*/ 1423851 h 2913017"/>
              <a:gd name="connsiteX46" fmla="*/ 3501812 w 3867572"/>
              <a:gd name="connsiteY46" fmla="*/ 1476102 h 2913017"/>
              <a:gd name="connsiteX47" fmla="*/ 3514875 w 3867572"/>
              <a:gd name="connsiteY47" fmla="*/ 1645920 h 2913017"/>
              <a:gd name="connsiteX48" fmla="*/ 3318932 w 3867572"/>
              <a:gd name="connsiteY48" fmla="*/ 1698171 h 2913017"/>
              <a:gd name="connsiteX49" fmla="*/ 2966235 w 3867572"/>
              <a:gd name="connsiteY49" fmla="*/ 1619794 h 2913017"/>
              <a:gd name="connsiteX50" fmla="*/ 2835606 w 3867572"/>
              <a:gd name="connsiteY50" fmla="*/ 1658982 h 2913017"/>
              <a:gd name="connsiteX51" fmla="*/ 2639663 w 3867572"/>
              <a:gd name="connsiteY51" fmla="*/ 1854925 h 2913017"/>
              <a:gd name="connsiteX52" fmla="*/ 2378406 w 3867572"/>
              <a:gd name="connsiteY52" fmla="*/ 1998617 h 2913017"/>
              <a:gd name="connsiteX53" fmla="*/ 2130212 w 3867572"/>
              <a:gd name="connsiteY53" fmla="*/ 2129245 h 2913017"/>
              <a:gd name="connsiteX54" fmla="*/ 1895081 w 3867572"/>
              <a:gd name="connsiteY54" fmla="*/ 2194560 h 2913017"/>
              <a:gd name="connsiteX55" fmla="*/ 1581572 w 3867572"/>
              <a:gd name="connsiteY55" fmla="*/ 2377440 h 2913017"/>
              <a:gd name="connsiteX56" fmla="*/ 1281126 w 3867572"/>
              <a:gd name="connsiteY56" fmla="*/ 2612571 h 2913017"/>
              <a:gd name="connsiteX57" fmla="*/ 1059058 w 3867572"/>
              <a:gd name="connsiteY57" fmla="*/ 2834640 h 2913017"/>
              <a:gd name="connsiteX58" fmla="*/ 980680 w 3867572"/>
              <a:gd name="connsiteY58" fmla="*/ 2913016 h 2913017"/>
              <a:gd name="connsiteX59" fmla="*/ 967 w 3867572"/>
              <a:gd name="connsiteY59" fmla="*/ 2913017 h 2913017"/>
              <a:gd name="connsiteX60" fmla="*/ 5864 w 3867572"/>
              <a:gd name="connsiteY60" fmla="*/ 1867648 h 2913017"/>
              <a:gd name="connsiteX0" fmla="*/ 3484 w 3867572"/>
              <a:gd name="connsiteY0" fmla="*/ 1867920 h 2913017"/>
              <a:gd name="connsiteX1" fmla="*/ 889241 w 3867572"/>
              <a:gd name="connsiteY1" fmla="*/ 1515291 h 2913017"/>
              <a:gd name="connsiteX2" fmla="*/ 1555446 w 3867572"/>
              <a:gd name="connsiteY2" fmla="*/ 1345474 h 2913017"/>
              <a:gd name="connsiteX3" fmla="*/ 1673012 w 3867572"/>
              <a:gd name="connsiteY3" fmla="*/ 1136468 h 2913017"/>
              <a:gd name="connsiteX4" fmla="*/ 1712201 w 3867572"/>
              <a:gd name="connsiteY4" fmla="*/ 836022 h 2913017"/>
              <a:gd name="connsiteX5" fmla="*/ 1855892 w 3867572"/>
              <a:gd name="connsiteY5" fmla="*/ 600891 h 2913017"/>
              <a:gd name="connsiteX6" fmla="*/ 2064898 w 3867572"/>
              <a:gd name="connsiteY6" fmla="*/ 300445 h 2913017"/>
              <a:gd name="connsiteX7" fmla="*/ 2260841 w 3867572"/>
              <a:gd name="connsiteY7" fmla="*/ 195942 h 2913017"/>
              <a:gd name="connsiteX8" fmla="*/ 2443721 w 3867572"/>
              <a:gd name="connsiteY8" fmla="*/ 0 h 2913017"/>
              <a:gd name="connsiteX9" fmla="*/ 2574349 w 3867572"/>
              <a:gd name="connsiteY9" fmla="*/ 65314 h 2913017"/>
              <a:gd name="connsiteX10" fmla="*/ 2587412 w 3867572"/>
              <a:gd name="connsiteY10" fmla="*/ 261257 h 2913017"/>
              <a:gd name="connsiteX11" fmla="*/ 2469846 w 3867572"/>
              <a:gd name="connsiteY11" fmla="*/ 457200 h 2913017"/>
              <a:gd name="connsiteX12" fmla="*/ 2365343 w 3867572"/>
              <a:gd name="connsiteY12" fmla="*/ 627017 h 2913017"/>
              <a:gd name="connsiteX13" fmla="*/ 2587412 w 3867572"/>
              <a:gd name="connsiteY13" fmla="*/ 483325 h 2913017"/>
              <a:gd name="connsiteX14" fmla="*/ 2874795 w 3867572"/>
              <a:gd name="connsiteY14" fmla="*/ 209005 h 2913017"/>
              <a:gd name="connsiteX15" fmla="*/ 3292806 w 3867572"/>
              <a:gd name="connsiteY15" fmla="*/ 13062 h 2913017"/>
              <a:gd name="connsiteX16" fmla="*/ 3423435 w 3867572"/>
              <a:gd name="connsiteY16" fmla="*/ 78377 h 2913017"/>
              <a:gd name="connsiteX17" fmla="*/ 3449561 w 3867572"/>
              <a:gd name="connsiteY17" fmla="*/ 261257 h 2913017"/>
              <a:gd name="connsiteX18" fmla="*/ 3279743 w 3867572"/>
              <a:gd name="connsiteY18" fmla="*/ 404948 h 2913017"/>
              <a:gd name="connsiteX19" fmla="*/ 3109926 w 3867572"/>
              <a:gd name="connsiteY19" fmla="*/ 496388 h 2913017"/>
              <a:gd name="connsiteX20" fmla="*/ 2927046 w 3867572"/>
              <a:gd name="connsiteY20" fmla="*/ 587828 h 2913017"/>
              <a:gd name="connsiteX21" fmla="*/ 2913983 w 3867572"/>
              <a:gd name="connsiteY21" fmla="*/ 679268 h 2913017"/>
              <a:gd name="connsiteX22" fmla="*/ 3083801 w 3867572"/>
              <a:gd name="connsiteY22" fmla="*/ 613954 h 2913017"/>
              <a:gd name="connsiteX23" fmla="*/ 3371183 w 3867572"/>
              <a:gd name="connsiteY23" fmla="*/ 548640 h 2913017"/>
              <a:gd name="connsiteX24" fmla="*/ 3567126 w 3867572"/>
              <a:gd name="connsiteY24" fmla="*/ 548640 h 2913017"/>
              <a:gd name="connsiteX25" fmla="*/ 3776132 w 3867572"/>
              <a:gd name="connsiteY25" fmla="*/ 587828 h 2913017"/>
              <a:gd name="connsiteX26" fmla="*/ 3776132 w 3867572"/>
              <a:gd name="connsiteY26" fmla="*/ 744582 h 2913017"/>
              <a:gd name="connsiteX27" fmla="*/ 3750006 w 3867572"/>
              <a:gd name="connsiteY27" fmla="*/ 849085 h 2913017"/>
              <a:gd name="connsiteX28" fmla="*/ 3580189 w 3867572"/>
              <a:gd name="connsiteY28" fmla="*/ 862148 h 2913017"/>
              <a:gd name="connsiteX29" fmla="*/ 3358121 w 3867572"/>
              <a:gd name="connsiteY29" fmla="*/ 862148 h 2913017"/>
              <a:gd name="connsiteX30" fmla="*/ 3214429 w 3867572"/>
              <a:gd name="connsiteY30" fmla="*/ 888274 h 2913017"/>
              <a:gd name="connsiteX31" fmla="*/ 3083801 w 3867572"/>
              <a:gd name="connsiteY31" fmla="*/ 914400 h 2913017"/>
              <a:gd name="connsiteX32" fmla="*/ 3070738 w 3867572"/>
              <a:gd name="connsiteY32" fmla="*/ 1005840 h 2913017"/>
              <a:gd name="connsiteX33" fmla="*/ 3214429 w 3867572"/>
              <a:gd name="connsiteY33" fmla="*/ 1018902 h 2913017"/>
              <a:gd name="connsiteX34" fmla="*/ 3462623 w 3867572"/>
              <a:gd name="connsiteY34" fmla="*/ 979714 h 2913017"/>
              <a:gd name="connsiteX35" fmla="*/ 3671629 w 3867572"/>
              <a:gd name="connsiteY35" fmla="*/ 979714 h 2913017"/>
              <a:gd name="connsiteX36" fmla="*/ 3867572 w 3867572"/>
              <a:gd name="connsiteY36" fmla="*/ 1071154 h 2913017"/>
              <a:gd name="connsiteX37" fmla="*/ 3776132 w 3867572"/>
              <a:gd name="connsiteY37" fmla="*/ 1214845 h 2913017"/>
              <a:gd name="connsiteX38" fmla="*/ 3527938 w 3867572"/>
              <a:gd name="connsiteY38" fmla="*/ 1240971 h 2913017"/>
              <a:gd name="connsiteX39" fmla="*/ 3345058 w 3867572"/>
              <a:gd name="connsiteY39" fmla="*/ 1254034 h 2913017"/>
              <a:gd name="connsiteX40" fmla="*/ 3188303 w 3867572"/>
              <a:gd name="connsiteY40" fmla="*/ 1254034 h 2913017"/>
              <a:gd name="connsiteX41" fmla="*/ 3005423 w 3867572"/>
              <a:gd name="connsiteY41" fmla="*/ 1319348 h 2913017"/>
              <a:gd name="connsiteX42" fmla="*/ 2927046 w 3867572"/>
              <a:gd name="connsiteY42" fmla="*/ 1332411 h 2913017"/>
              <a:gd name="connsiteX43" fmla="*/ 3031549 w 3867572"/>
              <a:gd name="connsiteY43" fmla="*/ 1371600 h 2913017"/>
              <a:gd name="connsiteX44" fmla="*/ 3227492 w 3867572"/>
              <a:gd name="connsiteY44" fmla="*/ 1423851 h 2913017"/>
              <a:gd name="connsiteX45" fmla="*/ 3384246 w 3867572"/>
              <a:gd name="connsiteY45" fmla="*/ 1423851 h 2913017"/>
              <a:gd name="connsiteX46" fmla="*/ 3501812 w 3867572"/>
              <a:gd name="connsiteY46" fmla="*/ 1476102 h 2913017"/>
              <a:gd name="connsiteX47" fmla="*/ 3514875 w 3867572"/>
              <a:gd name="connsiteY47" fmla="*/ 1645920 h 2913017"/>
              <a:gd name="connsiteX48" fmla="*/ 3318932 w 3867572"/>
              <a:gd name="connsiteY48" fmla="*/ 1698171 h 2913017"/>
              <a:gd name="connsiteX49" fmla="*/ 2966235 w 3867572"/>
              <a:gd name="connsiteY49" fmla="*/ 1619794 h 2913017"/>
              <a:gd name="connsiteX50" fmla="*/ 2835606 w 3867572"/>
              <a:gd name="connsiteY50" fmla="*/ 1658982 h 2913017"/>
              <a:gd name="connsiteX51" fmla="*/ 2639663 w 3867572"/>
              <a:gd name="connsiteY51" fmla="*/ 1854925 h 2913017"/>
              <a:gd name="connsiteX52" fmla="*/ 2378406 w 3867572"/>
              <a:gd name="connsiteY52" fmla="*/ 1998617 h 2913017"/>
              <a:gd name="connsiteX53" fmla="*/ 2130212 w 3867572"/>
              <a:gd name="connsiteY53" fmla="*/ 2129245 h 2913017"/>
              <a:gd name="connsiteX54" fmla="*/ 1895081 w 3867572"/>
              <a:gd name="connsiteY54" fmla="*/ 2194560 h 2913017"/>
              <a:gd name="connsiteX55" fmla="*/ 1581572 w 3867572"/>
              <a:gd name="connsiteY55" fmla="*/ 2377440 h 2913017"/>
              <a:gd name="connsiteX56" fmla="*/ 1281126 w 3867572"/>
              <a:gd name="connsiteY56" fmla="*/ 2612571 h 2913017"/>
              <a:gd name="connsiteX57" fmla="*/ 1059058 w 3867572"/>
              <a:gd name="connsiteY57" fmla="*/ 2834640 h 2913017"/>
              <a:gd name="connsiteX58" fmla="*/ 980680 w 3867572"/>
              <a:gd name="connsiteY58" fmla="*/ 2913016 h 2913017"/>
              <a:gd name="connsiteX59" fmla="*/ 967 w 3867572"/>
              <a:gd name="connsiteY59" fmla="*/ 2913017 h 2913017"/>
              <a:gd name="connsiteX60" fmla="*/ 5864 w 3867572"/>
              <a:gd name="connsiteY60" fmla="*/ 1867648 h 2913017"/>
              <a:gd name="connsiteX61" fmla="*/ 3484 w 3867572"/>
              <a:gd name="connsiteY61" fmla="*/ 1867920 h 2913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3867572" h="2913017">
                <a:moveTo>
                  <a:pt x="3484" y="1867920"/>
                </a:moveTo>
                <a:lnTo>
                  <a:pt x="889241" y="1515291"/>
                </a:lnTo>
                <a:lnTo>
                  <a:pt x="1555446" y="1345474"/>
                </a:lnTo>
                <a:lnTo>
                  <a:pt x="1673012" y="1136468"/>
                </a:lnTo>
                <a:lnTo>
                  <a:pt x="1712201" y="836022"/>
                </a:lnTo>
                <a:lnTo>
                  <a:pt x="1855892" y="600891"/>
                </a:lnTo>
                <a:lnTo>
                  <a:pt x="2064898" y="300445"/>
                </a:lnTo>
                <a:lnTo>
                  <a:pt x="2260841" y="195942"/>
                </a:lnTo>
                <a:lnTo>
                  <a:pt x="2443721" y="0"/>
                </a:lnTo>
                <a:lnTo>
                  <a:pt x="2574349" y="65314"/>
                </a:lnTo>
                <a:lnTo>
                  <a:pt x="2587412" y="261257"/>
                </a:lnTo>
                <a:lnTo>
                  <a:pt x="2469846" y="457200"/>
                </a:lnTo>
                <a:lnTo>
                  <a:pt x="2365343" y="627017"/>
                </a:lnTo>
                <a:lnTo>
                  <a:pt x="2587412" y="483325"/>
                </a:lnTo>
                <a:lnTo>
                  <a:pt x="2874795" y="209005"/>
                </a:lnTo>
                <a:lnTo>
                  <a:pt x="3292806" y="13062"/>
                </a:lnTo>
                <a:lnTo>
                  <a:pt x="3423435" y="78377"/>
                </a:lnTo>
                <a:lnTo>
                  <a:pt x="3449561" y="261257"/>
                </a:lnTo>
                <a:lnTo>
                  <a:pt x="3279743" y="404948"/>
                </a:lnTo>
                <a:lnTo>
                  <a:pt x="3109926" y="496388"/>
                </a:lnTo>
                <a:lnTo>
                  <a:pt x="2927046" y="587828"/>
                </a:lnTo>
                <a:lnTo>
                  <a:pt x="2913983" y="679268"/>
                </a:lnTo>
                <a:lnTo>
                  <a:pt x="3083801" y="613954"/>
                </a:lnTo>
                <a:lnTo>
                  <a:pt x="3371183" y="548640"/>
                </a:lnTo>
                <a:lnTo>
                  <a:pt x="3567126" y="548640"/>
                </a:lnTo>
                <a:lnTo>
                  <a:pt x="3776132" y="587828"/>
                </a:lnTo>
                <a:lnTo>
                  <a:pt x="3776132" y="744582"/>
                </a:lnTo>
                <a:lnTo>
                  <a:pt x="3750006" y="849085"/>
                </a:lnTo>
                <a:lnTo>
                  <a:pt x="3580189" y="862148"/>
                </a:lnTo>
                <a:lnTo>
                  <a:pt x="3358121" y="862148"/>
                </a:lnTo>
                <a:lnTo>
                  <a:pt x="3214429" y="888274"/>
                </a:lnTo>
                <a:lnTo>
                  <a:pt x="3083801" y="914400"/>
                </a:lnTo>
                <a:lnTo>
                  <a:pt x="3070738" y="1005840"/>
                </a:lnTo>
                <a:lnTo>
                  <a:pt x="3214429" y="1018902"/>
                </a:lnTo>
                <a:lnTo>
                  <a:pt x="3462623" y="979714"/>
                </a:lnTo>
                <a:lnTo>
                  <a:pt x="3671629" y="979714"/>
                </a:lnTo>
                <a:lnTo>
                  <a:pt x="3867572" y="1071154"/>
                </a:lnTo>
                <a:lnTo>
                  <a:pt x="3776132" y="1214845"/>
                </a:lnTo>
                <a:lnTo>
                  <a:pt x="3527938" y="1240971"/>
                </a:lnTo>
                <a:lnTo>
                  <a:pt x="3345058" y="1254034"/>
                </a:lnTo>
                <a:lnTo>
                  <a:pt x="3188303" y="1254034"/>
                </a:lnTo>
                <a:lnTo>
                  <a:pt x="3005423" y="1319348"/>
                </a:lnTo>
                <a:lnTo>
                  <a:pt x="2927046" y="1332411"/>
                </a:lnTo>
                <a:lnTo>
                  <a:pt x="3031549" y="1371600"/>
                </a:lnTo>
                <a:lnTo>
                  <a:pt x="3227492" y="1423851"/>
                </a:lnTo>
                <a:lnTo>
                  <a:pt x="3384246" y="1423851"/>
                </a:lnTo>
                <a:lnTo>
                  <a:pt x="3501812" y="1476102"/>
                </a:lnTo>
                <a:lnTo>
                  <a:pt x="3514875" y="1645920"/>
                </a:lnTo>
                <a:lnTo>
                  <a:pt x="3318932" y="1698171"/>
                </a:lnTo>
                <a:lnTo>
                  <a:pt x="2966235" y="1619794"/>
                </a:lnTo>
                <a:lnTo>
                  <a:pt x="2835606" y="1658982"/>
                </a:lnTo>
                <a:lnTo>
                  <a:pt x="2639663" y="1854925"/>
                </a:lnTo>
                <a:lnTo>
                  <a:pt x="2378406" y="1998617"/>
                </a:lnTo>
                <a:lnTo>
                  <a:pt x="2130212" y="2129245"/>
                </a:lnTo>
                <a:lnTo>
                  <a:pt x="1895081" y="2194560"/>
                </a:lnTo>
                <a:lnTo>
                  <a:pt x="1581572" y="2377440"/>
                </a:lnTo>
                <a:lnTo>
                  <a:pt x="1281126" y="2612571"/>
                </a:lnTo>
                <a:lnTo>
                  <a:pt x="1059058" y="2834640"/>
                </a:lnTo>
                <a:lnTo>
                  <a:pt x="980680" y="2913016"/>
                </a:lnTo>
                <a:lnTo>
                  <a:pt x="967" y="2913017"/>
                </a:lnTo>
                <a:cubicBezTo>
                  <a:pt x="-3750" y="2559005"/>
                  <a:pt x="10581" y="2221660"/>
                  <a:pt x="5864" y="1867648"/>
                </a:cubicBezTo>
                <a:lnTo>
                  <a:pt x="3484" y="1867920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36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0" y="1219200"/>
            <a:ext cx="838200" cy="838200"/>
            <a:chOff x="1524000" y="1219200"/>
            <a:chExt cx="838200" cy="838200"/>
          </a:xfrm>
        </p:grpSpPr>
        <p:sp>
          <p:nvSpPr>
            <p:cNvPr id="4" name="Oval 3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 rot="7848833">
            <a:off x="3982830" y="1163430"/>
            <a:ext cx="838200" cy="838200"/>
            <a:chOff x="1524000" y="1219200"/>
            <a:chExt cx="838200" cy="838200"/>
          </a:xfrm>
        </p:grpSpPr>
        <p:sp>
          <p:nvSpPr>
            <p:cNvPr id="10" name="Oval 9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 rot="13393127">
            <a:off x="2535511" y="2383111"/>
            <a:ext cx="838200" cy="838200"/>
            <a:chOff x="1524000" y="1219200"/>
            <a:chExt cx="838200" cy="838200"/>
          </a:xfrm>
        </p:grpSpPr>
        <p:sp>
          <p:nvSpPr>
            <p:cNvPr id="13" name="Oval 12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rot="9791407">
            <a:off x="4065694" y="2998894"/>
            <a:ext cx="838200" cy="838200"/>
            <a:chOff x="1524000" y="1219200"/>
            <a:chExt cx="838200" cy="838200"/>
          </a:xfrm>
        </p:grpSpPr>
        <p:sp>
          <p:nvSpPr>
            <p:cNvPr id="16" name="Oval 15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676400" y="2895600"/>
            <a:ext cx="228600" cy="914400"/>
            <a:chOff x="2514600" y="4114800"/>
            <a:chExt cx="228600" cy="914400"/>
          </a:xfrm>
        </p:grpSpPr>
        <p:sp>
          <p:nvSpPr>
            <p:cNvPr id="5" name="Oval 4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rot="9231653">
            <a:off x="3542532" y="3737397"/>
            <a:ext cx="228600" cy="914400"/>
            <a:chOff x="2514600" y="4114800"/>
            <a:chExt cx="228600" cy="914400"/>
          </a:xfrm>
        </p:grpSpPr>
        <p:sp>
          <p:nvSpPr>
            <p:cNvPr id="22" name="Oval 21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 rot="13225376">
            <a:off x="4320645" y="1865233"/>
            <a:ext cx="228600" cy="954099"/>
            <a:chOff x="2514600" y="4114800"/>
            <a:chExt cx="228600" cy="914400"/>
          </a:xfrm>
        </p:grpSpPr>
        <p:sp>
          <p:nvSpPr>
            <p:cNvPr id="25" name="Oval 24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 rot="5400000">
            <a:off x="1658149" y="1999451"/>
            <a:ext cx="228600" cy="954099"/>
            <a:chOff x="2514600" y="4114800"/>
            <a:chExt cx="228600" cy="914400"/>
          </a:xfrm>
        </p:grpSpPr>
        <p:sp>
          <p:nvSpPr>
            <p:cNvPr id="28" name="Oval 27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 rot="10606688">
            <a:off x="172016" y="2915216"/>
            <a:ext cx="838200" cy="838200"/>
            <a:chOff x="1524000" y="1219200"/>
            <a:chExt cx="838200" cy="838200"/>
          </a:xfrm>
        </p:grpSpPr>
        <p:sp>
          <p:nvSpPr>
            <p:cNvPr id="31" name="Oval 30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 rot="4077218">
            <a:off x="137554" y="1269667"/>
            <a:ext cx="838200" cy="838200"/>
            <a:chOff x="1524000" y="1219200"/>
            <a:chExt cx="838200" cy="838200"/>
          </a:xfrm>
        </p:grpSpPr>
        <p:sp>
          <p:nvSpPr>
            <p:cNvPr id="34" name="Oval 33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 rot="17820188">
            <a:off x="2887799" y="677997"/>
            <a:ext cx="838200" cy="838200"/>
            <a:chOff x="1524000" y="1219200"/>
            <a:chExt cx="838200" cy="838200"/>
          </a:xfrm>
        </p:grpSpPr>
        <p:sp>
          <p:nvSpPr>
            <p:cNvPr id="37" name="Oval 36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858000" y="664030"/>
            <a:ext cx="838200" cy="838200"/>
            <a:chOff x="1524000" y="1219200"/>
            <a:chExt cx="838200" cy="838200"/>
          </a:xfrm>
        </p:grpSpPr>
        <p:sp>
          <p:nvSpPr>
            <p:cNvPr id="73" name="Oval 72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 rot="7848833">
            <a:off x="4820216" y="2686616"/>
            <a:ext cx="838200" cy="838200"/>
            <a:chOff x="1524000" y="1219200"/>
            <a:chExt cx="838200" cy="838200"/>
          </a:xfrm>
        </p:grpSpPr>
        <p:sp>
          <p:nvSpPr>
            <p:cNvPr id="76" name="Oval 75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 rot="13393127">
            <a:off x="7869511" y="1827941"/>
            <a:ext cx="838200" cy="838200"/>
            <a:chOff x="1524000" y="1219200"/>
            <a:chExt cx="838200" cy="838200"/>
          </a:xfrm>
        </p:grpSpPr>
        <p:sp>
          <p:nvSpPr>
            <p:cNvPr id="79" name="Oval 78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 rot="9791407">
            <a:off x="4903080" y="4522080"/>
            <a:ext cx="838200" cy="838200"/>
            <a:chOff x="1524000" y="1219200"/>
            <a:chExt cx="838200" cy="838200"/>
          </a:xfrm>
        </p:grpSpPr>
        <p:sp>
          <p:nvSpPr>
            <p:cNvPr id="82" name="Oval 81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010400" y="2340430"/>
            <a:ext cx="228600" cy="914400"/>
            <a:chOff x="2514600" y="4114800"/>
            <a:chExt cx="228600" cy="914400"/>
          </a:xfrm>
        </p:grpSpPr>
        <p:sp>
          <p:nvSpPr>
            <p:cNvPr id="85" name="Oval 84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 rot="9231653">
            <a:off x="8077200" y="3178630"/>
            <a:ext cx="228600" cy="914400"/>
            <a:chOff x="2514600" y="4114800"/>
            <a:chExt cx="228600" cy="914400"/>
          </a:xfrm>
        </p:grpSpPr>
        <p:sp>
          <p:nvSpPr>
            <p:cNvPr id="88" name="Oval 87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 rot="13225376">
            <a:off x="6378045" y="3465433"/>
            <a:ext cx="228600" cy="954099"/>
            <a:chOff x="2514600" y="4114800"/>
            <a:chExt cx="228600" cy="914400"/>
          </a:xfrm>
        </p:grpSpPr>
        <p:sp>
          <p:nvSpPr>
            <p:cNvPr id="91" name="Oval 90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rot="5400000">
            <a:off x="6992149" y="1444281"/>
            <a:ext cx="228600" cy="954099"/>
            <a:chOff x="2514600" y="4114800"/>
            <a:chExt cx="228600" cy="914400"/>
          </a:xfrm>
        </p:grpSpPr>
        <p:sp>
          <p:nvSpPr>
            <p:cNvPr id="94" name="Oval 93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 rot="10606688">
            <a:off x="5506016" y="2360046"/>
            <a:ext cx="838200" cy="838200"/>
            <a:chOff x="1524000" y="1219200"/>
            <a:chExt cx="838200" cy="838200"/>
          </a:xfrm>
        </p:grpSpPr>
        <p:sp>
          <p:nvSpPr>
            <p:cNvPr id="97" name="Oval 96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 rot="4077218">
            <a:off x="5471554" y="714497"/>
            <a:ext cx="838200" cy="838200"/>
            <a:chOff x="1524000" y="1219200"/>
            <a:chExt cx="838200" cy="838200"/>
          </a:xfrm>
        </p:grpSpPr>
        <p:sp>
          <p:nvSpPr>
            <p:cNvPr id="100" name="Oval 99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 rot="17820188">
            <a:off x="8221799" y="122827"/>
            <a:ext cx="838200" cy="838200"/>
            <a:chOff x="1524000" y="1219200"/>
            <a:chExt cx="838200" cy="838200"/>
          </a:xfrm>
        </p:grpSpPr>
        <p:sp>
          <p:nvSpPr>
            <p:cNvPr id="103" name="Oval 102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 rot="13393127">
            <a:off x="2687911" y="4440511"/>
            <a:ext cx="838200" cy="838200"/>
            <a:chOff x="1524000" y="1219200"/>
            <a:chExt cx="838200" cy="838200"/>
          </a:xfrm>
        </p:grpSpPr>
        <p:sp>
          <p:nvSpPr>
            <p:cNvPr id="106" name="Oval 105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 rot="9791407">
            <a:off x="4218094" y="5056294"/>
            <a:ext cx="838200" cy="838200"/>
            <a:chOff x="1524000" y="1219200"/>
            <a:chExt cx="838200" cy="838200"/>
          </a:xfrm>
        </p:grpSpPr>
        <p:sp>
          <p:nvSpPr>
            <p:cNvPr id="109" name="Oval 108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1828800" y="4953000"/>
            <a:ext cx="228600" cy="914400"/>
            <a:chOff x="2514600" y="4114800"/>
            <a:chExt cx="228600" cy="914400"/>
          </a:xfrm>
        </p:grpSpPr>
        <p:sp>
          <p:nvSpPr>
            <p:cNvPr id="112" name="Oval 111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 rot="9231653">
            <a:off x="2895600" y="5791200"/>
            <a:ext cx="228600" cy="914400"/>
            <a:chOff x="2514600" y="4114800"/>
            <a:chExt cx="228600" cy="914400"/>
          </a:xfrm>
        </p:grpSpPr>
        <p:sp>
          <p:nvSpPr>
            <p:cNvPr id="115" name="Oval 114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 rot="13225376">
            <a:off x="4473045" y="3922633"/>
            <a:ext cx="228600" cy="954099"/>
            <a:chOff x="2514600" y="4114800"/>
            <a:chExt cx="228600" cy="914400"/>
          </a:xfrm>
        </p:grpSpPr>
        <p:sp>
          <p:nvSpPr>
            <p:cNvPr id="118" name="Oval 117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" name="Straight Arrow Connector 118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 rot="5400000">
            <a:off x="1810549" y="4056851"/>
            <a:ext cx="228600" cy="954099"/>
            <a:chOff x="2514600" y="4114800"/>
            <a:chExt cx="228600" cy="914400"/>
          </a:xfrm>
        </p:grpSpPr>
        <p:sp>
          <p:nvSpPr>
            <p:cNvPr id="121" name="Oval 120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" name="Straight Arrow Connector 121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 rot="10606688">
            <a:off x="324416" y="4972616"/>
            <a:ext cx="838200" cy="838200"/>
            <a:chOff x="1524000" y="1219200"/>
            <a:chExt cx="838200" cy="838200"/>
          </a:xfrm>
        </p:grpSpPr>
        <p:sp>
          <p:nvSpPr>
            <p:cNvPr id="124" name="Oval 123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/>
          <p:cNvGrpSpPr/>
          <p:nvPr/>
        </p:nvGrpSpPr>
        <p:grpSpPr>
          <a:xfrm rot="7848833">
            <a:off x="6572816" y="5582216"/>
            <a:ext cx="838200" cy="838200"/>
            <a:chOff x="1524000" y="1219200"/>
            <a:chExt cx="838200" cy="838200"/>
          </a:xfrm>
        </p:grpSpPr>
        <p:sp>
          <p:nvSpPr>
            <p:cNvPr id="127" name="Oval 126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7162800" y="4397830"/>
            <a:ext cx="228600" cy="914400"/>
            <a:chOff x="2514600" y="4114800"/>
            <a:chExt cx="228600" cy="914400"/>
          </a:xfrm>
        </p:grpSpPr>
        <p:sp>
          <p:nvSpPr>
            <p:cNvPr id="130" name="Oval 129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 rot="9231653">
            <a:off x="8229600" y="5236030"/>
            <a:ext cx="228600" cy="914400"/>
            <a:chOff x="2514600" y="4114800"/>
            <a:chExt cx="228600" cy="914400"/>
          </a:xfrm>
        </p:grpSpPr>
        <p:sp>
          <p:nvSpPr>
            <p:cNvPr id="133" name="Oval 132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Arrow Connector 133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/>
          <p:cNvGrpSpPr/>
          <p:nvPr/>
        </p:nvGrpSpPr>
        <p:grpSpPr>
          <a:xfrm rot="13225376">
            <a:off x="5310431" y="5445819"/>
            <a:ext cx="228600" cy="954099"/>
            <a:chOff x="2514600" y="4114800"/>
            <a:chExt cx="228600" cy="914400"/>
          </a:xfrm>
        </p:grpSpPr>
        <p:sp>
          <p:nvSpPr>
            <p:cNvPr id="136" name="Oval 135"/>
            <p:cNvSpPr/>
            <p:nvPr/>
          </p:nvSpPr>
          <p:spPr>
            <a:xfrm>
              <a:off x="2514600" y="48006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V="1">
              <a:off x="2622421" y="4114800"/>
              <a:ext cx="12958" cy="633088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/>
          <p:cNvGrpSpPr/>
          <p:nvPr/>
        </p:nvGrpSpPr>
        <p:grpSpPr>
          <a:xfrm rot="10606688">
            <a:off x="5658416" y="4417446"/>
            <a:ext cx="838200" cy="838200"/>
            <a:chOff x="1524000" y="1219200"/>
            <a:chExt cx="838200" cy="838200"/>
          </a:xfrm>
        </p:grpSpPr>
        <p:sp>
          <p:nvSpPr>
            <p:cNvPr id="139" name="Oval 138"/>
            <p:cNvSpPr/>
            <p:nvPr/>
          </p:nvSpPr>
          <p:spPr>
            <a:xfrm>
              <a:off x="1524000" y="1219200"/>
              <a:ext cx="228600" cy="2286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Arrow Connector 139"/>
            <p:cNvCxnSpPr/>
            <p:nvPr/>
          </p:nvCxnSpPr>
          <p:spPr>
            <a:xfrm>
              <a:off x="1752600" y="1447800"/>
              <a:ext cx="609600" cy="6096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67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7D1039-81FC-40ED-A6C1-7BAC07FF53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99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123.14.2</a:t>
            </a:r>
          </a:p>
        </p:txBody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If the temperature increases, the peak of the Maxwell-Boltzmann speed distribution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Increases to a higher velocity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Decreases to a lower velocity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Stays the same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</p:spTree>
    <p:extLst>
      <p:ext uri="{BB962C8B-B14F-4D97-AF65-F5344CB8AC3E}">
        <p14:creationId xmlns:p14="http://schemas.microsoft.com/office/powerpoint/2010/main" val="309401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Boltzmann Distribution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480412"/>
              </p:ext>
            </p:extLst>
          </p:nvPr>
        </p:nvGraphicFramePr>
        <p:xfrm>
          <a:off x="152400" y="1408906"/>
          <a:ext cx="4700588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015920" imgH="241200" progId="Equation.3">
                  <p:embed/>
                </p:oleObj>
              </mc:Choice>
              <mc:Fallback>
                <p:oleObj name="Equation" r:id="rId3" imgW="1015920" imgH="241200" progId="Equation.3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408906"/>
                        <a:ext cx="4700588" cy="1144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4" descr="File:Energy distribution of Boltzmann gas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74277"/>
            <a:ext cx="5715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213485"/>
              </p:ext>
            </p:extLst>
          </p:nvPr>
        </p:nvGraphicFramePr>
        <p:xfrm>
          <a:off x="228600" y="914400"/>
          <a:ext cx="5319935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Photo Editor Photo" r:id="rId3" imgW="1905266" imgH="1609524" progId="">
                  <p:embed/>
                </p:oleObj>
              </mc:Choice>
              <mc:Fallback>
                <p:oleObj name="Photo Editor Photo" r:id="rId3" imgW="1905266" imgH="1609524" progId="">
                  <p:embed/>
                  <p:pic>
                    <p:nvPicPr>
                      <p:cNvPr id="307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914400"/>
                        <a:ext cx="5319935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1676400" y="5943600"/>
            <a:ext cx="3048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James Clerk Maxwell (1831-1879)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67400" y="1371600"/>
            <a:ext cx="236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Found an expression for the Molecular Speed Distribution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628</Words>
  <Application>Microsoft Office PowerPoint</Application>
  <PresentationFormat>On-screen Show (4:3)</PresentationFormat>
  <Paragraphs>150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Equation</vt:lpstr>
      <vt:lpstr>Photo Editor Photo</vt:lpstr>
      <vt:lpstr>Molecular Model of an Ideal Gas</vt:lpstr>
      <vt:lpstr>PowerPoint Presentation</vt:lpstr>
      <vt:lpstr>Question 123.14.1.5</vt:lpstr>
      <vt:lpstr>Question 123.14.1</vt:lpstr>
      <vt:lpstr>PowerPoint Presentation</vt:lpstr>
      <vt:lpstr>PowerPoint Presentation</vt:lpstr>
      <vt:lpstr>Question 123.14.2</vt:lpstr>
      <vt:lpstr>Boltzmann Distribution</vt:lpstr>
      <vt:lpstr>PowerPoint Presentation</vt:lpstr>
      <vt:lpstr>PowerPoint Presentation</vt:lpstr>
      <vt:lpstr>PowerPoint Presentation</vt:lpstr>
      <vt:lpstr>Question 123.14.2</vt:lpstr>
      <vt:lpstr>Maxwell Distribution</vt:lpstr>
      <vt:lpstr>Molecular Speeds</vt:lpstr>
      <vt:lpstr>Question 123.14.4</vt:lpstr>
      <vt:lpstr>Mean Free Path</vt:lpstr>
      <vt:lpstr>Equivalent Collision</vt:lpstr>
      <vt:lpstr>PowerPoint Presentation</vt:lpstr>
      <vt:lpstr>Mean Free Path</vt:lpstr>
      <vt:lpstr>Mean Free Path</vt:lpstr>
      <vt:lpstr>Partial Summary</vt:lpstr>
      <vt:lpstr>PowerPoint Presentation</vt:lpstr>
      <vt:lpstr>PowerPoint Presentation</vt:lpstr>
      <vt:lpstr>Assumptions</vt:lpstr>
      <vt:lpstr>Assumptions, cont.</vt:lpstr>
      <vt:lpstr>Question 123.14.5</vt:lpstr>
      <vt:lpstr>Particle in a Box</vt:lpstr>
      <vt:lpstr>Momentum of the Collision</vt:lpstr>
      <vt:lpstr>Question 123.14.5</vt:lpstr>
      <vt:lpstr>Average Force and Impulse</vt:lpstr>
      <vt:lpstr>Question 123.14.7</vt:lpstr>
      <vt:lpstr>Question 123.14.8</vt:lpstr>
      <vt:lpstr>Some rms Speeds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18</cp:revision>
  <dcterms:created xsi:type="dcterms:W3CDTF">2011-10-14T05:24:22Z</dcterms:created>
  <dcterms:modified xsi:type="dcterms:W3CDTF">2019-07-04T22:29:14Z</dcterms:modified>
</cp:coreProperties>
</file>