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3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884C-4632-44AB-ABC2-E2F7AFE7F41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AC11-9C2C-4C93-9189-D12067D89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884C-4632-44AB-ABC2-E2F7AFE7F41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AC11-9C2C-4C93-9189-D12067D89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884C-4632-44AB-ABC2-E2F7AFE7F41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AC11-9C2C-4C93-9189-D12067D89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884C-4632-44AB-ABC2-E2F7AFE7F41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AC11-9C2C-4C93-9189-D12067D89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884C-4632-44AB-ABC2-E2F7AFE7F41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AC11-9C2C-4C93-9189-D12067D89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884C-4632-44AB-ABC2-E2F7AFE7F41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AC11-9C2C-4C93-9189-D12067D89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884C-4632-44AB-ABC2-E2F7AFE7F41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AC11-9C2C-4C93-9189-D12067D89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884C-4632-44AB-ABC2-E2F7AFE7F41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AC11-9C2C-4C93-9189-D12067D89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884C-4632-44AB-ABC2-E2F7AFE7F41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AC11-9C2C-4C93-9189-D12067D89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884C-4632-44AB-ABC2-E2F7AFE7F41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AC11-9C2C-4C93-9189-D12067D89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884C-4632-44AB-ABC2-E2F7AFE7F41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0AC11-9C2C-4C93-9189-D12067D892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884C-4632-44AB-ABC2-E2F7AFE7F41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0AC11-9C2C-4C93-9189-D12067D892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0" y="0"/>
            <a:ext cx="34290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Energy States of a Diatomic Molecule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38300" y="22860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38300" y="22098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38300" y="21336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38300" y="20574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38300" y="18288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38300" y="12954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38300" y="12192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38300" y="11430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38300" y="9144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38300" y="7620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38300" y="48768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38300" y="50292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38300" y="51816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38300" y="53340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38300" y="52578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38300" y="59436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38300" y="60960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38300" y="62484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38300" y="64008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38300" y="632460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419600" y="609600"/>
            <a:ext cx="296118" cy="1752600"/>
            <a:chOff x="3200400" y="1295400"/>
            <a:chExt cx="392906" cy="1600200"/>
          </a:xfrm>
        </p:grpSpPr>
        <p:sp>
          <p:nvSpPr>
            <p:cNvPr id="31" name="Freeform 30"/>
            <p:cNvSpPr/>
            <p:nvPr/>
          </p:nvSpPr>
          <p:spPr>
            <a:xfrm>
              <a:off x="3200400" y="1295400"/>
              <a:ext cx="392906" cy="800100"/>
            </a:xfrm>
            <a:custGeom>
              <a:avLst/>
              <a:gdLst>
                <a:gd name="connsiteX0" fmla="*/ 0 w 392906"/>
                <a:gd name="connsiteY0" fmla="*/ 0 h 800100"/>
                <a:gd name="connsiteX1" fmla="*/ 223838 w 392906"/>
                <a:gd name="connsiteY1" fmla="*/ 169069 h 800100"/>
                <a:gd name="connsiteX2" fmla="*/ 247650 w 392906"/>
                <a:gd name="connsiteY2" fmla="*/ 683419 h 800100"/>
                <a:gd name="connsiteX3" fmla="*/ 392906 w 392906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06" h="800100">
                  <a:moveTo>
                    <a:pt x="0" y="0"/>
                  </a:moveTo>
                  <a:cubicBezTo>
                    <a:pt x="91281" y="27583"/>
                    <a:pt x="182563" y="55166"/>
                    <a:pt x="223838" y="169069"/>
                  </a:cubicBezTo>
                  <a:cubicBezTo>
                    <a:pt x="265113" y="282972"/>
                    <a:pt x="219472" y="578247"/>
                    <a:pt x="247650" y="683419"/>
                  </a:cubicBezTo>
                  <a:cubicBezTo>
                    <a:pt x="275828" y="788591"/>
                    <a:pt x="334367" y="794345"/>
                    <a:pt x="392906" y="8001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flipV="1">
              <a:off x="3200400" y="2095500"/>
              <a:ext cx="392906" cy="800100"/>
            </a:xfrm>
            <a:custGeom>
              <a:avLst/>
              <a:gdLst>
                <a:gd name="connsiteX0" fmla="*/ 0 w 392906"/>
                <a:gd name="connsiteY0" fmla="*/ 0 h 800100"/>
                <a:gd name="connsiteX1" fmla="*/ 223838 w 392906"/>
                <a:gd name="connsiteY1" fmla="*/ 169069 h 800100"/>
                <a:gd name="connsiteX2" fmla="*/ 247650 w 392906"/>
                <a:gd name="connsiteY2" fmla="*/ 683419 h 800100"/>
                <a:gd name="connsiteX3" fmla="*/ 392906 w 392906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06" h="800100">
                  <a:moveTo>
                    <a:pt x="0" y="0"/>
                  </a:moveTo>
                  <a:cubicBezTo>
                    <a:pt x="91281" y="27583"/>
                    <a:pt x="182563" y="55166"/>
                    <a:pt x="223838" y="169069"/>
                  </a:cubicBezTo>
                  <a:cubicBezTo>
                    <a:pt x="265113" y="282972"/>
                    <a:pt x="219472" y="578247"/>
                    <a:pt x="247650" y="683419"/>
                  </a:cubicBezTo>
                  <a:cubicBezTo>
                    <a:pt x="275828" y="788591"/>
                    <a:pt x="334367" y="794345"/>
                    <a:pt x="392906" y="8001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780012" y="990600"/>
            <a:ext cx="1163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3p</a:t>
            </a:r>
          </a:p>
          <a:p>
            <a:r>
              <a:rPr lang="en-US" dirty="0" smtClean="0"/>
              <a:t>Electronic 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895600" y="685800"/>
            <a:ext cx="152400" cy="685800"/>
            <a:chOff x="3200400" y="1295400"/>
            <a:chExt cx="392906" cy="1600200"/>
          </a:xfrm>
        </p:grpSpPr>
        <p:sp>
          <p:nvSpPr>
            <p:cNvPr id="36" name="Freeform 35"/>
            <p:cNvSpPr/>
            <p:nvPr/>
          </p:nvSpPr>
          <p:spPr>
            <a:xfrm>
              <a:off x="3200400" y="1295400"/>
              <a:ext cx="392906" cy="800100"/>
            </a:xfrm>
            <a:custGeom>
              <a:avLst/>
              <a:gdLst>
                <a:gd name="connsiteX0" fmla="*/ 0 w 392906"/>
                <a:gd name="connsiteY0" fmla="*/ 0 h 800100"/>
                <a:gd name="connsiteX1" fmla="*/ 223838 w 392906"/>
                <a:gd name="connsiteY1" fmla="*/ 169069 h 800100"/>
                <a:gd name="connsiteX2" fmla="*/ 247650 w 392906"/>
                <a:gd name="connsiteY2" fmla="*/ 683419 h 800100"/>
                <a:gd name="connsiteX3" fmla="*/ 392906 w 392906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06" h="800100">
                  <a:moveTo>
                    <a:pt x="0" y="0"/>
                  </a:moveTo>
                  <a:cubicBezTo>
                    <a:pt x="91281" y="27583"/>
                    <a:pt x="182563" y="55166"/>
                    <a:pt x="223838" y="169069"/>
                  </a:cubicBezTo>
                  <a:cubicBezTo>
                    <a:pt x="265113" y="282972"/>
                    <a:pt x="219472" y="578247"/>
                    <a:pt x="247650" y="683419"/>
                  </a:cubicBezTo>
                  <a:cubicBezTo>
                    <a:pt x="275828" y="788591"/>
                    <a:pt x="334367" y="794345"/>
                    <a:pt x="392906" y="8001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flipV="1">
              <a:off x="3200400" y="2095500"/>
              <a:ext cx="392906" cy="800100"/>
            </a:xfrm>
            <a:custGeom>
              <a:avLst/>
              <a:gdLst>
                <a:gd name="connsiteX0" fmla="*/ 0 w 392906"/>
                <a:gd name="connsiteY0" fmla="*/ 0 h 800100"/>
                <a:gd name="connsiteX1" fmla="*/ 223838 w 392906"/>
                <a:gd name="connsiteY1" fmla="*/ 169069 h 800100"/>
                <a:gd name="connsiteX2" fmla="*/ 247650 w 392906"/>
                <a:gd name="connsiteY2" fmla="*/ 683419 h 800100"/>
                <a:gd name="connsiteX3" fmla="*/ 392906 w 392906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06" h="800100">
                  <a:moveTo>
                    <a:pt x="0" y="0"/>
                  </a:moveTo>
                  <a:cubicBezTo>
                    <a:pt x="91281" y="27583"/>
                    <a:pt x="182563" y="55166"/>
                    <a:pt x="223838" y="169069"/>
                  </a:cubicBezTo>
                  <a:cubicBezTo>
                    <a:pt x="265113" y="282972"/>
                    <a:pt x="219472" y="578247"/>
                    <a:pt x="247650" y="683419"/>
                  </a:cubicBezTo>
                  <a:cubicBezTo>
                    <a:pt x="275828" y="788591"/>
                    <a:pt x="334367" y="794345"/>
                    <a:pt x="392906" y="8001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71800" y="1676400"/>
            <a:ext cx="152400" cy="685800"/>
            <a:chOff x="3200400" y="1295400"/>
            <a:chExt cx="392906" cy="1600200"/>
          </a:xfrm>
        </p:grpSpPr>
        <p:sp>
          <p:nvSpPr>
            <p:cNvPr id="39" name="Freeform 38"/>
            <p:cNvSpPr/>
            <p:nvPr/>
          </p:nvSpPr>
          <p:spPr>
            <a:xfrm>
              <a:off x="3200400" y="1295400"/>
              <a:ext cx="392906" cy="800100"/>
            </a:xfrm>
            <a:custGeom>
              <a:avLst/>
              <a:gdLst>
                <a:gd name="connsiteX0" fmla="*/ 0 w 392906"/>
                <a:gd name="connsiteY0" fmla="*/ 0 h 800100"/>
                <a:gd name="connsiteX1" fmla="*/ 223838 w 392906"/>
                <a:gd name="connsiteY1" fmla="*/ 169069 h 800100"/>
                <a:gd name="connsiteX2" fmla="*/ 247650 w 392906"/>
                <a:gd name="connsiteY2" fmla="*/ 683419 h 800100"/>
                <a:gd name="connsiteX3" fmla="*/ 392906 w 392906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06" h="800100">
                  <a:moveTo>
                    <a:pt x="0" y="0"/>
                  </a:moveTo>
                  <a:cubicBezTo>
                    <a:pt x="91281" y="27583"/>
                    <a:pt x="182563" y="55166"/>
                    <a:pt x="223838" y="169069"/>
                  </a:cubicBezTo>
                  <a:cubicBezTo>
                    <a:pt x="265113" y="282972"/>
                    <a:pt x="219472" y="578247"/>
                    <a:pt x="247650" y="683419"/>
                  </a:cubicBezTo>
                  <a:cubicBezTo>
                    <a:pt x="275828" y="788591"/>
                    <a:pt x="334367" y="794345"/>
                    <a:pt x="392906" y="8001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flipV="1">
              <a:off x="3200400" y="2095500"/>
              <a:ext cx="392906" cy="800100"/>
            </a:xfrm>
            <a:custGeom>
              <a:avLst/>
              <a:gdLst>
                <a:gd name="connsiteX0" fmla="*/ 0 w 392906"/>
                <a:gd name="connsiteY0" fmla="*/ 0 h 800100"/>
                <a:gd name="connsiteX1" fmla="*/ 223838 w 392906"/>
                <a:gd name="connsiteY1" fmla="*/ 169069 h 800100"/>
                <a:gd name="connsiteX2" fmla="*/ 247650 w 392906"/>
                <a:gd name="connsiteY2" fmla="*/ 683419 h 800100"/>
                <a:gd name="connsiteX3" fmla="*/ 392906 w 392906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06" h="800100">
                  <a:moveTo>
                    <a:pt x="0" y="0"/>
                  </a:moveTo>
                  <a:cubicBezTo>
                    <a:pt x="91281" y="27583"/>
                    <a:pt x="182563" y="55166"/>
                    <a:pt x="223838" y="169069"/>
                  </a:cubicBezTo>
                  <a:cubicBezTo>
                    <a:pt x="265113" y="282972"/>
                    <a:pt x="219472" y="578247"/>
                    <a:pt x="247650" y="683419"/>
                  </a:cubicBezTo>
                  <a:cubicBezTo>
                    <a:pt x="275828" y="788591"/>
                    <a:pt x="334367" y="794345"/>
                    <a:pt x="392906" y="8001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124200" y="762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Vibrational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00400" y="17158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Roptational</a:t>
            </a:r>
            <a:r>
              <a:rPr lang="en-US" dirty="0" smtClean="0"/>
              <a:t> State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419600" y="4648200"/>
            <a:ext cx="296118" cy="1752600"/>
            <a:chOff x="3200400" y="1295400"/>
            <a:chExt cx="392906" cy="1600200"/>
          </a:xfrm>
        </p:grpSpPr>
        <p:sp>
          <p:nvSpPr>
            <p:cNvPr id="44" name="Freeform 43"/>
            <p:cNvSpPr/>
            <p:nvPr/>
          </p:nvSpPr>
          <p:spPr>
            <a:xfrm>
              <a:off x="3200400" y="1295400"/>
              <a:ext cx="392906" cy="800100"/>
            </a:xfrm>
            <a:custGeom>
              <a:avLst/>
              <a:gdLst>
                <a:gd name="connsiteX0" fmla="*/ 0 w 392906"/>
                <a:gd name="connsiteY0" fmla="*/ 0 h 800100"/>
                <a:gd name="connsiteX1" fmla="*/ 223838 w 392906"/>
                <a:gd name="connsiteY1" fmla="*/ 169069 h 800100"/>
                <a:gd name="connsiteX2" fmla="*/ 247650 w 392906"/>
                <a:gd name="connsiteY2" fmla="*/ 683419 h 800100"/>
                <a:gd name="connsiteX3" fmla="*/ 392906 w 392906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06" h="800100">
                  <a:moveTo>
                    <a:pt x="0" y="0"/>
                  </a:moveTo>
                  <a:cubicBezTo>
                    <a:pt x="91281" y="27583"/>
                    <a:pt x="182563" y="55166"/>
                    <a:pt x="223838" y="169069"/>
                  </a:cubicBezTo>
                  <a:cubicBezTo>
                    <a:pt x="265113" y="282972"/>
                    <a:pt x="219472" y="578247"/>
                    <a:pt x="247650" y="683419"/>
                  </a:cubicBezTo>
                  <a:cubicBezTo>
                    <a:pt x="275828" y="788591"/>
                    <a:pt x="334367" y="794345"/>
                    <a:pt x="392906" y="8001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flipV="1">
              <a:off x="3200400" y="2095500"/>
              <a:ext cx="392906" cy="800100"/>
            </a:xfrm>
            <a:custGeom>
              <a:avLst/>
              <a:gdLst>
                <a:gd name="connsiteX0" fmla="*/ 0 w 392906"/>
                <a:gd name="connsiteY0" fmla="*/ 0 h 800100"/>
                <a:gd name="connsiteX1" fmla="*/ 223838 w 392906"/>
                <a:gd name="connsiteY1" fmla="*/ 169069 h 800100"/>
                <a:gd name="connsiteX2" fmla="*/ 247650 w 392906"/>
                <a:gd name="connsiteY2" fmla="*/ 683419 h 800100"/>
                <a:gd name="connsiteX3" fmla="*/ 392906 w 392906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06" h="800100">
                  <a:moveTo>
                    <a:pt x="0" y="0"/>
                  </a:moveTo>
                  <a:cubicBezTo>
                    <a:pt x="91281" y="27583"/>
                    <a:pt x="182563" y="55166"/>
                    <a:pt x="223838" y="169069"/>
                  </a:cubicBezTo>
                  <a:cubicBezTo>
                    <a:pt x="265113" y="282972"/>
                    <a:pt x="219472" y="578247"/>
                    <a:pt x="247650" y="683419"/>
                  </a:cubicBezTo>
                  <a:cubicBezTo>
                    <a:pt x="275828" y="788591"/>
                    <a:pt x="334367" y="794345"/>
                    <a:pt x="392906" y="8001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703812" y="5029200"/>
            <a:ext cx="1163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2s</a:t>
            </a:r>
          </a:p>
          <a:p>
            <a:r>
              <a:rPr lang="en-US" dirty="0" smtClean="0"/>
              <a:t>Electronic 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143000" y="2362200"/>
            <a:ext cx="0" cy="1981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9200" y="152400"/>
            <a:ext cx="234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 Energy States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2819400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Increasing Energy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828800" y="914400"/>
            <a:ext cx="0" cy="9144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914400"/>
            <a:ext cx="0" cy="11430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14600" y="2057400"/>
            <a:ext cx="0" cy="28194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38400" y="2057400"/>
            <a:ext cx="0" cy="31242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286000" y="2133600"/>
            <a:ext cx="0" cy="28956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209800" y="2133600"/>
            <a:ext cx="0" cy="31242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057400" y="2209800"/>
            <a:ext cx="0" cy="29718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981200" y="2209800"/>
            <a:ext cx="0" cy="31242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752600" y="2286000"/>
            <a:ext cx="0" cy="29718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29000" y="3276600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Possible Energy Transitions</a:t>
            </a:r>
            <a:endParaRPr lang="en-US" sz="1400" dirty="0"/>
          </a:p>
        </p:txBody>
      </p:sp>
      <p:sp>
        <p:nvSpPr>
          <p:cNvPr id="74" name="Freeform 73"/>
          <p:cNvSpPr/>
          <p:nvPr/>
        </p:nvSpPr>
        <p:spPr>
          <a:xfrm>
            <a:off x="2088106" y="1501254"/>
            <a:ext cx="1340893" cy="1851546"/>
          </a:xfrm>
          <a:custGeom>
            <a:avLst/>
            <a:gdLst>
              <a:gd name="connsiteX0" fmla="*/ 1173708 w 1173708"/>
              <a:gd name="connsiteY0" fmla="*/ 1705970 h 1705970"/>
              <a:gd name="connsiteX1" fmla="*/ 709684 w 1173708"/>
              <a:gd name="connsiteY1" fmla="*/ 1078173 h 1705970"/>
              <a:gd name="connsiteX2" fmla="*/ 832514 w 1173708"/>
              <a:gd name="connsiteY2" fmla="*/ 1105468 h 1705970"/>
              <a:gd name="connsiteX3" fmla="*/ 0 w 1173708"/>
              <a:gd name="connsiteY3" fmla="*/ 0 h 170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708" h="1705970">
                <a:moveTo>
                  <a:pt x="1173708" y="1705970"/>
                </a:moveTo>
                <a:cubicBezTo>
                  <a:pt x="970129" y="1442113"/>
                  <a:pt x="766550" y="1178257"/>
                  <a:pt x="709684" y="1078173"/>
                </a:cubicBezTo>
                <a:cubicBezTo>
                  <a:pt x="652818" y="978089"/>
                  <a:pt x="950795" y="1285163"/>
                  <a:pt x="832514" y="1105468"/>
                </a:cubicBezTo>
                <a:cubicBezTo>
                  <a:pt x="714233" y="925773"/>
                  <a:pt x="357116" y="462886"/>
                  <a:pt x="0" y="0"/>
                </a:cubicBez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2606722" y="3441510"/>
            <a:ext cx="805218" cy="368490"/>
          </a:xfrm>
          <a:custGeom>
            <a:avLst/>
            <a:gdLst>
              <a:gd name="connsiteX0" fmla="*/ 805218 w 805218"/>
              <a:gd name="connsiteY0" fmla="*/ 0 h 368490"/>
              <a:gd name="connsiteX1" fmla="*/ 423081 w 805218"/>
              <a:gd name="connsiteY1" fmla="*/ 232012 h 368490"/>
              <a:gd name="connsiteX2" fmla="*/ 0 w 805218"/>
              <a:gd name="connsiteY2" fmla="*/ 368490 h 36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218" h="368490">
                <a:moveTo>
                  <a:pt x="805218" y="0"/>
                </a:moveTo>
                <a:cubicBezTo>
                  <a:pt x="681251" y="85298"/>
                  <a:pt x="557284" y="170597"/>
                  <a:pt x="423081" y="232012"/>
                </a:cubicBezTo>
                <a:cubicBezTo>
                  <a:pt x="288878" y="293427"/>
                  <a:pt x="81886" y="343469"/>
                  <a:pt x="0" y="368490"/>
                </a:cubicBez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 of a Solid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464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321"/>
          <p:cNvGrpSpPr>
            <a:grpSpLocks/>
          </p:cNvGrpSpPr>
          <p:nvPr/>
        </p:nvGrpSpPr>
        <p:grpSpPr bwMode="auto">
          <a:xfrm>
            <a:off x="4251325" y="1662113"/>
            <a:ext cx="4432300" cy="4443412"/>
            <a:chOff x="2678" y="1047"/>
            <a:chExt cx="2792" cy="2799"/>
          </a:xfrm>
        </p:grpSpPr>
        <p:sp>
          <p:nvSpPr>
            <p:cNvPr id="405509" name="Oval 5"/>
            <p:cNvSpPr>
              <a:spLocks noChangeArrowheads="1"/>
            </p:cNvSpPr>
            <p:nvPr/>
          </p:nvSpPr>
          <p:spPr bwMode="auto">
            <a:xfrm>
              <a:off x="3629" y="2130"/>
              <a:ext cx="512" cy="53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5510" name="Oval 6"/>
            <p:cNvSpPr>
              <a:spLocks noChangeArrowheads="1"/>
            </p:cNvSpPr>
            <p:nvPr/>
          </p:nvSpPr>
          <p:spPr bwMode="auto">
            <a:xfrm>
              <a:off x="4612" y="2674"/>
              <a:ext cx="512" cy="53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V="1">
              <a:off x="4416" y="1548"/>
              <a:ext cx="0" cy="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5065" y="3026"/>
              <a:ext cx="238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3443" y="2675"/>
              <a:ext cx="969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3434" y="294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5282" y="2811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4051" y="2478"/>
              <a:ext cx="598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4217" y="161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 rot="1747726">
              <a:off x="4033" y="2574"/>
              <a:ext cx="664" cy="94"/>
              <a:chOff x="2248" y="1248"/>
              <a:chExt cx="648" cy="128"/>
            </a:xfrm>
          </p:grpSpPr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465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55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465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53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465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51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464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9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464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7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464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5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464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3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4640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1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05543" name="Oval 39"/>
            <p:cNvSpPr>
              <a:spLocks noChangeArrowheads="1"/>
            </p:cNvSpPr>
            <p:nvPr/>
          </p:nvSpPr>
          <p:spPr bwMode="auto">
            <a:xfrm>
              <a:off x="3633" y="1047"/>
              <a:ext cx="512" cy="53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5544" name="Oval 40"/>
            <p:cNvSpPr>
              <a:spLocks noChangeArrowheads="1"/>
            </p:cNvSpPr>
            <p:nvPr/>
          </p:nvSpPr>
          <p:spPr bwMode="auto">
            <a:xfrm>
              <a:off x="2716" y="2734"/>
              <a:ext cx="512" cy="53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 rot="5400000">
              <a:off x="3594" y="1806"/>
              <a:ext cx="600" cy="75"/>
              <a:chOff x="2248" y="1248"/>
              <a:chExt cx="648" cy="128"/>
            </a:xfrm>
          </p:grpSpPr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4630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31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45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462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29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4626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27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1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462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25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54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4622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23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7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462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21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60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4618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19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63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461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17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" name="Group 66"/>
            <p:cNvGrpSpPr>
              <a:grpSpLocks/>
            </p:cNvGrpSpPr>
            <p:nvPr/>
          </p:nvGrpSpPr>
          <p:grpSpPr bwMode="auto">
            <a:xfrm rot="-1831679">
              <a:off x="3096" y="2615"/>
              <a:ext cx="664" cy="94"/>
              <a:chOff x="2248" y="1248"/>
              <a:chExt cx="648" cy="128"/>
            </a:xfrm>
          </p:grpSpPr>
          <p:grpSp>
            <p:nvGrpSpPr>
              <p:cNvPr id="22" name="Group 67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460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07" name="Line 6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70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4604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05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73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4602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03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6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4600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01" name="Line 7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79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459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99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82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4596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97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85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4594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95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88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4592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93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" name="Group 91"/>
            <p:cNvGrpSpPr>
              <a:grpSpLocks/>
            </p:cNvGrpSpPr>
            <p:nvPr/>
          </p:nvGrpSpPr>
          <p:grpSpPr bwMode="auto">
            <a:xfrm rot="5400000">
              <a:off x="2639" y="2424"/>
              <a:ext cx="600" cy="75"/>
              <a:chOff x="2248" y="1248"/>
              <a:chExt cx="648" cy="128"/>
            </a:xfrm>
          </p:grpSpPr>
          <p:grpSp>
            <p:nvGrpSpPr>
              <p:cNvPr id="31" name="Group 92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4582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83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36" name="Group 95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4580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81" name="Line 9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37" name="Group 98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4578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79" name="Line 10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38" name="Group 101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4576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77" name="Line 10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39" name="Group 104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4574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75" name="Line 10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40" name="Group 107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4572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73" name="Line 10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41" name="Group 110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4570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71" name="Line 11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42" name="Group 113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4568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69" name="Line 1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05620" name="Oval 116"/>
            <p:cNvSpPr>
              <a:spLocks noChangeArrowheads="1"/>
            </p:cNvSpPr>
            <p:nvPr/>
          </p:nvSpPr>
          <p:spPr bwMode="auto">
            <a:xfrm>
              <a:off x="2678" y="1618"/>
              <a:ext cx="512" cy="53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05545" name="Group 117"/>
            <p:cNvGrpSpPr>
              <a:grpSpLocks/>
            </p:cNvGrpSpPr>
            <p:nvPr/>
          </p:nvGrpSpPr>
          <p:grpSpPr bwMode="auto">
            <a:xfrm rot="-1831679">
              <a:off x="3073" y="1522"/>
              <a:ext cx="664" cy="94"/>
              <a:chOff x="2248" y="1248"/>
              <a:chExt cx="648" cy="128"/>
            </a:xfrm>
          </p:grpSpPr>
          <p:grpSp>
            <p:nvGrpSpPr>
              <p:cNvPr id="405546" name="Group 118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455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59" name="Line 1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47" name="Group 121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4556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57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48" name="Group 124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4554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55" name="Line 1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49" name="Group 127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4552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53" name="Line 1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50" name="Group 130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4550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51" name="Line 1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51" name="Group 133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4548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49" name="Line 13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52" name="Group 136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4546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47" name="Line 13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53" name="Group 139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454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45" name="Line 14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05646" name="Oval 142"/>
            <p:cNvSpPr>
              <a:spLocks noChangeArrowheads="1"/>
            </p:cNvSpPr>
            <p:nvPr/>
          </p:nvSpPr>
          <p:spPr bwMode="auto">
            <a:xfrm>
              <a:off x="4643" y="1628"/>
              <a:ext cx="512" cy="53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5647" name="Oval 143"/>
            <p:cNvSpPr>
              <a:spLocks noChangeArrowheads="1"/>
            </p:cNvSpPr>
            <p:nvPr/>
          </p:nvSpPr>
          <p:spPr bwMode="auto">
            <a:xfrm>
              <a:off x="3726" y="3315"/>
              <a:ext cx="512" cy="53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05554" name="Group 144"/>
            <p:cNvGrpSpPr>
              <a:grpSpLocks/>
            </p:cNvGrpSpPr>
            <p:nvPr/>
          </p:nvGrpSpPr>
          <p:grpSpPr bwMode="auto">
            <a:xfrm rot="5400000">
              <a:off x="4604" y="2387"/>
              <a:ext cx="600" cy="75"/>
              <a:chOff x="2248" y="1248"/>
              <a:chExt cx="648" cy="128"/>
            </a:xfrm>
          </p:grpSpPr>
          <p:grpSp>
            <p:nvGrpSpPr>
              <p:cNvPr id="405555" name="Group 145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4534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35" name="Line 14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56" name="Group 148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4532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33" name="Line 15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57" name="Group 151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4530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31" name="Line 15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58" name="Group 154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4528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29" name="Line 15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59" name="Group 157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4526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27" name="Line 15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60" name="Group 160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4524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25" name="Line 16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61" name="Group 163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4522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23" name="Line 16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62" name="Group 166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4520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21" name="Line 16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5563" name="Group 169"/>
            <p:cNvGrpSpPr>
              <a:grpSpLocks/>
            </p:cNvGrpSpPr>
            <p:nvPr/>
          </p:nvGrpSpPr>
          <p:grpSpPr bwMode="auto">
            <a:xfrm rot="-1831679">
              <a:off x="4106" y="3196"/>
              <a:ext cx="664" cy="94"/>
              <a:chOff x="2248" y="1248"/>
              <a:chExt cx="648" cy="128"/>
            </a:xfrm>
          </p:grpSpPr>
          <p:grpSp>
            <p:nvGrpSpPr>
              <p:cNvPr id="405564" name="Group 170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4510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11" name="Line 17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65" name="Group 173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4508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9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66" name="Group 176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4506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7" name="Line 17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567" name="Group 179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4504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5" name="Line 18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00" name="Group 182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4502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3" name="Line 18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01" name="Group 185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4500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1" name="Line 18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02" name="Group 188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4498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99" name="Line 19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03" name="Group 191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4496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97" name="Line 19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5604" name="Group 194"/>
            <p:cNvGrpSpPr>
              <a:grpSpLocks/>
            </p:cNvGrpSpPr>
            <p:nvPr/>
          </p:nvGrpSpPr>
          <p:grpSpPr bwMode="auto">
            <a:xfrm rot="5400000">
              <a:off x="3649" y="3005"/>
              <a:ext cx="600" cy="75"/>
              <a:chOff x="2248" y="1248"/>
              <a:chExt cx="648" cy="128"/>
            </a:xfrm>
          </p:grpSpPr>
          <p:grpSp>
            <p:nvGrpSpPr>
              <p:cNvPr id="405605" name="Group 195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4486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7" name="Line 19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06" name="Group 198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4484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5" name="Line 20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07" name="Group 201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4482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3" name="Line 20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08" name="Group 204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4480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1" name="Line 20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09" name="Group 207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4478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79" name="Line 20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10" name="Group 210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4476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77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11" name="Group 213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4474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75" name="Line 2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12" name="Group 216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4472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73" name="Line 21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05723" name="Oval 219"/>
            <p:cNvSpPr>
              <a:spLocks noChangeArrowheads="1"/>
            </p:cNvSpPr>
            <p:nvPr/>
          </p:nvSpPr>
          <p:spPr bwMode="auto">
            <a:xfrm>
              <a:off x="3688" y="2199"/>
              <a:ext cx="512" cy="53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05613" name="Group 220"/>
            <p:cNvGrpSpPr>
              <a:grpSpLocks/>
            </p:cNvGrpSpPr>
            <p:nvPr/>
          </p:nvGrpSpPr>
          <p:grpSpPr bwMode="auto">
            <a:xfrm rot="-1831679">
              <a:off x="4083" y="2103"/>
              <a:ext cx="664" cy="94"/>
              <a:chOff x="2248" y="1248"/>
              <a:chExt cx="648" cy="128"/>
            </a:xfrm>
          </p:grpSpPr>
          <p:grpSp>
            <p:nvGrpSpPr>
              <p:cNvPr id="405614" name="Group 221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4462" name="Line 2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63" name="Line 2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15" name="Group 224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4460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61" name="Line 2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16" name="Group 227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4458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9" name="Line 2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17" name="Group 230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4456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7" name="Line 2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18" name="Group 233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4454" name="Line 23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5" name="Line 23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19" name="Group 236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4452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3" name="Line 23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21" name="Group 239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4450" name="Line 24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1" name="Line 24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22" name="Group 242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4448" name="Line 24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49" name="Line 24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5623" name="Group 245"/>
            <p:cNvGrpSpPr>
              <a:grpSpLocks/>
            </p:cNvGrpSpPr>
            <p:nvPr/>
          </p:nvGrpSpPr>
          <p:grpSpPr bwMode="auto">
            <a:xfrm rot="1747726">
              <a:off x="3105" y="3264"/>
              <a:ext cx="664" cy="94"/>
              <a:chOff x="2248" y="1248"/>
              <a:chExt cx="648" cy="128"/>
            </a:xfrm>
          </p:grpSpPr>
          <p:grpSp>
            <p:nvGrpSpPr>
              <p:cNvPr id="405624" name="Group 246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4438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9" name="Line 24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25" name="Group 249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4436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7" name="Line 25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26" name="Group 252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4434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5" name="Line 25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27" name="Group 255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4432" name="Line 25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3" name="Line 25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28" name="Group 258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443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1" name="Line 26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29" name="Group 261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4428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29" name="Line 26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30" name="Group 264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4426" name="Line 26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27" name="Line 26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31" name="Group 267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4424" name="Line 26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25" name="Line 26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5632" name="Group 270"/>
            <p:cNvGrpSpPr>
              <a:grpSpLocks/>
            </p:cNvGrpSpPr>
            <p:nvPr/>
          </p:nvGrpSpPr>
          <p:grpSpPr bwMode="auto">
            <a:xfrm rot="1747726">
              <a:off x="3101" y="2080"/>
              <a:ext cx="664" cy="94"/>
              <a:chOff x="2248" y="1248"/>
              <a:chExt cx="648" cy="128"/>
            </a:xfrm>
          </p:grpSpPr>
          <p:grpSp>
            <p:nvGrpSpPr>
              <p:cNvPr id="405633" name="Group 271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4414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5" name="Line 27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34" name="Group 274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441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35" name="Group 277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441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1" name="Line 27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36" name="Group 280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440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9" name="Line 28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37" name="Group 283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4406" name="Line 28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7" name="Line 28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38" name="Group 286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4404" name="Line 28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5" name="Line 28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39" name="Group 289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4402" name="Line 29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3" name="Line 29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40" name="Group 292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4400" name="Line 29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1" name="Line 29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5641" name="Group 295"/>
            <p:cNvGrpSpPr>
              <a:grpSpLocks/>
            </p:cNvGrpSpPr>
            <p:nvPr/>
          </p:nvGrpSpPr>
          <p:grpSpPr bwMode="auto">
            <a:xfrm rot="1747726">
              <a:off x="4066" y="1490"/>
              <a:ext cx="664" cy="94"/>
              <a:chOff x="2248" y="1248"/>
              <a:chExt cx="648" cy="128"/>
            </a:xfrm>
          </p:grpSpPr>
          <p:grpSp>
            <p:nvGrpSpPr>
              <p:cNvPr id="405642" name="Group 296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4390" name="Line 29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43" name="Group 299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4388" name="Line 30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9" name="Line 30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44" name="Group 302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4386" name="Line 30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7" name="Line 30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45" name="Group 305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4384" name="Line 30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5" name="Line 30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48" name="Group 308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4382" name="Line 30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3" name="Line 31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49" name="Group 311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4380" name="Line 31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1" name="Line 31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50" name="Group 314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4378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9" name="Line 31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5651" name="Group 317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4376" name="Line 31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7" name="Line 31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Dulong and Petit Law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519238" y="5583238"/>
            <a:ext cx="6597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http://hyperphysics.phy-astr.gsu.edu/Hbase/thermo/dulong.html</a:t>
            </a:r>
          </a:p>
        </p:txBody>
      </p:sp>
      <p:pic>
        <p:nvPicPr>
          <p:cNvPr id="15364" name="Picture 5" descr="silis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013" y="1581150"/>
            <a:ext cx="7445375" cy="391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11-13, 2006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R. Todd Lines</a:t>
            </a:r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571500"/>
            <a:ext cx="6667500" cy="5715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8A1169-9EBA-46E2-9B98-508A5093015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123.15.1</a:t>
            </a:r>
          </a:p>
        </p:txBody>
      </p:sp>
      <p:sp>
        <p:nvSpPr>
          <p:cNvPr id="133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Each degree of freedom contributes how much energy?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 smtClean="0"/>
              <a:t> </a:t>
            </a:r>
          </a:p>
        </p:txBody>
      </p: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1160463" y="2378075"/>
          <a:ext cx="8191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592560" imgH="483840" progId="Equation.3">
                  <p:embed/>
                </p:oleObj>
              </mc:Choice>
              <mc:Fallback>
                <p:oleObj name="Equation" r:id="rId3" imgW="592560" imgH="483840" progId="Equation.3">
                  <p:embed/>
                  <p:pic>
                    <p:nvPicPr>
                      <p:cNvPr id="133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2378075"/>
                        <a:ext cx="8191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1255713" y="3244850"/>
          <a:ext cx="6127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133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3244850"/>
                        <a:ext cx="61277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1306513" y="4240213"/>
          <a:ext cx="6127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406080" imgH="393480" progId="Equation.3">
                  <p:embed/>
                </p:oleObj>
              </mc:Choice>
              <mc:Fallback>
                <p:oleObj name="Equation" r:id="rId7" imgW="406080" imgH="393480" progId="Equation.3">
                  <p:embed/>
                  <p:pic>
                    <p:nvPicPr>
                      <p:cNvPr id="133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4240213"/>
                        <a:ext cx="61277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8"/>
          <p:cNvGraphicFramePr>
            <a:graphicFrameLocks noChangeAspect="1"/>
          </p:cNvGraphicFramePr>
          <p:nvPr/>
        </p:nvGraphicFramePr>
        <p:xfrm>
          <a:off x="1249363" y="5132388"/>
          <a:ext cx="5365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355320" imgH="393480" progId="Equation.3">
                  <p:embed/>
                </p:oleObj>
              </mc:Choice>
              <mc:Fallback>
                <p:oleObj name="Equation" r:id="rId9" imgW="355320" imgH="393480" progId="Equation.3">
                  <p:embed/>
                  <p:pic>
                    <p:nvPicPr>
                      <p:cNvPr id="133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5132388"/>
                        <a:ext cx="53657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7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123.15.2</a:t>
            </a:r>
          </a:p>
        </p:txBody>
      </p:sp>
      <p:sp>
        <p:nvSpPr>
          <p:cNvPr id="193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In the kinetic theory of gasses, what is temperature?</a:t>
            </a:r>
          </a:p>
          <a:p>
            <a:pPr>
              <a:buFontTx/>
              <a:buAutoNum type="alphaLcParenR"/>
            </a:pPr>
            <a:r>
              <a:rPr lang="en-US" smtClean="0"/>
              <a:t> how much heat you have</a:t>
            </a:r>
          </a:p>
          <a:p>
            <a:pPr>
              <a:buFontTx/>
              <a:buAutoNum type="alphaLcParenR"/>
            </a:pPr>
            <a:r>
              <a:rPr lang="en-US" smtClean="0"/>
              <a:t> the average internal kinetic energy of the gas</a:t>
            </a:r>
          </a:p>
          <a:p>
            <a:pPr>
              <a:buFontTx/>
              <a:buAutoNum type="alphaLcParenR"/>
            </a:pPr>
            <a:r>
              <a:rPr lang="en-US" smtClean="0"/>
              <a:t> the average potential energy of the molecules</a:t>
            </a:r>
          </a:p>
          <a:p>
            <a:pPr>
              <a:buFontTx/>
              <a:buAutoNum type="alphaLcParenR"/>
            </a:pPr>
            <a:r>
              <a:rPr lang="en-US" smtClean="0"/>
              <a:t> the average momentum of the molecules </a:t>
            </a: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AF3AA2-562C-4E7D-A401-97604B9354FA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964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587A51-97ED-46F4-8A20-2B1A2605E50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123.15.3</a:t>
            </a:r>
          </a:p>
        </p:txBody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Two containers hold an ideal gas at the same temperature and pressure. Both containers hold the same type of gas but container B has twice the volume of container A. The average translational kinetic energy per molecule in container B is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smtClean="0"/>
              <a:t>Twice that for container A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smtClean="0"/>
              <a:t>The same as that for container A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smtClean="0"/>
              <a:t>Half that of container A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smtClean="0"/>
              <a:t>Can’ Tell</a:t>
            </a:r>
          </a:p>
        </p:txBody>
      </p:sp>
    </p:spTree>
    <p:extLst>
      <p:ext uri="{BB962C8B-B14F-4D97-AF65-F5344CB8AC3E}">
        <p14:creationId xmlns:p14="http://schemas.microsoft.com/office/powerpoint/2010/main" val="12153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123.15.4</a:t>
            </a:r>
          </a:p>
        </p:txBody>
      </p:sp>
      <p:sp>
        <p:nvSpPr>
          <p:cNvPr id="195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Approximately what is the average velocity of the molecules in this room?</a:t>
            </a:r>
          </a:p>
          <a:p>
            <a:pPr>
              <a:buFontTx/>
              <a:buAutoNum type="alphaLcParenR"/>
            </a:pPr>
            <a:r>
              <a:rPr lang="en-US" smtClean="0"/>
              <a:t>478m/s</a:t>
            </a:r>
          </a:p>
          <a:p>
            <a:pPr>
              <a:buFontTx/>
              <a:buAutoNum type="alphaLcParenR"/>
            </a:pPr>
            <a:r>
              <a:rPr lang="en-US" smtClean="0"/>
              <a:t>1901m/s</a:t>
            </a:r>
          </a:p>
          <a:p>
            <a:pPr>
              <a:buFontTx/>
              <a:buAutoNum type="alphaLcParenR"/>
            </a:pPr>
            <a:r>
              <a:rPr lang="en-US" smtClean="0"/>
              <a:t>101005m/s</a:t>
            </a:r>
          </a:p>
          <a:p>
            <a:pPr>
              <a:buFontTx/>
              <a:buAutoNum type="alphaLcParenR"/>
            </a:pPr>
            <a:r>
              <a:rPr lang="en-US" smtClean="0"/>
              <a:t>0m/s</a:t>
            </a: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7D97E8-0885-427D-90F2-6B75E49ABF8F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265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Diatomic Molecule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512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52963" y="2003425"/>
            <a:ext cx="3217862" cy="3203575"/>
            <a:chOff x="2620" y="1006"/>
            <a:chExt cx="2027" cy="2018"/>
          </a:xfrm>
        </p:grpSpPr>
        <p:sp>
          <p:nvSpPr>
            <p:cNvPr id="402436" name="Oval 4"/>
            <p:cNvSpPr>
              <a:spLocks noChangeArrowheads="1"/>
            </p:cNvSpPr>
            <p:nvPr/>
          </p:nvSpPr>
          <p:spPr bwMode="auto">
            <a:xfrm>
              <a:off x="2806" y="1664"/>
              <a:ext cx="512" cy="53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2437" name="Oval 5"/>
            <p:cNvSpPr>
              <a:spLocks noChangeArrowheads="1"/>
            </p:cNvSpPr>
            <p:nvPr/>
          </p:nvSpPr>
          <p:spPr bwMode="auto">
            <a:xfrm>
              <a:off x="3789" y="2208"/>
              <a:ext cx="512" cy="53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 flipV="1">
              <a:off x="3593" y="1082"/>
              <a:ext cx="0" cy="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Line 9"/>
            <p:cNvSpPr>
              <a:spLocks noChangeShapeType="1"/>
            </p:cNvSpPr>
            <p:nvPr/>
          </p:nvSpPr>
          <p:spPr bwMode="auto">
            <a:xfrm>
              <a:off x="4242" y="2560"/>
              <a:ext cx="238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Line 10"/>
            <p:cNvSpPr>
              <a:spLocks noChangeShapeType="1"/>
            </p:cNvSpPr>
            <p:nvPr/>
          </p:nvSpPr>
          <p:spPr bwMode="auto">
            <a:xfrm flipH="1">
              <a:off x="2620" y="2209"/>
              <a:ext cx="969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Text Box 11"/>
            <p:cNvSpPr txBox="1">
              <a:spLocks noChangeArrowheads="1"/>
            </p:cNvSpPr>
            <p:nvPr/>
          </p:nvSpPr>
          <p:spPr bwMode="auto">
            <a:xfrm>
              <a:off x="2648" y="2793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4459" y="2345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10252" name="Line 8"/>
            <p:cNvSpPr>
              <a:spLocks noChangeShapeType="1"/>
            </p:cNvSpPr>
            <p:nvPr/>
          </p:nvSpPr>
          <p:spPr bwMode="auto">
            <a:xfrm>
              <a:off x="3228" y="2012"/>
              <a:ext cx="598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3677" y="1006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Rotational Degrees of Freedom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512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2963" y="2003425"/>
            <a:ext cx="3217862" cy="3203575"/>
            <a:chOff x="2931" y="1262"/>
            <a:chExt cx="2027" cy="201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31" y="1262"/>
              <a:ext cx="2027" cy="2018"/>
              <a:chOff x="2620" y="1006"/>
              <a:chExt cx="2027" cy="2018"/>
            </a:xfrm>
          </p:grpSpPr>
          <p:sp>
            <p:nvSpPr>
              <p:cNvPr id="403461" name="Oval 5"/>
              <p:cNvSpPr>
                <a:spLocks noChangeArrowheads="1"/>
              </p:cNvSpPr>
              <p:nvPr/>
            </p:nvSpPr>
            <p:spPr bwMode="auto">
              <a:xfrm>
                <a:off x="2806" y="1664"/>
                <a:ext cx="512" cy="531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3462" name="Oval 6"/>
              <p:cNvSpPr>
                <a:spLocks noChangeArrowheads="1"/>
              </p:cNvSpPr>
              <p:nvPr/>
            </p:nvSpPr>
            <p:spPr bwMode="auto">
              <a:xfrm>
                <a:off x="3789" y="2208"/>
                <a:ext cx="512" cy="531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5" name="Line 7"/>
              <p:cNvSpPr>
                <a:spLocks noChangeShapeType="1"/>
              </p:cNvSpPr>
              <p:nvPr/>
            </p:nvSpPr>
            <p:spPr bwMode="auto">
              <a:xfrm flipV="1">
                <a:off x="3593" y="1082"/>
                <a:ext cx="0" cy="1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Line 8"/>
              <p:cNvSpPr>
                <a:spLocks noChangeShapeType="1"/>
              </p:cNvSpPr>
              <p:nvPr/>
            </p:nvSpPr>
            <p:spPr bwMode="auto">
              <a:xfrm>
                <a:off x="4242" y="2560"/>
                <a:ext cx="23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Line 9"/>
              <p:cNvSpPr>
                <a:spLocks noChangeShapeType="1"/>
              </p:cNvSpPr>
              <p:nvPr/>
            </p:nvSpPr>
            <p:spPr bwMode="auto">
              <a:xfrm flipH="1">
                <a:off x="2620" y="2209"/>
                <a:ext cx="969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Text Box 10"/>
              <p:cNvSpPr txBox="1">
                <a:spLocks noChangeArrowheads="1"/>
              </p:cNvSpPr>
              <p:nvPr/>
            </p:nvSpPr>
            <p:spPr bwMode="auto">
              <a:xfrm>
                <a:off x="2648" y="2793"/>
                <a:ext cx="1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1279" name="Text Box 11"/>
              <p:cNvSpPr txBox="1">
                <a:spLocks noChangeArrowheads="1"/>
              </p:cNvSpPr>
              <p:nvPr/>
            </p:nvSpPr>
            <p:spPr bwMode="auto">
              <a:xfrm>
                <a:off x="4459" y="2345"/>
                <a:ext cx="1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1280" name="Line 12"/>
              <p:cNvSpPr>
                <a:spLocks noChangeShapeType="1"/>
              </p:cNvSpPr>
              <p:nvPr/>
            </p:nvSpPr>
            <p:spPr bwMode="auto">
              <a:xfrm>
                <a:off x="3228" y="2012"/>
                <a:ext cx="598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Text Box 13"/>
              <p:cNvSpPr txBox="1">
                <a:spLocks noChangeArrowheads="1"/>
              </p:cNvSpPr>
              <p:nvPr/>
            </p:nvSpPr>
            <p:spPr bwMode="auto">
              <a:xfrm>
                <a:off x="3677" y="1006"/>
                <a:ext cx="1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</p:grpSp>
        <p:sp>
          <p:nvSpPr>
            <p:cNvPr id="11270" name="Arc 17"/>
            <p:cNvSpPr>
              <a:spLocks/>
            </p:cNvSpPr>
            <p:nvPr/>
          </p:nvSpPr>
          <p:spPr bwMode="auto">
            <a:xfrm>
              <a:off x="3630" y="1622"/>
              <a:ext cx="546" cy="148"/>
            </a:xfrm>
            <a:custGeom>
              <a:avLst/>
              <a:gdLst>
                <a:gd name="T0" fmla="*/ 0 w 39042"/>
                <a:gd name="T1" fmla="*/ 0 h 43200"/>
                <a:gd name="T2" fmla="*/ 0 w 39042"/>
                <a:gd name="T3" fmla="*/ 0 h 43200"/>
                <a:gd name="T4" fmla="*/ 0 w 39042"/>
                <a:gd name="T5" fmla="*/ 0 h 43200"/>
                <a:gd name="T6" fmla="*/ 0 60000 65536"/>
                <a:gd name="T7" fmla="*/ 0 60000 65536"/>
                <a:gd name="T8" fmla="*/ 0 60000 65536"/>
                <a:gd name="T9" fmla="*/ 0 w 39042"/>
                <a:gd name="T10" fmla="*/ 0 h 43200"/>
                <a:gd name="T11" fmla="*/ 39042 w 390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042" h="43200" fill="none" extrusionOk="0">
                  <a:moveTo>
                    <a:pt x="39042" y="34341"/>
                  </a:moveTo>
                  <a:cubicBezTo>
                    <a:pt x="34975" y="39908"/>
                    <a:pt x="2849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801" y="-1"/>
                    <a:pt x="31828" y="1876"/>
                    <a:pt x="35756" y="5286"/>
                  </a:cubicBezTo>
                </a:path>
                <a:path w="39042" h="43200" stroke="0" extrusionOk="0">
                  <a:moveTo>
                    <a:pt x="39042" y="34341"/>
                  </a:moveTo>
                  <a:cubicBezTo>
                    <a:pt x="34975" y="39908"/>
                    <a:pt x="2849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801" y="-1"/>
                    <a:pt x="31828" y="1876"/>
                    <a:pt x="35756" y="528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Arc 18"/>
            <p:cNvSpPr>
              <a:spLocks/>
            </p:cNvSpPr>
            <p:nvPr/>
          </p:nvSpPr>
          <p:spPr bwMode="auto">
            <a:xfrm rot="4855948">
              <a:off x="3082" y="2812"/>
              <a:ext cx="300" cy="129"/>
            </a:xfrm>
            <a:custGeom>
              <a:avLst/>
              <a:gdLst>
                <a:gd name="T0" fmla="*/ 0 w 43200"/>
                <a:gd name="T1" fmla="*/ 0 h 43056"/>
                <a:gd name="T2" fmla="*/ 0 w 43200"/>
                <a:gd name="T3" fmla="*/ 0 h 43056"/>
                <a:gd name="T4" fmla="*/ 0 w 43200"/>
                <a:gd name="T5" fmla="*/ 0 h 4305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056"/>
                <a:gd name="T11" fmla="*/ 43200 w 43200"/>
                <a:gd name="T12" fmla="*/ 43056 h 43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056" fill="none" extrusionOk="0">
                  <a:moveTo>
                    <a:pt x="19110" y="43055"/>
                  </a:moveTo>
                  <a:cubicBezTo>
                    <a:pt x="8217" y="41791"/>
                    <a:pt x="0" y="325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448"/>
                    <a:pt x="39951" y="34891"/>
                    <a:pt x="34445" y="38964"/>
                  </a:cubicBezTo>
                </a:path>
                <a:path w="43200" h="43056" stroke="0" extrusionOk="0">
                  <a:moveTo>
                    <a:pt x="19110" y="43055"/>
                  </a:moveTo>
                  <a:cubicBezTo>
                    <a:pt x="8217" y="41791"/>
                    <a:pt x="0" y="325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448"/>
                    <a:pt x="39951" y="34891"/>
                    <a:pt x="34445" y="3896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Arc 19"/>
            <p:cNvSpPr>
              <a:spLocks/>
            </p:cNvSpPr>
            <p:nvPr/>
          </p:nvSpPr>
          <p:spPr bwMode="auto">
            <a:xfrm rot="5277946">
              <a:off x="4529" y="2815"/>
              <a:ext cx="368" cy="180"/>
            </a:xfrm>
            <a:custGeom>
              <a:avLst/>
              <a:gdLst>
                <a:gd name="T0" fmla="*/ 0 w 43200"/>
                <a:gd name="T1" fmla="*/ 0 h 42667"/>
                <a:gd name="T2" fmla="*/ 0 w 43200"/>
                <a:gd name="T3" fmla="*/ 0 h 42667"/>
                <a:gd name="T4" fmla="*/ 0 w 43200"/>
                <a:gd name="T5" fmla="*/ 0 h 4266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667"/>
                <a:gd name="T11" fmla="*/ 43200 w 43200"/>
                <a:gd name="T12" fmla="*/ 42667 h 426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667" fill="none" extrusionOk="0">
                  <a:moveTo>
                    <a:pt x="1388" y="29219"/>
                  </a:moveTo>
                  <a:cubicBezTo>
                    <a:pt x="470" y="26783"/>
                    <a:pt x="0" y="242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92"/>
                    <a:pt x="36210" y="40439"/>
                    <a:pt x="26367" y="42667"/>
                  </a:cubicBezTo>
                </a:path>
                <a:path w="43200" h="42667" stroke="0" extrusionOk="0">
                  <a:moveTo>
                    <a:pt x="1388" y="29219"/>
                  </a:moveTo>
                  <a:cubicBezTo>
                    <a:pt x="470" y="26783"/>
                    <a:pt x="0" y="242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92"/>
                    <a:pt x="36210" y="40439"/>
                    <a:pt x="26367" y="4266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Vibrational Degrees of Freedom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7432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52963" y="2003425"/>
            <a:ext cx="3217862" cy="3203575"/>
            <a:chOff x="2931" y="1262"/>
            <a:chExt cx="2027" cy="201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31" y="1262"/>
              <a:ext cx="2027" cy="2018"/>
              <a:chOff x="2620" y="1006"/>
              <a:chExt cx="2027" cy="2018"/>
            </a:xfrm>
          </p:grpSpPr>
          <p:sp>
            <p:nvSpPr>
              <p:cNvPr id="406534" name="Oval 6"/>
              <p:cNvSpPr>
                <a:spLocks noChangeArrowheads="1"/>
              </p:cNvSpPr>
              <p:nvPr/>
            </p:nvSpPr>
            <p:spPr bwMode="auto">
              <a:xfrm>
                <a:off x="2806" y="1664"/>
                <a:ext cx="512" cy="531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6535" name="Oval 7"/>
              <p:cNvSpPr>
                <a:spLocks noChangeArrowheads="1"/>
              </p:cNvSpPr>
              <p:nvPr/>
            </p:nvSpPr>
            <p:spPr bwMode="auto">
              <a:xfrm>
                <a:off x="3789" y="2208"/>
                <a:ext cx="512" cy="531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321" name="Line 8"/>
              <p:cNvSpPr>
                <a:spLocks noChangeShapeType="1"/>
              </p:cNvSpPr>
              <p:nvPr/>
            </p:nvSpPr>
            <p:spPr bwMode="auto">
              <a:xfrm flipV="1">
                <a:off x="3593" y="1082"/>
                <a:ext cx="0" cy="1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2" name="Line 9"/>
              <p:cNvSpPr>
                <a:spLocks noChangeShapeType="1"/>
              </p:cNvSpPr>
              <p:nvPr/>
            </p:nvSpPr>
            <p:spPr bwMode="auto">
              <a:xfrm>
                <a:off x="4242" y="2560"/>
                <a:ext cx="23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3" name="Line 10"/>
              <p:cNvSpPr>
                <a:spLocks noChangeShapeType="1"/>
              </p:cNvSpPr>
              <p:nvPr/>
            </p:nvSpPr>
            <p:spPr bwMode="auto">
              <a:xfrm flipH="1">
                <a:off x="2620" y="2209"/>
                <a:ext cx="969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Text Box 11"/>
              <p:cNvSpPr txBox="1">
                <a:spLocks noChangeArrowheads="1"/>
              </p:cNvSpPr>
              <p:nvPr/>
            </p:nvSpPr>
            <p:spPr bwMode="auto">
              <a:xfrm>
                <a:off x="2648" y="2793"/>
                <a:ext cx="1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2325" name="Text Box 12"/>
              <p:cNvSpPr txBox="1">
                <a:spLocks noChangeArrowheads="1"/>
              </p:cNvSpPr>
              <p:nvPr/>
            </p:nvSpPr>
            <p:spPr bwMode="auto">
              <a:xfrm>
                <a:off x="4459" y="2345"/>
                <a:ext cx="1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2326" name="Line 13"/>
              <p:cNvSpPr>
                <a:spLocks noChangeShapeType="1"/>
              </p:cNvSpPr>
              <p:nvPr/>
            </p:nvSpPr>
            <p:spPr bwMode="auto">
              <a:xfrm>
                <a:off x="3228" y="2012"/>
                <a:ext cx="598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7" name="Text Box 14"/>
              <p:cNvSpPr txBox="1">
                <a:spLocks noChangeArrowheads="1"/>
              </p:cNvSpPr>
              <p:nvPr/>
            </p:nvSpPr>
            <p:spPr bwMode="auto">
              <a:xfrm>
                <a:off x="3677" y="1006"/>
                <a:ext cx="1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1747726">
              <a:off x="3521" y="2364"/>
              <a:ext cx="664" cy="94"/>
              <a:chOff x="2248" y="1248"/>
              <a:chExt cx="648" cy="128"/>
            </a:xfrm>
          </p:grpSpPr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231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8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231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6" name="Line 2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231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4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2311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2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2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230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0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5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2307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8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8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230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6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41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230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4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</a:t>
            </a:r>
            <a:r>
              <a:rPr lang="en-US" baseline="-25000" smtClean="0"/>
              <a:t>v</a:t>
            </a:r>
            <a:r>
              <a:rPr lang="en-US" smtClean="0"/>
              <a:t> vs Temperature 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33488" y="1524000"/>
            <a:ext cx="6734175" cy="4295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3106" y="1404921"/>
            <a:ext cx="5924323" cy="444138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214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Equation</vt:lpstr>
      <vt:lpstr>PowerPoint Presentation</vt:lpstr>
      <vt:lpstr>Question 123.15.1</vt:lpstr>
      <vt:lpstr>Question 123.15.2</vt:lpstr>
      <vt:lpstr>Question 123.15.3</vt:lpstr>
      <vt:lpstr>Question 123.15.4</vt:lpstr>
      <vt:lpstr>Diatomic Molecule</vt:lpstr>
      <vt:lpstr>Rotational Degrees of Freedom</vt:lpstr>
      <vt:lpstr>Vibrational Degrees of Freedom</vt:lpstr>
      <vt:lpstr>Cv vs Temperature </vt:lpstr>
      <vt:lpstr>Energy States of a Diatomic Molecule</vt:lpstr>
      <vt:lpstr>Model of a Solid</vt:lpstr>
      <vt:lpstr>Dulong and Petit Law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2</cp:revision>
  <dcterms:created xsi:type="dcterms:W3CDTF">2011-10-15T18:04:36Z</dcterms:created>
  <dcterms:modified xsi:type="dcterms:W3CDTF">2017-03-22T04:09:02Z</dcterms:modified>
</cp:coreProperties>
</file>