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96" r:id="rId3"/>
    <p:sldId id="297" r:id="rId4"/>
    <p:sldId id="298" r:id="rId5"/>
    <p:sldId id="289" r:id="rId6"/>
    <p:sldId id="285" r:id="rId7"/>
    <p:sldId id="287" r:id="rId8"/>
    <p:sldId id="288" r:id="rId9"/>
    <p:sldId id="299"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00" r:id="rId28"/>
    <p:sldId id="301" r:id="rId29"/>
    <p:sldId id="286" r:id="rId30"/>
    <p:sldId id="290" r:id="rId31"/>
    <p:sldId id="291" r:id="rId32"/>
    <p:sldId id="292" r:id="rId33"/>
    <p:sldId id="293" r:id="rId34"/>
    <p:sldId id="294" r:id="rId35"/>
    <p:sldId id="282" r:id="rId36"/>
    <p:sldId id="283" r:id="rId37"/>
    <p:sldId id="28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66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192035B9-1CC4-4860-96C1-CDE2584E80C0}"/>
    <pc:docChg chg="custSel modSld">
      <pc:chgData name="Lines, Todd" userId="afaf7c3a-e8aa-4568-882a-02ad8f9e19b0" providerId="ADAL" clId="{192035B9-1CC4-4860-96C1-CDE2584E80C0}" dt="2019-07-09T18:55:03.174" v="52" actId="20577"/>
      <pc:docMkLst>
        <pc:docMk/>
      </pc:docMkLst>
      <pc:sldChg chg="modSp">
        <pc:chgData name="Lines, Todd" userId="afaf7c3a-e8aa-4568-882a-02ad8f9e19b0" providerId="ADAL" clId="{192035B9-1CC4-4860-96C1-CDE2584E80C0}" dt="2019-07-09T18:55:03.174" v="52" actId="20577"/>
        <pc:sldMkLst>
          <pc:docMk/>
          <pc:sldMk cId="3090657162" sldId="297"/>
        </pc:sldMkLst>
        <pc:spChg chg="mod">
          <ac:chgData name="Lines, Todd" userId="afaf7c3a-e8aa-4568-882a-02ad8f9e19b0" providerId="ADAL" clId="{192035B9-1CC4-4860-96C1-CDE2584E80C0}" dt="2019-07-09T18:55:03.174" v="52" actId="20577"/>
          <ac:spMkLst>
            <pc:docMk/>
            <pc:sldMk cId="3090657162" sldId="297"/>
            <ac:spMk id="3" creationId="{00000000-0000-0000-0000-000000000000}"/>
          </ac:spMkLst>
        </pc:spChg>
      </pc:sldChg>
    </pc:docChg>
  </pc:docChgLst>
  <pc:docChgLst>
    <pc:chgData name="Lines, Todd" userId="afaf7c3a-e8aa-4568-882a-02ad8f9e19b0" providerId="ADAL" clId="{E7D8ED6D-33F0-4795-A751-3B3EA6A35A69}"/>
    <pc:docChg chg="modSld">
      <pc:chgData name="Lines, Todd" userId="afaf7c3a-e8aa-4568-882a-02ad8f9e19b0" providerId="ADAL" clId="{E7D8ED6D-33F0-4795-A751-3B3EA6A35A69}" dt="2019-05-22T19:06:24.243" v="1"/>
      <pc:docMkLst>
        <pc:docMk/>
      </pc:docMkLst>
      <pc:sldChg chg="delSp modSp">
        <pc:chgData name="Lines, Todd" userId="afaf7c3a-e8aa-4568-882a-02ad8f9e19b0" providerId="ADAL" clId="{E7D8ED6D-33F0-4795-A751-3B3EA6A35A69}" dt="2019-05-22T19:06:24.243" v="1"/>
        <pc:sldMkLst>
          <pc:docMk/>
          <pc:sldMk cId="1836129507" sldId="303"/>
        </pc:sldMkLst>
        <pc:picChg chg="del mod">
          <ac:chgData name="Lines, Todd" userId="afaf7c3a-e8aa-4568-882a-02ad8f9e19b0" providerId="ADAL" clId="{E7D8ED6D-33F0-4795-A751-3B3EA6A35A69}" dt="2019-05-22T19:06:24.243" v="1"/>
          <ac:picMkLst>
            <pc:docMk/>
            <pc:sldMk cId="1836129507" sldId="303"/>
            <ac:picMk id="3" creationId="{D22E2AE8-E00C-4094-8809-49EB66AA8E31}"/>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9.emf"/><Relationship Id="rId4"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18792A-FB5E-49C6-8567-74C1CE09CFB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8792A-FB5E-49C6-8567-74C1CE09CFB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8792A-FB5E-49C6-8567-74C1CE09CFB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012DA634-86A1-45B0-8ADD-62F013ACABB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18792A-FB5E-49C6-8567-74C1CE09CFB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8792A-FB5E-49C6-8567-74C1CE09CFB3}" type="datetimeFigureOut">
              <a:rPr lang="en-US" smtClean="0"/>
              <a:t>7/9/2019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18792A-FB5E-49C6-8567-74C1CE09CFB3}"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8792A-FB5E-49C6-8567-74C1CE09CFB3}" type="datetimeFigureOut">
              <a:rPr lang="en-US" smtClean="0"/>
              <a:t>7/9/2019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18792A-FB5E-49C6-8567-74C1CE09CFB3}" type="datetimeFigureOut">
              <a:rPr lang="en-US" smtClean="0"/>
              <a:t>7/9/2019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8792A-FB5E-49C6-8567-74C1CE09CFB3}" type="datetimeFigureOut">
              <a:rPr lang="en-US" smtClean="0"/>
              <a:t>7/9/2019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8792A-FB5E-49C6-8567-74C1CE09CFB3}"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18792A-FB5E-49C6-8567-74C1CE09CFB3}" type="datetimeFigureOut">
              <a:rPr lang="en-US" smtClean="0"/>
              <a:t>7/9/2019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92C33-0B3E-4411-919D-78769D3876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8792A-FB5E-49C6-8567-74C1CE09CFB3}" type="datetimeFigureOut">
              <a:rPr lang="en-US" smtClean="0"/>
              <a:t>7/9/2019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92C33-0B3E-4411-919D-78769D3876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wmf"/><Relationship Id="rId5" Type="http://schemas.openxmlformats.org/officeDocument/2006/relationships/oleObject" Target="../embeddings/oleObject10.bin"/><Relationship Id="rId10" Type="http://schemas.openxmlformats.org/officeDocument/2006/relationships/image" Target="../media/image10.wmf"/><Relationship Id="rId4" Type="http://schemas.openxmlformats.org/officeDocument/2006/relationships/image" Target="../media/image9.emf"/><Relationship Id="rId9"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123.16.1</a:t>
            </a:r>
          </a:p>
        </p:txBody>
      </p:sp>
      <p:sp>
        <p:nvSpPr>
          <p:cNvPr id="3" name="Content Placeholder 2"/>
          <p:cNvSpPr>
            <a:spLocks noGrp="1"/>
          </p:cNvSpPr>
          <p:nvPr>
            <p:ph idx="1"/>
          </p:nvPr>
        </p:nvSpPr>
        <p:spPr/>
        <p:txBody>
          <a:bodyPr/>
          <a:lstStyle/>
          <a:p>
            <a:pPr>
              <a:buNone/>
            </a:pPr>
            <a:r>
              <a:rPr lang="en-US" dirty="0"/>
              <a:t>What is the microscopic mechanism for energy transfer between two objects in thermal contact?</a:t>
            </a:r>
          </a:p>
          <a:p>
            <a:pPr marL="514350" indent="-514350">
              <a:buFont typeface="+mj-lt"/>
              <a:buAutoNum type="alphaLcParenR"/>
            </a:pPr>
            <a:r>
              <a:rPr lang="en-US" dirty="0"/>
              <a:t>collisions</a:t>
            </a:r>
          </a:p>
          <a:p>
            <a:pPr marL="514350" indent="-514350">
              <a:buFont typeface="+mj-lt"/>
              <a:buAutoNum type="alphaLcParenR"/>
            </a:pPr>
            <a:r>
              <a:rPr lang="en-US" dirty="0"/>
              <a:t>Heat moving</a:t>
            </a:r>
          </a:p>
          <a:p>
            <a:pPr marL="514350" indent="-514350">
              <a:buFont typeface="+mj-lt"/>
              <a:buAutoNum type="alphaLcParenR"/>
            </a:pPr>
            <a:r>
              <a:rPr lang="en-US" dirty="0"/>
              <a:t>Transfer of particles</a:t>
            </a:r>
          </a:p>
          <a:p>
            <a:pPr marL="514350" indent="-514350">
              <a:buFont typeface="+mj-lt"/>
              <a:buAutoNum type="alphaLcParenR"/>
            </a:pPr>
            <a:r>
              <a:rPr lang="en-US" dirty="0"/>
              <a:t>Radiation</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1</a:t>
            </a:fld>
            <a:endParaRPr lang="en-US"/>
          </a:p>
        </p:txBody>
      </p:sp>
    </p:spTree>
    <p:extLst>
      <p:ext uri="{BB962C8B-B14F-4D97-AF65-F5344CB8AC3E}">
        <p14:creationId xmlns:p14="http://schemas.microsoft.com/office/powerpoint/2010/main" val="320480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Probabilities: </a:t>
            </a:r>
          </a:p>
        </p:txBody>
      </p:sp>
      <p:sp>
        <p:nvSpPr>
          <p:cNvPr id="19459" name="Rectangle 3"/>
          <p:cNvSpPr>
            <a:spLocks noGrp="1" noChangeArrowheads="1"/>
          </p:cNvSpPr>
          <p:nvPr>
            <p:ph type="body" idx="1"/>
          </p:nvPr>
        </p:nvSpPr>
        <p:spPr/>
        <p:txBody>
          <a:bodyPr/>
          <a:lstStyle/>
          <a:p>
            <a:pPr eaLnBrk="1" hangingPunct="1"/>
            <a:r>
              <a:rPr lang="en-US"/>
              <a:t>Two boxes:</a:t>
            </a:r>
          </a:p>
          <a:p>
            <a:pPr lvl="1" eaLnBrk="1" hangingPunct="1"/>
            <a:r>
              <a:rPr lang="en-US"/>
              <a:t>One particle on left:  		½</a:t>
            </a:r>
          </a:p>
          <a:p>
            <a:pPr lvl="1" eaLnBrk="1" hangingPunct="1"/>
            <a:r>
              <a:rPr lang="en-US"/>
              <a:t>Two particles on left:		¼</a:t>
            </a:r>
          </a:p>
          <a:p>
            <a:pPr lvl="1" eaLnBrk="1" hangingPunct="1"/>
            <a:endParaRPr lang="en-US"/>
          </a:p>
          <a:p>
            <a:pPr lvl="1" eaLnBrk="1" hangingPunct="1"/>
            <a:r>
              <a:rPr lang="en-US"/>
              <a:t>50 particles on left:   1/1125899906842624</a:t>
            </a:r>
          </a:p>
          <a:p>
            <a:pPr eaLnBrk="1" hangingPunct="1"/>
            <a:r>
              <a:rPr lang="en-US"/>
              <a:t>Two boxes, 100 particles, 50 slowest on one side, 50 fastest on the other</a:t>
            </a:r>
          </a:p>
          <a:p>
            <a:pPr lvl="1" eaLnBrk="1" hangingPunct="1"/>
            <a:r>
              <a:rPr lang="en-US"/>
              <a:t>        1/1267650600228229401496703205376</a:t>
            </a:r>
          </a:p>
        </p:txBody>
      </p:sp>
    </p:spTree>
    <p:extLst>
      <p:ext uri="{BB962C8B-B14F-4D97-AF65-F5344CB8AC3E}">
        <p14:creationId xmlns:p14="http://schemas.microsoft.com/office/powerpoint/2010/main" val="2409103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200"/>
              <a:t>Adiabatic Free Expansion Again</a:t>
            </a:r>
          </a:p>
        </p:txBody>
      </p:sp>
      <p:grpSp>
        <p:nvGrpSpPr>
          <p:cNvPr id="2" name="Group 3"/>
          <p:cNvGrpSpPr>
            <a:grpSpLocks/>
          </p:cNvGrpSpPr>
          <p:nvPr/>
        </p:nvGrpSpPr>
        <p:grpSpPr bwMode="auto">
          <a:xfrm>
            <a:off x="2324100" y="2147888"/>
            <a:ext cx="4419600" cy="3300412"/>
            <a:chOff x="1464" y="1353"/>
            <a:chExt cx="2784" cy="2079"/>
          </a:xfrm>
        </p:grpSpPr>
        <p:sp>
          <p:nvSpPr>
            <p:cNvPr id="20484" name="Rectangle 4"/>
            <p:cNvSpPr>
              <a:spLocks noChangeArrowheads="1"/>
            </p:cNvSpPr>
            <p:nvPr/>
          </p:nvSpPr>
          <p:spPr bwMode="auto">
            <a:xfrm>
              <a:off x="1470" y="1353"/>
              <a:ext cx="1383" cy="2074"/>
            </a:xfrm>
            <a:prstGeom prst="rect">
              <a:avLst/>
            </a:prstGeom>
            <a:solidFill>
              <a:schemeClr val="accent1"/>
            </a:solidFill>
            <a:ln w="9525" algn="ctr">
              <a:noFill/>
              <a:miter lim="800000"/>
              <a:headEnd/>
              <a:tailEnd/>
            </a:ln>
          </p:spPr>
          <p:txBody>
            <a:bodyPr wrap="none" anchor="ctr"/>
            <a:lstStyle/>
            <a:p>
              <a:pPr algn="l"/>
              <a:r>
                <a:rPr lang="en-US"/>
                <a:t>               V</a:t>
              </a:r>
              <a:r>
                <a:rPr lang="en-US" baseline="-25000"/>
                <a:t>i</a:t>
              </a:r>
            </a:p>
          </p:txBody>
        </p:sp>
        <p:sp>
          <p:nvSpPr>
            <p:cNvPr id="20485" name="Rectangle 5"/>
            <p:cNvSpPr>
              <a:spLocks noChangeArrowheads="1"/>
            </p:cNvSpPr>
            <p:nvPr/>
          </p:nvSpPr>
          <p:spPr bwMode="auto">
            <a:xfrm rot="-5400000">
              <a:off x="1824" y="1008"/>
              <a:ext cx="2064" cy="2784"/>
            </a:xfrm>
            <a:prstGeom prst="rect">
              <a:avLst/>
            </a:prstGeom>
            <a:noFill/>
            <a:ln w="76200" algn="ctr">
              <a:solidFill>
                <a:srgbClr val="FFFF00"/>
              </a:solidFill>
              <a:miter lim="800000"/>
              <a:headEnd/>
              <a:tailEnd/>
            </a:ln>
          </p:spPr>
          <p:txBody>
            <a:bodyPr wrap="none" anchor="ctr"/>
            <a:lstStyle/>
            <a:p>
              <a:endParaRPr lang="en-US"/>
            </a:p>
          </p:txBody>
        </p:sp>
        <p:sp>
          <p:nvSpPr>
            <p:cNvPr id="20486" name="Line 6"/>
            <p:cNvSpPr>
              <a:spLocks noChangeShapeType="1"/>
            </p:cNvSpPr>
            <p:nvPr/>
          </p:nvSpPr>
          <p:spPr bwMode="auto">
            <a:xfrm rot="-5400000">
              <a:off x="1824" y="2400"/>
              <a:ext cx="2064" cy="0"/>
            </a:xfrm>
            <a:prstGeom prst="line">
              <a:avLst/>
            </a:prstGeom>
            <a:noFill/>
            <a:ln w="9525">
              <a:solidFill>
                <a:srgbClr val="FF0000"/>
              </a:solidFill>
              <a:miter lim="800000"/>
              <a:headEnd/>
              <a:tailEnd/>
            </a:ln>
          </p:spPr>
          <p:txBody>
            <a:bodyPr wrap="none" anchor="ctr"/>
            <a:lstStyle/>
            <a:p>
              <a:endParaRPr lang="en-US"/>
            </a:p>
          </p:txBody>
        </p:sp>
        <p:sp>
          <p:nvSpPr>
            <p:cNvPr id="20487" name="Text Box 7"/>
            <p:cNvSpPr txBox="1">
              <a:spLocks noChangeArrowheads="1"/>
            </p:cNvSpPr>
            <p:nvPr/>
          </p:nvSpPr>
          <p:spPr bwMode="auto">
            <a:xfrm>
              <a:off x="3211" y="2241"/>
              <a:ext cx="644" cy="231"/>
            </a:xfrm>
            <a:prstGeom prst="rect">
              <a:avLst/>
            </a:prstGeom>
            <a:noFill/>
            <a:ln w="9525" algn="ctr">
              <a:noFill/>
              <a:miter lim="800000"/>
              <a:headEnd/>
              <a:tailEnd/>
            </a:ln>
          </p:spPr>
          <p:txBody>
            <a:bodyPr wrap="none">
              <a:spAutoFit/>
            </a:bodyPr>
            <a:lstStyle/>
            <a:p>
              <a:r>
                <a:rPr lang="en-US"/>
                <a:t>Vacuum</a:t>
              </a:r>
            </a:p>
          </p:txBody>
        </p:sp>
      </p:grpSp>
    </p:spTree>
    <p:extLst>
      <p:ext uri="{BB962C8B-B14F-4D97-AF65-F5344CB8AC3E}">
        <p14:creationId xmlns:p14="http://schemas.microsoft.com/office/powerpoint/2010/main" val="183612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31900" y="0"/>
            <a:ext cx="7623175" cy="1143000"/>
          </a:xfrm>
        </p:spPr>
        <p:txBody>
          <a:bodyPr/>
          <a:lstStyle/>
          <a:p>
            <a:pPr eaLnBrk="1" hangingPunct="1"/>
            <a:r>
              <a:rPr lang="en-US" sz="3200"/>
              <a:t>Entropy, Molecule Example Extended</a:t>
            </a:r>
          </a:p>
        </p:txBody>
      </p:sp>
      <p:sp>
        <p:nvSpPr>
          <p:cNvPr id="21507" name="Rectangle 3"/>
          <p:cNvSpPr>
            <a:spLocks noGrp="1" noChangeArrowheads="1"/>
          </p:cNvSpPr>
          <p:nvPr>
            <p:ph type="body" idx="1"/>
          </p:nvPr>
        </p:nvSpPr>
        <p:spPr/>
        <p:txBody>
          <a:bodyPr/>
          <a:lstStyle/>
          <a:p>
            <a:pPr eaLnBrk="1" hangingPunct="1"/>
            <a:r>
              <a:rPr lang="en-US"/>
              <a:t>Consider 100 molecules in the container</a:t>
            </a:r>
          </a:p>
          <a:p>
            <a:pPr eaLnBrk="1" hangingPunct="1"/>
            <a:r>
              <a:rPr lang="en-US"/>
              <a:t>The probability of separating 50 fast molecules on one side and 50 slow molecules on the other side is (½)</a:t>
            </a:r>
            <a:r>
              <a:rPr lang="en-US" baseline="30000"/>
              <a:t>100</a:t>
            </a:r>
            <a:endParaRPr lang="en-US"/>
          </a:p>
          <a:p>
            <a:pPr eaLnBrk="1" hangingPunct="1"/>
            <a:r>
              <a:rPr lang="en-US"/>
              <a:t>If we have one mole of gas, this is found to be extremely improbable</a:t>
            </a:r>
          </a:p>
        </p:txBody>
      </p:sp>
    </p:spTree>
    <p:extLst>
      <p:ext uri="{BB962C8B-B14F-4D97-AF65-F5344CB8AC3E}">
        <p14:creationId xmlns:p14="http://schemas.microsoft.com/office/powerpoint/2010/main" val="35292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Entropy and Heat</a:t>
            </a:r>
          </a:p>
        </p:txBody>
      </p:sp>
      <p:sp>
        <p:nvSpPr>
          <p:cNvPr id="1028" name="Rectangle 3"/>
          <p:cNvSpPr>
            <a:spLocks noGrp="1" noChangeArrowheads="1"/>
          </p:cNvSpPr>
          <p:nvPr>
            <p:ph type="body" idx="1"/>
          </p:nvPr>
        </p:nvSpPr>
        <p:spPr>
          <a:xfrm>
            <a:off x="685800" y="1265238"/>
            <a:ext cx="7772400" cy="4572000"/>
          </a:xfrm>
        </p:spPr>
        <p:txBody>
          <a:bodyPr/>
          <a:lstStyle/>
          <a:p>
            <a:pPr eaLnBrk="1" hangingPunct="1"/>
            <a:r>
              <a:rPr lang="en-US"/>
              <a:t>The original formulation of entropy dealt with the transfer of energy by heat in a reversible process</a:t>
            </a:r>
          </a:p>
          <a:p>
            <a:pPr eaLnBrk="1" hangingPunct="1"/>
            <a:r>
              <a:rPr lang="en-US"/>
              <a:t>Let </a:t>
            </a:r>
            <a:r>
              <a:rPr lang="en-US" i="1"/>
              <a:t>dQ</a:t>
            </a:r>
            <a:r>
              <a:rPr lang="en-US" i="1" baseline="-25000"/>
              <a:t>r</a:t>
            </a:r>
            <a:r>
              <a:rPr lang="en-US"/>
              <a:t> be the amount of energy transferred by heat when a system follows a reversible path</a:t>
            </a:r>
          </a:p>
          <a:p>
            <a:pPr eaLnBrk="1" hangingPunct="1"/>
            <a:r>
              <a:rPr lang="en-US"/>
              <a:t>The change in entropy, </a:t>
            </a:r>
            <a:r>
              <a:rPr lang="en-US">
                <a:latin typeface="Symbol" pitchFamily="18" charset="2"/>
              </a:rPr>
              <a:t>D</a:t>
            </a:r>
            <a:r>
              <a:rPr lang="en-US" i="1"/>
              <a:t>S</a:t>
            </a:r>
            <a:r>
              <a:rPr lang="en-US"/>
              <a:t> is </a:t>
            </a:r>
          </a:p>
          <a:p>
            <a:pPr eaLnBrk="1" hangingPunct="1"/>
            <a:endParaRPr lang="en-US"/>
          </a:p>
          <a:p>
            <a:pPr eaLnBrk="1" hangingPunct="1"/>
            <a:endParaRPr lang="en-US"/>
          </a:p>
        </p:txBody>
      </p:sp>
      <p:graphicFrame>
        <p:nvGraphicFramePr>
          <p:cNvPr id="1026" name="Object 4"/>
          <p:cNvGraphicFramePr>
            <a:graphicFrameLocks noChangeAspect="1"/>
          </p:cNvGraphicFramePr>
          <p:nvPr/>
        </p:nvGraphicFramePr>
        <p:xfrm>
          <a:off x="3384550" y="5035550"/>
          <a:ext cx="1676400" cy="1017588"/>
        </p:xfrm>
        <a:graphic>
          <a:graphicData uri="http://schemas.openxmlformats.org/presentationml/2006/ole">
            <mc:AlternateContent xmlns:mc="http://schemas.openxmlformats.org/markup-compatibility/2006">
              <mc:Choice xmlns:v="urn:schemas-microsoft-com:vml" Requires="v">
                <p:oleObj spid="_x0000_s1026" name="Equation" r:id="rId3" imgW="647640" imgH="393480" progId="Equation.DSMT4">
                  <p:embed/>
                </p:oleObj>
              </mc:Choice>
              <mc:Fallback>
                <p:oleObj name="Equation" r:id="rId3" imgW="647640" imgH="393480" progId="Equation.DSMT4">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4550" y="5035550"/>
                        <a:ext cx="16764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5303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Entropy and Heat, cont</a:t>
            </a:r>
          </a:p>
        </p:txBody>
      </p:sp>
      <p:sp>
        <p:nvSpPr>
          <p:cNvPr id="22531" name="Rectangle 3"/>
          <p:cNvSpPr>
            <a:spLocks noGrp="1" noChangeArrowheads="1"/>
          </p:cNvSpPr>
          <p:nvPr>
            <p:ph type="body" idx="1"/>
          </p:nvPr>
        </p:nvSpPr>
        <p:spPr/>
        <p:txBody>
          <a:bodyPr/>
          <a:lstStyle/>
          <a:p>
            <a:pPr eaLnBrk="1" hangingPunct="1"/>
            <a:r>
              <a:rPr lang="en-US"/>
              <a:t>The change in entropy depends only on the endpoints and is independent of the path followed</a:t>
            </a:r>
          </a:p>
          <a:p>
            <a:pPr eaLnBrk="1" hangingPunct="1"/>
            <a:r>
              <a:rPr lang="en-US"/>
              <a:t>The entropy change for an irreversible process can be determined by calculating the change in entropy for a reversible process that connects the same initial and final points</a:t>
            </a:r>
          </a:p>
          <a:p>
            <a:pPr eaLnBrk="1" hangingPunct="1"/>
            <a:endParaRPr lang="en-US"/>
          </a:p>
        </p:txBody>
      </p:sp>
    </p:spTree>
    <p:extLst>
      <p:ext uri="{BB962C8B-B14F-4D97-AF65-F5344CB8AC3E}">
        <p14:creationId xmlns:p14="http://schemas.microsoft.com/office/powerpoint/2010/main" val="100480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t>More About Change in Entropy</a:t>
            </a:r>
          </a:p>
        </p:txBody>
      </p:sp>
      <p:sp>
        <p:nvSpPr>
          <p:cNvPr id="2052" name="Rectangle 3"/>
          <p:cNvSpPr>
            <a:spLocks noGrp="1" noChangeArrowheads="1"/>
          </p:cNvSpPr>
          <p:nvPr>
            <p:ph type="body" idx="1"/>
          </p:nvPr>
        </p:nvSpPr>
        <p:spPr/>
        <p:txBody>
          <a:bodyPr/>
          <a:lstStyle/>
          <a:p>
            <a:pPr eaLnBrk="1" hangingPunct="1"/>
            <a:r>
              <a:rPr lang="en-US" i="1"/>
              <a:t>dQ</a:t>
            </a:r>
            <a:r>
              <a:rPr lang="en-US" i="1" baseline="-25000"/>
              <a:t>r</a:t>
            </a:r>
            <a:r>
              <a:rPr lang="en-US"/>
              <a:t> is measured along a reversible path, even if the system may have followed an irreversible path</a:t>
            </a:r>
          </a:p>
          <a:p>
            <a:pPr eaLnBrk="1" hangingPunct="1"/>
            <a:r>
              <a:rPr lang="en-US"/>
              <a:t>The meaningful quantity is the </a:t>
            </a:r>
            <a:r>
              <a:rPr lang="en-US" i="1"/>
              <a:t>change</a:t>
            </a:r>
            <a:r>
              <a:rPr lang="en-US"/>
              <a:t> in entropy and not the entropy itself</a:t>
            </a:r>
          </a:p>
          <a:p>
            <a:pPr eaLnBrk="1" hangingPunct="1"/>
            <a:r>
              <a:rPr lang="en-US"/>
              <a:t>For a finite process,</a:t>
            </a:r>
          </a:p>
        </p:txBody>
      </p:sp>
      <p:graphicFrame>
        <p:nvGraphicFramePr>
          <p:cNvPr id="2050" name="Object 4"/>
          <p:cNvGraphicFramePr>
            <a:graphicFrameLocks noChangeAspect="1"/>
          </p:cNvGraphicFramePr>
          <p:nvPr/>
        </p:nvGraphicFramePr>
        <p:xfrm>
          <a:off x="2446338" y="4892675"/>
          <a:ext cx="3711575" cy="1116013"/>
        </p:xfrm>
        <a:graphic>
          <a:graphicData uri="http://schemas.openxmlformats.org/presentationml/2006/ole">
            <mc:AlternateContent xmlns:mc="http://schemas.openxmlformats.org/markup-compatibility/2006">
              <mc:Choice xmlns:v="urn:schemas-microsoft-com:vml" Requires="v">
                <p:oleObj spid="_x0000_s2050" name="Equation" r:id="rId3" imgW="1307880" imgH="393480" progId="Equation.DSMT4">
                  <p:embed/>
                </p:oleObj>
              </mc:Choice>
              <mc:Fallback>
                <p:oleObj name="Equation" r:id="rId3" imgW="1307880" imgH="393480" progId="Equation.DSMT4">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338" y="4892675"/>
                        <a:ext cx="3711575"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0696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Change in Entropy, cont</a:t>
            </a:r>
          </a:p>
        </p:txBody>
      </p:sp>
      <p:sp>
        <p:nvSpPr>
          <p:cNvPr id="23555" name="Rectangle 3"/>
          <p:cNvSpPr>
            <a:spLocks noGrp="1" noChangeArrowheads="1"/>
          </p:cNvSpPr>
          <p:nvPr>
            <p:ph type="body" idx="1"/>
          </p:nvPr>
        </p:nvSpPr>
        <p:spPr/>
        <p:txBody>
          <a:bodyPr/>
          <a:lstStyle/>
          <a:p>
            <a:pPr eaLnBrk="1" hangingPunct="1"/>
            <a:r>
              <a:rPr lang="en-US"/>
              <a:t>The change in entropy of a system going from one state to another has the same value for all paths connecting the two states</a:t>
            </a:r>
          </a:p>
          <a:p>
            <a:pPr eaLnBrk="1" hangingPunct="1"/>
            <a:r>
              <a:rPr lang="en-US"/>
              <a:t>The finite change in entropy depends only on the properties of the initial and final equilibrium states</a:t>
            </a:r>
          </a:p>
        </p:txBody>
      </p:sp>
    </p:spTree>
    <p:extLst>
      <p:ext uri="{BB962C8B-B14F-4D97-AF65-F5344CB8AC3E}">
        <p14:creationId xmlns:p14="http://schemas.microsoft.com/office/powerpoint/2010/main" val="126622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for a Reversible Cycle</a:t>
            </a:r>
            <a:endParaRPr lang="en-US">
              <a:latin typeface="Symbol" pitchFamily="18" charset="2"/>
            </a:endParaRPr>
          </a:p>
        </p:txBody>
      </p:sp>
      <p:sp>
        <p:nvSpPr>
          <p:cNvPr id="3076" name="Rectangle 3"/>
          <p:cNvSpPr>
            <a:spLocks noGrp="1" noChangeArrowheads="1"/>
          </p:cNvSpPr>
          <p:nvPr>
            <p:ph type="body" idx="1"/>
          </p:nvPr>
        </p:nvSpPr>
        <p:spPr/>
        <p:txBody>
          <a:bodyPr/>
          <a:lstStyle/>
          <a:p>
            <a:pPr eaLnBrk="1" hangingPunct="1"/>
            <a:r>
              <a:rPr lang="en-US">
                <a:latin typeface="Symbol" pitchFamily="18" charset="2"/>
              </a:rPr>
              <a:t>D</a:t>
            </a:r>
            <a:r>
              <a:rPr lang="en-US" i="1"/>
              <a:t>S</a:t>
            </a:r>
            <a:r>
              <a:rPr lang="en-US"/>
              <a:t> = 0 for any reversible cycle</a:t>
            </a:r>
          </a:p>
          <a:p>
            <a:pPr eaLnBrk="1" hangingPunct="1"/>
            <a:r>
              <a:rPr lang="en-US"/>
              <a:t>In general, </a:t>
            </a:r>
          </a:p>
          <a:p>
            <a:pPr eaLnBrk="1" hangingPunct="1"/>
            <a:endParaRPr lang="en-US"/>
          </a:p>
          <a:p>
            <a:pPr eaLnBrk="1" hangingPunct="1"/>
            <a:endParaRPr lang="en-US"/>
          </a:p>
          <a:p>
            <a:pPr lvl="1" eaLnBrk="1" hangingPunct="1"/>
            <a:r>
              <a:rPr lang="en-US"/>
              <a:t>This integral symbol indicates the integral is over a closed path</a:t>
            </a:r>
          </a:p>
        </p:txBody>
      </p:sp>
      <p:graphicFrame>
        <p:nvGraphicFramePr>
          <p:cNvPr id="3074" name="Object 5"/>
          <p:cNvGraphicFramePr>
            <a:graphicFrameLocks noChangeAspect="1"/>
          </p:cNvGraphicFramePr>
          <p:nvPr/>
        </p:nvGraphicFramePr>
        <p:xfrm>
          <a:off x="3417888" y="2865438"/>
          <a:ext cx="1643062" cy="1019175"/>
        </p:xfrm>
        <a:graphic>
          <a:graphicData uri="http://schemas.openxmlformats.org/presentationml/2006/ole">
            <mc:AlternateContent xmlns:mc="http://schemas.openxmlformats.org/markup-compatibility/2006">
              <mc:Choice xmlns:v="urn:schemas-microsoft-com:vml" Requires="v">
                <p:oleObj spid="_x0000_s3074" name="Equation" r:id="rId3" imgW="634680" imgH="393480" progId="Equation.3">
                  <p:embed/>
                </p:oleObj>
              </mc:Choice>
              <mc:Fallback>
                <p:oleObj name="Equation" r:id="rId3" imgW="634680" imgH="393480" progId="Equation.3">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888" y="2865438"/>
                        <a:ext cx="1643062"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585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p:txBody>
          <a:bodyPr/>
          <a:lstStyle/>
          <a:p>
            <a:pPr eaLnBrk="1" hangingPunct="1"/>
            <a:r>
              <a:rPr lang="en-US" sz="2400">
                <a:latin typeface="Symbol" pitchFamily="18" charset="2"/>
              </a:rPr>
              <a:t>D</a:t>
            </a:r>
            <a:r>
              <a:rPr lang="en-US" sz="2400" i="1"/>
              <a:t>S</a:t>
            </a:r>
            <a:r>
              <a:rPr lang="en-US" sz="2400"/>
              <a:t> for a Quasi-Static, Reversible Process</a:t>
            </a:r>
          </a:p>
        </p:txBody>
      </p:sp>
      <p:sp>
        <p:nvSpPr>
          <p:cNvPr id="4100" name="Rectangle 5"/>
          <p:cNvSpPr>
            <a:spLocks noGrp="1" noChangeArrowheads="1"/>
          </p:cNvSpPr>
          <p:nvPr>
            <p:ph type="body" idx="1"/>
          </p:nvPr>
        </p:nvSpPr>
        <p:spPr>
          <a:xfrm>
            <a:off x="1182688" y="1493838"/>
            <a:ext cx="7772400" cy="4535487"/>
          </a:xfrm>
        </p:spPr>
        <p:txBody>
          <a:bodyPr/>
          <a:lstStyle/>
          <a:p>
            <a:pPr eaLnBrk="1" hangingPunct="1">
              <a:lnSpc>
                <a:spcPct val="90000"/>
              </a:lnSpc>
            </a:pPr>
            <a:r>
              <a:rPr lang="en-US" sz="3000"/>
              <a:t>Assume an ideal gas undergoes a quasi-static, reversible process</a:t>
            </a:r>
          </a:p>
          <a:p>
            <a:pPr eaLnBrk="1" hangingPunct="1">
              <a:lnSpc>
                <a:spcPct val="90000"/>
              </a:lnSpc>
            </a:pPr>
            <a:r>
              <a:rPr lang="en-US" sz="3000"/>
              <a:t>Its initial state has </a:t>
            </a:r>
            <a:r>
              <a:rPr lang="en-US" sz="3000" i="1"/>
              <a:t>T</a:t>
            </a:r>
            <a:r>
              <a:rPr lang="en-US" sz="3000" i="1" baseline="-25000"/>
              <a:t>i</a:t>
            </a:r>
            <a:r>
              <a:rPr lang="en-US" sz="3000"/>
              <a:t> and </a:t>
            </a:r>
            <a:r>
              <a:rPr lang="en-US" sz="3000" i="1"/>
              <a:t>V</a:t>
            </a:r>
            <a:r>
              <a:rPr lang="en-US" sz="3000" i="1" baseline="-25000"/>
              <a:t>i</a:t>
            </a:r>
            <a:r>
              <a:rPr lang="en-US" sz="3000"/>
              <a:t> </a:t>
            </a:r>
          </a:p>
          <a:p>
            <a:pPr eaLnBrk="1" hangingPunct="1">
              <a:lnSpc>
                <a:spcPct val="90000"/>
              </a:lnSpc>
            </a:pPr>
            <a:r>
              <a:rPr lang="en-US" sz="3000"/>
              <a:t>Its final state has </a:t>
            </a:r>
            <a:r>
              <a:rPr lang="en-US" sz="3000" i="1"/>
              <a:t>T</a:t>
            </a:r>
            <a:r>
              <a:rPr lang="en-US" sz="3000" i="1" baseline="-25000"/>
              <a:t>f</a:t>
            </a:r>
            <a:r>
              <a:rPr lang="en-US" sz="3000"/>
              <a:t> and </a:t>
            </a:r>
            <a:r>
              <a:rPr lang="en-US" sz="3000" i="1"/>
              <a:t>V</a:t>
            </a:r>
            <a:r>
              <a:rPr lang="en-US" sz="3000" i="1" baseline="-25000"/>
              <a:t>f</a:t>
            </a:r>
            <a:endParaRPr lang="en-US" sz="3000" i="1"/>
          </a:p>
          <a:p>
            <a:pPr eaLnBrk="1" hangingPunct="1">
              <a:lnSpc>
                <a:spcPct val="90000"/>
              </a:lnSpc>
            </a:pPr>
            <a:r>
              <a:rPr lang="en-US" sz="3000"/>
              <a:t>The change in entropy is</a:t>
            </a:r>
          </a:p>
          <a:p>
            <a:pPr eaLnBrk="1" hangingPunct="1">
              <a:lnSpc>
                <a:spcPct val="90000"/>
              </a:lnSpc>
            </a:pPr>
            <a:endParaRPr lang="en-US" sz="3000"/>
          </a:p>
          <a:p>
            <a:pPr lvl="1" eaLnBrk="1" hangingPunct="1">
              <a:lnSpc>
                <a:spcPct val="90000"/>
              </a:lnSpc>
            </a:pPr>
            <a:endParaRPr lang="en-US" sz="2600"/>
          </a:p>
          <a:p>
            <a:pPr lvl="1" eaLnBrk="1" hangingPunct="1">
              <a:lnSpc>
                <a:spcPct val="90000"/>
              </a:lnSpc>
            </a:pPr>
            <a:r>
              <a:rPr lang="en-US" sz="2600"/>
              <a:t>This demonstrates that </a:t>
            </a:r>
            <a:r>
              <a:rPr lang="en-US" sz="2600">
                <a:latin typeface="Symbol" pitchFamily="18" charset="2"/>
              </a:rPr>
              <a:t>D</a:t>
            </a:r>
            <a:r>
              <a:rPr lang="en-US" sz="2600" i="1"/>
              <a:t>S</a:t>
            </a:r>
            <a:r>
              <a:rPr lang="en-US" sz="2600"/>
              <a:t> depends on only the initial and final states and not the path between the states</a:t>
            </a:r>
            <a:endParaRPr lang="en-US"/>
          </a:p>
        </p:txBody>
      </p:sp>
      <p:graphicFrame>
        <p:nvGraphicFramePr>
          <p:cNvPr id="4098" name="Object 6"/>
          <p:cNvGraphicFramePr>
            <a:graphicFrameLocks noChangeAspect="1"/>
          </p:cNvGraphicFramePr>
          <p:nvPr/>
        </p:nvGraphicFramePr>
        <p:xfrm>
          <a:off x="2209800" y="3971925"/>
          <a:ext cx="4321175" cy="873125"/>
        </p:xfrm>
        <a:graphic>
          <a:graphicData uri="http://schemas.openxmlformats.org/presentationml/2006/ole">
            <mc:AlternateContent xmlns:mc="http://schemas.openxmlformats.org/markup-compatibility/2006">
              <mc:Choice xmlns:v="urn:schemas-microsoft-com:vml" Requires="v">
                <p:oleObj spid="_x0000_s4098" name="Equation" r:id="rId3" imgW="2197080" imgH="444240" progId="Equation.DSMT4">
                  <p:embed/>
                </p:oleObj>
              </mc:Choice>
              <mc:Fallback>
                <p:oleObj name="Equation" r:id="rId3" imgW="2197080" imgH="444240" progId="Equation.DSMT4">
                  <p:embed/>
                  <p:pic>
                    <p:nvPicPr>
                      <p:cNvPr id="40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971925"/>
                        <a:ext cx="4321175"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500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49350" y="0"/>
            <a:ext cx="7827963" cy="1143000"/>
          </a:xfrm>
        </p:spPr>
        <p:txBody>
          <a:bodyPr/>
          <a:lstStyle/>
          <a:p>
            <a:pPr eaLnBrk="1" hangingPunct="1"/>
            <a:r>
              <a:rPr lang="en-US" sz="2800"/>
              <a:t>Entropy Changes in Irreversible Processes</a:t>
            </a:r>
          </a:p>
        </p:txBody>
      </p:sp>
      <p:sp>
        <p:nvSpPr>
          <p:cNvPr id="24579" name="Rectangle 3"/>
          <p:cNvSpPr>
            <a:spLocks noGrp="1" noChangeArrowheads="1"/>
          </p:cNvSpPr>
          <p:nvPr>
            <p:ph type="body" idx="1"/>
          </p:nvPr>
        </p:nvSpPr>
        <p:spPr/>
        <p:txBody>
          <a:bodyPr/>
          <a:lstStyle/>
          <a:p>
            <a:pPr eaLnBrk="1" hangingPunct="1">
              <a:lnSpc>
                <a:spcPct val="90000"/>
              </a:lnSpc>
            </a:pPr>
            <a:r>
              <a:rPr lang="en-US"/>
              <a:t>To calculate the change in entropy in a real system, remember that entropy depends only on the state of the system</a:t>
            </a:r>
          </a:p>
          <a:p>
            <a:pPr eaLnBrk="1" hangingPunct="1">
              <a:lnSpc>
                <a:spcPct val="90000"/>
              </a:lnSpc>
            </a:pPr>
            <a:r>
              <a:rPr lang="en-US"/>
              <a:t>Do not use </a:t>
            </a:r>
            <a:r>
              <a:rPr lang="en-US" i="1"/>
              <a:t>Q</a:t>
            </a:r>
            <a:r>
              <a:rPr lang="en-US"/>
              <a:t>, the actual energy transfer in the process</a:t>
            </a:r>
          </a:p>
          <a:p>
            <a:pPr lvl="1" eaLnBrk="1" hangingPunct="1">
              <a:lnSpc>
                <a:spcPct val="90000"/>
              </a:lnSpc>
            </a:pPr>
            <a:r>
              <a:rPr lang="en-US"/>
              <a:t>Distinguish this from </a:t>
            </a:r>
            <a:r>
              <a:rPr lang="en-US" i="1"/>
              <a:t>Q</a:t>
            </a:r>
            <a:r>
              <a:rPr lang="en-US" i="1" baseline="-25000"/>
              <a:t>r </a:t>
            </a:r>
            <a:r>
              <a:rPr lang="en-US"/>
              <a:t>, the amount of energy that would have been transferred by heat along a reversible path</a:t>
            </a:r>
          </a:p>
          <a:p>
            <a:pPr lvl="1" eaLnBrk="1" hangingPunct="1">
              <a:lnSpc>
                <a:spcPct val="90000"/>
              </a:lnSpc>
            </a:pPr>
            <a:r>
              <a:rPr lang="en-US" i="1"/>
              <a:t>Q</a:t>
            </a:r>
            <a:r>
              <a:rPr lang="en-US" i="1" baseline="-25000"/>
              <a:t>r</a:t>
            </a:r>
            <a:r>
              <a:rPr lang="en-US"/>
              <a:t> is the correct value to use for </a:t>
            </a:r>
            <a:r>
              <a:rPr lang="en-US">
                <a:latin typeface="Symbol" pitchFamily="18" charset="2"/>
              </a:rPr>
              <a:t>D</a:t>
            </a:r>
            <a:r>
              <a:rPr lang="en-US" i="1"/>
              <a:t>S</a:t>
            </a:r>
          </a:p>
        </p:txBody>
      </p:sp>
    </p:spTree>
    <p:extLst>
      <p:ext uri="{BB962C8B-B14F-4D97-AF65-F5344CB8AC3E}">
        <p14:creationId xmlns:p14="http://schemas.microsoft.com/office/powerpoint/2010/main" val="375055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123.16.0.1</a:t>
            </a:r>
          </a:p>
        </p:txBody>
      </p:sp>
      <p:sp>
        <p:nvSpPr>
          <p:cNvPr id="3" name="Content Placeholder 2"/>
          <p:cNvSpPr>
            <a:spLocks noGrp="1"/>
          </p:cNvSpPr>
          <p:nvPr>
            <p:ph idx="1"/>
          </p:nvPr>
        </p:nvSpPr>
        <p:spPr/>
        <p:txBody>
          <a:bodyPr/>
          <a:lstStyle/>
          <a:p>
            <a:pPr marL="0" indent="0">
              <a:buNone/>
            </a:pPr>
            <a:r>
              <a:rPr lang="en-US" dirty="0"/>
              <a:t>Can time go backwards?</a:t>
            </a:r>
          </a:p>
          <a:p>
            <a:pPr marL="514350" indent="-514350">
              <a:buAutoNum type="alphaLcParenR"/>
            </a:pPr>
            <a:r>
              <a:rPr lang="en-US" dirty="0"/>
              <a:t>Of course, you just make the </a:t>
            </a:r>
            <a:r>
              <a:rPr lang="en-US" i="1" dirty="0"/>
              <a:t>Enterprise</a:t>
            </a:r>
            <a:r>
              <a:rPr lang="en-US" dirty="0"/>
              <a:t> go really fast</a:t>
            </a:r>
          </a:p>
          <a:p>
            <a:pPr marL="514350" indent="-514350">
              <a:buAutoNum type="alphaLcParenR"/>
            </a:pPr>
            <a:r>
              <a:rPr lang="en-US" dirty="0"/>
              <a:t>No</a:t>
            </a:r>
          </a:p>
          <a:p>
            <a:pPr marL="514350" indent="-514350">
              <a:buAutoNum type="alphaLcParenR"/>
            </a:pPr>
            <a:r>
              <a:rPr lang="en-US" dirty="0"/>
              <a:t>Yes, but you need to travel in space as well</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2</a:t>
            </a:fld>
            <a:endParaRPr lang="en-US"/>
          </a:p>
        </p:txBody>
      </p:sp>
    </p:spTree>
    <p:extLst>
      <p:ext uri="{BB962C8B-B14F-4D97-AF65-F5344CB8AC3E}">
        <p14:creationId xmlns:p14="http://schemas.microsoft.com/office/powerpoint/2010/main" val="1397316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p:txBody>
          <a:bodyPr/>
          <a:lstStyle/>
          <a:p>
            <a:pPr eaLnBrk="1" hangingPunct="1"/>
            <a:r>
              <a:rPr lang="en-US"/>
              <a:t>In general, the total entropy and therefore the total disorder always increases in an irreversible process</a:t>
            </a:r>
          </a:p>
          <a:p>
            <a:pPr eaLnBrk="1" hangingPunct="1"/>
            <a:r>
              <a:rPr lang="en-US"/>
              <a:t>The total entropy of an isolated system undergoes a change that cannot decrease</a:t>
            </a:r>
          </a:p>
          <a:p>
            <a:pPr lvl="1" eaLnBrk="1" hangingPunct="1"/>
            <a:r>
              <a:rPr lang="en-US"/>
              <a:t>This is another statement of the second law of thermodynamics</a:t>
            </a:r>
          </a:p>
        </p:txBody>
      </p:sp>
      <p:sp>
        <p:nvSpPr>
          <p:cNvPr id="25603" name="Rectangle 4"/>
          <p:cNvSpPr>
            <a:spLocks noGrp="1" noChangeArrowheads="1"/>
          </p:cNvSpPr>
          <p:nvPr>
            <p:ph type="title"/>
          </p:nvPr>
        </p:nvSpPr>
        <p:spPr>
          <a:xfrm>
            <a:off x="1136650" y="0"/>
            <a:ext cx="8007350" cy="1143000"/>
          </a:xfrm>
        </p:spPr>
        <p:txBody>
          <a:bodyPr/>
          <a:lstStyle/>
          <a:p>
            <a:pPr eaLnBrk="1" hangingPunct="1"/>
            <a:r>
              <a:rPr lang="en-US" sz="2800"/>
              <a:t>Entropy Changes in Irreversible Processes, cont</a:t>
            </a:r>
          </a:p>
        </p:txBody>
      </p:sp>
    </p:spTree>
    <p:extLst>
      <p:ext uri="{BB962C8B-B14F-4D97-AF65-F5344CB8AC3E}">
        <p14:creationId xmlns:p14="http://schemas.microsoft.com/office/powerpoint/2010/main" val="391800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95375" y="0"/>
            <a:ext cx="8048625" cy="1143000"/>
          </a:xfrm>
        </p:spPr>
        <p:txBody>
          <a:bodyPr/>
          <a:lstStyle/>
          <a:p>
            <a:pPr eaLnBrk="1" hangingPunct="1"/>
            <a:r>
              <a:rPr lang="en-US" sz="2800"/>
              <a:t>Entropy Changes in Irreversible Processes, final</a:t>
            </a:r>
          </a:p>
        </p:txBody>
      </p:sp>
      <p:sp>
        <p:nvSpPr>
          <p:cNvPr id="26627" name="Rectangle 3"/>
          <p:cNvSpPr>
            <a:spLocks noGrp="1" noChangeArrowheads="1"/>
          </p:cNvSpPr>
          <p:nvPr>
            <p:ph type="body" idx="1"/>
          </p:nvPr>
        </p:nvSpPr>
        <p:spPr/>
        <p:txBody>
          <a:bodyPr/>
          <a:lstStyle/>
          <a:p>
            <a:pPr eaLnBrk="1" hangingPunct="1">
              <a:lnSpc>
                <a:spcPct val="90000"/>
              </a:lnSpc>
            </a:pPr>
            <a:r>
              <a:rPr lang="en-US"/>
              <a:t>If the process is irreversible, then the total entropy of an isolated system always increases</a:t>
            </a:r>
          </a:p>
          <a:p>
            <a:pPr lvl="1" eaLnBrk="1" hangingPunct="1">
              <a:lnSpc>
                <a:spcPct val="90000"/>
              </a:lnSpc>
            </a:pPr>
            <a:r>
              <a:rPr lang="en-US"/>
              <a:t>In a reversible process, the total entropy of an isolated system remains constant</a:t>
            </a:r>
          </a:p>
          <a:p>
            <a:pPr eaLnBrk="1" hangingPunct="1">
              <a:lnSpc>
                <a:spcPct val="90000"/>
              </a:lnSpc>
            </a:pPr>
            <a:r>
              <a:rPr lang="en-US"/>
              <a:t>The change in entropy of the Universe must be greater than zero for an irreversible process and equal to zero for a reversible process</a:t>
            </a:r>
          </a:p>
        </p:txBody>
      </p:sp>
    </p:spTree>
    <p:extLst>
      <p:ext uri="{BB962C8B-B14F-4D97-AF65-F5344CB8AC3E}">
        <p14:creationId xmlns:p14="http://schemas.microsoft.com/office/powerpoint/2010/main" val="109150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Heat Death of the Universe</a:t>
            </a:r>
          </a:p>
        </p:txBody>
      </p:sp>
      <p:sp>
        <p:nvSpPr>
          <p:cNvPr id="27651" name="Rectangle 3"/>
          <p:cNvSpPr>
            <a:spLocks noGrp="1" noChangeArrowheads="1"/>
          </p:cNvSpPr>
          <p:nvPr>
            <p:ph type="body" idx="1"/>
          </p:nvPr>
        </p:nvSpPr>
        <p:spPr/>
        <p:txBody>
          <a:bodyPr/>
          <a:lstStyle/>
          <a:p>
            <a:pPr eaLnBrk="1" hangingPunct="1"/>
            <a:r>
              <a:rPr lang="en-US" sz="2800"/>
              <a:t>Ultimately, the entropy of the Universe should reach a maximum value</a:t>
            </a:r>
          </a:p>
          <a:p>
            <a:pPr eaLnBrk="1" hangingPunct="1"/>
            <a:r>
              <a:rPr lang="en-US" sz="2800"/>
              <a:t>At this value, the Universe will be in a state of uniform temperature and density</a:t>
            </a:r>
          </a:p>
          <a:p>
            <a:pPr eaLnBrk="1" hangingPunct="1"/>
            <a:r>
              <a:rPr lang="en-US" sz="2800"/>
              <a:t>All physical, chemical, and biological processes will cease</a:t>
            </a:r>
          </a:p>
          <a:p>
            <a:pPr lvl="1" eaLnBrk="1" hangingPunct="1"/>
            <a:r>
              <a:rPr lang="en-US" sz="2400"/>
              <a:t>The state of perfect disorder implies that no energy is available for doing work</a:t>
            </a:r>
          </a:p>
          <a:p>
            <a:pPr lvl="1" eaLnBrk="1" hangingPunct="1"/>
            <a:r>
              <a:rPr lang="en-US" sz="2400"/>
              <a:t>This state is called the heat death of the Universe</a:t>
            </a:r>
          </a:p>
        </p:txBody>
      </p:sp>
    </p:spTree>
    <p:extLst>
      <p:ext uri="{BB962C8B-B14F-4D97-AF65-F5344CB8AC3E}">
        <p14:creationId xmlns:p14="http://schemas.microsoft.com/office/powerpoint/2010/main" val="3657681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Thermal Conduction</a:t>
            </a:r>
            <a:endParaRPr lang="en-US">
              <a:latin typeface="Symbol" pitchFamily="18" charset="2"/>
            </a:endParaRPr>
          </a:p>
        </p:txBody>
      </p:sp>
      <p:sp>
        <p:nvSpPr>
          <p:cNvPr id="28675" name="Rectangle 3"/>
          <p:cNvSpPr>
            <a:spLocks noGrp="1" noChangeArrowheads="1"/>
          </p:cNvSpPr>
          <p:nvPr>
            <p:ph type="body" idx="1"/>
          </p:nvPr>
        </p:nvSpPr>
        <p:spPr/>
        <p:txBody>
          <a:bodyPr/>
          <a:lstStyle/>
          <a:p>
            <a:pPr eaLnBrk="1" hangingPunct="1">
              <a:lnSpc>
                <a:spcPct val="90000"/>
              </a:lnSpc>
            </a:pPr>
            <a:r>
              <a:rPr lang="en-US" sz="2800"/>
              <a:t>The cold reservoir absorbs </a:t>
            </a:r>
            <a:r>
              <a:rPr lang="en-US" sz="2800" i="1"/>
              <a:t>Q</a:t>
            </a:r>
            <a:r>
              <a:rPr lang="en-US" sz="2800"/>
              <a:t> and its entropy changes by </a:t>
            </a:r>
            <a:r>
              <a:rPr lang="en-US" sz="2800" i="1"/>
              <a:t>Q</a:t>
            </a:r>
            <a:r>
              <a:rPr lang="en-US" sz="2800"/>
              <a:t>/</a:t>
            </a:r>
            <a:r>
              <a:rPr lang="en-US" sz="2800" i="1"/>
              <a:t>T</a:t>
            </a:r>
            <a:r>
              <a:rPr lang="en-US" sz="2800" i="1" baseline="-25000"/>
              <a:t>c</a:t>
            </a:r>
          </a:p>
          <a:p>
            <a:pPr eaLnBrk="1" hangingPunct="1">
              <a:lnSpc>
                <a:spcPct val="90000"/>
              </a:lnSpc>
            </a:pPr>
            <a:r>
              <a:rPr lang="en-US" sz="2800"/>
              <a:t>At the same time, the hot reservoir loses </a:t>
            </a:r>
            <a:r>
              <a:rPr lang="en-US" sz="2800" i="1"/>
              <a:t>Q</a:t>
            </a:r>
            <a:r>
              <a:rPr lang="en-US" sz="2800"/>
              <a:t> and its entropy changes by -</a:t>
            </a:r>
            <a:r>
              <a:rPr lang="en-US" sz="2800" i="1"/>
              <a:t>Q</a:t>
            </a:r>
            <a:r>
              <a:rPr lang="en-US" sz="2800"/>
              <a:t>/</a:t>
            </a:r>
            <a:r>
              <a:rPr lang="en-US" sz="2800" i="1"/>
              <a:t>T</a:t>
            </a:r>
            <a:r>
              <a:rPr lang="en-US" sz="2800" i="1" baseline="-25000"/>
              <a:t>h</a:t>
            </a:r>
          </a:p>
          <a:p>
            <a:pPr eaLnBrk="1" hangingPunct="1">
              <a:lnSpc>
                <a:spcPct val="90000"/>
              </a:lnSpc>
            </a:pPr>
            <a:r>
              <a:rPr lang="en-US" sz="2800"/>
              <a:t>Since </a:t>
            </a:r>
            <a:r>
              <a:rPr lang="en-US" sz="2800" i="1"/>
              <a:t>T</a:t>
            </a:r>
            <a:r>
              <a:rPr lang="en-US" sz="2800" i="1" baseline="-25000"/>
              <a:t>h</a:t>
            </a:r>
            <a:r>
              <a:rPr lang="en-US" sz="2800"/>
              <a:t> &gt; </a:t>
            </a:r>
            <a:r>
              <a:rPr lang="en-US" sz="2800" i="1"/>
              <a:t>T</a:t>
            </a:r>
            <a:r>
              <a:rPr lang="en-US" sz="2800" i="1" baseline="-25000"/>
              <a:t>c </a:t>
            </a:r>
            <a:r>
              <a:rPr lang="en-US" sz="2800"/>
              <a:t>, the increase in entropy in the cold reservoir is greater than the decrease in entropy in the hot reservoir</a:t>
            </a:r>
          </a:p>
          <a:p>
            <a:pPr eaLnBrk="1" hangingPunct="1">
              <a:lnSpc>
                <a:spcPct val="90000"/>
              </a:lnSpc>
            </a:pPr>
            <a:r>
              <a:rPr lang="en-US" sz="2800"/>
              <a:t>Therefore, </a:t>
            </a:r>
            <a:r>
              <a:rPr lang="en-US" sz="2800">
                <a:latin typeface="Symbol" pitchFamily="18" charset="2"/>
              </a:rPr>
              <a:t>D</a:t>
            </a:r>
            <a:r>
              <a:rPr lang="en-US" sz="2800" i="1"/>
              <a:t>S</a:t>
            </a:r>
            <a:r>
              <a:rPr lang="en-US" sz="2800" i="1" baseline="-25000"/>
              <a:t>U</a:t>
            </a:r>
            <a:r>
              <a:rPr lang="en-US" sz="2800"/>
              <a:t> &gt; 0</a:t>
            </a:r>
          </a:p>
          <a:p>
            <a:pPr lvl="1" eaLnBrk="1" hangingPunct="1">
              <a:lnSpc>
                <a:spcPct val="90000"/>
              </a:lnSpc>
            </a:pPr>
            <a:r>
              <a:rPr lang="en-US" sz="2400"/>
              <a:t>For the system and the Universe</a:t>
            </a:r>
          </a:p>
          <a:p>
            <a:pPr eaLnBrk="1" hangingPunct="1">
              <a:lnSpc>
                <a:spcPct val="90000"/>
              </a:lnSpc>
            </a:pPr>
            <a:endParaRPr lang="en-US" sz="2800"/>
          </a:p>
        </p:txBody>
      </p:sp>
    </p:spTree>
    <p:extLst>
      <p:ext uri="{BB962C8B-B14F-4D97-AF65-F5344CB8AC3E}">
        <p14:creationId xmlns:p14="http://schemas.microsoft.com/office/powerpoint/2010/main" val="87273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a Free Expansion</a:t>
            </a:r>
          </a:p>
        </p:txBody>
      </p:sp>
      <p:sp>
        <p:nvSpPr>
          <p:cNvPr id="5124" name="Rectangle 3"/>
          <p:cNvSpPr>
            <a:spLocks noGrp="1" noChangeArrowheads="1"/>
          </p:cNvSpPr>
          <p:nvPr>
            <p:ph type="body" idx="1"/>
          </p:nvPr>
        </p:nvSpPr>
        <p:spPr/>
        <p:txBody>
          <a:bodyPr/>
          <a:lstStyle/>
          <a:p>
            <a:pPr eaLnBrk="1" hangingPunct="1"/>
            <a:r>
              <a:rPr lang="en-US"/>
              <a:t>Consider an adiabatic free expansion</a:t>
            </a:r>
          </a:p>
          <a:p>
            <a:pPr eaLnBrk="1" hangingPunct="1"/>
            <a:r>
              <a:rPr lang="en-US" i="1"/>
              <a:t>Q</a:t>
            </a:r>
            <a:r>
              <a:rPr lang="en-US"/>
              <a:t> = 0 but cannot be used since that is for an irreversible process</a:t>
            </a:r>
          </a:p>
          <a:p>
            <a:pPr eaLnBrk="1" hangingPunct="1"/>
            <a:endParaRPr lang="en-US"/>
          </a:p>
          <a:p>
            <a:pPr eaLnBrk="1" hangingPunct="1"/>
            <a:endParaRPr lang="en-US"/>
          </a:p>
          <a:p>
            <a:pPr eaLnBrk="1" hangingPunct="1">
              <a:buFontTx/>
              <a:buNone/>
            </a:pPr>
            <a:endParaRPr lang="en-US"/>
          </a:p>
          <a:p>
            <a:pPr eaLnBrk="1" hangingPunct="1"/>
            <a:endParaRPr lang="en-US"/>
          </a:p>
        </p:txBody>
      </p:sp>
      <p:graphicFrame>
        <p:nvGraphicFramePr>
          <p:cNvPr id="5122" name="Object 4"/>
          <p:cNvGraphicFramePr>
            <a:graphicFrameLocks noChangeAspect="1"/>
          </p:cNvGraphicFramePr>
          <p:nvPr/>
        </p:nvGraphicFramePr>
        <p:xfrm>
          <a:off x="2317750" y="3886200"/>
          <a:ext cx="4506913" cy="1163638"/>
        </p:xfrm>
        <a:graphic>
          <a:graphicData uri="http://schemas.openxmlformats.org/presentationml/2006/ole">
            <mc:AlternateContent xmlns:mc="http://schemas.openxmlformats.org/markup-compatibility/2006">
              <mc:Choice xmlns:v="urn:schemas-microsoft-com:vml" Requires="v">
                <p:oleObj spid="_x0000_s5122" name="Equation" r:id="rId3" imgW="1523880" imgH="393480" progId="Equation.DSMT4">
                  <p:embed/>
                </p:oleObj>
              </mc:Choice>
              <mc:Fallback>
                <p:oleObj name="Equation" r:id="rId3" imgW="1523880" imgH="393480" progId="Equation.DSMT4">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3886200"/>
                        <a:ext cx="4506913"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6214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Free Expansion, cont</a:t>
            </a:r>
          </a:p>
        </p:txBody>
      </p:sp>
      <p:sp>
        <p:nvSpPr>
          <p:cNvPr id="6148" name="Rectangle 3"/>
          <p:cNvSpPr>
            <a:spLocks noGrp="1" noChangeArrowheads="1"/>
          </p:cNvSpPr>
          <p:nvPr>
            <p:ph type="body" idx="1"/>
          </p:nvPr>
        </p:nvSpPr>
        <p:spPr/>
        <p:txBody>
          <a:bodyPr/>
          <a:lstStyle/>
          <a:p>
            <a:pPr eaLnBrk="1" hangingPunct="1">
              <a:lnSpc>
                <a:spcPct val="90000"/>
              </a:lnSpc>
            </a:pPr>
            <a:r>
              <a:rPr lang="en-US"/>
              <a:t>For an isothermal process, this becomes</a:t>
            </a:r>
          </a:p>
          <a:p>
            <a:pPr eaLnBrk="1" hangingPunct="1">
              <a:lnSpc>
                <a:spcPct val="90000"/>
              </a:lnSpc>
            </a:pPr>
            <a:endParaRPr lang="en-US"/>
          </a:p>
          <a:p>
            <a:pPr eaLnBrk="1" hangingPunct="1">
              <a:lnSpc>
                <a:spcPct val="90000"/>
              </a:lnSpc>
            </a:pPr>
            <a:endParaRPr lang="en-US"/>
          </a:p>
          <a:p>
            <a:pPr eaLnBrk="1" hangingPunct="1">
              <a:lnSpc>
                <a:spcPct val="90000"/>
              </a:lnSpc>
            </a:pPr>
            <a:r>
              <a:rPr lang="en-US"/>
              <a:t>Since </a:t>
            </a:r>
            <a:r>
              <a:rPr lang="en-US" i="1"/>
              <a:t>V</a:t>
            </a:r>
            <a:r>
              <a:rPr lang="en-US" i="1" baseline="-25000"/>
              <a:t>f</a:t>
            </a:r>
            <a:r>
              <a:rPr lang="en-US"/>
              <a:t> &gt; </a:t>
            </a:r>
            <a:r>
              <a:rPr lang="en-US" i="1"/>
              <a:t>V</a:t>
            </a:r>
            <a:r>
              <a:rPr lang="en-US" i="1" baseline="-25000"/>
              <a:t>i </a:t>
            </a:r>
            <a:r>
              <a:rPr lang="en-US"/>
              <a:t>, </a:t>
            </a:r>
            <a:r>
              <a:rPr lang="en-US">
                <a:latin typeface="Symbol" pitchFamily="18" charset="2"/>
              </a:rPr>
              <a:t>D</a:t>
            </a:r>
            <a:r>
              <a:rPr lang="en-US" i="1"/>
              <a:t>S</a:t>
            </a:r>
            <a:r>
              <a:rPr lang="en-US"/>
              <a:t> is positive</a:t>
            </a:r>
          </a:p>
          <a:p>
            <a:pPr eaLnBrk="1" hangingPunct="1">
              <a:lnSpc>
                <a:spcPct val="90000"/>
              </a:lnSpc>
            </a:pPr>
            <a:r>
              <a:rPr lang="en-US"/>
              <a:t>This indicates that both the entropy and the disorder of the gas increase as a result of the irreversible adiabatic expansion </a:t>
            </a:r>
          </a:p>
        </p:txBody>
      </p:sp>
      <p:graphicFrame>
        <p:nvGraphicFramePr>
          <p:cNvPr id="6146" name="Object 4"/>
          <p:cNvGraphicFramePr>
            <a:graphicFrameLocks noChangeAspect="1"/>
          </p:cNvGraphicFramePr>
          <p:nvPr/>
        </p:nvGraphicFramePr>
        <p:xfrm>
          <a:off x="3368675" y="2198688"/>
          <a:ext cx="1981200" cy="1020762"/>
        </p:xfrm>
        <a:graphic>
          <a:graphicData uri="http://schemas.openxmlformats.org/presentationml/2006/ole">
            <mc:AlternateContent xmlns:mc="http://schemas.openxmlformats.org/markup-compatibility/2006">
              <mc:Choice xmlns:v="urn:schemas-microsoft-com:vml" Requires="v">
                <p:oleObj spid="_x0000_s6146" name="Equation" r:id="rId3" imgW="863280" imgH="444240" progId="Equation.DSMT4">
                  <p:embed/>
                </p:oleObj>
              </mc:Choice>
              <mc:Fallback>
                <p:oleObj name="Equation" r:id="rId3" imgW="863280" imgH="444240" progId="Equation.DSMT4">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8675" y="2198688"/>
                        <a:ext cx="1981200"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4227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atin typeface="Symbol" pitchFamily="18" charset="2"/>
              </a:rPr>
              <a:t>D</a:t>
            </a:r>
            <a:r>
              <a:rPr lang="en-US" i="1"/>
              <a:t>S</a:t>
            </a:r>
            <a:r>
              <a:rPr lang="en-US"/>
              <a:t> in Calorimetric Processes</a:t>
            </a:r>
          </a:p>
        </p:txBody>
      </p:sp>
      <p:sp>
        <p:nvSpPr>
          <p:cNvPr id="7172" name="Rectangle 3"/>
          <p:cNvSpPr>
            <a:spLocks noGrp="1" noChangeArrowheads="1"/>
          </p:cNvSpPr>
          <p:nvPr>
            <p:ph type="body" idx="1"/>
          </p:nvPr>
        </p:nvSpPr>
        <p:spPr/>
        <p:txBody>
          <a:bodyPr/>
          <a:lstStyle/>
          <a:p>
            <a:pPr eaLnBrk="1" hangingPunct="1">
              <a:lnSpc>
                <a:spcPct val="90000"/>
              </a:lnSpc>
            </a:pPr>
            <a:r>
              <a:rPr lang="en-US" sz="2800"/>
              <a:t>The process is irreversible because the system goes through a series of non-equilibrium states</a:t>
            </a:r>
          </a:p>
          <a:p>
            <a:pPr eaLnBrk="1" hangingPunct="1">
              <a:lnSpc>
                <a:spcPct val="90000"/>
              </a:lnSpc>
            </a:pPr>
            <a:r>
              <a:rPr lang="en-US" sz="2800"/>
              <a:t>Assuming the specific heats remain constant and no mixing takes place:</a:t>
            </a:r>
          </a:p>
          <a:p>
            <a:pPr eaLnBrk="1" hangingPunct="1">
              <a:lnSpc>
                <a:spcPct val="90000"/>
              </a:lnSpc>
            </a:pPr>
            <a:endParaRPr lang="en-US" sz="2800"/>
          </a:p>
          <a:p>
            <a:pPr eaLnBrk="1" hangingPunct="1">
              <a:lnSpc>
                <a:spcPct val="90000"/>
              </a:lnSpc>
            </a:pPr>
            <a:endParaRPr lang="en-US" sz="2800"/>
          </a:p>
          <a:p>
            <a:pPr lvl="1" eaLnBrk="1" hangingPunct="1">
              <a:lnSpc>
                <a:spcPct val="90000"/>
              </a:lnSpc>
            </a:pPr>
            <a:r>
              <a:rPr lang="en-US" sz="2400"/>
              <a:t>If mixing takes place, this result applies only to identical substances</a:t>
            </a:r>
          </a:p>
          <a:p>
            <a:pPr eaLnBrk="1" hangingPunct="1">
              <a:lnSpc>
                <a:spcPct val="90000"/>
              </a:lnSpc>
              <a:buFontTx/>
              <a:buNone/>
            </a:pPr>
            <a:r>
              <a:rPr lang="en-US" sz="2800">
                <a:latin typeface="Symbol" pitchFamily="18" charset="2"/>
              </a:rPr>
              <a:t>D</a:t>
            </a:r>
            <a:r>
              <a:rPr lang="en-US" sz="2800" i="1"/>
              <a:t>S</a:t>
            </a:r>
            <a:r>
              <a:rPr lang="en-US" sz="2800"/>
              <a:t> will be positive and the entropy of the Universe increases</a:t>
            </a:r>
          </a:p>
        </p:txBody>
      </p:sp>
      <p:graphicFrame>
        <p:nvGraphicFramePr>
          <p:cNvPr id="7170" name="Object 4"/>
          <p:cNvGraphicFramePr>
            <a:graphicFrameLocks noChangeAspect="1"/>
          </p:cNvGraphicFramePr>
          <p:nvPr/>
        </p:nvGraphicFramePr>
        <p:xfrm>
          <a:off x="2811463" y="3365500"/>
          <a:ext cx="3589337" cy="925513"/>
        </p:xfrm>
        <a:graphic>
          <a:graphicData uri="http://schemas.openxmlformats.org/presentationml/2006/ole">
            <mc:AlternateContent xmlns:mc="http://schemas.openxmlformats.org/markup-compatibility/2006">
              <mc:Choice xmlns:v="urn:schemas-microsoft-com:vml" Requires="v">
                <p:oleObj spid="_x0000_s7170" name="Equation" r:id="rId3" imgW="1726920" imgH="444240" progId="Equation.DSMT4">
                  <p:embed/>
                </p:oleObj>
              </mc:Choice>
              <mc:Fallback>
                <p:oleObj name="Equation" r:id="rId3" imgW="1726920" imgH="444240" progId="Equation.DSMT4">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1463" y="3365500"/>
                        <a:ext cx="3589337"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6774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5"/>
          <p:cNvSpPr>
            <a:spLocks noGrp="1"/>
          </p:cNvSpPr>
          <p:nvPr>
            <p:ph type="sldNum" sz="quarter" idx="12"/>
          </p:nvPr>
        </p:nvSpPr>
        <p:spPr>
          <a:noFill/>
        </p:spPr>
        <p:txBody>
          <a:bodyPr/>
          <a:lstStyle/>
          <a:p>
            <a:fld id="{C8DC7579-8A71-4CF2-8C80-54DAA6C21BFA}" type="slidenum">
              <a:rPr lang="en-US" smtClean="0"/>
              <a:pPr/>
              <a:t>27</a:t>
            </a:fld>
            <a:endParaRPr lang="en-US"/>
          </a:p>
        </p:txBody>
      </p:sp>
      <p:sp>
        <p:nvSpPr>
          <p:cNvPr id="206851" name="Rectangle 2"/>
          <p:cNvSpPr>
            <a:spLocks noGrp="1" noChangeArrowheads="1"/>
          </p:cNvSpPr>
          <p:nvPr>
            <p:ph type="title"/>
          </p:nvPr>
        </p:nvSpPr>
        <p:spPr/>
        <p:txBody>
          <a:bodyPr/>
          <a:lstStyle/>
          <a:p>
            <a:pPr eaLnBrk="1" hangingPunct="1"/>
            <a:r>
              <a:rPr lang="en-US"/>
              <a:t>Question 22.4</a:t>
            </a:r>
          </a:p>
        </p:txBody>
      </p:sp>
      <p:sp>
        <p:nvSpPr>
          <p:cNvPr id="206852" name="Rectangle 3"/>
          <p:cNvSpPr>
            <a:spLocks noGrp="1" noChangeArrowheads="1"/>
          </p:cNvSpPr>
          <p:nvPr>
            <p:ph type="body" idx="1"/>
          </p:nvPr>
        </p:nvSpPr>
        <p:spPr/>
        <p:txBody>
          <a:bodyPr>
            <a:normAutofit lnSpcReduction="10000"/>
          </a:bodyPr>
          <a:lstStyle/>
          <a:p>
            <a:pPr marL="609600" indent="-609600" eaLnBrk="1" hangingPunct="1">
              <a:lnSpc>
                <a:spcPct val="90000"/>
              </a:lnSpc>
              <a:buFontTx/>
              <a:buNone/>
            </a:pPr>
            <a:r>
              <a:rPr lang="en-US" dirty="0"/>
              <a:t>Which two quantities are “state variables” meaning they are path independent?</a:t>
            </a:r>
          </a:p>
          <a:p>
            <a:pPr marL="609600" indent="-609600" eaLnBrk="1" hangingPunct="1">
              <a:lnSpc>
                <a:spcPct val="90000"/>
              </a:lnSpc>
              <a:buFontTx/>
              <a:buAutoNum type="alphaLcParenR"/>
            </a:pPr>
            <a:r>
              <a:rPr lang="en-US" dirty="0">
                <a:sym typeface="Symbol" pitchFamily="18" charset="2"/>
              </a:rPr>
              <a:t>The change in internal energy and change in entropy</a:t>
            </a:r>
          </a:p>
          <a:p>
            <a:pPr marL="609600" indent="-609600" eaLnBrk="1" hangingPunct="1">
              <a:lnSpc>
                <a:spcPct val="90000"/>
              </a:lnSpc>
              <a:buFontTx/>
              <a:buAutoNum type="alphaLcParenR"/>
            </a:pPr>
            <a:r>
              <a:rPr lang="en-US" dirty="0">
                <a:sym typeface="Symbol" pitchFamily="18" charset="2"/>
              </a:rPr>
              <a:t>The change in internal energy and work</a:t>
            </a:r>
          </a:p>
          <a:p>
            <a:pPr marL="609600" indent="-609600" eaLnBrk="1" hangingPunct="1">
              <a:lnSpc>
                <a:spcPct val="90000"/>
              </a:lnSpc>
              <a:buFontTx/>
              <a:buAutoNum type="alphaLcParenR"/>
            </a:pPr>
            <a:r>
              <a:rPr lang="en-US" dirty="0">
                <a:sym typeface="Symbol" pitchFamily="18" charset="2"/>
              </a:rPr>
              <a:t>The change in internal energy and heat</a:t>
            </a:r>
          </a:p>
          <a:p>
            <a:pPr marL="609600" indent="-609600" eaLnBrk="1" hangingPunct="1">
              <a:lnSpc>
                <a:spcPct val="90000"/>
              </a:lnSpc>
              <a:buFontTx/>
              <a:buAutoNum type="alphaLcParenR"/>
            </a:pPr>
            <a:r>
              <a:rPr lang="en-US" dirty="0">
                <a:sym typeface="Symbol" pitchFamily="18" charset="2"/>
              </a:rPr>
              <a:t>Heat and work</a:t>
            </a:r>
          </a:p>
          <a:p>
            <a:pPr marL="609600" indent="-609600" eaLnBrk="1" hangingPunct="1">
              <a:lnSpc>
                <a:spcPct val="90000"/>
              </a:lnSpc>
              <a:buFontTx/>
              <a:buAutoNum type="alphaLcParenR"/>
            </a:pPr>
            <a:r>
              <a:rPr lang="en-US" dirty="0">
                <a:sym typeface="Symbol" pitchFamily="18" charset="2"/>
              </a:rPr>
              <a:t>The change in internal energy and mean free path</a:t>
            </a:r>
          </a:p>
        </p:txBody>
      </p:sp>
    </p:spTree>
    <p:extLst>
      <p:ext uri="{BB962C8B-B14F-4D97-AF65-F5344CB8AC3E}">
        <p14:creationId xmlns:p14="http://schemas.microsoft.com/office/powerpoint/2010/main" val="4053757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Number Placeholder 5"/>
          <p:cNvSpPr>
            <a:spLocks noGrp="1"/>
          </p:cNvSpPr>
          <p:nvPr>
            <p:ph type="sldNum" sz="quarter" idx="12"/>
          </p:nvPr>
        </p:nvSpPr>
        <p:spPr>
          <a:noFill/>
        </p:spPr>
        <p:txBody>
          <a:bodyPr/>
          <a:lstStyle/>
          <a:p>
            <a:fld id="{230DFF15-7384-41A0-9FCD-D051FFD3566A}" type="slidenum">
              <a:rPr lang="en-US" smtClean="0"/>
              <a:pPr/>
              <a:t>28</a:t>
            </a:fld>
            <a:endParaRPr lang="en-US"/>
          </a:p>
        </p:txBody>
      </p:sp>
      <p:sp>
        <p:nvSpPr>
          <p:cNvPr id="185347" name="Rectangle 2"/>
          <p:cNvSpPr>
            <a:spLocks noGrp="1" noChangeArrowheads="1"/>
          </p:cNvSpPr>
          <p:nvPr>
            <p:ph type="title"/>
          </p:nvPr>
        </p:nvSpPr>
        <p:spPr/>
        <p:txBody>
          <a:bodyPr/>
          <a:lstStyle/>
          <a:p>
            <a:pPr eaLnBrk="1" hangingPunct="1"/>
            <a:r>
              <a:rPr lang="en-US"/>
              <a:t>Question 20.8</a:t>
            </a:r>
          </a:p>
        </p:txBody>
      </p:sp>
      <p:sp>
        <p:nvSpPr>
          <p:cNvPr id="185348" name="Rectangle 3"/>
          <p:cNvSpPr>
            <a:spLocks noGrp="1" noChangeArrowheads="1"/>
          </p:cNvSpPr>
          <p:nvPr>
            <p:ph type="body" idx="1"/>
          </p:nvPr>
        </p:nvSpPr>
        <p:spPr/>
        <p:txBody>
          <a:bodyPr/>
          <a:lstStyle/>
          <a:p>
            <a:pPr marL="609600" indent="-609600" eaLnBrk="1" hangingPunct="1">
              <a:buFontTx/>
              <a:buNone/>
            </a:pPr>
            <a:r>
              <a:rPr lang="en-US" dirty="0"/>
              <a:t>By observing a system we find that</a:t>
            </a:r>
          </a:p>
          <a:p>
            <a:pPr marL="609600" indent="-609600" eaLnBrk="1" hangingPunct="1">
              <a:buFontTx/>
              <a:buNone/>
            </a:pPr>
            <a:r>
              <a:rPr lang="en-US" dirty="0"/>
              <a:t>                   </a:t>
            </a:r>
            <a:r>
              <a:rPr lang="en-US" dirty="0">
                <a:sym typeface="Symbol" pitchFamily="18" charset="2"/>
              </a:rPr>
              <a:t></a:t>
            </a:r>
            <a:r>
              <a:rPr lang="en-US" dirty="0" err="1"/>
              <a:t>E</a:t>
            </a:r>
            <a:r>
              <a:rPr lang="en-US" baseline="-25000" dirty="0" err="1"/>
              <a:t>int</a:t>
            </a:r>
            <a:r>
              <a:rPr lang="en-US" baseline="-25000" dirty="0"/>
              <a:t> </a:t>
            </a:r>
            <a:r>
              <a:rPr lang="en-US" dirty="0"/>
              <a:t>= 0</a:t>
            </a:r>
          </a:p>
          <a:p>
            <a:pPr marL="609600" indent="-609600" eaLnBrk="1" hangingPunct="1">
              <a:buFontTx/>
              <a:buNone/>
            </a:pPr>
            <a:r>
              <a:rPr lang="en-US" dirty="0"/>
              <a:t>What might be the reason for this?</a:t>
            </a:r>
          </a:p>
          <a:p>
            <a:pPr marL="609600" indent="-609600" eaLnBrk="1" hangingPunct="1">
              <a:buFontTx/>
              <a:buAutoNum type="alphaLcParenR"/>
            </a:pPr>
            <a:r>
              <a:rPr lang="en-US" dirty="0"/>
              <a:t>It is isolated</a:t>
            </a:r>
          </a:p>
          <a:p>
            <a:pPr marL="609600" indent="-609600" eaLnBrk="1" hangingPunct="1">
              <a:buFontTx/>
              <a:buAutoNum type="alphaLcParenR"/>
            </a:pPr>
            <a:r>
              <a:rPr lang="en-US" dirty="0"/>
              <a:t>It is cyclic</a:t>
            </a:r>
          </a:p>
          <a:p>
            <a:pPr marL="609600" indent="-609600" eaLnBrk="1" hangingPunct="1">
              <a:buFontTx/>
              <a:buAutoNum type="alphaLcParenR"/>
            </a:pPr>
            <a:r>
              <a:rPr lang="en-US" dirty="0"/>
              <a:t>It is isobaric</a:t>
            </a:r>
          </a:p>
          <a:p>
            <a:pPr marL="609600" indent="-609600" eaLnBrk="1" hangingPunct="1">
              <a:buFontTx/>
              <a:buAutoNum type="alphaLcParenR"/>
            </a:pPr>
            <a:r>
              <a:rPr lang="en-US" dirty="0"/>
              <a:t>Can’t tell</a:t>
            </a:r>
          </a:p>
        </p:txBody>
      </p:sp>
    </p:spTree>
    <p:extLst>
      <p:ext uri="{BB962C8B-B14F-4D97-AF65-F5344CB8AC3E}">
        <p14:creationId xmlns:p14="http://schemas.microsoft.com/office/powerpoint/2010/main" val="3055023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123.16.0.2</a:t>
            </a:r>
          </a:p>
        </p:txBody>
      </p:sp>
      <p:sp>
        <p:nvSpPr>
          <p:cNvPr id="3" name="Content Placeholder 2"/>
          <p:cNvSpPr>
            <a:spLocks noGrp="1"/>
          </p:cNvSpPr>
          <p:nvPr>
            <p:ph idx="1"/>
          </p:nvPr>
        </p:nvSpPr>
        <p:spPr/>
        <p:txBody>
          <a:bodyPr/>
          <a:lstStyle/>
          <a:p>
            <a:pPr marL="0" indent="0">
              <a:buNone/>
            </a:pPr>
            <a:r>
              <a:rPr lang="en-US" dirty="0"/>
              <a:t>Why does time only go one direction?</a:t>
            </a:r>
          </a:p>
          <a:p>
            <a:pPr marL="514350" indent="-514350">
              <a:buAutoNum type="alphaLcParenR"/>
            </a:pPr>
            <a:r>
              <a:rPr lang="en-US" dirty="0"/>
              <a:t>Because we are not The Flash and can’t run fast enough</a:t>
            </a:r>
          </a:p>
          <a:p>
            <a:pPr marL="514350" indent="-514350">
              <a:buAutoNum type="alphaLcParenR"/>
            </a:pPr>
            <a:r>
              <a:rPr lang="en-US" dirty="0"/>
              <a:t>Because the second law of thermodynamics says so</a:t>
            </a:r>
          </a:p>
          <a:p>
            <a:pPr marL="514350" indent="-514350">
              <a:buAutoNum type="alphaLcParenR"/>
            </a:pPr>
            <a:r>
              <a:rPr lang="en-US" dirty="0"/>
              <a:t>We don’t know</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3</a:t>
            </a:fld>
            <a:endParaRPr lang="en-US"/>
          </a:p>
        </p:txBody>
      </p:sp>
    </p:spTree>
    <p:extLst>
      <p:ext uri="{BB962C8B-B14F-4D97-AF65-F5344CB8AC3E}">
        <p14:creationId xmlns:p14="http://schemas.microsoft.com/office/powerpoint/2010/main" val="3090657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en-US" sz="4000"/>
              <a:t>An Opinion on the Second Law of Thermodynamics and Mormon Thought</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Warning</a:t>
            </a:r>
          </a:p>
        </p:txBody>
      </p:sp>
      <p:sp>
        <p:nvSpPr>
          <p:cNvPr id="5123" name="Rectangle 3"/>
          <p:cNvSpPr>
            <a:spLocks noGrp="1" noChangeArrowheads="1"/>
          </p:cNvSpPr>
          <p:nvPr>
            <p:ph type="body" idx="1"/>
          </p:nvPr>
        </p:nvSpPr>
        <p:spPr/>
        <p:txBody>
          <a:bodyPr/>
          <a:lstStyle/>
          <a:p>
            <a:r>
              <a:rPr lang="en-US"/>
              <a:t>This is not an official statement of doctrine</a:t>
            </a:r>
          </a:p>
          <a:p>
            <a:r>
              <a:rPr lang="en-US"/>
              <a:t>This is an answer to a question that many scientists must face from colleagues who will try to attack their faith using the principals of thermodynamics</a:t>
            </a:r>
          </a:p>
          <a:p>
            <a:pPr lvl="1"/>
            <a:r>
              <a:rPr lang="en-US"/>
              <a:t>Official statements by the General Authorities supersede any opinions expressed here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r>
              <a:rPr lang="en-US" sz="4000"/>
              <a:t>First Law: Conservation of Energy (and Mass)</a:t>
            </a:r>
          </a:p>
        </p:txBody>
      </p:sp>
      <p:sp>
        <p:nvSpPr>
          <p:cNvPr id="3075" name="Rectangle 3"/>
          <p:cNvSpPr>
            <a:spLocks noGrp="1" noChangeArrowheads="1"/>
          </p:cNvSpPr>
          <p:nvPr>
            <p:ph type="body" idx="1"/>
          </p:nvPr>
        </p:nvSpPr>
        <p:spPr/>
        <p:txBody>
          <a:bodyPr/>
          <a:lstStyle/>
          <a:p>
            <a:pPr>
              <a:lnSpc>
                <a:spcPct val="80000"/>
              </a:lnSpc>
            </a:pPr>
            <a:r>
              <a:rPr lang="en-US" sz="2000"/>
              <a:t>And there stood one among them that was like unto God, and he said unto those who were with him: We will go down, for there is space there, and we will take of these materials, and we will make an earth whereon these may dwell; (Abraham 3:24 )</a:t>
            </a:r>
          </a:p>
          <a:p>
            <a:pPr>
              <a:lnSpc>
                <a:spcPct val="80000"/>
              </a:lnSpc>
            </a:pPr>
            <a:endParaRPr lang="en-US" sz="2000"/>
          </a:p>
          <a:p>
            <a:pPr>
              <a:lnSpc>
                <a:spcPct val="80000"/>
              </a:lnSpc>
            </a:pPr>
            <a:r>
              <a:rPr lang="en-US" sz="2000"/>
              <a:t>You ask the learned doctors why the say the world was made out of nothing; and they will answer, ‘Doesn’t the Bible say He </a:t>
            </a:r>
            <a:r>
              <a:rPr lang="en-US" sz="2000" i="1"/>
              <a:t>created</a:t>
            </a:r>
            <a:r>
              <a:rPr lang="en-US" sz="2000"/>
              <a:t> the world?’ And they infer, from the word create, that it must have been made out of nothing. Now, the word create came from the word </a:t>
            </a:r>
            <a:r>
              <a:rPr lang="en-US" sz="2000" i="1"/>
              <a:t>baurau </a:t>
            </a:r>
            <a:r>
              <a:rPr lang="en-US" sz="2000"/>
              <a:t>which does not mean create out of nothing; it means to </a:t>
            </a:r>
            <a:r>
              <a:rPr lang="en-US" sz="2000" i="1"/>
              <a:t>organize</a:t>
            </a:r>
            <a:r>
              <a:rPr lang="en-US" sz="2000"/>
              <a:t>; the same as a man would organize materials and build a ship.  </a:t>
            </a:r>
          </a:p>
          <a:p>
            <a:pPr lvl="1">
              <a:lnSpc>
                <a:spcPct val="80000"/>
              </a:lnSpc>
            </a:pPr>
            <a:r>
              <a:rPr lang="en-US" sz="1800"/>
              <a:t>Joseph Smith, King Follett Discourse</a:t>
            </a:r>
          </a:p>
          <a:p>
            <a:pPr>
              <a:lnSpc>
                <a:spcPct val="80000"/>
              </a:lnSpc>
            </a:pPr>
            <a:endParaRPr lang="en-US" sz="2000"/>
          </a:p>
        </p:txBody>
      </p:sp>
      <p:sp>
        <p:nvSpPr>
          <p:cNvPr id="3076" name="AutoShape 4"/>
          <p:cNvSpPr>
            <a:spLocks noChangeArrowheads="1"/>
          </p:cNvSpPr>
          <p:nvPr/>
        </p:nvSpPr>
        <p:spPr bwMode="auto">
          <a:xfrm>
            <a:off x="228600" y="5562600"/>
            <a:ext cx="86868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The idea of the first law of thermodynamics seems in harmony with LDS thought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Second Law</a:t>
            </a:r>
          </a:p>
        </p:txBody>
      </p:sp>
      <p:sp>
        <p:nvSpPr>
          <p:cNvPr id="4099" name="Rectangle 3"/>
          <p:cNvSpPr>
            <a:spLocks noGrp="1" noChangeArrowheads="1"/>
          </p:cNvSpPr>
          <p:nvPr>
            <p:ph type="body" idx="1"/>
          </p:nvPr>
        </p:nvSpPr>
        <p:spPr>
          <a:xfrm>
            <a:off x="457200" y="1600200"/>
            <a:ext cx="8229600" cy="3810000"/>
          </a:xfrm>
        </p:spPr>
        <p:txBody>
          <a:bodyPr/>
          <a:lstStyle/>
          <a:p>
            <a:pPr>
              <a:lnSpc>
                <a:spcPct val="90000"/>
              </a:lnSpc>
            </a:pPr>
            <a:r>
              <a:rPr lang="en-US" sz="2400"/>
              <a:t>Jacob Describes the conditions called for by the second law</a:t>
            </a:r>
          </a:p>
          <a:p>
            <a:pPr lvl="1">
              <a:lnSpc>
                <a:spcPct val="90000"/>
              </a:lnSpc>
            </a:pPr>
            <a:r>
              <a:rPr lang="en-US" sz="2000"/>
              <a:t>Wherefore, the first judgment which came upon man must needs have remained to an endless duration. And if so, this flesh must have laid down to rot and to crumble to its mother earth, to rise no more. (2 Nephi 9:7)</a:t>
            </a:r>
          </a:p>
          <a:p>
            <a:pPr lvl="1">
              <a:lnSpc>
                <a:spcPct val="90000"/>
              </a:lnSpc>
            </a:pPr>
            <a:r>
              <a:rPr lang="en-US" sz="2000"/>
              <a:t>And our spirits must have become like unto [Satain], and we become devils, angels to a devil, to be shut out from the presence of our God, and to remain with the father of lies, in misery, like unto himself.  (2 Nephi 9:9)</a:t>
            </a:r>
          </a:p>
          <a:p>
            <a:pPr lvl="1">
              <a:lnSpc>
                <a:spcPct val="90000"/>
              </a:lnSpc>
            </a:pPr>
            <a:endParaRPr lang="en-US" sz="2000"/>
          </a:p>
        </p:txBody>
      </p:sp>
      <p:sp>
        <p:nvSpPr>
          <p:cNvPr id="4100" name="AutoShape 4"/>
          <p:cNvSpPr>
            <a:spLocks noChangeArrowheads="1"/>
          </p:cNvSpPr>
          <p:nvPr/>
        </p:nvSpPr>
        <p:spPr bwMode="auto">
          <a:xfrm>
            <a:off x="228600" y="5181600"/>
            <a:ext cx="86868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90000"/>
              </a:lnSpc>
              <a:spcBef>
                <a:spcPct val="20000"/>
              </a:spcBef>
            </a:pPr>
            <a:r>
              <a:rPr lang="en-US"/>
              <a:t>We </a:t>
            </a:r>
            <a:r>
              <a:rPr lang="en-US" i="1"/>
              <a:t>also</a:t>
            </a:r>
            <a:r>
              <a:rPr lang="en-US"/>
              <a:t> seem to accept the concept of the second law as well</a:t>
            </a:r>
          </a:p>
          <a:p>
            <a:pPr algn="ctr">
              <a:lnSpc>
                <a:spcPct val="90000"/>
              </a:lnSpc>
              <a:spcBef>
                <a:spcPct val="20000"/>
              </a:spcBef>
            </a:pPr>
            <a:r>
              <a:rPr lang="en-US"/>
              <a:t>--This will be a surprise to our non-Mormon friends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2800"/>
              <a:t>Does Something Counter the Second Law </a:t>
            </a:r>
            <a:br>
              <a:rPr lang="en-US" sz="2800"/>
            </a:br>
            <a:r>
              <a:rPr lang="en-US" sz="2800"/>
              <a:t>(a Third Law of Thermodynamics)?</a:t>
            </a:r>
          </a:p>
        </p:txBody>
      </p:sp>
      <p:sp>
        <p:nvSpPr>
          <p:cNvPr id="6147" name="Rectangle 3"/>
          <p:cNvSpPr>
            <a:spLocks noGrp="1" noChangeArrowheads="1"/>
          </p:cNvSpPr>
          <p:nvPr>
            <p:ph type="body" idx="1"/>
          </p:nvPr>
        </p:nvSpPr>
        <p:spPr/>
        <p:txBody>
          <a:bodyPr/>
          <a:lstStyle/>
          <a:p>
            <a:pPr>
              <a:lnSpc>
                <a:spcPct val="80000"/>
              </a:lnSpc>
            </a:pPr>
            <a:r>
              <a:rPr lang="en-US" sz="2000"/>
              <a:t>Jacob describes another force not recognized by current scientific theory that counteracts this tendency to decay</a:t>
            </a:r>
          </a:p>
          <a:p>
            <a:pPr lvl="1">
              <a:lnSpc>
                <a:spcPct val="80000"/>
              </a:lnSpc>
            </a:pPr>
            <a:r>
              <a:rPr lang="en-US" sz="1600"/>
              <a:t>Wherefore, it must needs be an infinite atonement—save it should be an infinite atonement this corruption could not put on incorruption. Wherefore, the first judgment which came upon man must needs have remained to an endless duration. And if so, this flesh must have laid down to rot and to crumble to its mother earth, to rise no more. (2 Nephi 9:7-8)</a:t>
            </a:r>
          </a:p>
          <a:p>
            <a:pPr lvl="1">
              <a:lnSpc>
                <a:spcPct val="80000"/>
              </a:lnSpc>
            </a:pPr>
            <a:r>
              <a:rPr lang="en-US" sz="1600"/>
              <a:t>O how great the goodness of our God, who prepareth a way for our escape from the grasp of this awful monster; yea, that monster, death and hell, which I call the death of the body, and also the death of the spirit. (2 Nephi 9:10)</a:t>
            </a:r>
          </a:p>
          <a:p>
            <a:pPr>
              <a:lnSpc>
                <a:spcPct val="80000"/>
              </a:lnSpc>
            </a:pPr>
            <a:r>
              <a:rPr lang="en-US" sz="2000"/>
              <a:t>Atonement means to bring together. This is an apt description of a process or law that would counter or balance the second law</a:t>
            </a:r>
            <a:r>
              <a:rPr lang="en-US" sz="1800"/>
              <a:t> </a:t>
            </a:r>
          </a:p>
          <a:p>
            <a:pPr lvl="1">
              <a:lnSpc>
                <a:spcPct val="80000"/>
              </a:lnSpc>
            </a:pPr>
            <a:r>
              <a:rPr lang="en-US" sz="1600"/>
              <a:t>(Nibley, The meaning of the temple, reprinted in the Collected Works of Hugh Nibley: volume 12, Deseret Book, Salt Lake City, UT, 1992)</a:t>
            </a:r>
          </a:p>
          <a:p>
            <a:pPr>
              <a:lnSpc>
                <a:spcPct val="80000"/>
              </a:lnSpc>
            </a:pPr>
            <a:r>
              <a:rPr lang="en-US" sz="1800"/>
              <a:t>Since the atonement can only be accessed through Christ, it is not likely to be discovered in a laboratory, but is a very real, physical, process. (see for example Luke 24:39)</a:t>
            </a:r>
          </a:p>
          <a:p>
            <a:pPr>
              <a:lnSpc>
                <a:spcPct val="80000"/>
              </a:lnSpc>
            </a:pPr>
            <a:endParaRPr lang="en-US" sz="1800"/>
          </a:p>
          <a:p>
            <a:pPr>
              <a:lnSpc>
                <a:spcPct val="80000"/>
              </a:lnSpc>
            </a:pPr>
            <a:endParaRPr 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Entropy, Marble Example</a:t>
            </a:r>
          </a:p>
        </p:txBody>
      </p:sp>
      <p:sp>
        <p:nvSpPr>
          <p:cNvPr id="29699" name="Rectangle 3"/>
          <p:cNvSpPr>
            <a:spLocks noGrp="1" noChangeArrowheads="1"/>
          </p:cNvSpPr>
          <p:nvPr>
            <p:ph type="body" idx="1"/>
          </p:nvPr>
        </p:nvSpPr>
        <p:spPr/>
        <p:txBody>
          <a:bodyPr/>
          <a:lstStyle/>
          <a:p>
            <a:pPr eaLnBrk="1" hangingPunct="1">
              <a:lnSpc>
                <a:spcPct val="90000"/>
              </a:lnSpc>
            </a:pPr>
            <a:r>
              <a:rPr lang="en-US"/>
              <a:t>Suppose you have a bag with 50 red marbles and 50 green marbles</a:t>
            </a:r>
          </a:p>
          <a:p>
            <a:pPr eaLnBrk="1" hangingPunct="1">
              <a:lnSpc>
                <a:spcPct val="90000"/>
              </a:lnSpc>
            </a:pPr>
            <a:r>
              <a:rPr lang="en-US"/>
              <a:t>You draw a marble, record its color, return it to the bag, and draw another </a:t>
            </a:r>
          </a:p>
          <a:p>
            <a:pPr eaLnBrk="1" hangingPunct="1">
              <a:lnSpc>
                <a:spcPct val="90000"/>
              </a:lnSpc>
            </a:pPr>
            <a:r>
              <a:rPr lang="en-US"/>
              <a:t>Continue until four marbles have been drawn</a:t>
            </a:r>
          </a:p>
          <a:p>
            <a:pPr eaLnBrk="1" hangingPunct="1">
              <a:lnSpc>
                <a:spcPct val="90000"/>
              </a:lnSpc>
            </a:pPr>
            <a:r>
              <a:rPr lang="en-US"/>
              <a:t>What are possible macrostates and what are their probabilities?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600200" y="0"/>
            <a:ext cx="7543800" cy="1143000"/>
          </a:xfrm>
        </p:spPr>
        <p:txBody>
          <a:bodyPr>
            <a:normAutofit fontScale="90000"/>
          </a:bodyPr>
          <a:lstStyle/>
          <a:p>
            <a:pPr eaLnBrk="1" hangingPunct="1"/>
            <a:r>
              <a:rPr lang="en-US"/>
              <a:t>Entropy, Marble Example, Results</a:t>
            </a:r>
          </a:p>
        </p:txBody>
      </p:sp>
      <p:graphicFrame>
        <p:nvGraphicFramePr>
          <p:cNvPr id="8194" name="Object 4"/>
          <p:cNvGraphicFramePr>
            <a:graphicFrameLocks noGrp="1" noChangeAspect="1"/>
          </p:cNvGraphicFramePr>
          <p:nvPr>
            <p:ph sz="half" idx="1"/>
          </p:nvPr>
        </p:nvGraphicFramePr>
        <p:xfrm>
          <a:off x="1371600" y="1981200"/>
          <a:ext cx="7239000" cy="2651125"/>
        </p:xfrm>
        <a:graphic>
          <a:graphicData uri="http://schemas.openxmlformats.org/presentationml/2006/ole">
            <mc:AlternateContent xmlns:mc="http://schemas.openxmlformats.org/markup-compatibility/2006">
              <mc:Choice xmlns:v="urn:schemas-microsoft-com:vml" Requires="v">
                <p:oleObj spid="_x0000_s8194" name="Photo Editor Photo" r:id="rId3" imgW="9078592" imgH="3323810" progId="MSPhotoEd.3">
                  <p:embed/>
                </p:oleObj>
              </mc:Choice>
              <mc:Fallback>
                <p:oleObj name="Photo Editor Photo" r:id="rId3" imgW="9078592" imgH="3323810" progId="MSPhotoEd.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81200"/>
                        <a:ext cx="7239000" cy="265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 name="Rectangle 5"/>
          <p:cNvSpPr>
            <a:spLocks noGrp="1" noChangeArrowheads="1"/>
          </p:cNvSpPr>
          <p:nvPr>
            <p:ph type="body" sz="half" idx="2"/>
          </p:nvPr>
        </p:nvSpPr>
        <p:spPr>
          <a:xfrm>
            <a:off x="1066800" y="4953000"/>
            <a:ext cx="7772400" cy="1182688"/>
          </a:xfrm>
        </p:spPr>
        <p:txBody>
          <a:bodyPr/>
          <a:lstStyle/>
          <a:p>
            <a:pPr eaLnBrk="1" hangingPunct="1"/>
            <a:r>
              <a:rPr lang="en-US" sz="2800"/>
              <a:t>The most ordered are the least likely</a:t>
            </a:r>
          </a:p>
          <a:p>
            <a:pPr eaLnBrk="1" hangingPunct="1"/>
            <a:r>
              <a:rPr lang="en-US" sz="2800"/>
              <a:t>The most disorder is the most likely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p:txBody>
          <a:bodyPr/>
          <a:lstStyle/>
          <a:p>
            <a:pPr eaLnBrk="1" hangingPunct="1"/>
            <a:r>
              <a:rPr lang="en-US"/>
              <a:t>Summary</a:t>
            </a:r>
          </a:p>
        </p:txBody>
      </p:sp>
      <p:sp>
        <p:nvSpPr>
          <p:cNvPr id="9223" name="Rectangle 3"/>
          <p:cNvSpPr>
            <a:spLocks noGrp="1" noChangeArrowheads="1"/>
          </p:cNvSpPr>
          <p:nvPr>
            <p:ph type="body" idx="1"/>
          </p:nvPr>
        </p:nvSpPr>
        <p:spPr/>
        <p:txBody>
          <a:bodyPr/>
          <a:lstStyle/>
          <a:p>
            <a:pPr eaLnBrk="1" hangingPunct="1">
              <a:lnSpc>
                <a:spcPct val="90000"/>
              </a:lnSpc>
            </a:pPr>
            <a:r>
              <a:rPr lang="en-US" sz="1800"/>
              <a:t>Two forms of entropy equations</a:t>
            </a:r>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1800" i="1"/>
              <a:t>Microscopic</a:t>
            </a:r>
          </a:p>
          <a:p>
            <a:pPr eaLnBrk="1" hangingPunct="1">
              <a:lnSpc>
                <a:spcPct val="90000"/>
              </a:lnSpc>
            </a:pPr>
            <a:endParaRPr lang="en-US" sz="1800" i="1"/>
          </a:p>
          <a:p>
            <a:pPr eaLnBrk="1" hangingPunct="1">
              <a:lnSpc>
                <a:spcPct val="90000"/>
              </a:lnSpc>
            </a:pPr>
            <a:endParaRPr lang="en-US" sz="1800" i="1"/>
          </a:p>
          <a:p>
            <a:pPr eaLnBrk="1" hangingPunct="1">
              <a:lnSpc>
                <a:spcPct val="90000"/>
              </a:lnSpc>
            </a:pPr>
            <a:r>
              <a:rPr lang="en-US" sz="1800" i="1"/>
              <a:t>Cyclic Reversible Process</a:t>
            </a:r>
            <a:endParaRPr lang="en-US" sz="1800"/>
          </a:p>
          <a:p>
            <a:pPr eaLnBrk="1" hangingPunct="1">
              <a:lnSpc>
                <a:spcPct val="90000"/>
              </a:lnSpc>
            </a:pPr>
            <a:endParaRPr lang="en-US" sz="1800"/>
          </a:p>
          <a:p>
            <a:pPr eaLnBrk="1" hangingPunct="1">
              <a:lnSpc>
                <a:spcPct val="90000"/>
              </a:lnSpc>
            </a:pPr>
            <a:endParaRPr lang="en-US" sz="1800"/>
          </a:p>
          <a:p>
            <a:pPr eaLnBrk="1" hangingPunct="1">
              <a:lnSpc>
                <a:spcPct val="90000"/>
              </a:lnSpc>
            </a:pPr>
            <a:r>
              <a:rPr lang="en-US" sz="2400"/>
              <a:t>Problems to now try 9-13</a:t>
            </a:r>
          </a:p>
          <a:p>
            <a:pPr eaLnBrk="1" hangingPunct="1">
              <a:lnSpc>
                <a:spcPct val="90000"/>
              </a:lnSpc>
            </a:pPr>
            <a:endParaRPr lang="en-US" sz="2400"/>
          </a:p>
        </p:txBody>
      </p:sp>
      <p:graphicFrame>
        <p:nvGraphicFramePr>
          <p:cNvPr id="9218" name="Object 29"/>
          <p:cNvGraphicFramePr>
            <a:graphicFrameLocks noChangeAspect="1"/>
          </p:cNvGraphicFramePr>
          <p:nvPr/>
        </p:nvGraphicFramePr>
        <p:xfrm>
          <a:off x="1571625" y="1955800"/>
          <a:ext cx="792163" cy="481013"/>
        </p:xfrm>
        <a:graphic>
          <a:graphicData uri="http://schemas.openxmlformats.org/presentationml/2006/ole">
            <mc:AlternateContent xmlns:mc="http://schemas.openxmlformats.org/markup-compatibility/2006">
              <mc:Choice xmlns:v="urn:schemas-microsoft-com:vml" Requires="v">
                <p:oleObj spid="_x0000_s9218" name="Equation" r:id="rId3" imgW="647640" imgH="393480" progId="Equation.DSMT4">
                  <p:embed/>
                </p:oleObj>
              </mc:Choice>
              <mc:Fallback>
                <p:oleObj name="Equation" r:id="rId3" imgW="647640" imgH="393480" progId="Equation.DSMT4">
                  <p:embed/>
                  <p:pic>
                    <p:nvPicPr>
                      <p:cNvPr id="9218"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1955800"/>
                        <a:ext cx="792163"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0"/>
          <p:cNvGraphicFramePr>
            <a:graphicFrameLocks noChangeAspect="1"/>
          </p:cNvGraphicFramePr>
          <p:nvPr/>
        </p:nvGraphicFramePr>
        <p:xfrm>
          <a:off x="3162300" y="1920875"/>
          <a:ext cx="2066925" cy="620713"/>
        </p:xfrm>
        <a:graphic>
          <a:graphicData uri="http://schemas.openxmlformats.org/presentationml/2006/ole">
            <mc:AlternateContent xmlns:mc="http://schemas.openxmlformats.org/markup-compatibility/2006">
              <mc:Choice xmlns:v="urn:schemas-microsoft-com:vml" Requires="v">
                <p:oleObj spid="_x0000_s9219" name="Equation" r:id="rId5" imgW="1307880" imgH="393480" progId="Equation.DSMT4">
                  <p:embed/>
                </p:oleObj>
              </mc:Choice>
              <mc:Fallback>
                <p:oleObj name="Equation" r:id="rId5" imgW="1307880" imgH="393480" progId="Equation.DSMT4">
                  <p:embed/>
                  <p:pic>
                    <p:nvPicPr>
                      <p:cNvPr id="9219"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0" y="1920875"/>
                        <a:ext cx="2066925"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31"/>
          <p:cNvGraphicFramePr>
            <a:graphicFrameLocks noChangeAspect="1"/>
          </p:cNvGraphicFramePr>
          <p:nvPr/>
        </p:nvGraphicFramePr>
        <p:xfrm>
          <a:off x="1651000" y="3841750"/>
          <a:ext cx="744538" cy="461963"/>
        </p:xfrm>
        <a:graphic>
          <a:graphicData uri="http://schemas.openxmlformats.org/presentationml/2006/ole">
            <mc:AlternateContent xmlns:mc="http://schemas.openxmlformats.org/markup-compatibility/2006">
              <mc:Choice xmlns:v="urn:schemas-microsoft-com:vml" Requires="v">
                <p:oleObj spid="_x0000_s9220" name="Equation" r:id="rId7" imgW="634680" imgH="393480" progId="Equation.3">
                  <p:embed/>
                </p:oleObj>
              </mc:Choice>
              <mc:Fallback>
                <p:oleObj name="Equation" r:id="rId7" imgW="634680" imgH="393480" progId="Equation.3">
                  <p:embed/>
                  <p:pic>
                    <p:nvPicPr>
                      <p:cNvPr id="922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0" y="3841750"/>
                        <a:ext cx="74453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33"/>
          <p:cNvGraphicFramePr>
            <a:graphicFrameLocks noChangeAspect="1"/>
          </p:cNvGraphicFramePr>
          <p:nvPr/>
        </p:nvGraphicFramePr>
        <p:xfrm>
          <a:off x="1558925" y="2955925"/>
          <a:ext cx="1333500" cy="354013"/>
        </p:xfrm>
        <a:graphic>
          <a:graphicData uri="http://schemas.openxmlformats.org/presentationml/2006/ole">
            <mc:AlternateContent xmlns:mc="http://schemas.openxmlformats.org/markup-compatibility/2006">
              <mc:Choice xmlns:v="urn:schemas-microsoft-com:vml" Requires="v">
                <p:oleObj spid="_x0000_s9221" name="Equation" r:id="rId9" imgW="812520" imgH="215640" progId="Equation.3">
                  <p:embed/>
                </p:oleObj>
              </mc:Choice>
              <mc:Fallback>
                <p:oleObj name="Equation" r:id="rId9" imgW="812520" imgH="215640" progId="Equation.3">
                  <p:embed/>
                  <p:pic>
                    <p:nvPicPr>
                      <p:cNvPr id="9221"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8925" y="2955925"/>
                        <a:ext cx="133350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123.16.1</a:t>
            </a:r>
          </a:p>
        </p:txBody>
      </p:sp>
      <p:sp>
        <p:nvSpPr>
          <p:cNvPr id="3" name="Content Placeholder 2"/>
          <p:cNvSpPr>
            <a:spLocks noGrp="1"/>
          </p:cNvSpPr>
          <p:nvPr>
            <p:ph idx="1"/>
          </p:nvPr>
        </p:nvSpPr>
        <p:spPr/>
        <p:txBody>
          <a:bodyPr/>
          <a:lstStyle/>
          <a:p>
            <a:pPr>
              <a:buNone/>
            </a:pPr>
            <a:r>
              <a:rPr lang="en-US" dirty="0"/>
              <a:t>Does disorder always increase in thermodynamic processes?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 (be prepared to explain)</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4</a:t>
            </a:fld>
            <a:endParaRPr lang="en-US"/>
          </a:p>
        </p:txBody>
      </p:sp>
    </p:spTree>
    <p:extLst>
      <p:ext uri="{BB962C8B-B14F-4D97-AF65-F5344CB8AC3E}">
        <p14:creationId xmlns:p14="http://schemas.microsoft.com/office/powerpoint/2010/main" val="241341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4519391" y="2188191"/>
            <a:ext cx="2195513" cy="3292475"/>
          </a:xfrm>
          <a:prstGeom prst="rect">
            <a:avLst/>
          </a:prstGeom>
          <a:solidFill>
            <a:schemeClr val="accent6">
              <a:lumMod val="20000"/>
              <a:lumOff val="80000"/>
            </a:schemeClr>
          </a:solidFill>
          <a:ln w="9525" algn="ctr">
            <a:noFill/>
            <a:miter lim="800000"/>
            <a:headEnd/>
            <a:tailEnd/>
          </a:ln>
        </p:spPr>
        <p:txBody>
          <a:bodyPr wrap="none" anchor="ctr"/>
          <a:lstStyle/>
          <a:p>
            <a:pPr algn="l"/>
            <a:r>
              <a:rPr lang="en-US" dirty="0"/>
              <a:t>               </a:t>
            </a:r>
            <a:endParaRPr lang="en-US" baseline="-25000" dirty="0"/>
          </a:p>
        </p:txBody>
      </p:sp>
      <p:sp>
        <p:nvSpPr>
          <p:cNvPr id="20484" name="Rectangle 4"/>
          <p:cNvSpPr>
            <a:spLocks noChangeArrowheads="1"/>
          </p:cNvSpPr>
          <p:nvPr/>
        </p:nvSpPr>
        <p:spPr bwMode="auto">
          <a:xfrm>
            <a:off x="2333625" y="2147888"/>
            <a:ext cx="2195513" cy="3292475"/>
          </a:xfrm>
          <a:prstGeom prst="rect">
            <a:avLst/>
          </a:prstGeom>
          <a:solidFill>
            <a:schemeClr val="accent1">
              <a:lumMod val="40000"/>
              <a:lumOff val="60000"/>
            </a:schemeClr>
          </a:solidFill>
          <a:ln w="9525" algn="ctr">
            <a:noFill/>
            <a:miter lim="800000"/>
            <a:headEnd/>
            <a:tailEnd/>
          </a:ln>
        </p:spPr>
        <p:txBody>
          <a:bodyPr wrap="none" anchor="ctr"/>
          <a:lstStyle/>
          <a:p>
            <a:pPr algn="l"/>
            <a:r>
              <a:rPr lang="en-US" dirty="0"/>
              <a:t>               </a:t>
            </a:r>
            <a:endParaRPr lang="en-US" baseline="-25000" dirty="0"/>
          </a:p>
        </p:txBody>
      </p:sp>
      <p:sp>
        <p:nvSpPr>
          <p:cNvPr id="20485" name="Rectangle 5"/>
          <p:cNvSpPr>
            <a:spLocks noChangeArrowheads="1"/>
          </p:cNvSpPr>
          <p:nvPr/>
        </p:nvSpPr>
        <p:spPr bwMode="auto">
          <a:xfrm rot="16200000">
            <a:off x="2895600" y="1600200"/>
            <a:ext cx="3276600" cy="4419600"/>
          </a:xfrm>
          <a:prstGeom prst="rect">
            <a:avLst/>
          </a:prstGeom>
          <a:noFill/>
          <a:ln w="101600" algn="ctr">
            <a:solidFill>
              <a:schemeClr val="bg1">
                <a:lumMod val="50000"/>
              </a:schemeClr>
            </a:solidFill>
            <a:miter lim="800000"/>
            <a:headEnd/>
            <a:tailEnd/>
          </a:ln>
        </p:spPr>
        <p:txBody>
          <a:bodyPr wrap="none" anchor="ctr"/>
          <a:lstStyle/>
          <a:p>
            <a:endParaRPr lang="en-US"/>
          </a:p>
        </p:txBody>
      </p:sp>
      <p:sp>
        <p:nvSpPr>
          <p:cNvPr id="20486" name="Line 6"/>
          <p:cNvSpPr>
            <a:spLocks noChangeShapeType="1"/>
          </p:cNvSpPr>
          <p:nvPr/>
        </p:nvSpPr>
        <p:spPr bwMode="auto">
          <a:xfrm rot="16200000">
            <a:off x="2895600" y="3810000"/>
            <a:ext cx="3276600" cy="0"/>
          </a:xfrm>
          <a:prstGeom prst="line">
            <a:avLst/>
          </a:prstGeom>
          <a:noFill/>
          <a:ln w="9525">
            <a:solidFill>
              <a:srgbClr val="FF0000"/>
            </a:solidFill>
            <a:miter lim="800000"/>
            <a:headEnd/>
            <a:tailEnd/>
          </a:ln>
        </p:spPr>
        <p:txBody>
          <a:bodyPr wrap="none" anchor="ctr"/>
          <a:lstStyle/>
          <a:p>
            <a:endParaRPr lang="en-US"/>
          </a:p>
        </p:txBody>
      </p:sp>
      <p:sp>
        <p:nvSpPr>
          <p:cNvPr id="9" name="Rectangle 8"/>
          <p:cNvSpPr/>
          <p:nvPr/>
        </p:nvSpPr>
        <p:spPr>
          <a:xfrm>
            <a:off x="3181632" y="2689697"/>
            <a:ext cx="538930" cy="523220"/>
          </a:xfrm>
          <a:prstGeom prst="rect">
            <a:avLst/>
          </a:prstGeom>
        </p:spPr>
        <p:txBody>
          <a:bodyPr wrap="none">
            <a:spAutoFit/>
          </a:bodyPr>
          <a:lstStyle/>
          <a:p>
            <a:r>
              <a:rPr lang="en-US" sz="2800" dirty="0"/>
              <a:t>N</a:t>
            </a:r>
            <a:r>
              <a:rPr lang="en-US" sz="2800" baseline="-25000" dirty="0"/>
              <a:t>1</a:t>
            </a:r>
          </a:p>
        </p:txBody>
      </p:sp>
      <p:sp>
        <p:nvSpPr>
          <p:cNvPr id="11" name="Rectangle 10"/>
          <p:cNvSpPr/>
          <p:nvPr/>
        </p:nvSpPr>
        <p:spPr>
          <a:xfrm>
            <a:off x="5282753" y="2752156"/>
            <a:ext cx="538930" cy="523220"/>
          </a:xfrm>
          <a:prstGeom prst="rect">
            <a:avLst/>
          </a:prstGeom>
        </p:spPr>
        <p:txBody>
          <a:bodyPr wrap="none">
            <a:spAutoFit/>
          </a:bodyPr>
          <a:lstStyle/>
          <a:p>
            <a:r>
              <a:rPr lang="en-US" sz="2800" dirty="0"/>
              <a:t>N</a:t>
            </a:r>
            <a:r>
              <a:rPr lang="en-US" sz="2800" baseline="-25000" dirty="0"/>
              <a:t>2</a:t>
            </a:r>
          </a:p>
        </p:txBody>
      </p:sp>
      <p:sp>
        <p:nvSpPr>
          <p:cNvPr id="12" name="Rectangle 11"/>
          <p:cNvSpPr/>
          <p:nvPr/>
        </p:nvSpPr>
        <p:spPr>
          <a:xfrm>
            <a:off x="3259081" y="3666556"/>
            <a:ext cx="481222" cy="523220"/>
          </a:xfrm>
          <a:prstGeom prst="rect">
            <a:avLst/>
          </a:prstGeom>
        </p:spPr>
        <p:txBody>
          <a:bodyPr wrap="none">
            <a:spAutoFit/>
          </a:bodyPr>
          <a:lstStyle/>
          <a:p>
            <a:r>
              <a:rPr lang="en-US" sz="2800" dirty="0"/>
              <a:t>T</a:t>
            </a:r>
            <a:r>
              <a:rPr lang="en-US" sz="2800" baseline="-25000" dirty="0"/>
              <a:t>1</a:t>
            </a:r>
          </a:p>
        </p:txBody>
      </p:sp>
      <p:sp>
        <p:nvSpPr>
          <p:cNvPr id="13" name="Rectangle 12"/>
          <p:cNvSpPr/>
          <p:nvPr/>
        </p:nvSpPr>
        <p:spPr>
          <a:xfrm>
            <a:off x="5360202" y="3729015"/>
            <a:ext cx="481222" cy="523220"/>
          </a:xfrm>
          <a:prstGeom prst="rect">
            <a:avLst/>
          </a:prstGeom>
        </p:spPr>
        <p:txBody>
          <a:bodyPr wrap="none">
            <a:spAutoFit/>
          </a:bodyPr>
          <a:lstStyle/>
          <a:p>
            <a:r>
              <a:rPr lang="en-US" sz="2800" dirty="0"/>
              <a:t>T</a:t>
            </a:r>
            <a:r>
              <a:rPr lang="en-US" sz="2800" baseline="-25000" dirty="0"/>
              <a:t>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914400" y="1600200"/>
            <a:ext cx="7315200" cy="1828800"/>
            <a:chOff x="914400" y="1600200"/>
            <a:chExt cx="7315200" cy="1828800"/>
          </a:xfrm>
        </p:grpSpPr>
        <p:sp>
          <p:nvSpPr>
            <p:cNvPr id="5" name="Rectangle 4"/>
            <p:cNvSpPr/>
            <p:nvPr/>
          </p:nvSpPr>
          <p:spPr>
            <a:xfrm>
              <a:off x="914400" y="16002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16002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524000" y="1981200"/>
              <a:ext cx="533400" cy="533400"/>
              <a:chOff x="1524000" y="1981200"/>
              <a:chExt cx="3505200" cy="3505200"/>
            </a:xfrm>
          </p:grpSpPr>
          <p:sp>
            <p:nvSpPr>
              <p:cNvPr id="7" name="Oval 6"/>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4"/>
          <p:cNvGrpSpPr/>
          <p:nvPr/>
        </p:nvGrpSpPr>
        <p:grpSpPr>
          <a:xfrm>
            <a:off x="914400" y="3962400"/>
            <a:ext cx="7315200" cy="1828800"/>
            <a:chOff x="914400" y="3962400"/>
            <a:chExt cx="7315200" cy="1828800"/>
          </a:xfrm>
        </p:grpSpPr>
        <p:sp>
          <p:nvSpPr>
            <p:cNvPr id="11" name="Rectangle 10"/>
            <p:cNvSpPr/>
            <p:nvPr/>
          </p:nvSpPr>
          <p:spPr>
            <a:xfrm>
              <a:off x="914400" y="39624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0" y="3962400"/>
              <a:ext cx="3657600" cy="18288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400800" y="4419600"/>
              <a:ext cx="533400" cy="533400"/>
              <a:chOff x="1524000" y="1981200"/>
              <a:chExt cx="3505200" cy="3505200"/>
            </a:xfrm>
          </p:grpSpPr>
          <p:sp>
            <p:nvSpPr>
              <p:cNvPr id="14" name="Oval 13"/>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219200" y="1790700"/>
            <a:ext cx="266700" cy="266700"/>
            <a:chOff x="1524000" y="1981200"/>
            <a:chExt cx="3505200" cy="3505200"/>
          </a:xfrm>
        </p:grpSpPr>
        <p:sp>
          <p:nvSpPr>
            <p:cNvPr id="7" name="Oval 6"/>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48768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05600" y="16002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9"/>
          <p:cNvGrpSpPr/>
          <p:nvPr/>
        </p:nvGrpSpPr>
        <p:grpSpPr>
          <a:xfrm>
            <a:off x="5181600" y="1790700"/>
            <a:ext cx="266700" cy="266700"/>
            <a:chOff x="1524000" y="1981200"/>
            <a:chExt cx="3505200" cy="3505200"/>
          </a:xfrm>
        </p:grpSpPr>
        <p:sp>
          <p:nvSpPr>
            <p:cNvPr id="20" name="Oval 19"/>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1905000" y="2133600"/>
            <a:ext cx="266700" cy="266700"/>
            <a:chOff x="2514600" y="3657600"/>
            <a:chExt cx="266700" cy="266700"/>
          </a:xfrm>
        </p:grpSpPr>
        <p:sp>
          <p:nvSpPr>
            <p:cNvPr id="24" name="Oval 23"/>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7315200" y="1905000"/>
            <a:ext cx="266700" cy="266700"/>
            <a:chOff x="2514600" y="3657600"/>
            <a:chExt cx="266700" cy="266700"/>
          </a:xfrm>
        </p:grpSpPr>
        <p:sp>
          <p:nvSpPr>
            <p:cNvPr id="29" name="Oval 2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p:cNvSpPr/>
          <p:nvPr/>
        </p:nvSpPr>
        <p:spPr>
          <a:xfrm>
            <a:off x="6096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4384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9"/>
          <p:cNvGrpSpPr/>
          <p:nvPr/>
        </p:nvGrpSpPr>
        <p:grpSpPr>
          <a:xfrm>
            <a:off x="3124200" y="2971800"/>
            <a:ext cx="266700" cy="266700"/>
            <a:chOff x="1524000" y="1981200"/>
            <a:chExt cx="3505200" cy="3505200"/>
          </a:xfrm>
        </p:grpSpPr>
        <p:sp>
          <p:nvSpPr>
            <p:cNvPr id="35" name="Oval 34"/>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p:cNvSpPr/>
          <p:nvPr/>
        </p:nvSpPr>
        <p:spPr>
          <a:xfrm>
            <a:off x="48768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705600" y="2819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p:cNvGrpSpPr/>
          <p:nvPr/>
        </p:nvGrpSpPr>
        <p:grpSpPr>
          <a:xfrm>
            <a:off x="7924800" y="3200400"/>
            <a:ext cx="266700" cy="266700"/>
            <a:chOff x="1524000" y="1981200"/>
            <a:chExt cx="3505200" cy="3505200"/>
          </a:xfrm>
        </p:grpSpPr>
        <p:sp>
          <p:nvSpPr>
            <p:cNvPr id="41" name="Oval 40"/>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1905000" y="3352800"/>
            <a:ext cx="266700" cy="266700"/>
            <a:chOff x="2514600" y="3657600"/>
            <a:chExt cx="266700" cy="266700"/>
          </a:xfrm>
        </p:grpSpPr>
        <p:sp>
          <p:nvSpPr>
            <p:cNvPr id="45" name="Oval 44"/>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7315200" y="3124200"/>
            <a:ext cx="266700" cy="266700"/>
            <a:chOff x="2514600" y="3657600"/>
            <a:chExt cx="266700" cy="266700"/>
          </a:xfrm>
        </p:grpSpPr>
        <p:sp>
          <p:nvSpPr>
            <p:cNvPr id="49" name="Oval 4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9"/>
          <p:cNvGrpSpPr/>
          <p:nvPr/>
        </p:nvGrpSpPr>
        <p:grpSpPr>
          <a:xfrm>
            <a:off x="1219200" y="723900"/>
            <a:ext cx="266700" cy="266700"/>
            <a:chOff x="1524000" y="1981200"/>
            <a:chExt cx="3505200" cy="3505200"/>
          </a:xfrm>
        </p:grpSpPr>
        <p:sp>
          <p:nvSpPr>
            <p:cNvPr id="7" name="Oval 6"/>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48768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05600" y="5334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5181600" y="723900"/>
            <a:ext cx="266700" cy="266700"/>
            <a:chOff x="1524000" y="1981200"/>
            <a:chExt cx="3505200" cy="3505200"/>
          </a:xfrm>
        </p:grpSpPr>
        <p:sp>
          <p:nvSpPr>
            <p:cNvPr id="20" name="Oval 19"/>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6"/>
          <p:cNvGrpSpPr/>
          <p:nvPr/>
        </p:nvGrpSpPr>
        <p:grpSpPr>
          <a:xfrm>
            <a:off x="1905000" y="1066800"/>
            <a:ext cx="266700" cy="266700"/>
            <a:chOff x="2514600" y="3657600"/>
            <a:chExt cx="266700" cy="266700"/>
          </a:xfrm>
        </p:grpSpPr>
        <p:sp>
          <p:nvSpPr>
            <p:cNvPr id="24" name="Oval 23"/>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7"/>
          <p:cNvGrpSpPr/>
          <p:nvPr/>
        </p:nvGrpSpPr>
        <p:grpSpPr>
          <a:xfrm>
            <a:off x="5715000" y="1066800"/>
            <a:ext cx="266700" cy="266700"/>
            <a:chOff x="2514600" y="3657600"/>
            <a:chExt cx="266700" cy="266700"/>
          </a:xfrm>
        </p:grpSpPr>
        <p:sp>
          <p:nvSpPr>
            <p:cNvPr id="29" name="Oval 2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p:cNvSpPr/>
          <p:nvPr/>
        </p:nvSpPr>
        <p:spPr>
          <a:xfrm>
            <a:off x="6096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4384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9"/>
          <p:cNvGrpSpPr/>
          <p:nvPr/>
        </p:nvGrpSpPr>
        <p:grpSpPr>
          <a:xfrm>
            <a:off x="3124200" y="1905000"/>
            <a:ext cx="266700" cy="266700"/>
            <a:chOff x="1524000" y="1981200"/>
            <a:chExt cx="3505200" cy="3505200"/>
          </a:xfrm>
        </p:grpSpPr>
        <p:sp>
          <p:nvSpPr>
            <p:cNvPr id="35" name="Oval 34"/>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p:cNvSpPr/>
          <p:nvPr/>
        </p:nvSpPr>
        <p:spPr>
          <a:xfrm>
            <a:off x="48768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705600" y="17526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9"/>
          <p:cNvGrpSpPr/>
          <p:nvPr/>
        </p:nvGrpSpPr>
        <p:grpSpPr>
          <a:xfrm>
            <a:off x="6096000" y="2209800"/>
            <a:ext cx="266700" cy="266700"/>
            <a:chOff x="1524000" y="1981200"/>
            <a:chExt cx="3505200" cy="3505200"/>
          </a:xfrm>
        </p:grpSpPr>
        <p:sp>
          <p:nvSpPr>
            <p:cNvPr id="41" name="Oval 40"/>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43"/>
          <p:cNvGrpSpPr/>
          <p:nvPr/>
        </p:nvGrpSpPr>
        <p:grpSpPr>
          <a:xfrm>
            <a:off x="1905000" y="2286000"/>
            <a:ext cx="266700" cy="266700"/>
            <a:chOff x="2514600" y="3657600"/>
            <a:chExt cx="266700" cy="266700"/>
          </a:xfrm>
        </p:grpSpPr>
        <p:sp>
          <p:nvSpPr>
            <p:cNvPr id="45" name="Oval 44"/>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47"/>
          <p:cNvGrpSpPr/>
          <p:nvPr/>
        </p:nvGrpSpPr>
        <p:grpSpPr>
          <a:xfrm>
            <a:off x="7315200" y="2057400"/>
            <a:ext cx="266700" cy="266700"/>
            <a:chOff x="2514600" y="3657600"/>
            <a:chExt cx="266700" cy="266700"/>
          </a:xfrm>
        </p:grpSpPr>
        <p:sp>
          <p:nvSpPr>
            <p:cNvPr id="49" name="Oval 48"/>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p:cNvSpPr/>
          <p:nvPr/>
        </p:nvSpPr>
        <p:spPr>
          <a:xfrm>
            <a:off x="6858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5146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9"/>
          <p:cNvGrpSpPr/>
          <p:nvPr/>
        </p:nvGrpSpPr>
        <p:grpSpPr>
          <a:xfrm>
            <a:off x="1295400" y="3162300"/>
            <a:ext cx="266700" cy="266700"/>
            <a:chOff x="1524000" y="1981200"/>
            <a:chExt cx="3505200" cy="3505200"/>
          </a:xfrm>
        </p:grpSpPr>
        <p:sp>
          <p:nvSpPr>
            <p:cNvPr id="53" name="Oval 52"/>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p:cNvSpPr/>
          <p:nvPr/>
        </p:nvSpPr>
        <p:spPr>
          <a:xfrm>
            <a:off x="49530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781800" y="29718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9"/>
          <p:cNvGrpSpPr/>
          <p:nvPr/>
        </p:nvGrpSpPr>
        <p:grpSpPr>
          <a:xfrm>
            <a:off x="7772400" y="3200400"/>
            <a:ext cx="266700" cy="266700"/>
            <a:chOff x="1524000" y="1981200"/>
            <a:chExt cx="3505200" cy="3505200"/>
          </a:xfrm>
        </p:grpSpPr>
        <p:sp>
          <p:nvSpPr>
            <p:cNvPr id="59" name="Oval 58"/>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26"/>
          <p:cNvGrpSpPr/>
          <p:nvPr/>
        </p:nvGrpSpPr>
        <p:grpSpPr>
          <a:xfrm>
            <a:off x="3657600" y="3505200"/>
            <a:ext cx="266700" cy="266700"/>
            <a:chOff x="2514600" y="3657600"/>
            <a:chExt cx="266700" cy="266700"/>
          </a:xfrm>
        </p:grpSpPr>
        <p:sp>
          <p:nvSpPr>
            <p:cNvPr id="63" name="Oval 62"/>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27"/>
          <p:cNvGrpSpPr/>
          <p:nvPr/>
        </p:nvGrpSpPr>
        <p:grpSpPr>
          <a:xfrm>
            <a:off x="5867400" y="3429000"/>
            <a:ext cx="266700" cy="266700"/>
            <a:chOff x="2514600" y="3657600"/>
            <a:chExt cx="266700" cy="266700"/>
          </a:xfrm>
        </p:grpSpPr>
        <p:sp>
          <p:nvSpPr>
            <p:cNvPr id="67" name="Oval 66"/>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p:cNvSpPr/>
          <p:nvPr/>
        </p:nvSpPr>
        <p:spPr>
          <a:xfrm>
            <a:off x="6858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5146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9"/>
          <p:cNvGrpSpPr/>
          <p:nvPr/>
        </p:nvGrpSpPr>
        <p:grpSpPr>
          <a:xfrm>
            <a:off x="3200400" y="4343400"/>
            <a:ext cx="266700" cy="266700"/>
            <a:chOff x="1524000" y="1981200"/>
            <a:chExt cx="3505200" cy="3505200"/>
          </a:xfrm>
        </p:grpSpPr>
        <p:sp>
          <p:nvSpPr>
            <p:cNvPr id="73" name="Oval 72"/>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49530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781800" y="4191000"/>
            <a:ext cx="1828800" cy="9144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9"/>
          <p:cNvGrpSpPr/>
          <p:nvPr/>
        </p:nvGrpSpPr>
        <p:grpSpPr>
          <a:xfrm>
            <a:off x="8001000" y="4572000"/>
            <a:ext cx="266700" cy="266700"/>
            <a:chOff x="1524000" y="1981200"/>
            <a:chExt cx="3505200" cy="3505200"/>
          </a:xfrm>
        </p:grpSpPr>
        <p:sp>
          <p:nvSpPr>
            <p:cNvPr id="79" name="Oval 78"/>
            <p:cNvSpPr/>
            <p:nvPr/>
          </p:nvSpPr>
          <p:spPr>
            <a:xfrm>
              <a:off x="1524000" y="1981200"/>
              <a:ext cx="3505200" cy="3505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521122" y="3753134"/>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rot="10800000">
              <a:off x="1828800" y="2362200"/>
              <a:ext cx="1078174" cy="1269242"/>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43"/>
          <p:cNvGrpSpPr/>
          <p:nvPr/>
        </p:nvGrpSpPr>
        <p:grpSpPr>
          <a:xfrm>
            <a:off x="1981200" y="4724400"/>
            <a:ext cx="266700" cy="266700"/>
            <a:chOff x="2514600" y="3657600"/>
            <a:chExt cx="266700" cy="266700"/>
          </a:xfrm>
        </p:grpSpPr>
        <p:sp>
          <p:nvSpPr>
            <p:cNvPr id="83" name="Oval 82"/>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47"/>
          <p:cNvGrpSpPr/>
          <p:nvPr/>
        </p:nvGrpSpPr>
        <p:grpSpPr>
          <a:xfrm>
            <a:off x="7391400" y="4495800"/>
            <a:ext cx="266700" cy="266700"/>
            <a:chOff x="2514600" y="3657600"/>
            <a:chExt cx="266700" cy="266700"/>
          </a:xfrm>
        </p:grpSpPr>
        <p:sp>
          <p:nvSpPr>
            <p:cNvPr id="87" name="Oval 86"/>
            <p:cNvSpPr/>
            <p:nvPr/>
          </p:nvSpPr>
          <p:spPr>
            <a:xfrm>
              <a:off x="2514600" y="3657600"/>
              <a:ext cx="266700" cy="2667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2666555" y="37924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rot="10800000">
              <a:off x="2537791" y="36865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62000" y="1066800"/>
            <a:ext cx="266700" cy="266700"/>
            <a:chOff x="2743200" y="5715000"/>
            <a:chExt cx="266700" cy="266700"/>
          </a:xfrm>
        </p:grpSpPr>
        <p:sp>
          <p:nvSpPr>
            <p:cNvPr id="91" name="Oval 90"/>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7391400" y="838200"/>
            <a:ext cx="266700" cy="266700"/>
            <a:chOff x="2743200" y="5715000"/>
            <a:chExt cx="266700" cy="266700"/>
          </a:xfrm>
        </p:grpSpPr>
        <p:sp>
          <p:nvSpPr>
            <p:cNvPr id="96" name="Oval 95"/>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1447800" y="1981200"/>
            <a:ext cx="266700" cy="266700"/>
            <a:chOff x="2743200" y="5715000"/>
            <a:chExt cx="266700" cy="266700"/>
          </a:xfrm>
        </p:grpSpPr>
        <p:sp>
          <p:nvSpPr>
            <p:cNvPr id="100" name="Oval 99"/>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5410200" y="1905000"/>
            <a:ext cx="266700" cy="266700"/>
            <a:chOff x="2743200" y="5715000"/>
            <a:chExt cx="266700" cy="266700"/>
          </a:xfrm>
        </p:grpSpPr>
        <p:sp>
          <p:nvSpPr>
            <p:cNvPr id="104" name="Oval 103"/>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3124200" y="3200400"/>
            <a:ext cx="266700" cy="266700"/>
            <a:chOff x="2743200" y="5715000"/>
            <a:chExt cx="266700" cy="266700"/>
          </a:xfrm>
        </p:grpSpPr>
        <p:sp>
          <p:nvSpPr>
            <p:cNvPr id="108" name="Oval 107"/>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p:cNvGrpSpPr/>
          <p:nvPr/>
        </p:nvGrpSpPr>
        <p:grpSpPr>
          <a:xfrm>
            <a:off x="6934200" y="3200400"/>
            <a:ext cx="266700" cy="266700"/>
            <a:chOff x="2743200" y="5715000"/>
            <a:chExt cx="266700" cy="266700"/>
          </a:xfrm>
        </p:grpSpPr>
        <p:sp>
          <p:nvSpPr>
            <p:cNvPr id="112" name="Oval 111"/>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3810000" y="4648200"/>
            <a:ext cx="266700" cy="266700"/>
            <a:chOff x="2743200" y="5715000"/>
            <a:chExt cx="266700" cy="266700"/>
          </a:xfrm>
        </p:grpSpPr>
        <p:sp>
          <p:nvSpPr>
            <p:cNvPr id="116" name="Oval 115"/>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p:cNvGrpSpPr/>
          <p:nvPr/>
        </p:nvGrpSpPr>
        <p:grpSpPr>
          <a:xfrm>
            <a:off x="7086600" y="4724400"/>
            <a:ext cx="266700" cy="266700"/>
            <a:chOff x="2743200" y="5715000"/>
            <a:chExt cx="266700" cy="266700"/>
          </a:xfrm>
        </p:grpSpPr>
        <p:sp>
          <p:nvSpPr>
            <p:cNvPr id="120" name="Oval 119"/>
            <p:cNvSpPr/>
            <p:nvPr/>
          </p:nvSpPr>
          <p:spPr>
            <a:xfrm>
              <a:off x="2743200" y="5715000"/>
              <a:ext cx="266700" cy="266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2895155" y="5849821"/>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rot="10800000">
              <a:off x="2766391" y="5743989"/>
              <a:ext cx="82035" cy="96573"/>
            </a:xfrm>
            <a:custGeom>
              <a:avLst/>
              <a:gdLst>
                <a:gd name="connsiteX0" fmla="*/ 0 w 1078174"/>
                <a:gd name="connsiteY0" fmla="*/ 1269242 h 1269242"/>
                <a:gd name="connsiteX1" fmla="*/ 464024 w 1078174"/>
                <a:gd name="connsiteY1" fmla="*/ 1064526 h 1269242"/>
                <a:gd name="connsiteX2" fmla="*/ 873457 w 1078174"/>
                <a:gd name="connsiteY2" fmla="*/ 614150 h 1269242"/>
                <a:gd name="connsiteX3" fmla="*/ 1078174 w 1078174"/>
                <a:gd name="connsiteY3" fmla="*/ 0 h 1269242"/>
                <a:gd name="connsiteX4" fmla="*/ 887105 w 1078174"/>
                <a:gd name="connsiteY4" fmla="*/ 777923 h 1269242"/>
                <a:gd name="connsiteX5" fmla="*/ 723332 w 1078174"/>
                <a:gd name="connsiteY5" fmla="*/ 968991 h 1269242"/>
                <a:gd name="connsiteX6" fmla="*/ 341194 w 1078174"/>
                <a:gd name="connsiteY6" fmla="*/ 1241947 h 1269242"/>
                <a:gd name="connsiteX7" fmla="*/ 0 w 1078174"/>
                <a:gd name="connsiteY7" fmla="*/ 1269242 h 126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174" h="1269242">
                  <a:moveTo>
                    <a:pt x="0" y="1269242"/>
                  </a:moveTo>
                  <a:lnTo>
                    <a:pt x="464024" y="1064526"/>
                  </a:lnTo>
                  <a:lnTo>
                    <a:pt x="873457" y="614150"/>
                  </a:lnTo>
                  <a:lnTo>
                    <a:pt x="1078174" y="0"/>
                  </a:lnTo>
                  <a:lnTo>
                    <a:pt x="887105" y="777923"/>
                  </a:lnTo>
                  <a:lnTo>
                    <a:pt x="723332" y="968991"/>
                  </a:lnTo>
                  <a:lnTo>
                    <a:pt x="341194" y="1241947"/>
                  </a:lnTo>
                  <a:lnTo>
                    <a:pt x="0" y="1269242"/>
                  </a:lnTo>
                  <a:close/>
                </a:path>
              </a:pathLst>
            </a:custGeom>
            <a:solidFill>
              <a:schemeClr val="bg1">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123.16.2</a:t>
            </a:r>
          </a:p>
        </p:txBody>
      </p:sp>
      <p:sp>
        <p:nvSpPr>
          <p:cNvPr id="3" name="Content Placeholder 2"/>
          <p:cNvSpPr>
            <a:spLocks noGrp="1"/>
          </p:cNvSpPr>
          <p:nvPr>
            <p:ph idx="1"/>
          </p:nvPr>
        </p:nvSpPr>
        <p:spPr/>
        <p:txBody>
          <a:bodyPr/>
          <a:lstStyle/>
          <a:p>
            <a:pPr>
              <a:buNone/>
            </a:pPr>
            <a:r>
              <a:rPr lang="en-US" dirty="0"/>
              <a:t>In thermodynamics, we have several state variables. Combined with the Ideal Gas Law we have  </a:t>
            </a:r>
            <a:r>
              <a:rPr lang="en-US" dirty="0">
                <a:sym typeface="Symbol"/>
              </a:rPr>
              <a:t></a:t>
            </a:r>
            <a:r>
              <a:rPr lang="en-US" dirty="0" err="1">
                <a:sym typeface="Symbol"/>
              </a:rPr>
              <a:t>E</a:t>
            </a:r>
            <a:r>
              <a:rPr lang="en-US" baseline="-25000" dirty="0" err="1">
                <a:sym typeface="Symbol"/>
              </a:rPr>
              <a:t>in</a:t>
            </a:r>
            <a:r>
              <a:rPr lang="en-US" dirty="0" err="1">
                <a:sym typeface="Symbol"/>
              </a:rPr>
              <a:t>t</a:t>
            </a:r>
            <a:r>
              <a:rPr lang="en-US" dirty="0">
                <a:sym typeface="Symbol"/>
              </a:rPr>
              <a:t>, P, V, n, and  T. There is one more we are studying, it is</a:t>
            </a:r>
            <a:endParaRPr lang="en-US" dirty="0"/>
          </a:p>
          <a:p>
            <a:pPr marL="514350" indent="-514350">
              <a:buFont typeface="+mj-lt"/>
              <a:buAutoNum type="alphaLcParenR"/>
            </a:pPr>
            <a:r>
              <a:rPr lang="en-US" dirty="0"/>
              <a:t>R</a:t>
            </a:r>
          </a:p>
          <a:p>
            <a:pPr marL="514350" indent="-514350">
              <a:buFont typeface="+mj-lt"/>
              <a:buAutoNum type="alphaLcParenR"/>
            </a:pPr>
            <a:r>
              <a:rPr lang="en-US" dirty="0">
                <a:sym typeface="Symbol"/>
              </a:rPr>
              <a:t>S</a:t>
            </a:r>
          </a:p>
          <a:p>
            <a:pPr marL="514350" indent="-514350">
              <a:buFont typeface="+mj-lt"/>
              <a:buAutoNum type="alphaLcParenR"/>
            </a:pPr>
            <a:r>
              <a:rPr lang="en-US" dirty="0" err="1">
                <a:sym typeface="Symbol"/>
              </a:rPr>
              <a:t>C</a:t>
            </a:r>
            <a:r>
              <a:rPr lang="en-US" baseline="-25000" dirty="0" err="1">
                <a:sym typeface="Symbol"/>
              </a:rPr>
              <a:t>v</a:t>
            </a:r>
            <a:endParaRPr lang="en-US" baseline="-25000" dirty="0">
              <a:sym typeface="Symbol"/>
            </a:endParaRPr>
          </a:p>
          <a:p>
            <a:pPr marL="514350" indent="-514350">
              <a:buFont typeface="+mj-lt"/>
              <a:buAutoNum type="alphaLcParenR"/>
            </a:pPr>
            <a:r>
              <a:rPr lang="en-US" dirty="0">
                <a:sym typeface="Symbol"/>
              </a:rPr>
              <a:t>C</a:t>
            </a:r>
            <a:r>
              <a:rPr lang="en-US" baseline="-25000" dirty="0">
                <a:sym typeface="Symbol"/>
              </a:rPr>
              <a:t>p</a:t>
            </a:r>
            <a:endParaRPr lang="en-US" baseline="-25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9</a:t>
            </a:fld>
            <a:endParaRPr lang="en-US"/>
          </a:p>
        </p:txBody>
      </p:sp>
    </p:spTree>
    <p:extLst>
      <p:ext uri="{BB962C8B-B14F-4D97-AF65-F5344CB8AC3E}">
        <p14:creationId xmlns:p14="http://schemas.microsoft.com/office/powerpoint/2010/main" val="885548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1703</Words>
  <Application>Microsoft Office PowerPoint</Application>
  <PresentationFormat>On-screen Show (4:3)</PresentationFormat>
  <Paragraphs>184</Paragraphs>
  <Slides>37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3" baseType="lpstr">
      <vt:lpstr>Arial</vt:lpstr>
      <vt:lpstr>Calibri</vt:lpstr>
      <vt:lpstr>Symbol</vt:lpstr>
      <vt:lpstr>Office Theme</vt:lpstr>
      <vt:lpstr>Equation</vt:lpstr>
      <vt:lpstr>Photo Editor Photo</vt:lpstr>
      <vt:lpstr>Question 123.16.1</vt:lpstr>
      <vt:lpstr>Question 123.16.0.1</vt:lpstr>
      <vt:lpstr>Question 123.16.0.2</vt:lpstr>
      <vt:lpstr>Question 123.16.1</vt:lpstr>
      <vt:lpstr>PowerPoint Presentation</vt:lpstr>
      <vt:lpstr>PowerPoint Presentation</vt:lpstr>
      <vt:lpstr>PowerPoint Presentation</vt:lpstr>
      <vt:lpstr>PowerPoint Presentation</vt:lpstr>
      <vt:lpstr>Question 123.16.2</vt:lpstr>
      <vt:lpstr>Probabilities: </vt:lpstr>
      <vt:lpstr>Adiabatic Free Expansion Again</vt:lpstr>
      <vt:lpstr>Entropy, Molecule Example Extended</vt:lpstr>
      <vt:lpstr>Entropy and Heat</vt:lpstr>
      <vt:lpstr>Entropy and Heat, cont</vt:lpstr>
      <vt:lpstr>More About Change in Entropy</vt:lpstr>
      <vt:lpstr>Change in Entropy, cont</vt:lpstr>
      <vt:lpstr>DS for a Reversible Cycle</vt:lpstr>
      <vt:lpstr>DS for a Quasi-Static, Reversible Process</vt:lpstr>
      <vt:lpstr>Entropy Changes in Irreversible Processes</vt:lpstr>
      <vt:lpstr>Entropy Changes in Irreversible Processes, cont</vt:lpstr>
      <vt:lpstr>Entropy Changes in Irreversible Processes, final</vt:lpstr>
      <vt:lpstr>Heat Death of the Universe</vt:lpstr>
      <vt:lpstr>DS in Thermal Conduction</vt:lpstr>
      <vt:lpstr>DS in a Free Expansion</vt:lpstr>
      <vt:lpstr>DS in Free Expansion, cont</vt:lpstr>
      <vt:lpstr>DS in Calorimetric Processes</vt:lpstr>
      <vt:lpstr>Question 22.4</vt:lpstr>
      <vt:lpstr>Question 20.8</vt:lpstr>
      <vt:lpstr>PowerPoint Presentation</vt:lpstr>
      <vt:lpstr>An Opinion on the Second Law of Thermodynamics and Mormon Thought</vt:lpstr>
      <vt:lpstr>Warning</vt:lpstr>
      <vt:lpstr>First Law: Conservation of Energy (and Mass)</vt:lpstr>
      <vt:lpstr>Second Law</vt:lpstr>
      <vt:lpstr>Does Something Counter the Second Law  (a Third Law of Thermodynamics)?</vt:lpstr>
      <vt:lpstr>Entropy, Marble Example</vt:lpstr>
      <vt:lpstr>Entropy, Marble Example, Results</vt:lpstr>
      <vt:lpstr>Summary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Adiabatic Free Expansion Again</dc:title>
  <dc:creator>rtlines</dc:creator>
  <cp:lastModifiedBy>Lines, Todd</cp:lastModifiedBy>
  <cp:revision>3</cp:revision>
  <dcterms:created xsi:type="dcterms:W3CDTF">2011-10-19T15:03:08Z</dcterms:created>
  <dcterms:modified xsi:type="dcterms:W3CDTF">2019-07-09T18:55:11Z</dcterms:modified>
</cp:coreProperties>
</file>