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77" r:id="rId3"/>
    <p:sldId id="278" r:id="rId4"/>
    <p:sldId id="269" r:id="rId5"/>
    <p:sldId id="270" r:id="rId6"/>
    <p:sldId id="271" r:id="rId7"/>
    <p:sldId id="272" r:id="rId8"/>
    <p:sldId id="273" r:id="rId9"/>
    <p:sldId id="279" r:id="rId10"/>
    <p:sldId id="280" r:id="rId11"/>
    <p:sldId id="274" r:id="rId12"/>
    <p:sldId id="275" r:id="rId13"/>
    <p:sldId id="276" r:id="rId14"/>
    <p:sldId id="281" r:id="rId15"/>
    <p:sldId id="260" r:id="rId16"/>
    <p:sldId id="259" r:id="rId17"/>
    <p:sldId id="261" r:id="rId18"/>
    <p:sldId id="263" r:id="rId19"/>
    <p:sldId id="262" r:id="rId20"/>
    <p:sldId id="256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03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FF08-C373-4C5C-957C-1BB06FB405E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F8E2-0DE0-40F1-A8E7-98D8DA9E82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FF08-C373-4C5C-957C-1BB06FB405E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F8E2-0DE0-40F1-A8E7-98D8DA9E82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FF08-C373-4C5C-957C-1BB06FB405E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F8E2-0DE0-40F1-A8E7-98D8DA9E82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FF08-C373-4C5C-957C-1BB06FB405E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F8E2-0DE0-40F1-A8E7-98D8DA9E82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FF08-C373-4C5C-957C-1BB06FB405E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F8E2-0DE0-40F1-A8E7-98D8DA9E82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FF08-C373-4C5C-957C-1BB06FB405E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F8E2-0DE0-40F1-A8E7-98D8DA9E82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FF08-C373-4C5C-957C-1BB06FB405E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F8E2-0DE0-40F1-A8E7-98D8DA9E82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FF08-C373-4C5C-957C-1BB06FB405E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F8E2-0DE0-40F1-A8E7-98D8DA9E82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FF08-C373-4C5C-957C-1BB06FB405E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F8E2-0DE0-40F1-A8E7-98D8DA9E82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FF08-C373-4C5C-957C-1BB06FB405E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F8E2-0DE0-40F1-A8E7-98D8DA9E82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FF08-C373-4C5C-957C-1BB06FB405E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2F8E2-0DE0-40F1-A8E7-98D8DA9E82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FFF08-C373-4C5C-957C-1BB06FB405E9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2F8E2-0DE0-40F1-A8E7-98D8DA9E82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123.17.1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75600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The useful work that comes from and engine is equal to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-W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Q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>
                <a:sym typeface="Symbol"/>
              </a:rPr>
              <a:t></a:t>
            </a:r>
            <a:r>
              <a:rPr lang="en-US" dirty="0" err="1" smtClean="0">
                <a:sym typeface="Symbol"/>
              </a:rPr>
              <a:t>E</a:t>
            </a:r>
            <a:r>
              <a:rPr lang="en-US" baseline="-25000" dirty="0" err="1" smtClean="0">
                <a:sym typeface="Symbol"/>
              </a:rPr>
              <a:t>int</a:t>
            </a:r>
            <a:endParaRPr lang="en-US" dirty="0" smtClean="0">
              <a:sym typeface="Symbol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PV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7D1FB-7ED3-4D53-B026-4508F19EE3B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377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945932" y="1565615"/>
            <a:ext cx="36958" cy="35928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011016" y="5134003"/>
            <a:ext cx="5131018" cy="40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69044" y="934392"/>
            <a:ext cx="4491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i="1" dirty="0" smtClean="0">
                <a:sym typeface="Symbol"/>
              </a:rPr>
              <a:t>P</a:t>
            </a:r>
            <a:endParaRPr lang="en-US" sz="4000" i="1" baseline="-25000" dirty="0"/>
          </a:p>
        </p:txBody>
      </p:sp>
      <p:sp>
        <p:nvSpPr>
          <p:cNvPr id="8" name="TextBox 7"/>
          <p:cNvSpPr txBox="1"/>
          <p:nvPr/>
        </p:nvSpPr>
        <p:spPr>
          <a:xfrm>
            <a:off x="7278397" y="4920058"/>
            <a:ext cx="445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 smtClean="0">
                <a:sym typeface="Symbol"/>
              </a:rPr>
              <a:t>V</a:t>
            </a:r>
            <a:endParaRPr lang="en-US" sz="3600" i="1" baseline="-25000" dirty="0"/>
          </a:p>
        </p:txBody>
      </p:sp>
      <p:sp>
        <p:nvSpPr>
          <p:cNvPr id="17" name="Freeform 16"/>
          <p:cNvSpPr/>
          <p:nvPr/>
        </p:nvSpPr>
        <p:spPr>
          <a:xfrm>
            <a:off x="3192904" y="2041154"/>
            <a:ext cx="2710728" cy="2291003"/>
          </a:xfrm>
          <a:custGeom>
            <a:avLst/>
            <a:gdLst>
              <a:gd name="connsiteX0" fmla="*/ 334780 w 2266013"/>
              <a:gd name="connsiteY0" fmla="*/ 507167 h 2023672"/>
              <a:gd name="connsiteX1" fmla="*/ 769495 w 2266013"/>
              <a:gd name="connsiteY1" fmla="*/ 132413 h 2023672"/>
              <a:gd name="connsiteX2" fmla="*/ 1504013 w 2266013"/>
              <a:gd name="connsiteY2" fmla="*/ 147403 h 2023672"/>
              <a:gd name="connsiteX3" fmla="*/ 2223541 w 2266013"/>
              <a:gd name="connsiteY3" fmla="*/ 1016832 h 2023672"/>
              <a:gd name="connsiteX4" fmla="*/ 1758846 w 2266013"/>
              <a:gd name="connsiteY4" fmla="*/ 1901252 h 2023672"/>
              <a:gd name="connsiteX5" fmla="*/ 259829 w 2266013"/>
              <a:gd name="connsiteY5" fmla="*/ 1751350 h 2023672"/>
              <a:gd name="connsiteX6" fmla="*/ 199869 w 2266013"/>
              <a:gd name="connsiteY6" fmla="*/ 776990 h 2023672"/>
              <a:gd name="connsiteX7" fmla="*/ 334780 w 2266013"/>
              <a:gd name="connsiteY7" fmla="*/ 507167 h 2023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66013" h="2023672">
                <a:moveTo>
                  <a:pt x="334780" y="507167"/>
                </a:moveTo>
                <a:cubicBezTo>
                  <a:pt x="429718" y="399738"/>
                  <a:pt x="574623" y="192374"/>
                  <a:pt x="769495" y="132413"/>
                </a:cubicBezTo>
                <a:cubicBezTo>
                  <a:pt x="964367" y="72452"/>
                  <a:pt x="1261672" y="0"/>
                  <a:pt x="1504013" y="147403"/>
                </a:cubicBezTo>
                <a:cubicBezTo>
                  <a:pt x="1746354" y="294806"/>
                  <a:pt x="2181069" y="724524"/>
                  <a:pt x="2223541" y="1016832"/>
                </a:cubicBezTo>
                <a:cubicBezTo>
                  <a:pt x="2266013" y="1309140"/>
                  <a:pt x="2086131" y="1778832"/>
                  <a:pt x="1758846" y="1901252"/>
                </a:cubicBezTo>
                <a:cubicBezTo>
                  <a:pt x="1431561" y="2023672"/>
                  <a:pt x="519658" y="1938727"/>
                  <a:pt x="259829" y="1751350"/>
                </a:cubicBezTo>
                <a:cubicBezTo>
                  <a:pt x="0" y="1563973"/>
                  <a:pt x="179882" y="984354"/>
                  <a:pt x="199869" y="776990"/>
                </a:cubicBezTo>
                <a:cubicBezTo>
                  <a:pt x="219856" y="569626"/>
                  <a:pt x="239842" y="614596"/>
                  <a:pt x="334780" y="507167"/>
                </a:cubicBezTo>
                <a:close/>
              </a:path>
            </a:pathLst>
          </a:custGeom>
          <a:solidFill>
            <a:srgbClr val="FFFF66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 rot="5400000">
            <a:off x="4536917" y="2003570"/>
            <a:ext cx="258461" cy="231441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38451" y="2712361"/>
            <a:ext cx="184244" cy="195724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687580" y="3027994"/>
            <a:ext cx="18675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/>
              <a:t>W</a:t>
            </a:r>
            <a:r>
              <a:rPr lang="en-US" sz="2800" baseline="-25000" dirty="0" err="1" smtClean="0"/>
              <a:t>eng</a:t>
            </a:r>
            <a:r>
              <a:rPr lang="en-US" sz="2800" dirty="0" smtClean="0"/>
              <a:t> = Area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74509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ECEF9B3-9161-46FB-86BC-7899ECBE4F1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2027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Question 123.17.5</a:t>
            </a:r>
          </a:p>
        </p:txBody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 smtClean="0"/>
              <a:t>Suppose I tell you I have </a:t>
            </a:r>
            <a:r>
              <a:rPr lang="en-US" dirty="0" smtClean="0"/>
              <a:t>an </a:t>
            </a:r>
            <a:r>
              <a:rPr lang="en-US" dirty="0" smtClean="0"/>
              <a:t>engine that has and efficiency e=1, what is Q</a:t>
            </a:r>
            <a:r>
              <a:rPr lang="en-US" baseline="-25000" dirty="0" smtClean="0"/>
              <a:t>c</a:t>
            </a:r>
            <a:r>
              <a:rPr lang="en-US" dirty="0" smtClean="0"/>
              <a:t> for this engine?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 smtClean="0"/>
              <a:t>0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 err="1" smtClean="0"/>
              <a:t>W</a:t>
            </a:r>
            <a:r>
              <a:rPr lang="en-US" baseline="-25000" dirty="0" err="1" smtClean="0"/>
              <a:t>eng</a:t>
            </a:r>
            <a:r>
              <a:rPr lang="en-US" dirty="0" smtClean="0"/>
              <a:t>+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h</a:t>
            </a:r>
            <a:endParaRPr lang="en-US" baseline="-25000" dirty="0" smtClean="0"/>
          </a:p>
          <a:p>
            <a:pPr marL="609600" indent="-609600" eaLnBrk="1" hangingPunct="1">
              <a:buFontTx/>
              <a:buAutoNum type="alphaLcParenR"/>
            </a:pPr>
            <a:r>
              <a:rPr lang="en-US" dirty="0" err="1" smtClean="0"/>
              <a:t>W</a:t>
            </a:r>
            <a:r>
              <a:rPr lang="en-US" baseline="-25000" dirty="0" err="1" smtClean="0"/>
              <a:t>eng</a:t>
            </a:r>
            <a:r>
              <a:rPr lang="en-US" dirty="0" smtClean="0"/>
              <a:t>-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h</a:t>
            </a:r>
            <a:endParaRPr lang="en-US" baseline="-25000" dirty="0" smtClean="0"/>
          </a:p>
          <a:p>
            <a:pPr marL="609600" indent="-609600" eaLnBrk="1" hangingPunct="1">
              <a:buFontTx/>
              <a:buAutoNum type="alphaLcParenR"/>
            </a:pPr>
            <a:r>
              <a:rPr lang="en-US" dirty="0" smtClean="0"/>
              <a:t> </a:t>
            </a:r>
            <a:r>
              <a:rPr lang="en-US" dirty="0" err="1" smtClean="0"/>
              <a:t>W</a:t>
            </a:r>
            <a:r>
              <a:rPr lang="en-US" baseline="-25000" dirty="0" err="1" smtClean="0"/>
              <a:t>eng</a:t>
            </a: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95962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74AA1F-8560-4DAC-BC73-994692E9795D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203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Question 123.17.6</a:t>
            </a:r>
          </a:p>
        </p:txBody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</a:pPr>
            <a:r>
              <a:rPr lang="en-US" dirty="0" smtClean="0"/>
              <a:t>If I tell you I have a heat engine which operates with Q</a:t>
            </a:r>
            <a:r>
              <a:rPr lang="en-US" baseline="-25000" dirty="0" smtClean="0"/>
              <a:t>c</a:t>
            </a:r>
            <a:r>
              <a:rPr lang="en-US" dirty="0" smtClean="0"/>
              <a:t> = 0, what should you do?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 smtClean="0"/>
              <a:t>Buy Stock in my company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 smtClean="0"/>
              <a:t>See if you can get your hands on the secret plans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 smtClean="0"/>
              <a:t>Applaud the wonderful engineering achievement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LcParenR"/>
            </a:pPr>
            <a:r>
              <a:rPr lang="en-US" dirty="0" smtClean="0"/>
              <a:t>Tell me I am lying (Kindly, this is BYU-I)</a:t>
            </a:r>
          </a:p>
        </p:txBody>
      </p:sp>
    </p:spTree>
    <p:extLst>
      <p:ext uri="{BB962C8B-B14F-4D97-AF65-F5344CB8AC3E}">
        <p14:creationId xmlns:p14="http://schemas.microsoft.com/office/powerpoint/2010/main" val="3080544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D08FD7-F674-478A-8D42-6C695335457D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201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Question 123.17.7</a:t>
            </a:r>
            <a:endParaRPr lang="en-US" dirty="0" smtClean="0"/>
          </a:p>
        </p:txBody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dirty="0" smtClean="0"/>
              <a:t>It is a hot day. You don’t have and air conditioner, but you have a refrigerator. You open the door of the fridge. The air in your apartment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 smtClean="0"/>
              <a:t>Gets cooler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 smtClean="0"/>
              <a:t>Gets hotter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 smtClean="0"/>
              <a:t>Stays the same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 smtClean="0"/>
              <a:t>Can’t tell</a:t>
            </a:r>
          </a:p>
        </p:txBody>
      </p:sp>
    </p:spTree>
    <p:extLst>
      <p:ext uri="{BB962C8B-B14F-4D97-AF65-F5344CB8AC3E}">
        <p14:creationId xmlns:p14="http://schemas.microsoft.com/office/powerpoint/2010/main" val="605055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954310" y="2924330"/>
            <a:ext cx="1143000" cy="76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0830" y="609600"/>
            <a:ext cx="3886200" cy="12192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Hot Reservoir at </a:t>
            </a:r>
            <a:r>
              <a:rPr lang="en-US" sz="2800" dirty="0" err="1" smtClean="0">
                <a:solidFill>
                  <a:schemeClr val="tx1"/>
                </a:solidFill>
              </a:rPr>
              <a:t>T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h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25820" y="1783081"/>
            <a:ext cx="38862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0830" y="4953000"/>
            <a:ext cx="3886200" cy="12192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Cold Reservoir at </a:t>
            </a:r>
            <a:r>
              <a:rPr lang="en-US" sz="2800" dirty="0" err="1" smtClean="0">
                <a:solidFill>
                  <a:schemeClr val="tx1"/>
                </a:solidFill>
              </a:rPr>
              <a:t>T</a:t>
            </a:r>
            <a:r>
              <a:rPr lang="en-US" sz="2800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25820" y="4953000"/>
            <a:ext cx="388620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06660" y="1828800"/>
            <a:ext cx="685800" cy="3124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611360" y="2543330"/>
            <a:ext cx="1676400" cy="1600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687560" y="2619530"/>
            <a:ext cx="1524000" cy="1447800"/>
          </a:xfrm>
          <a:prstGeom prst="ellipse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Refrigerator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54360" y="1828800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Q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h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4830560" y="4143530"/>
            <a:ext cx="527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Q</a:t>
            </a:r>
            <a:r>
              <a:rPr lang="en-US" sz="2800" baseline="-25000" dirty="0"/>
              <a:t>c</a:t>
            </a:r>
            <a:endParaRPr lang="en-US" sz="2800" dirty="0"/>
          </a:p>
        </p:txBody>
      </p:sp>
      <p:grpSp>
        <p:nvGrpSpPr>
          <p:cNvPr id="20" name="Group 19"/>
          <p:cNvGrpSpPr/>
          <p:nvPr/>
        </p:nvGrpSpPr>
        <p:grpSpPr>
          <a:xfrm flipV="1">
            <a:off x="4259060" y="2128600"/>
            <a:ext cx="381000" cy="2771930"/>
            <a:chOff x="4259060" y="1828800"/>
            <a:chExt cx="381000" cy="2771930"/>
          </a:xfrm>
        </p:grpSpPr>
        <p:sp>
          <p:nvSpPr>
            <p:cNvPr id="14" name="Down Arrow 13"/>
            <p:cNvSpPr/>
            <p:nvPr/>
          </p:nvSpPr>
          <p:spPr>
            <a:xfrm>
              <a:off x="4259060" y="1828800"/>
              <a:ext cx="381000" cy="457200"/>
            </a:xfrm>
            <a:prstGeom prst="downArrow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4259060" y="4143530"/>
              <a:ext cx="381000" cy="457200"/>
            </a:xfrm>
            <a:prstGeom prst="downArrow">
              <a:avLst/>
            </a:prstGeom>
            <a:gradFill flip="none" rotWithShape="1">
              <a:gsLst>
                <a:gs pos="0">
                  <a:schemeClr val="accent6">
                    <a:lumMod val="75000"/>
                    <a:shade val="30000"/>
                    <a:satMod val="115000"/>
                  </a:schemeClr>
                </a:gs>
                <a:gs pos="50000">
                  <a:schemeClr val="accent6">
                    <a:lumMod val="75000"/>
                    <a:shade val="67500"/>
                    <a:satMod val="115000"/>
                  </a:schemeClr>
                </a:gs>
                <a:gs pos="100000">
                  <a:schemeClr val="accent6">
                    <a:lumMod val="7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Down Arrow 17"/>
          <p:cNvSpPr/>
          <p:nvPr/>
        </p:nvSpPr>
        <p:spPr>
          <a:xfrm rot="16200000">
            <a:off x="2970557" y="2987413"/>
            <a:ext cx="381000" cy="663315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268490" y="3030510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W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29162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10830" y="609600"/>
            <a:ext cx="3886200" cy="12192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Hot Reservoir at </a:t>
            </a:r>
            <a:r>
              <a:rPr lang="en-US" sz="2800" dirty="0" err="1" smtClean="0">
                <a:solidFill>
                  <a:schemeClr val="tx1"/>
                </a:solidFill>
              </a:rPr>
              <a:t>T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h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25820" y="1783081"/>
            <a:ext cx="38862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0830" y="4953000"/>
            <a:ext cx="3886200" cy="12192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Cold Reservoir at </a:t>
            </a:r>
            <a:r>
              <a:rPr lang="en-US" sz="2800" dirty="0" err="1" smtClean="0">
                <a:solidFill>
                  <a:schemeClr val="tx1"/>
                </a:solidFill>
              </a:rPr>
              <a:t>T</a:t>
            </a:r>
            <a:r>
              <a:rPr lang="en-US" sz="2800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25820" y="4953000"/>
            <a:ext cx="388620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06660" y="1828800"/>
            <a:ext cx="685800" cy="3124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54360" y="1828800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Q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h</a:t>
            </a:r>
            <a:endParaRPr lang="en-US" sz="2800" dirty="0"/>
          </a:p>
        </p:txBody>
      </p:sp>
      <p:sp>
        <p:nvSpPr>
          <p:cNvPr id="14" name="Down Arrow 13"/>
          <p:cNvSpPr/>
          <p:nvPr/>
        </p:nvSpPr>
        <p:spPr>
          <a:xfrm flipV="1">
            <a:off x="4259060" y="1828800"/>
            <a:ext cx="381000" cy="45720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30560" y="4143530"/>
            <a:ext cx="527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Q</a:t>
            </a:r>
            <a:r>
              <a:rPr lang="en-US" sz="2800" baseline="-25000" dirty="0"/>
              <a:t>c</a:t>
            </a:r>
            <a:endParaRPr lang="en-US" sz="2800" dirty="0"/>
          </a:p>
        </p:txBody>
      </p:sp>
      <p:sp>
        <p:nvSpPr>
          <p:cNvPr id="17" name="Down Arrow 16"/>
          <p:cNvSpPr/>
          <p:nvPr/>
        </p:nvSpPr>
        <p:spPr>
          <a:xfrm flipV="1">
            <a:off x="4259060" y="4143530"/>
            <a:ext cx="381000" cy="45720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10830" y="609600"/>
            <a:ext cx="3886200" cy="12192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Hot Reservoir at </a:t>
            </a:r>
            <a:r>
              <a:rPr lang="en-US" sz="2800" dirty="0" err="1" smtClean="0">
                <a:solidFill>
                  <a:schemeClr val="tx1"/>
                </a:solidFill>
              </a:rPr>
              <a:t>T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h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25820" y="1783081"/>
            <a:ext cx="38862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0830" y="4953000"/>
            <a:ext cx="3886200" cy="12192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Cold Reservoir at </a:t>
            </a:r>
            <a:r>
              <a:rPr lang="en-US" sz="2800" dirty="0" err="1" smtClean="0">
                <a:solidFill>
                  <a:schemeClr val="tx1"/>
                </a:solidFill>
              </a:rPr>
              <a:t>T</a:t>
            </a:r>
            <a:r>
              <a:rPr lang="en-US" sz="2800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25820" y="4953000"/>
            <a:ext cx="388620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06660" y="1828800"/>
            <a:ext cx="685800" cy="3124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54360" y="1828800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Q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h</a:t>
            </a:r>
            <a:endParaRPr lang="en-US" sz="2800" dirty="0"/>
          </a:p>
        </p:txBody>
      </p:sp>
      <p:sp>
        <p:nvSpPr>
          <p:cNvPr id="14" name="Down Arrow 13"/>
          <p:cNvSpPr/>
          <p:nvPr/>
        </p:nvSpPr>
        <p:spPr>
          <a:xfrm flipV="1">
            <a:off x="4259060" y="1828800"/>
            <a:ext cx="381000" cy="45720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30560" y="4143530"/>
            <a:ext cx="527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Q</a:t>
            </a:r>
            <a:r>
              <a:rPr lang="en-US" sz="2800" baseline="-25000" dirty="0"/>
              <a:t>c</a:t>
            </a:r>
            <a:endParaRPr lang="en-US" sz="2800" dirty="0"/>
          </a:p>
        </p:txBody>
      </p:sp>
      <p:sp>
        <p:nvSpPr>
          <p:cNvPr id="17" name="Down Arrow 16"/>
          <p:cNvSpPr/>
          <p:nvPr/>
        </p:nvSpPr>
        <p:spPr>
          <a:xfrm flipV="1">
            <a:off x="4259060" y="4143530"/>
            <a:ext cx="381000" cy="45720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&quot;No&quot; Symbol 11"/>
          <p:cNvSpPr/>
          <p:nvPr/>
        </p:nvSpPr>
        <p:spPr>
          <a:xfrm>
            <a:off x="1798820" y="644577"/>
            <a:ext cx="5546360" cy="5516380"/>
          </a:xfrm>
          <a:prstGeom prst="noSmoking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984290" y="2939320"/>
            <a:ext cx="1143000" cy="76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0830" y="609600"/>
            <a:ext cx="3886200" cy="12192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Hot Reservoir at </a:t>
            </a:r>
            <a:r>
              <a:rPr lang="en-US" sz="2800" dirty="0" err="1" smtClean="0">
                <a:solidFill>
                  <a:schemeClr val="tx1"/>
                </a:solidFill>
              </a:rPr>
              <a:t>T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h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25820" y="1783081"/>
            <a:ext cx="38862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0830" y="4953000"/>
            <a:ext cx="3886200" cy="12192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Cold Reservoir at </a:t>
            </a:r>
            <a:r>
              <a:rPr lang="en-US" sz="2800" dirty="0" err="1" smtClean="0">
                <a:solidFill>
                  <a:schemeClr val="tx1"/>
                </a:solidFill>
              </a:rPr>
              <a:t>T</a:t>
            </a:r>
            <a:r>
              <a:rPr lang="en-US" sz="2800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25820" y="4953000"/>
            <a:ext cx="388620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06660" y="2938072"/>
            <a:ext cx="685800" cy="201492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30560" y="4143530"/>
            <a:ext cx="527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Q</a:t>
            </a:r>
            <a:r>
              <a:rPr lang="en-US" sz="2800" baseline="-25000" dirty="0"/>
              <a:t>c</a:t>
            </a:r>
            <a:endParaRPr lang="en-US" sz="2800" dirty="0"/>
          </a:p>
        </p:txBody>
      </p:sp>
      <p:sp>
        <p:nvSpPr>
          <p:cNvPr id="17" name="Down Arrow 16"/>
          <p:cNvSpPr/>
          <p:nvPr/>
        </p:nvSpPr>
        <p:spPr>
          <a:xfrm>
            <a:off x="4259060" y="4143530"/>
            <a:ext cx="381000" cy="45720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6200000">
            <a:off x="2985521" y="2987413"/>
            <a:ext cx="381000" cy="663315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78549" y="3030510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W</a:t>
            </a:r>
            <a:endParaRPr lang="en-US" sz="2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678160" y="2939320"/>
            <a:ext cx="1143000" cy="76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0830" y="609600"/>
            <a:ext cx="3886200" cy="12192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Hot Reservoir at </a:t>
            </a:r>
            <a:r>
              <a:rPr lang="en-US" sz="2800" dirty="0" err="1" smtClean="0">
                <a:solidFill>
                  <a:schemeClr val="tx1"/>
                </a:solidFill>
              </a:rPr>
              <a:t>T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h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25820" y="1783081"/>
            <a:ext cx="38862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0830" y="4953000"/>
            <a:ext cx="3886200" cy="12192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Cold Reservoir at </a:t>
            </a:r>
            <a:r>
              <a:rPr lang="en-US" sz="2800" dirty="0" err="1" smtClean="0">
                <a:solidFill>
                  <a:schemeClr val="tx1"/>
                </a:solidFill>
              </a:rPr>
              <a:t>T</a:t>
            </a:r>
            <a:r>
              <a:rPr lang="en-US" sz="2800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25820" y="4953000"/>
            <a:ext cx="388620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06660" y="1828813"/>
            <a:ext cx="685800" cy="187375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30560" y="1924986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Q</a:t>
            </a:r>
            <a:r>
              <a:rPr lang="en-US" sz="2800" baseline="-25000" dirty="0" err="1" smtClean="0"/>
              <a:t>h</a:t>
            </a:r>
            <a:endParaRPr lang="en-US" sz="2800" dirty="0"/>
          </a:p>
        </p:txBody>
      </p:sp>
      <p:sp>
        <p:nvSpPr>
          <p:cNvPr id="17" name="Down Arrow 16"/>
          <p:cNvSpPr/>
          <p:nvPr/>
        </p:nvSpPr>
        <p:spPr>
          <a:xfrm>
            <a:off x="4244070" y="1880015"/>
            <a:ext cx="381000" cy="45720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6200000">
            <a:off x="5563830" y="2987414"/>
            <a:ext cx="381000" cy="663315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165932" y="3090470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W</a:t>
            </a:r>
            <a:endParaRPr lang="en-US" sz="2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678160" y="2939320"/>
            <a:ext cx="1143000" cy="76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0830" y="609600"/>
            <a:ext cx="3886200" cy="12192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Hot Reservoir at </a:t>
            </a:r>
            <a:r>
              <a:rPr lang="en-US" sz="2800" dirty="0" err="1" smtClean="0">
                <a:solidFill>
                  <a:schemeClr val="tx1"/>
                </a:solidFill>
              </a:rPr>
              <a:t>T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h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25820" y="1783081"/>
            <a:ext cx="38862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0830" y="4953000"/>
            <a:ext cx="3886200" cy="12192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Cold Reservoir at </a:t>
            </a:r>
            <a:r>
              <a:rPr lang="en-US" sz="2800" dirty="0" err="1" smtClean="0">
                <a:solidFill>
                  <a:schemeClr val="tx1"/>
                </a:solidFill>
              </a:rPr>
              <a:t>T</a:t>
            </a:r>
            <a:r>
              <a:rPr lang="en-US" sz="2800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25820" y="4953000"/>
            <a:ext cx="388620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06660" y="1828813"/>
            <a:ext cx="685800" cy="1873758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30560" y="1924986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Q</a:t>
            </a:r>
            <a:r>
              <a:rPr lang="en-US" sz="2800" baseline="-25000" dirty="0" err="1" smtClean="0"/>
              <a:t>h</a:t>
            </a:r>
            <a:endParaRPr lang="en-US" sz="2800" dirty="0"/>
          </a:p>
        </p:txBody>
      </p:sp>
      <p:sp>
        <p:nvSpPr>
          <p:cNvPr id="17" name="Down Arrow 16"/>
          <p:cNvSpPr/>
          <p:nvPr/>
        </p:nvSpPr>
        <p:spPr>
          <a:xfrm>
            <a:off x="4244070" y="1880015"/>
            <a:ext cx="381000" cy="45720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6200000">
            <a:off x="5563830" y="2987414"/>
            <a:ext cx="381000" cy="663315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165932" y="3090470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W</a:t>
            </a:r>
            <a:endParaRPr lang="en-US" sz="2800" dirty="0"/>
          </a:p>
        </p:txBody>
      </p:sp>
      <p:sp>
        <p:nvSpPr>
          <p:cNvPr id="13" name="&quot;No&quot; Symbol 12"/>
          <p:cNvSpPr/>
          <p:nvPr/>
        </p:nvSpPr>
        <p:spPr>
          <a:xfrm>
            <a:off x="1774060" y="642237"/>
            <a:ext cx="5546360" cy="5516380"/>
          </a:xfrm>
          <a:prstGeom prst="noSmoking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/>
          <p:nvPr/>
        </p:nvSpPr>
        <p:spPr>
          <a:xfrm>
            <a:off x="6880485" y="2908092"/>
            <a:ext cx="1379095" cy="1094282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6370820" y="1813805"/>
            <a:ext cx="14990" cy="22035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6403298" y="4002374"/>
            <a:ext cx="2081135" cy="24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001075" y="1399081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ym typeface="Symbol"/>
              </a:rPr>
              <a:t>P</a:t>
            </a:r>
            <a:endParaRPr lang="en-US" sz="2800" i="1" baseline="-25000" dirty="0"/>
          </a:p>
        </p:txBody>
      </p:sp>
      <p:sp>
        <p:nvSpPr>
          <p:cNvPr id="29" name="TextBox 28"/>
          <p:cNvSpPr txBox="1"/>
          <p:nvPr/>
        </p:nvSpPr>
        <p:spPr>
          <a:xfrm>
            <a:off x="8551902" y="3770025"/>
            <a:ext cx="388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ym typeface="Symbol"/>
              </a:rPr>
              <a:t>V</a:t>
            </a:r>
            <a:endParaRPr lang="en-US" sz="2800" i="1" baseline="-25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6880485" y="2908092"/>
            <a:ext cx="14090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/>
          <p:cNvSpPr/>
          <p:nvPr/>
        </p:nvSpPr>
        <p:spPr>
          <a:xfrm rot="5400000">
            <a:off x="7480083" y="2833116"/>
            <a:ext cx="119921" cy="164891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6850501" y="2848110"/>
            <a:ext cx="104932" cy="1049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8202101" y="2850610"/>
            <a:ext cx="104932" cy="1049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6680630" y="4027357"/>
            <a:ext cx="3690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>
                <a:sym typeface="Symbol"/>
              </a:rPr>
              <a:t>V</a:t>
            </a:r>
            <a:r>
              <a:rPr lang="en-US" sz="2000" i="1" baseline="-25000" dirty="0" smtClean="0">
                <a:sym typeface="Symbol"/>
              </a:rPr>
              <a:t>i</a:t>
            </a:r>
            <a:endParaRPr lang="en-US" sz="2000" i="1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8032230" y="4029857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err="1" smtClean="0">
                <a:sym typeface="Symbol"/>
              </a:rPr>
              <a:t>V</a:t>
            </a:r>
            <a:r>
              <a:rPr lang="en-US" sz="2000" i="1" baseline="-25000" dirty="0" err="1">
                <a:sym typeface="Symbol"/>
              </a:rPr>
              <a:t>f</a:t>
            </a:r>
            <a:endParaRPr lang="en-US" sz="2000" i="1" baseline="-25000" dirty="0"/>
          </a:p>
        </p:txBody>
      </p:sp>
      <p:grpSp>
        <p:nvGrpSpPr>
          <p:cNvPr id="41" name="Group 40"/>
          <p:cNvGrpSpPr/>
          <p:nvPr/>
        </p:nvGrpSpPr>
        <p:grpSpPr>
          <a:xfrm>
            <a:off x="944379" y="1244183"/>
            <a:ext cx="4364651" cy="3072983"/>
            <a:chOff x="254833" y="781986"/>
            <a:chExt cx="5249070" cy="3580152"/>
          </a:xfrm>
        </p:grpSpPr>
        <p:grpSp>
          <p:nvGrpSpPr>
            <p:cNvPr id="9" name="Group 8"/>
            <p:cNvGrpSpPr/>
            <p:nvPr/>
          </p:nvGrpSpPr>
          <p:grpSpPr>
            <a:xfrm>
              <a:off x="479700" y="1603947"/>
              <a:ext cx="5024203" cy="2758191"/>
              <a:chOff x="1813810" y="1588957"/>
              <a:chExt cx="5024203" cy="2758191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813810" y="1588957"/>
                <a:ext cx="4586990" cy="2758191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2251023" y="2024921"/>
                <a:ext cx="4586990" cy="188626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253523" y="2027421"/>
                <a:ext cx="2903093" cy="1886263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6">
                      <a:tint val="66000"/>
                      <a:satMod val="160000"/>
                    </a:schemeClr>
                  </a:gs>
                  <a:gs pos="50000">
                    <a:schemeClr val="accent6">
                      <a:tint val="44500"/>
                      <a:satMod val="160000"/>
                    </a:schemeClr>
                  </a:gs>
                  <a:gs pos="100000">
                    <a:schemeClr val="accent6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4976734" y="2029919"/>
                <a:ext cx="347272" cy="1886263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Arrow Connector 10"/>
            <p:cNvCxnSpPr>
              <a:endCxn id="7" idx="1"/>
            </p:cNvCxnSpPr>
            <p:nvPr/>
          </p:nvCxnSpPr>
          <p:spPr>
            <a:xfrm>
              <a:off x="2938087" y="2983042"/>
              <a:ext cx="704537" cy="499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3989897" y="2970550"/>
              <a:ext cx="704537" cy="499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893116" y="2278504"/>
              <a:ext cx="6846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err="1" smtClean="0">
                  <a:solidFill>
                    <a:srgbClr val="FF0000"/>
                  </a:solidFill>
                </a:rPr>
                <a:t>F</a:t>
              </a:r>
              <a:r>
                <a:rPr lang="en-US" sz="2800" i="1" baseline="-25000" dirty="0" err="1" smtClean="0">
                  <a:solidFill>
                    <a:srgbClr val="FF0000"/>
                  </a:solidFill>
                </a:rPr>
                <a:t>gas</a:t>
              </a:r>
              <a:endParaRPr lang="en-US" sz="2800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49857" y="2281003"/>
              <a:ext cx="11326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err="1" smtClean="0">
                  <a:solidFill>
                    <a:srgbClr val="FF0000"/>
                  </a:solidFill>
                </a:rPr>
                <a:t>F</a:t>
              </a:r>
              <a:r>
                <a:rPr lang="en-US" sz="2800" i="1" baseline="-25000" dirty="0" err="1" smtClean="0">
                  <a:solidFill>
                    <a:srgbClr val="FF0000"/>
                  </a:solidFill>
                </a:rPr>
                <a:t>external</a:t>
              </a:r>
              <a:endParaRPr lang="en-US" sz="2800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370959" y="2032417"/>
              <a:ext cx="347272" cy="1886263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2713234" y="1439056"/>
              <a:ext cx="94438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850644" y="781986"/>
              <a:ext cx="5597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 smtClean="0">
                  <a:sym typeface="Symbol"/>
                </a:rPr>
                <a:t>x</a:t>
              </a:r>
              <a:endParaRPr lang="en-US" sz="2800" i="1" baseline="-25000" dirty="0"/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254833" y="2473377"/>
              <a:ext cx="929390" cy="1049312"/>
            </a:xfrm>
            <a:prstGeom prst="rightArrow">
              <a:avLst/>
            </a:prstGeom>
            <a:gradFill flip="none" rotWithShape="1">
              <a:gsLst>
                <a:gs pos="0">
                  <a:schemeClr val="accent6">
                    <a:shade val="30000"/>
                    <a:satMod val="115000"/>
                  </a:schemeClr>
                </a:gs>
                <a:gs pos="50000">
                  <a:schemeClr val="accent6">
                    <a:shade val="67500"/>
                    <a:satMod val="115000"/>
                  </a:schemeClr>
                </a:gs>
                <a:gs pos="100000">
                  <a:schemeClr val="accent6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347128" y="2850630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ym typeface="Symbol"/>
              </a:rPr>
              <a:t>Q</a:t>
            </a:r>
            <a:endParaRPr lang="en-US" sz="2800" i="1" baseline="-25000" dirty="0"/>
          </a:p>
        </p:txBody>
      </p:sp>
    </p:spTree>
    <p:extLst>
      <p:ext uri="{BB962C8B-B14F-4D97-AF65-F5344CB8AC3E}">
        <p14:creationId xmlns:p14="http://schemas.microsoft.com/office/powerpoint/2010/main" val="3786113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678160" y="2924330"/>
            <a:ext cx="1143000" cy="76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0830" y="609600"/>
            <a:ext cx="3886200" cy="12192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Hot Reservoir at </a:t>
            </a:r>
            <a:r>
              <a:rPr lang="en-US" sz="2800" dirty="0" err="1" smtClean="0">
                <a:solidFill>
                  <a:schemeClr val="tx1"/>
                </a:solidFill>
              </a:rPr>
              <a:t>T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h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25820" y="1783081"/>
            <a:ext cx="38862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0830" y="4953000"/>
            <a:ext cx="3886200" cy="12192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Cold Reservoir at </a:t>
            </a:r>
            <a:r>
              <a:rPr lang="en-US" sz="2800" dirty="0" err="1" smtClean="0">
                <a:solidFill>
                  <a:schemeClr val="tx1"/>
                </a:solidFill>
              </a:rPr>
              <a:t>T</a:t>
            </a:r>
            <a:r>
              <a:rPr lang="en-US" sz="2800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25820" y="4953000"/>
            <a:ext cx="388620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06660" y="1828800"/>
            <a:ext cx="685800" cy="3124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611360" y="2543330"/>
            <a:ext cx="1676400" cy="1600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687560" y="2619530"/>
            <a:ext cx="1524000" cy="1447800"/>
          </a:xfrm>
          <a:prstGeom prst="ellipse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Engine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54360" y="1828800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Q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h</a:t>
            </a:r>
            <a:endParaRPr lang="en-US" sz="2800" dirty="0"/>
          </a:p>
        </p:txBody>
      </p:sp>
      <p:sp>
        <p:nvSpPr>
          <p:cNvPr id="14" name="Down Arrow 13"/>
          <p:cNvSpPr/>
          <p:nvPr/>
        </p:nvSpPr>
        <p:spPr>
          <a:xfrm>
            <a:off x="4259060" y="1828800"/>
            <a:ext cx="381000" cy="45720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30560" y="4143530"/>
            <a:ext cx="527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Q</a:t>
            </a:r>
            <a:r>
              <a:rPr lang="en-US" sz="2800" baseline="-25000" dirty="0"/>
              <a:t>c</a:t>
            </a:r>
            <a:endParaRPr lang="en-US" sz="2800" dirty="0"/>
          </a:p>
        </p:txBody>
      </p:sp>
      <p:sp>
        <p:nvSpPr>
          <p:cNvPr id="17" name="Down Arrow 16"/>
          <p:cNvSpPr/>
          <p:nvPr/>
        </p:nvSpPr>
        <p:spPr>
          <a:xfrm>
            <a:off x="4259060" y="4143530"/>
            <a:ext cx="381000" cy="45720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6200000">
            <a:off x="5413927" y="2987413"/>
            <a:ext cx="381000" cy="663315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881119" y="3030510"/>
            <a:ext cx="114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W</a:t>
            </a:r>
            <a:r>
              <a:rPr lang="en-US" sz="2800" baseline="-25000" dirty="0" err="1" smtClean="0"/>
              <a:t>engine</a:t>
            </a:r>
            <a:endParaRPr 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4678160" y="2924330"/>
            <a:ext cx="1143000" cy="762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10830" y="609600"/>
            <a:ext cx="3886200" cy="12192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Hot Reservoir at </a:t>
            </a:r>
            <a:r>
              <a:rPr lang="en-US" sz="2800" dirty="0" err="1" smtClean="0">
                <a:solidFill>
                  <a:schemeClr val="tx1"/>
                </a:solidFill>
              </a:rPr>
              <a:t>T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h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25820" y="1783081"/>
            <a:ext cx="38862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0830" y="4953000"/>
            <a:ext cx="3886200" cy="12192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Cold Reservoir at </a:t>
            </a:r>
            <a:r>
              <a:rPr lang="en-US" sz="2800" dirty="0" err="1" smtClean="0">
                <a:solidFill>
                  <a:schemeClr val="tx1"/>
                </a:solidFill>
              </a:rPr>
              <a:t>T</a:t>
            </a:r>
            <a:r>
              <a:rPr lang="en-US" sz="2800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25820" y="4953000"/>
            <a:ext cx="388620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06660" y="1828800"/>
            <a:ext cx="685800" cy="1918741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611360" y="2543330"/>
            <a:ext cx="1676400" cy="16002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3687560" y="2619530"/>
            <a:ext cx="1524000" cy="1447800"/>
          </a:xfrm>
          <a:prstGeom prst="ellipse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Engine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754360" y="1828800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Q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h</a:t>
            </a:r>
            <a:endParaRPr lang="en-US" sz="2800" dirty="0"/>
          </a:p>
        </p:txBody>
      </p:sp>
      <p:sp>
        <p:nvSpPr>
          <p:cNvPr id="14" name="Down Arrow 13"/>
          <p:cNvSpPr/>
          <p:nvPr/>
        </p:nvSpPr>
        <p:spPr>
          <a:xfrm>
            <a:off x="4259060" y="1828800"/>
            <a:ext cx="381000" cy="45720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 rot="16200000">
            <a:off x="5413927" y="2987413"/>
            <a:ext cx="381000" cy="663315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881119" y="3030510"/>
            <a:ext cx="114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W</a:t>
            </a:r>
            <a:r>
              <a:rPr lang="en-US" sz="2800" baseline="-25000" dirty="0" err="1" smtClean="0"/>
              <a:t>engine</a:t>
            </a:r>
            <a:endParaRPr lang="en-US" sz="2800" dirty="0"/>
          </a:p>
        </p:txBody>
      </p:sp>
      <p:sp>
        <p:nvSpPr>
          <p:cNvPr id="20" name="&quot;No&quot; Symbol 19"/>
          <p:cNvSpPr/>
          <p:nvPr/>
        </p:nvSpPr>
        <p:spPr>
          <a:xfrm>
            <a:off x="1798820" y="644577"/>
            <a:ext cx="5546360" cy="5516380"/>
          </a:xfrm>
          <a:prstGeom prst="noSmoking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10830" y="609600"/>
            <a:ext cx="3886200" cy="12192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Hot Reservoir at </a:t>
            </a:r>
            <a:r>
              <a:rPr lang="en-US" sz="2800" dirty="0" err="1" smtClean="0">
                <a:solidFill>
                  <a:schemeClr val="tx1"/>
                </a:solidFill>
              </a:rPr>
              <a:t>T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h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25820" y="1783081"/>
            <a:ext cx="3886200" cy="45719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10830" y="4953000"/>
            <a:ext cx="3886200" cy="1219200"/>
          </a:xfrm>
          <a:prstGeom prst="rect">
            <a:avLst/>
          </a:prstGeom>
          <a:gradFill flip="none" rotWithShape="1">
            <a:gsLst>
              <a:gs pos="0">
                <a:schemeClr val="tx2">
                  <a:tint val="66000"/>
                  <a:satMod val="160000"/>
                </a:schemeClr>
              </a:gs>
              <a:gs pos="50000">
                <a:schemeClr val="tx2">
                  <a:tint val="44500"/>
                  <a:satMod val="160000"/>
                </a:schemeClr>
              </a:gs>
              <a:gs pos="100000">
                <a:schemeClr val="tx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Cold Reservoir at </a:t>
            </a:r>
            <a:r>
              <a:rPr lang="en-US" sz="2800" dirty="0" err="1" smtClean="0">
                <a:solidFill>
                  <a:schemeClr val="tx1"/>
                </a:solidFill>
              </a:rPr>
              <a:t>T</a:t>
            </a:r>
            <a:r>
              <a:rPr lang="en-US" sz="2800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25820" y="4953000"/>
            <a:ext cx="3886200" cy="457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106660" y="1828800"/>
            <a:ext cx="685800" cy="31242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tint val="66000"/>
                  <a:satMod val="160000"/>
                </a:schemeClr>
              </a:gs>
              <a:gs pos="50000">
                <a:schemeClr val="bg1">
                  <a:lumMod val="50000"/>
                  <a:tint val="44500"/>
                  <a:satMod val="160000"/>
                </a:schemeClr>
              </a:gs>
              <a:gs pos="100000">
                <a:schemeClr val="bg1">
                  <a:lumMod val="50000"/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754360" y="1828800"/>
            <a:ext cx="5517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 smtClean="0">
                <a:solidFill>
                  <a:schemeClr val="tx1"/>
                </a:solidFill>
              </a:rPr>
              <a:t>Q</a:t>
            </a:r>
            <a:r>
              <a:rPr lang="en-US" sz="2800" baseline="-25000" dirty="0" err="1" smtClean="0">
                <a:solidFill>
                  <a:schemeClr val="tx1"/>
                </a:solidFill>
              </a:rPr>
              <a:t>h</a:t>
            </a:r>
            <a:endParaRPr lang="en-US" sz="2800" dirty="0"/>
          </a:p>
        </p:txBody>
      </p:sp>
      <p:sp>
        <p:nvSpPr>
          <p:cNvPr id="14" name="Down Arrow 13"/>
          <p:cNvSpPr/>
          <p:nvPr/>
        </p:nvSpPr>
        <p:spPr>
          <a:xfrm>
            <a:off x="4259060" y="1828800"/>
            <a:ext cx="381000" cy="45720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830560" y="4143530"/>
            <a:ext cx="5277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Q</a:t>
            </a:r>
            <a:r>
              <a:rPr lang="en-US" sz="2800" baseline="-25000" dirty="0"/>
              <a:t>c</a:t>
            </a:r>
            <a:endParaRPr lang="en-US" sz="2800" dirty="0"/>
          </a:p>
        </p:txBody>
      </p:sp>
      <p:sp>
        <p:nvSpPr>
          <p:cNvPr id="17" name="Down Arrow 16"/>
          <p:cNvSpPr/>
          <p:nvPr/>
        </p:nvSpPr>
        <p:spPr>
          <a:xfrm>
            <a:off x="4259060" y="4143530"/>
            <a:ext cx="381000" cy="457200"/>
          </a:xfrm>
          <a:prstGeom prst="downArrow">
            <a:avLst/>
          </a:prstGeom>
          <a:gradFill flip="none" rotWithShape="1">
            <a:gsLst>
              <a:gs pos="0">
                <a:schemeClr val="accent6">
                  <a:lumMod val="75000"/>
                  <a:shade val="30000"/>
                  <a:satMod val="115000"/>
                </a:schemeClr>
              </a:gs>
              <a:gs pos="50000">
                <a:schemeClr val="accent6">
                  <a:lumMod val="75000"/>
                  <a:shade val="67500"/>
                  <a:satMod val="115000"/>
                </a:schemeClr>
              </a:gs>
              <a:gs pos="100000">
                <a:schemeClr val="accent6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8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3028" y="1295400"/>
            <a:ext cx="30988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The picture shows the Anderson Ranch Dam and Reservoir.</a:t>
            </a:r>
          </a:p>
          <a:p>
            <a:pPr marL="0" indent="0">
              <a:buNone/>
            </a:pPr>
            <a:r>
              <a:rPr lang="en-US" sz="2400" dirty="0" smtClean="0"/>
              <a:t>If I take out a cup of </a:t>
            </a:r>
            <a:r>
              <a:rPr lang="en-US" sz="2400" dirty="0" smtClean="0"/>
              <a:t>water out of the reservoir, </a:t>
            </a:r>
            <a:r>
              <a:rPr lang="en-US" sz="2400" dirty="0" smtClean="0"/>
              <a:t>how much do the volume and the pressure of the water change?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7D1FB-7ED3-4D53-B026-4508F19EE3B8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pic>
        <p:nvPicPr>
          <p:cNvPr id="10158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171" y="1408567"/>
            <a:ext cx="5244280" cy="3520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88686" y="5123543"/>
            <a:ext cx="39043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n-US" sz="2400" dirty="0" smtClean="0"/>
              <a:t>Volume goes up, pressure down</a:t>
            </a:r>
          </a:p>
          <a:p>
            <a:pPr marL="342900" indent="-342900">
              <a:buAutoNum type="alphaLcParenR"/>
            </a:pPr>
            <a:r>
              <a:rPr lang="en-US" sz="2400" dirty="0" smtClean="0"/>
              <a:t>Volume goes down pressure goes up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94729" y="5087257"/>
            <a:ext cx="42299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c)  Volume goes down pressure goes down</a:t>
            </a:r>
          </a:p>
          <a:p>
            <a:r>
              <a:rPr lang="en-US" sz="2400" dirty="0" smtClean="0"/>
              <a:t>d)  You wouldn’t notice any difference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319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123.17.2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66343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By how much does the temperature of the hot reservoir change as </a:t>
            </a:r>
            <a:r>
              <a:rPr lang="en-US" dirty="0" err="1" smtClean="0"/>
              <a:t>Q</a:t>
            </a:r>
            <a:r>
              <a:rPr lang="en-US" baseline="-25000" dirty="0" err="1" smtClean="0"/>
              <a:t>h</a:t>
            </a:r>
            <a:r>
              <a:rPr lang="en-US" dirty="0" smtClean="0"/>
              <a:t> leaves?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0K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10K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100K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1000K</a:t>
            </a:r>
          </a:p>
          <a:p>
            <a:pPr marL="514350" indent="-514350">
              <a:buFont typeface="+mj-lt"/>
              <a:buAutoNum type="alphaLcParenR"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7D1FB-7ED3-4D53-B026-4508F19EE3B8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48073" y="1604424"/>
            <a:ext cx="2926669" cy="4177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89265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123.17.3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50114" cy="45259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What would you call the process shown in the energy transfer diagram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Adiabatic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Isobaric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Isothermal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Impossible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7D1FB-7ED3-4D53-B026-4508F19EE3B8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1559" y="1816903"/>
            <a:ext cx="2699489" cy="3852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52344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123.17.4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38914" cy="45259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dirty="0" smtClean="0"/>
              <a:t>What does the energy transfer diagram mean?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 smtClean="0"/>
              <a:t>Heat is turned into useful work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 smtClean="0"/>
              <a:t>Work is turned into waste energy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 smtClean="0"/>
              <a:t>Energy is turned into useful work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800" dirty="0" smtClean="0"/>
              <a:t>This is an impossible process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7D1FB-7ED3-4D53-B026-4508F19EE3B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816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70474" y="1422399"/>
            <a:ext cx="3652611" cy="4669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7481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123.17.4.5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would you call the process shown in the energy transfer diagram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Adiabatic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Isobaric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Isothermal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Impossible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7D1FB-7ED3-4D53-B026-4508F19EE3B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463" y="2459851"/>
            <a:ext cx="2264367" cy="2940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8448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00150" y="1308100"/>
            <a:ext cx="67437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85872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518</TotalTime>
  <Words>420</Words>
  <Application>Microsoft Office PowerPoint</Application>
  <PresentationFormat>On-screen Show (4:3)</PresentationFormat>
  <Paragraphs>115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Symbol</vt:lpstr>
      <vt:lpstr>Office Theme</vt:lpstr>
      <vt:lpstr>Question 123.17.1</vt:lpstr>
      <vt:lpstr>PowerPoint Presentation</vt:lpstr>
      <vt:lpstr>PowerPoint Presentation</vt:lpstr>
      <vt:lpstr>PowerPoint Presentation</vt:lpstr>
      <vt:lpstr>Question 123.17.2</vt:lpstr>
      <vt:lpstr>Question 123.17.3</vt:lpstr>
      <vt:lpstr>Question 123.17.4</vt:lpstr>
      <vt:lpstr>Question 123.17.4.5</vt:lpstr>
      <vt:lpstr>PowerPoint Presentation</vt:lpstr>
      <vt:lpstr>PowerPoint Presentation</vt:lpstr>
      <vt:lpstr>Question 123.17.5</vt:lpstr>
      <vt:lpstr>Question 123.17.6</vt:lpstr>
      <vt:lpstr>Question 123.17.7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10</cp:revision>
  <dcterms:created xsi:type="dcterms:W3CDTF">2011-10-20T02:27:08Z</dcterms:created>
  <dcterms:modified xsi:type="dcterms:W3CDTF">2017-03-27T16:49:38Z</dcterms:modified>
</cp:coreProperties>
</file>