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61" d="100"/>
          <a:sy n="61" d="100"/>
        </p:scale>
        <p:origin x="3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AB0D-9574-455B-8DB1-7A418D4921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C362E-E82C-4616-90D7-92D23865F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AB0D-9574-455B-8DB1-7A418D4921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C362E-E82C-4616-90D7-92D23865F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3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AB0D-9574-455B-8DB1-7A418D4921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C362E-E82C-4616-90D7-92D23865F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AB0D-9574-455B-8DB1-7A418D4921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C362E-E82C-4616-90D7-92D23865F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9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AB0D-9574-455B-8DB1-7A418D4921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C362E-E82C-4616-90D7-92D23865F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9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AB0D-9574-455B-8DB1-7A418D4921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C362E-E82C-4616-90D7-92D23865F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8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AB0D-9574-455B-8DB1-7A418D4921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C362E-E82C-4616-90D7-92D23865F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4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AB0D-9574-455B-8DB1-7A418D4921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C362E-E82C-4616-90D7-92D23865F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6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AB0D-9574-455B-8DB1-7A418D4921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C362E-E82C-4616-90D7-92D23865F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0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AB0D-9574-455B-8DB1-7A418D4921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C362E-E82C-4616-90D7-92D23865F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5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AB0D-9574-455B-8DB1-7A418D4921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C362E-E82C-4616-90D7-92D23865F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2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0AB0D-9574-455B-8DB1-7A418D492127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C362E-E82C-4616-90D7-92D23865F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1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724" y="53473"/>
            <a:ext cx="8923181" cy="618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/>
          <p:nvPr/>
        </p:nvSpPr>
        <p:spPr>
          <a:xfrm>
            <a:off x="3722077" y="1059757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77000" y="515825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03756" y="321961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889731" y="5225129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74477" y="698291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6262848" y="5158253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4136302" y="2641243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10038189" y="4932742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7682" y="100208"/>
            <a:ext cx="84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90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907190"/>
              </p:ext>
            </p:extLst>
          </p:nvPr>
        </p:nvGraphicFramePr>
        <p:xfrm>
          <a:off x="363257" y="638824"/>
          <a:ext cx="11373628" cy="448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4804">
                  <a:extLst>
                    <a:ext uri="{9D8B030D-6E8A-4147-A177-3AD203B41FA5}">
                      <a16:colId xmlns:a16="http://schemas.microsoft.com/office/drawing/2014/main" val="107872618"/>
                    </a:ext>
                  </a:extLst>
                </a:gridCol>
                <a:gridCol w="1624804">
                  <a:extLst>
                    <a:ext uri="{9D8B030D-6E8A-4147-A177-3AD203B41FA5}">
                      <a16:colId xmlns:a16="http://schemas.microsoft.com/office/drawing/2014/main" val="3550784841"/>
                    </a:ext>
                  </a:extLst>
                </a:gridCol>
                <a:gridCol w="1624804">
                  <a:extLst>
                    <a:ext uri="{9D8B030D-6E8A-4147-A177-3AD203B41FA5}">
                      <a16:colId xmlns:a16="http://schemas.microsoft.com/office/drawing/2014/main" val="3201173628"/>
                    </a:ext>
                  </a:extLst>
                </a:gridCol>
                <a:gridCol w="1624804">
                  <a:extLst>
                    <a:ext uri="{9D8B030D-6E8A-4147-A177-3AD203B41FA5}">
                      <a16:colId xmlns:a16="http://schemas.microsoft.com/office/drawing/2014/main" val="3718666574"/>
                    </a:ext>
                  </a:extLst>
                </a:gridCol>
                <a:gridCol w="1624804">
                  <a:extLst>
                    <a:ext uri="{9D8B030D-6E8A-4147-A177-3AD203B41FA5}">
                      <a16:colId xmlns:a16="http://schemas.microsoft.com/office/drawing/2014/main" val="1907035009"/>
                    </a:ext>
                  </a:extLst>
                </a:gridCol>
                <a:gridCol w="1624804">
                  <a:extLst>
                    <a:ext uri="{9D8B030D-6E8A-4147-A177-3AD203B41FA5}">
                      <a16:colId xmlns:a16="http://schemas.microsoft.com/office/drawing/2014/main" val="1846557715"/>
                    </a:ext>
                  </a:extLst>
                </a:gridCol>
                <a:gridCol w="1624804">
                  <a:extLst>
                    <a:ext uri="{9D8B030D-6E8A-4147-A177-3AD203B41FA5}">
                      <a16:colId xmlns:a16="http://schemas.microsoft.com/office/drawing/2014/main" val="2499317594"/>
                    </a:ext>
                  </a:extLst>
                </a:gridCol>
              </a:tblGrid>
              <a:tr h="896864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State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T(K)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P(</a:t>
                      </a:r>
                      <a:r>
                        <a:rPr lang="en-US" sz="3600" b="1" dirty="0" err="1" smtClean="0"/>
                        <a:t>kPa</a:t>
                      </a:r>
                      <a:r>
                        <a:rPr lang="en-US" sz="3600" b="1" dirty="0" smtClean="0"/>
                        <a:t>)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V(m</a:t>
                      </a:r>
                      <a:r>
                        <a:rPr lang="en-US" sz="3600" b="1" baseline="30000" dirty="0" smtClean="0"/>
                        <a:t>3</a:t>
                      </a:r>
                      <a:r>
                        <a:rPr lang="en-US" sz="3600" b="1" dirty="0" smtClean="0"/>
                        <a:t>)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N(</a:t>
                      </a:r>
                      <a:r>
                        <a:rPr lang="en-US" sz="3600" b="1" dirty="0" err="1" smtClean="0"/>
                        <a:t>mol</a:t>
                      </a:r>
                      <a:r>
                        <a:rPr lang="en-US" sz="3600" b="1" dirty="0" smtClean="0"/>
                        <a:t>)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49604"/>
                  </a:ext>
                </a:extLst>
              </a:tr>
              <a:tr h="896864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D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747101"/>
                  </a:ext>
                </a:extLst>
              </a:tr>
              <a:tr h="89686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A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9556"/>
                  </a:ext>
                </a:extLst>
              </a:tr>
              <a:tr h="896864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Process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Q(J)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W(J)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ym typeface="Symbol" panose="05050102010706020507" pitchFamily="18" charset="2"/>
                        </a:rPr>
                        <a:t></a:t>
                      </a:r>
                      <a:r>
                        <a:rPr lang="en-US" sz="3600" b="1" dirty="0" err="1" smtClean="0">
                          <a:sym typeface="Symbol" panose="05050102010706020507" pitchFamily="18" charset="2"/>
                        </a:rPr>
                        <a:t>E</a:t>
                      </a:r>
                      <a:r>
                        <a:rPr lang="en-US" sz="3600" b="1" baseline="-25000" dirty="0" err="1" smtClean="0">
                          <a:sym typeface="Symbol" panose="05050102010706020507" pitchFamily="18" charset="2"/>
                        </a:rPr>
                        <a:t>int</a:t>
                      </a:r>
                      <a:r>
                        <a:rPr lang="en-US" sz="3600" b="1" dirty="0" smtClean="0">
                          <a:sym typeface="Symbol" panose="05050102010706020507" pitchFamily="18" charset="2"/>
                        </a:rPr>
                        <a:t>(J)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err="1" smtClean="0"/>
                        <a:t>W</a:t>
                      </a:r>
                      <a:r>
                        <a:rPr lang="en-US" sz="3600" b="1" baseline="-25000" dirty="0" err="1" smtClean="0"/>
                        <a:t>eng</a:t>
                      </a:r>
                      <a:r>
                        <a:rPr lang="en-US" sz="3600" b="1" dirty="0" smtClean="0"/>
                        <a:t>(J)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err="1" smtClean="0"/>
                        <a:t>Q</a:t>
                      </a:r>
                      <a:r>
                        <a:rPr lang="en-US" sz="3600" b="1" baseline="-25000" dirty="0" err="1" smtClean="0"/>
                        <a:t>h</a:t>
                      </a:r>
                      <a:endParaRPr lang="en-US" sz="3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Q</a:t>
                      </a:r>
                      <a:r>
                        <a:rPr lang="en-US" sz="3600" b="1" baseline="-25000" dirty="0" smtClean="0"/>
                        <a:t>c</a:t>
                      </a:r>
                      <a:endParaRPr lang="en-US" sz="3600" b="1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361588"/>
                  </a:ext>
                </a:extLst>
              </a:tr>
              <a:tr h="896864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DA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322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90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2800" y="520700"/>
            <a:ext cx="8229600" cy="2616200"/>
          </a:xfrm>
        </p:spPr>
        <p:txBody>
          <a:bodyPr>
            <a:normAutofit/>
          </a:bodyPr>
          <a:lstStyle/>
          <a:p>
            <a:r>
              <a:rPr lang="en-US" dirty="0" smtClean="0"/>
              <a:t>Identify the type of process</a:t>
            </a:r>
          </a:p>
          <a:p>
            <a:r>
              <a:rPr lang="en-US" dirty="0" smtClean="0"/>
              <a:t>Write out the special equations for that process</a:t>
            </a:r>
          </a:p>
          <a:p>
            <a:r>
              <a:rPr lang="en-US" dirty="0" smtClean="0"/>
              <a:t>Symbolically solve for </a:t>
            </a:r>
            <a:r>
              <a:rPr lang="en-US" dirty="0" smtClean="0">
                <a:sym typeface="Symbol"/>
              </a:rPr>
              <a:t>E, Q, W, P, V, and T</a:t>
            </a:r>
          </a:p>
          <a:p>
            <a:r>
              <a:rPr lang="en-US" dirty="0" smtClean="0">
                <a:sym typeface="Symbol"/>
              </a:rPr>
              <a:t>Identify your contribution to </a:t>
            </a:r>
            <a:r>
              <a:rPr lang="en-US" dirty="0" err="1" smtClean="0">
                <a:sym typeface="Symbol"/>
              </a:rPr>
              <a:t>Q</a:t>
            </a:r>
            <a:r>
              <a:rPr lang="en-US" baseline="-25000" dirty="0" err="1" smtClean="0">
                <a:sym typeface="Symbol"/>
              </a:rPr>
              <a:t>h</a:t>
            </a:r>
            <a:r>
              <a:rPr lang="en-US" dirty="0" smtClean="0">
                <a:sym typeface="Symbol"/>
              </a:rPr>
              <a:t> and  Q</a:t>
            </a:r>
            <a:r>
              <a:rPr lang="en-US" baseline="-25000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</a:t>
            </a:r>
          </a:p>
          <a:p>
            <a:r>
              <a:rPr lang="en-US" dirty="0" smtClean="0">
                <a:sym typeface="Symbol"/>
              </a:rPr>
              <a:t>Fill in with numbers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902184" y="3517226"/>
                <a:ext cx="2557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=0.001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4" y="3517226"/>
                <a:ext cx="255793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902184" y="3998598"/>
                <a:ext cx="2557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=0.0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15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184" y="3998598"/>
                <a:ext cx="255793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346684" y="4477216"/>
                <a:ext cx="2557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1023</m:t>
                    </m:r>
                  </m:oMath>
                </a14:m>
                <a:r>
                  <a:rPr lang="en-US" dirty="0"/>
                  <a:t>K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684" y="4477216"/>
                <a:ext cx="2557931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610084" y="4901169"/>
                <a:ext cx="25579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293</m:t>
                      </m:r>
                      <m:r>
                        <m:rPr>
                          <m:nor/>
                        </m:rPr>
                        <a:rPr lang="en-US" dirty="0"/>
                        <m:t>K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084" y="4901169"/>
                <a:ext cx="255793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346683" y="5331936"/>
                <a:ext cx="2557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1mol</a:t>
                </a:r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683" y="5331936"/>
                <a:ext cx="2557931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87682" y="100208"/>
            <a:ext cx="84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1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46840" y="1244177"/>
            <a:ext cx="3777521" cy="466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14729" y="1244177"/>
            <a:ext cx="2241743" cy="4541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02344" y="3025227"/>
            <a:ext cx="2254127" cy="276062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02344" y="2605408"/>
            <a:ext cx="2254127" cy="432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3770233" y="1943875"/>
            <a:ext cx="705963" cy="1518846"/>
          </a:xfrm>
          <a:prstGeom prst="upArrow">
            <a:avLst/>
          </a:prstGeom>
          <a:gradFill flip="none" rotWithShape="1">
            <a:gsLst>
              <a:gs pos="100000">
                <a:srgbClr val="FF0000">
                  <a:shade val="30000"/>
                  <a:satMod val="115000"/>
                  <a:alpha val="23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3784683" y="5164606"/>
            <a:ext cx="705963" cy="801472"/>
          </a:xfrm>
          <a:prstGeom prst="upArrow">
            <a:avLst/>
          </a:prstGeom>
          <a:gradFill flip="none" rotWithShape="1">
            <a:gsLst>
              <a:gs pos="100000">
                <a:schemeClr val="accent6">
                  <a:lumMod val="75000"/>
                  <a:shade val="30000"/>
                  <a:satMod val="115000"/>
                  <a:alpha val="28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65382" y="5171600"/>
            <a:ext cx="65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Q</a:t>
            </a:r>
            <a:r>
              <a:rPr lang="en-US" sz="3600" baseline="-25000" dirty="0" err="1"/>
              <a:t>h</a:t>
            </a:r>
            <a:endParaRPr lang="en-US" sz="3600" baseline="-25000" dirty="0"/>
          </a:p>
        </p:txBody>
      </p:sp>
      <p:sp>
        <p:nvSpPr>
          <p:cNvPr id="16" name="Rectangle 15"/>
          <p:cNvSpPr/>
          <p:nvPr/>
        </p:nvSpPr>
        <p:spPr>
          <a:xfrm>
            <a:off x="2989852" y="3492326"/>
            <a:ext cx="2254127" cy="43254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4692" y="6130970"/>
            <a:ext cx="895584" cy="74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188960" y="211138"/>
            <a:ext cx="8229600" cy="1143000"/>
          </a:xfrm>
        </p:spPr>
        <p:txBody>
          <a:bodyPr/>
          <a:lstStyle/>
          <a:p>
            <a:r>
              <a:rPr lang="en-US" dirty="0" smtClean="0"/>
              <a:t>Process A to B</a:t>
            </a:r>
            <a:endParaRPr lang="en-US" dirty="0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7" y="1588654"/>
            <a:ext cx="4341384" cy="3034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7682" y="100208"/>
            <a:ext cx="84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4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54620" y="1469027"/>
            <a:ext cx="3777521" cy="466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22509" y="1469027"/>
            <a:ext cx="2241743" cy="4541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10124" y="2653251"/>
            <a:ext cx="2254127" cy="335745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10124" y="2230658"/>
            <a:ext cx="2254127" cy="432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3993003" y="1704030"/>
            <a:ext cx="705963" cy="1518846"/>
          </a:xfrm>
          <a:prstGeom prst="upArrow">
            <a:avLst/>
          </a:prstGeom>
          <a:gradFill flip="none" rotWithShape="1">
            <a:gsLst>
              <a:gs pos="100000">
                <a:srgbClr val="FF0000">
                  <a:shade val="30000"/>
                  <a:satMod val="115000"/>
                  <a:alpha val="23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97632" y="3117570"/>
            <a:ext cx="2254127" cy="43254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955800" y="326027"/>
            <a:ext cx="8229600" cy="1143000"/>
          </a:xfrm>
        </p:spPr>
        <p:txBody>
          <a:bodyPr/>
          <a:lstStyle/>
          <a:p>
            <a:r>
              <a:rPr lang="en-US" dirty="0" smtClean="0"/>
              <a:t>Process B to C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44778" y="6100998"/>
            <a:ext cx="4317167" cy="449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Insulator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943" y="2368374"/>
            <a:ext cx="4094629" cy="287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7682" y="100208"/>
            <a:ext cx="84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85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39630" y="1484017"/>
            <a:ext cx="3777521" cy="466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7519" y="1484017"/>
            <a:ext cx="2241743" cy="4541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95134" y="3207887"/>
            <a:ext cx="2254127" cy="281780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95134" y="2785288"/>
            <a:ext cx="2254127" cy="432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 flipV="1">
            <a:off x="3978013" y="2258660"/>
            <a:ext cx="705963" cy="1518846"/>
          </a:xfrm>
          <a:prstGeom prst="upArrow">
            <a:avLst/>
          </a:prstGeom>
          <a:gradFill flip="none" rotWithShape="1">
            <a:gsLst>
              <a:gs pos="100000">
                <a:srgbClr val="FF0000">
                  <a:shade val="30000"/>
                  <a:satMod val="115000"/>
                  <a:alpha val="23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82642" y="2128230"/>
            <a:ext cx="2254127" cy="43254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 flipV="1">
            <a:off x="3977473" y="5674266"/>
            <a:ext cx="705963" cy="801472"/>
          </a:xfrm>
          <a:prstGeom prst="upArrow">
            <a:avLst/>
          </a:prstGeom>
          <a:gradFill flip="none" rotWithShape="1">
            <a:gsLst>
              <a:gs pos="100000">
                <a:schemeClr val="accent1">
                  <a:shade val="30000"/>
                  <a:satMod val="115000"/>
                  <a:alpha val="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98212" y="5411440"/>
            <a:ext cx="625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Q</a:t>
            </a:r>
            <a:r>
              <a:rPr lang="en-US" sz="3600" baseline="-25000" dirty="0"/>
              <a:t>c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981200" y="341017"/>
            <a:ext cx="8229600" cy="1143000"/>
          </a:xfrm>
        </p:spPr>
        <p:txBody>
          <a:bodyPr/>
          <a:lstStyle/>
          <a:p>
            <a:r>
              <a:rPr lang="en-US" dirty="0" smtClean="0"/>
              <a:t>Process C to D</a:t>
            </a:r>
            <a:endParaRPr lang="en-US" dirty="0"/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40" y="1701800"/>
            <a:ext cx="4322761" cy="3016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7682" y="100208"/>
            <a:ext cx="84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9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41920" y="1484017"/>
            <a:ext cx="3777521" cy="46688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9809" y="1484017"/>
            <a:ext cx="2241743" cy="4541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97424" y="3612621"/>
            <a:ext cx="2254127" cy="241307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97424" y="3219998"/>
            <a:ext cx="2254127" cy="432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 flipV="1">
            <a:off x="3980303" y="2693370"/>
            <a:ext cx="705963" cy="1518846"/>
          </a:xfrm>
          <a:prstGeom prst="upArrow">
            <a:avLst/>
          </a:prstGeom>
          <a:gradFill flip="none" rotWithShape="1">
            <a:gsLst>
              <a:gs pos="100000">
                <a:srgbClr val="FF0000">
                  <a:shade val="30000"/>
                  <a:satMod val="115000"/>
                  <a:alpha val="23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84932" y="2562940"/>
            <a:ext cx="2254127" cy="43254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733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Process D to 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32078" y="6100998"/>
            <a:ext cx="4317167" cy="449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Insulator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034" y="2239749"/>
            <a:ext cx="4421966" cy="30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87682" y="100208"/>
            <a:ext cx="84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8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525747"/>
              </p:ext>
            </p:extLst>
          </p:nvPr>
        </p:nvGraphicFramePr>
        <p:xfrm>
          <a:off x="363257" y="638824"/>
          <a:ext cx="11373628" cy="448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4804">
                  <a:extLst>
                    <a:ext uri="{9D8B030D-6E8A-4147-A177-3AD203B41FA5}">
                      <a16:colId xmlns:a16="http://schemas.microsoft.com/office/drawing/2014/main" val="107872618"/>
                    </a:ext>
                  </a:extLst>
                </a:gridCol>
                <a:gridCol w="1624804">
                  <a:extLst>
                    <a:ext uri="{9D8B030D-6E8A-4147-A177-3AD203B41FA5}">
                      <a16:colId xmlns:a16="http://schemas.microsoft.com/office/drawing/2014/main" val="3550784841"/>
                    </a:ext>
                  </a:extLst>
                </a:gridCol>
                <a:gridCol w="1624804">
                  <a:extLst>
                    <a:ext uri="{9D8B030D-6E8A-4147-A177-3AD203B41FA5}">
                      <a16:colId xmlns:a16="http://schemas.microsoft.com/office/drawing/2014/main" val="3201173628"/>
                    </a:ext>
                  </a:extLst>
                </a:gridCol>
                <a:gridCol w="1624804">
                  <a:extLst>
                    <a:ext uri="{9D8B030D-6E8A-4147-A177-3AD203B41FA5}">
                      <a16:colId xmlns:a16="http://schemas.microsoft.com/office/drawing/2014/main" val="3718666574"/>
                    </a:ext>
                  </a:extLst>
                </a:gridCol>
                <a:gridCol w="1624804">
                  <a:extLst>
                    <a:ext uri="{9D8B030D-6E8A-4147-A177-3AD203B41FA5}">
                      <a16:colId xmlns:a16="http://schemas.microsoft.com/office/drawing/2014/main" val="1907035009"/>
                    </a:ext>
                  </a:extLst>
                </a:gridCol>
                <a:gridCol w="1624804">
                  <a:extLst>
                    <a:ext uri="{9D8B030D-6E8A-4147-A177-3AD203B41FA5}">
                      <a16:colId xmlns:a16="http://schemas.microsoft.com/office/drawing/2014/main" val="1846557715"/>
                    </a:ext>
                  </a:extLst>
                </a:gridCol>
                <a:gridCol w="1624804">
                  <a:extLst>
                    <a:ext uri="{9D8B030D-6E8A-4147-A177-3AD203B41FA5}">
                      <a16:colId xmlns:a16="http://schemas.microsoft.com/office/drawing/2014/main" val="2499317594"/>
                    </a:ext>
                  </a:extLst>
                </a:gridCol>
              </a:tblGrid>
              <a:tr h="896864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State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T(K)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P(</a:t>
                      </a:r>
                      <a:r>
                        <a:rPr lang="en-US" sz="3600" b="1" dirty="0" err="1" smtClean="0"/>
                        <a:t>kPa</a:t>
                      </a:r>
                      <a:r>
                        <a:rPr lang="en-US" sz="3600" b="1" dirty="0" smtClean="0"/>
                        <a:t>)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V(m</a:t>
                      </a:r>
                      <a:r>
                        <a:rPr lang="en-US" sz="3600" b="1" baseline="30000" dirty="0" smtClean="0"/>
                        <a:t>3</a:t>
                      </a:r>
                      <a:r>
                        <a:rPr lang="en-US" sz="3600" b="1" dirty="0" smtClean="0"/>
                        <a:t>)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N(</a:t>
                      </a:r>
                      <a:r>
                        <a:rPr lang="en-US" sz="3600" b="1" dirty="0" err="1" smtClean="0"/>
                        <a:t>mol</a:t>
                      </a:r>
                      <a:r>
                        <a:rPr lang="en-US" sz="3600" b="1" dirty="0" smtClean="0"/>
                        <a:t>)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49604"/>
                  </a:ext>
                </a:extLst>
              </a:tr>
              <a:tr h="896864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A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747101"/>
                  </a:ext>
                </a:extLst>
              </a:tr>
              <a:tr h="89686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B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9556"/>
                  </a:ext>
                </a:extLst>
              </a:tr>
              <a:tr h="896864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Process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Q(J)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W(J)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ym typeface="Symbol" panose="05050102010706020507" pitchFamily="18" charset="2"/>
                        </a:rPr>
                        <a:t></a:t>
                      </a:r>
                      <a:r>
                        <a:rPr lang="en-US" sz="3600" b="1" dirty="0" err="1" smtClean="0">
                          <a:sym typeface="Symbol" panose="05050102010706020507" pitchFamily="18" charset="2"/>
                        </a:rPr>
                        <a:t>E</a:t>
                      </a:r>
                      <a:r>
                        <a:rPr lang="en-US" sz="3600" b="1" baseline="-25000" dirty="0" err="1" smtClean="0">
                          <a:sym typeface="Symbol" panose="05050102010706020507" pitchFamily="18" charset="2"/>
                        </a:rPr>
                        <a:t>int</a:t>
                      </a:r>
                      <a:r>
                        <a:rPr lang="en-US" sz="3600" b="1" dirty="0" smtClean="0">
                          <a:sym typeface="Symbol" panose="05050102010706020507" pitchFamily="18" charset="2"/>
                        </a:rPr>
                        <a:t>(J)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err="1" smtClean="0"/>
                        <a:t>W</a:t>
                      </a:r>
                      <a:r>
                        <a:rPr lang="en-US" sz="3600" b="1" baseline="-25000" dirty="0" err="1" smtClean="0"/>
                        <a:t>eng</a:t>
                      </a:r>
                      <a:r>
                        <a:rPr lang="en-US" sz="3600" b="1" dirty="0" smtClean="0"/>
                        <a:t>(J)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err="1" smtClean="0"/>
                        <a:t>Q</a:t>
                      </a:r>
                      <a:r>
                        <a:rPr lang="en-US" sz="3600" b="1" baseline="-25000" dirty="0" err="1" smtClean="0"/>
                        <a:t>h</a:t>
                      </a:r>
                      <a:endParaRPr lang="en-US" sz="3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Q</a:t>
                      </a:r>
                      <a:r>
                        <a:rPr lang="en-US" sz="3600" b="1" baseline="-25000" dirty="0" smtClean="0"/>
                        <a:t>c</a:t>
                      </a:r>
                      <a:endParaRPr lang="en-US" sz="3600" b="1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361588"/>
                  </a:ext>
                </a:extLst>
              </a:tr>
              <a:tr h="896864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AB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322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88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072706"/>
              </p:ext>
            </p:extLst>
          </p:nvPr>
        </p:nvGraphicFramePr>
        <p:xfrm>
          <a:off x="363257" y="638824"/>
          <a:ext cx="11373628" cy="448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4804">
                  <a:extLst>
                    <a:ext uri="{9D8B030D-6E8A-4147-A177-3AD203B41FA5}">
                      <a16:colId xmlns:a16="http://schemas.microsoft.com/office/drawing/2014/main" val="107872618"/>
                    </a:ext>
                  </a:extLst>
                </a:gridCol>
                <a:gridCol w="1624804">
                  <a:extLst>
                    <a:ext uri="{9D8B030D-6E8A-4147-A177-3AD203B41FA5}">
                      <a16:colId xmlns:a16="http://schemas.microsoft.com/office/drawing/2014/main" val="3550784841"/>
                    </a:ext>
                  </a:extLst>
                </a:gridCol>
                <a:gridCol w="1624804">
                  <a:extLst>
                    <a:ext uri="{9D8B030D-6E8A-4147-A177-3AD203B41FA5}">
                      <a16:colId xmlns:a16="http://schemas.microsoft.com/office/drawing/2014/main" val="3201173628"/>
                    </a:ext>
                  </a:extLst>
                </a:gridCol>
                <a:gridCol w="1624804">
                  <a:extLst>
                    <a:ext uri="{9D8B030D-6E8A-4147-A177-3AD203B41FA5}">
                      <a16:colId xmlns:a16="http://schemas.microsoft.com/office/drawing/2014/main" val="3718666574"/>
                    </a:ext>
                  </a:extLst>
                </a:gridCol>
                <a:gridCol w="1624804">
                  <a:extLst>
                    <a:ext uri="{9D8B030D-6E8A-4147-A177-3AD203B41FA5}">
                      <a16:colId xmlns:a16="http://schemas.microsoft.com/office/drawing/2014/main" val="1907035009"/>
                    </a:ext>
                  </a:extLst>
                </a:gridCol>
                <a:gridCol w="1624804">
                  <a:extLst>
                    <a:ext uri="{9D8B030D-6E8A-4147-A177-3AD203B41FA5}">
                      <a16:colId xmlns:a16="http://schemas.microsoft.com/office/drawing/2014/main" val="1846557715"/>
                    </a:ext>
                  </a:extLst>
                </a:gridCol>
                <a:gridCol w="1624804">
                  <a:extLst>
                    <a:ext uri="{9D8B030D-6E8A-4147-A177-3AD203B41FA5}">
                      <a16:colId xmlns:a16="http://schemas.microsoft.com/office/drawing/2014/main" val="2499317594"/>
                    </a:ext>
                  </a:extLst>
                </a:gridCol>
              </a:tblGrid>
              <a:tr h="896864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State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T(K)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P(</a:t>
                      </a:r>
                      <a:r>
                        <a:rPr lang="en-US" sz="3600" b="1" dirty="0" err="1" smtClean="0"/>
                        <a:t>kPa</a:t>
                      </a:r>
                      <a:r>
                        <a:rPr lang="en-US" sz="3600" b="1" dirty="0" smtClean="0"/>
                        <a:t>)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V(m</a:t>
                      </a:r>
                      <a:r>
                        <a:rPr lang="en-US" sz="3600" b="1" baseline="30000" dirty="0" smtClean="0"/>
                        <a:t>3</a:t>
                      </a:r>
                      <a:r>
                        <a:rPr lang="en-US" sz="3600" b="1" dirty="0" smtClean="0"/>
                        <a:t>)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N(</a:t>
                      </a:r>
                      <a:r>
                        <a:rPr lang="en-US" sz="3600" b="1" dirty="0" err="1" smtClean="0"/>
                        <a:t>mol</a:t>
                      </a:r>
                      <a:r>
                        <a:rPr lang="en-US" sz="3600" b="1" dirty="0" smtClean="0"/>
                        <a:t>)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49604"/>
                  </a:ext>
                </a:extLst>
              </a:tr>
              <a:tr h="896864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B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747101"/>
                  </a:ext>
                </a:extLst>
              </a:tr>
              <a:tr h="89686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C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9556"/>
                  </a:ext>
                </a:extLst>
              </a:tr>
              <a:tr h="896864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Process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Q(J)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W(J)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ym typeface="Symbol" panose="05050102010706020507" pitchFamily="18" charset="2"/>
                        </a:rPr>
                        <a:t></a:t>
                      </a:r>
                      <a:r>
                        <a:rPr lang="en-US" sz="3600" b="1" dirty="0" err="1" smtClean="0">
                          <a:sym typeface="Symbol" panose="05050102010706020507" pitchFamily="18" charset="2"/>
                        </a:rPr>
                        <a:t>E</a:t>
                      </a:r>
                      <a:r>
                        <a:rPr lang="en-US" sz="3600" b="1" baseline="-25000" dirty="0" err="1" smtClean="0">
                          <a:sym typeface="Symbol" panose="05050102010706020507" pitchFamily="18" charset="2"/>
                        </a:rPr>
                        <a:t>int</a:t>
                      </a:r>
                      <a:r>
                        <a:rPr lang="en-US" sz="3600" b="1" dirty="0" smtClean="0">
                          <a:sym typeface="Symbol" panose="05050102010706020507" pitchFamily="18" charset="2"/>
                        </a:rPr>
                        <a:t>(J)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err="1" smtClean="0"/>
                        <a:t>W</a:t>
                      </a:r>
                      <a:r>
                        <a:rPr lang="en-US" sz="3600" b="1" baseline="-25000" dirty="0" err="1" smtClean="0"/>
                        <a:t>eng</a:t>
                      </a:r>
                      <a:r>
                        <a:rPr lang="en-US" sz="3600" b="1" dirty="0" smtClean="0"/>
                        <a:t>(J)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err="1" smtClean="0"/>
                        <a:t>Q</a:t>
                      </a:r>
                      <a:r>
                        <a:rPr lang="en-US" sz="3600" b="1" baseline="-25000" dirty="0" err="1" smtClean="0"/>
                        <a:t>h</a:t>
                      </a:r>
                      <a:endParaRPr lang="en-US" sz="3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Q</a:t>
                      </a:r>
                      <a:r>
                        <a:rPr lang="en-US" sz="3600" b="1" baseline="-25000" dirty="0" smtClean="0"/>
                        <a:t>c</a:t>
                      </a:r>
                      <a:endParaRPr lang="en-US" sz="3600" b="1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361588"/>
                  </a:ext>
                </a:extLst>
              </a:tr>
              <a:tr h="896864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BC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322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25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54198"/>
              </p:ext>
            </p:extLst>
          </p:nvPr>
        </p:nvGraphicFramePr>
        <p:xfrm>
          <a:off x="363257" y="638824"/>
          <a:ext cx="11373628" cy="448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4804">
                  <a:extLst>
                    <a:ext uri="{9D8B030D-6E8A-4147-A177-3AD203B41FA5}">
                      <a16:colId xmlns:a16="http://schemas.microsoft.com/office/drawing/2014/main" val="107872618"/>
                    </a:ext>
                  </a:extLst>
                </a:gridCol>
                <a:gridCol w="1624804">
                  <a:extLst>
                    <a:ext uri="{9D8B030D-6E8A-4147-A177-3AD203B41FA5}">
                      <a16:colId xmlns:a16="http://schemas.microsoft.com/office/drawing/2014/main" val="3550784841"/>
                    </a:ext>
                  </a:extLst>
                </a:gridCol>
                <a:gridCol w="1624804">
                  <a:extLst>
                    <a:ext uri="{9D8B030D-6E8A-4147-A177-3AD203B41FA5}">
                      <a16:colId xmlns:a16="http://schemas.microsoft.com/office/drawing/2014/main" val="3201173628"/>
                    </a:ext>
                  </a:extLst>
                </a:gridCol>
                <a:gridCol w="1624804">
                  <a:extLst>
                    <a:ext uri="{9D8B030D-6E8A-4147-A177-3AD203B41FA5}">
                      <a16:colId xmlns:a16="http://schemas.microsoft.com/office/drawing/2014/main" val="3718666574"/>
                    </a:ext>
                  </a:extLst>
                </a:gridCol>
                <a:gridCol w="1624804">
                  <a:extLst>
                    <a:ext uri="{9D8B030D-6E8A-4147-A177-3AD203B41FA5}">
                      <a16:colId xmlns:a16="http://schemas.microsoft.com/office/drawing/2014/main" val="1907035009"/>
                    </a:ext>
                  </a:extLst>
                </a:gridCol>
                <a:gridCol w="1624804">
                  <a:extLst>
                    <a:ext uri="{9D8B030D-6E8A-4147-A177-3AD203B41FA5}">
                      <a16:colId xmlns:a16="http://schemas.microsoft.com/office/drawing/2014/main" val="1846557715"/>
                    </a:ext>
                  </a:extLst>
                </a:gridCol>
                <a:gridCol w="1624804">
                  <a:extLst>
                    <a:ext uri="{9D8B030D-6E8A-4147-A177-3AD203B41FA5}">
                      <a16:colId xmlns:a16="http://schemas.microsoft.com/office/drawing/2014/main" val="2499317594"/>
                    </a:ext>
                  </a:extLst>
                </a:gridCol>
              </a:tblGrid>
              <a:tr h="896864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State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T(K)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P(</a:t>
                      </a:r>
                      <a:r>
                        <a:rPr lang="en-US" sz="3600" b="1" dirty="0" err="1" smtClean="0"/>
                        <a:t>kPa</a:t>
                      </a:r>
                      <a:r>
                        <a:rPr lang="en-US" sz="3600" b="1" dirty="0" smtClean="0"/>
                        <a:t>)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V(m</a:t>
                      </a:r>
                      <a:r>
                        <a:rPr lang="en-US" sz="3600" b="1" baseline="30000" dirty="0" smtClean="0"/>
                        <a:t>3</a:t>
                      </a:r>
                      <a:r>
                        <a:rPr lang="en-US" sz="3600" b="1" dirty="0" smtClean="0"/>
                        <a:t>)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N(</a:t>
                      </a:r>
                      <a:r>
                        <a:rPr lang="en-US" sz="3600" b="1" dirty="0" err="1" smtClean="0"/>
                        <a:t>mol</a:t>
                      </a:r>
                      <a:r>
                        <a:rPr lang="en-US" sz="3600" b="1" dirty="0" smtClean="0"/>
                        <a:t>)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49604"/>
                  </a:ext>
                </a:extLst>
              </a:tr>
              <a:tr h="896864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C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747101"/>
                  </a:ext>
                </a:extLst>
              </a:tr>
              <a:tr h="89686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D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59556"/>
                  </a:ext>
                </a:extLst>
              </a:tr>
              <a:tr h="896864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Process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Q(J)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W(J)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sym typeface="Symbol" panose="05050102010706020507" pitchFamily="18" charset="2"/>
                        </a:rPr>
                        <a:t></a:t>
                      </a:r>
                      <a:r>
                        <a:rPr lang="en-US" sz="3600" b="1" dirty="0" err="1" smtClean="0">
                          <a:sym typeface="Symbol" panose="05050102010706020507" pitchFamily="18" charset="2"/>
                        </a:rPr>
                        <a:t>E</a:t>
                      </a:r>
                      <a:r>
                        <a:rPr lang="en-US" sz="3600" b="1" baseline="-25000" dirty="0" err="1" smtClean="0">
                          <a:sym typeface="Symbol" panose="05050102010706020507" pitchFamily="18" charset="2"/>
                        </a:rPr>
                        <a:t>int</a:t>
                      </a:r>
                      <a:r>
                        <a:rPr lang="en-US" sz="3600" b="1" dirty="0" smtClean="0">
                          <a:sym typeface="Symbol" panose="05050102010706020507" pitchFamily="18" charset="2"/>
                        </a:rPr>
                        <a:t>(J)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err="1" smtClean="0"/>
                        <a:t>W</a:t>
                      </a:r>
                      <a:r>
                        <a:rPr lang="en-US" sz="3600" b="1" baseline="-25000" dirty="0" err="1" smtClean="0"/>
                        <a:t>eng</a:t>
                      </a:r>
                      <a:r>
                        <a:rPr lang="en-US" sz="3600" b="1" dirty="0" smtClean="0"/>
                        <a:t>(J)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err="1" smtClean="0"/>
                        <a:t>Q</a:t>
                      </a:r>
                      <a:r>
                        <a:rPr lang="en-US" sz="3600" b="1" baseline="-25000" dirty="0" err="1" smtClean="0"/>
                        <a:t>h</a:t>
                      </a:r>
                      <a:endParaRPr lang="en-US" sz="3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Q</a:t>
                      </a:r>
                      <a:r>
                        <a:rPr lang="en-US" sz="3600" b="1" baseline="-25000" dirty="0" smtClean="0"/>
                        <a:t>c</a:t>
                      </a:r>
                      <a:endParaRPr lang="en-US" sz="3600" b="1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361588"/>
                  </a:ext>
                </a:extLst>
              </a:tr>
              <a:tr h="896864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CD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322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564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175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Symbol</vt:lpstr>
      <vt:lpstr>Office Theme</vt:lpstr>
      <vt:lpstr>PowerPoint Presentation</vt:lpstr>
      <vt:lpstr>PowerPoint Presentation</vt:lpstr>
      <vt:lpstr>Process A to B</vt:lpstr>
      <vt:lpstr>Process B to C</vt:lpstr>
      <vt:lpstr>Process C to D</vt:lpstr>
      <vt:lpstr>Process D to A</vt:lpstr>
      <vt:lpstr>PowerPoint Presentation</vt:lpstr>
      <vt:lpstr>PowerPoint Presentation</vt:lpstr>
      <vt:lpstr>PowerPoint Presentation</vt:lpstr>
      <vt:lpstr>PowerPoint Presentation</vt:lpstr>
    </vt:vector>
  </TitlesOfParts>
  <Company>Brigham Young University - 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A to B</dc:title>
  <dc:creator>Lines, Todd</dc:creator>
  <cp:lastModifiedBy>Lines, Todd</cp:lastModifiedBy>
  <cp:revision>2</cp:revision>
  <cp:lastPrinted>2017-03-29T21:59:10Z</cp:lastPrinted>
  <dcterms:created xsi:type="dcterms:W3CDTF">2017-03-29T21:44:37Z</dcterms:created>
  <dcterms:modified xsi:type="dcterms:W3CDTF">2017-03-29T21:59:17Z</dcterms:modified>
</cp:coreProperties>
</file>