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95" r:id="rId4"/>
    <p:sldId id="413" r:id="rId5"/>
    <p:sldId id="414" r:id="rId6"/>
    <p:sldId id="415" r:id="rId7"/>
    <p:sldId id="322" r:id="rId8"/>
    <p:sldId id="416" r:id="rId9"/>
    <p:sldId id="417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33" r:id="rId20"/>
    <p:sldId id="334" r:id="rId21"/>
    <p:sldId id="353" r:id="rId22"/>
    <p:sldId id="354" r:id="rId23"/>
    <p:sldId id="335" r:id="rId24"/>
    <p:sldId id="336" r:id="rId25"/>
    <p:sldId id="337" r:id="rId26"/>
    <p:sldId id="338" r:id="rId27"/>
    <p:sldId id="339" r:id="rId28"/>
    <p:sldId id="341" r:id="rId29"/>
    <p:sldId id="342" r:id="rId30"/>
    <p:sldId id="343" r:id="rId31"/>
    <p:sldId id="344" r:id="rId32"/>
    <p:sldId id="345" r:id="rId33"/>
    <p:sldId id="360" r:id="rId34"/>
    <p:sldId id="346" r:id="rId35"/>
    <p:sldId id="347" r:id="rId36"/>
    <p:sldId id="348" r:id="rId37"/>
    <p:sldId id="349" r:id="rId38"/>
    <p:sldId id="340" r:id="rId39"/>
    <p:sldId id="350" r:id="rId40"/>
    <p:sldId id="351" r:id="rId41"/>
    <p:sldId id="352" r:id="rId42"/>
    <p:sldId id="3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5450C-C3AC-49C3-AB73-EAE6F44BA868}" v="13" dt="2025-04-21T23:13:5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F65450C-C3AC-49C3-AB73-EAE6F44BA868}"/>
    <pc:docChg chg="undo custSel addSld delSld modSld sldOrd">
      <pc:chgData name="Lines, Todd" userId="afaf7c3a-e8aa-4568-882a-02ad8f9e19b0" providerId="ADAL" clId="{CF65450C-C3AC-49C3-AB73-EAE6F44BA868}" dt="2025-04-23T16:01:24.456" v="182" actId="47"/>
      <pc:docMkLst>
        <pc:docMk/>
      </pc:docMkLst>
      <pc:sldChg chg="modSp mod">
        <pc:chgData name="Lines, Todd" userId="afaf7c3a-e8aa-4568-882a-02ad8f9e19b0" providerId="ADAL" clId="{CF65450C-C3AC-49C3-AB73-EAE6F44BA868}" dt="2025-04-21T23:14:39.336" v="175" actId="20577"/>
        <pc:sldMkLst>
          <pc:docMk/>
          <pc:sldMk cId="0" sldId="338"/>
        </pc:sldMkLst>
        <pc:spChg chg="mod">
          <ac:chgData name="Lines, Todd" userId="afaf7c3a-e8aa-4568-882a-02ad8f9e19b0" providerId="ADAL" clId="{CF65450C-C3AC-49C3-AB73-EAE6F44BA868}" dt="2025-04-21T23:14:39.336" v="175" actId="20577"/>
          <ac:spMkLst>
            <pc:docMk/>
            <pc:sldMk cId="0" sldId="338"/>
            <ac:spMk id="157699" creationId="{00000000-0000-0000-0000-000000000000}"/>
          </ac:spMkLst>
        </pc:spChg>
      </pc:sldChg>
      <pc:sldChg chg="ord">
        <pc:chgData name="Lines, Todd" userId="afaf7c3a-e8aa-4568-882a-02ad8f9e19b0" providerId="ADAL" clId="{CF65450C-C3AC-49C3-AB73-EAE6F44BA868}" dt="2025-04-21T23:16:13.925" v="179"/>
        <pc:sldMkLst>
          <pc:docMk/>
          <pc:sldMk cId="0" sldId="344"/>
        </pc:sldMkLst>
      </pc:sldChg>
      <pc:sldChg chg="ord">
        <pc:chgData name="Lines, Todd" userId="afaf7c3a-e8aa-4568-882a-02ad8f9e19b0" providerId="ADAL" clId="{CF65450C-C3AC-49C3-AB73-EAE6F44BA868}" dt="2025-04-21T23:16:18.307" v="181"/>
        <pc:sldMkLst>
          <pc:docMk/>
          <pc:sldMk cId="0" sldId="345"/>
        </pc:sldMkLst>
      </pc:sldChg>
      <pc:sldChg chg="modSp mod">
        <pc:chgData name="Lines, Todd" userId="afaf7c3a-e8aa-4568-882a-02ad8f9e19b0" providerId="ADAL" clId="{CF65450C-C3AC-49C3-AB73-EAE6F44BA868}" dt="2025-04-21T23:11:06.190" v="116" actId="20577"/>
        <pc:sldMkLst>
          <pc:docMk/>
          <pc:sldMk cId="3800294326" sldId="359"/>
        </pc:sldMkLst>
        <pc:spChg chg="mod">
          <ac:chgData name="Lines, Todd" userId="afaf7c3a-e8aa-4568-882a-02ad8f9e19b0" providerId="ADAL" clId="{CF65450C-C3AC-49C3-AB73-EAE6F44BA868}" dt="2025-04-21T23:11:06.190" v="116" actId="20577"/>
          <ac:spMkLst>
            <pc:docMk/>
            <pc:sldMk cId="3800294326" sldId="359"/>
            <ac:spMk id="33796" creationId="{00000000-0000-0000-0000-000000000000}"/>
          </ac:spMkLst>
        </pc:spChg>
      </pc:sldChg>
      <pc:sldChg chg="ord">
        <pc:chgData name="Lines, Todd" userId="afaf7c3a-e8aa-4568-882a-02ad8f9e19b0" providerId="ADAL" clId="{CF65450C-C3AC-49C3-AB73-EAE6F44BA868}" dt="2025-04-21T23:16:12.032" v="177"/>
        <pc:sldMkLst>
          <pc:docMk/>
          <pc:sldMk cId="12986756" sldId="360"/>
        </pc:sldMkLst>
      </pc:sldChg>
      <pc:sldChg chg="delSp modSp mod">
        <pc:chgData name="Lines, Todd" userId="afaf7c3a-e8aa-4568-882a-02ad8f9e19b0" providerId="ADAL" clId="{CF65450C-C3AC-49C3-AB73-EAE6F44BA868}" dt="2025-04-21T23:13:20.608" v="144" actId="1076"/>
        <pc:sldMkLst>
          <pc:docMk/>
          <pc:sldMk cId="3372940026" sldId="363"/>
        </pc:sldMkLst>
        <pc:spChg chg="mod topLvl">
          <ac:chgData name="Lines, Todd" userId="afaf7c3a-e8aa-4568-882a-02ad8f9e19b0" providerId="ADAL" clId="{CF65450C-C3AC-49C3-AB73-EAE6F44BA868}" dt="2025-04-21T23:12:40.095" v="121" actId="14100"/>
          <ac:spMkLst>
            <pc:docMk/>
            <pc:sldMk cId="3372940026" sldId="363"/>
            <ac:spMk id="37895" creationId="{00000000-0000-0000-0000-000000000000}"/>
          </ac:spMkLst>
        </pc:spChg>
        <pc:spChg chg="mod topLvl">
          <ac:chgData name="Lines, Todd" userId="afaf7c3a-e8aa-4568-882a-02ad8f9e19b0" providerId="ADAL" clId="{CF65450C-C3AC-49C3-AB73-EAE6F44BA868}" dt="2025-04-21T23:12:46.959" v="127" actId="1038"/>
          <ac:spMkLst>
            <pc:docMk/>
            <pc:sldMk cId="3372940026" sldId="363"/>
            <ac:spMk id="37896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3:13.310" v="142" actId="1035"/>
          <ac:spMkLst>
            <pc:docMk/>
            <pc:sldMk cId="3372940026" sldId="363"/>
            <ac:spMk id="37898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0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3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4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5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6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22.463" v="118" actId="207"/>
          <ac:spMkLst>
            <pc:docMk/>
            <pc:sldMk cId="3372940026" sldId="363"/>
            <ac:spMk id="37907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8" creationId="{00000000-0000-0000-0000-000000000000}"/>
          </ac:spMkLst>
        </pc:spChg>
        <pc:grpChg chg="mod">
          <ac:chgData name="Lines, Todd" userId="afaf7c3a-e8aa-4568-882a-02ad8f9e19b0" providerId="ADAL" clId="{CF65450C-C3AC-49C3-AB73-EAE6F44BA868}" dt="2025-04-21T23:13:20.608" v="144" actId="1076"/>
          <ac:grpSpMkLst>
            <pc:docMk/>
            <pc:sldMk cId="3372940026" sldId="363"/>
            <ac:grpSpMk id="37897" creationId="{00000000-0000-0000-0000-000000000000}"/>
          </ac:grpSpMkLst>
        </pc:grpChg>
      </pc:sldChg>
      <pc:sldChg chg="addSp delSp modSp mod">
        <pc:chgData name="Lines, Todd" userId="afaf7c3a-e8aa-4568-882a-02ad8f9e19b0" providerId="ADAL" clId="{CF65450C-C3AC-49C3-AB73-EAE6F44BA868}" dt="2025-04-21T23:13:56.435" v="148"/>
        <pc:sldMkLst>
          <pc:docMk/>
          <pc:sldMk cId="196427517" sldId="364"/>
        </pc:sldMkLst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3" creationId="{8490C81D-79AC-348D-544B-165C1DEA9841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4" creationId="{38CB9852-9019-6510-CEF1-CBED9CD583F7}"/>
          </ac:spMkLst>
        </pc:spChg>
        <pc:spChg chg="add 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5" creationId="{EB4ABE00-0A2E-C409-F706-52F76175709F}"/>
          </ac:spMkLst>
        </pc:spChg>
        <pc:spChg chg="add 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6" creationId="{0B9B2103-6849-1CDD-6631-0956A1B4C3C6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8" creationId="{94ED34C7-7BCA-46DD-9143-CAFE93DD8C93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0" creationId="{E6387E4C-150E-F731-75D1-2D0956BF0C7C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3" creationId="{C3BBA76F-F303-AD1C-EA2A-9FC9A1F7BD55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4" creationId="{275589CF-CE46-5766-BBCA-0D5651CFD7EE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5" creationId="{6A0BDE36-40B1-57FF-ACD8-188DA5B12BF4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6" creationId="{77A5B3AE-77F8-B24F-78C2-BC48D2814EBF}"/>
          </ac:spMkLst>
        </pc:spChg>
        <pc:spChg chg="mod">
          <ac:chgData name="Lines, Todd" userId="afaf7c3a-e8aa-4568-882a-02ad8f9e19b0" providerId="ADAL" clId="{CF65450C-C3AC-49C3-AB73-EAE6F44BA868}" dt="2025-04-21T23:13:53.457" v="146" actId="1076"/>
          <ac:spMkLst>
            <pc:docMk/>
            <pc:sldMk cId="196427517" sldId="364"/>
            <ac:spMk id="38915" creationId="{00000000-0000-0000-0000-000000000000}"/>
          </ac:spMkLst>
        </pc:spChg>
      </pc:sldChg>
      <pc:sldChg chg="add">
        <pc:chgData name="Lines, Todd" userId="afaf7c3a-e8aa-4568-882a-02ad8f9e19b0" providerId="ADAL" clId="{CF65450C-C3AC-49C3-AB73-EAE6F44BA868}" dt="2025-04-21T18:54:35.270" v="0"/>
        <pc:sldMkLst>
          <pc:docMk/>
          <pc:sldMk cId="334218388" sldId="395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2400374094" sldId="402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1152991125" sldId="403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4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5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517269628" sldId="406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7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8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9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0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1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2"/>
        </pc:sldMkLst>
      </pc:sldChg>
      <pc:sldChg chg="addSp delSp modSp new mod">
        <pc:chgData name="Lines, Todd" userId="afaf7c3a-e8aa-4568-882a-02ad8f9e19b0" providerId="ADAL" clId="{CF65450C-C3AC-49C3-AB73-EAE6F44BA868}" dt="2025-04-21T19:00:11.775" v="93" actId="1076"/>
        <pc:sldMkLst>
          <pc:docMk/>
          <pc:sldMk cId="163993111" sldId="413"/>
        </pc:sldMkLst>
        <pc:spChg chg="mod">
          <ac:chgData name="Lines, Todd" userId="afaf7c3a-e8aa-4568-882a-02ad8f9e19b0" providerId="ADAL" clId="{CF65450C-C3AC-49C3-AB73-EAE6F44BA868}" dt="2025-04-21T18:54:54.978" v="8" actId="20577"/>
          <ac:spMkLst>
            <pc:docMk/>
            <pc:sldMk cId="163993111" sldId="413"/>
            <ac:spMk id="2" creationId="{B93FF81D-8425-CCD0-5194-A03D9EA0D08E}"/>
          </ac:spMkLst>
        </pc:spChg>
        <pc:spChg chg="mod">
          <ac:chgData name="Lines, Todd" userId="afaf7c3a-e8aa-4568-882a-02ad8f9e19b0" providerId="ADAL" clId="{CF65450C-C3AC-49C3-AB73-EAE6F44BA868}" dt="2025-04-21T18:57:37.351" v="25" actId="20577"/>
          <ac:spMkLst>
            <pc:docMk/>
            <pc:sldMk cId="163993111" sldId="413"/>
            <ac:spMk id="3" creationId="{8BE88026-C5FA-64C5-CBB9-99B2B8330817}"/>
          </ac:spMkLst>
        </pc:spChg>
        <pc:spChg chg="add 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8" creationId="{7594D1C0-A876-7B97-F577-BA44ACD2F0F5}"/>
          </ac:spMkLst>
        </pc:spChg>
        <pc:spChg chg="add 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9" creationId="{80DB0C21-30FC-3021-DC47-3821A0794007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22" creationId="{A92EF04E-E9C1-2B39-52C3-6A001CF5FE18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28" creationId="{6B17B21C-7F18-A975-50A6-052E09F6A023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36" creationId="{6691B8B0-8D2F-C452-B2AD-672340C690C3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46" creationId="{24004986-85D8-C401-1940-B132252EF6B6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58" creationId="{E0B3D6B5-8634-340A-FC73-845FF382FABA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59" creationId="{68E08D7F-4085-27E5-FD16-6B0618292307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64" creationId="{980F77D3-BF19-D51D-713C-0625333087EF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65" creationId="{811A4A40-2F18-C740-F2C9-A6CEE9543FB8}"/>
          </ac:spMkLst>
        </pc:spChg>
      </pc:sldChg>
      <pc:sldChg chg="addSp modSp add mod">
        <pc:chgData name="Lines, Todd" userId="afaf7c3a-e8aa-4568-882a-02ad8f9e19b0" providerId="ADAL" clId="{CF65450C-C3AC-49C3-AB73-EAE6F44BA868}" dt="2025-04-21T19:00:27.634" v="95" actId="1076"/>
        <pc:sldMkLst>
          <pc:docMk/>
          <pc:sldMk cId="3083517795" sldId="414"/>
        </pc:sldMkLst>
        <pc:spChg chg="mod">
          <ac:chgData name="Lines, Todd" userId="afaf7c3a-e8aa-4568-882a-02ad8f9e19b0" providerId="ADAL" clId="{CF65450C-C3AC-49C3-AB73-EAE6F44BA868}" dt="2025-04-21T18:58:40.805" v="91" actId="20577"/>
          <ac:spMkLst>
            <pc:docMk/>
            <pc:sldMk cId="3083517795" sldId="414"/>
            <ac:spMk id="3" creationId="{95638C9E-CC2C-4CEB-62F7-9DAA61375F80}"/>
          </ac:spMkLst>
        </pc:spChg>
        <pc:spChg chg="add 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9" creationId="{9DB859DC-F55A-49D3-01FB-46EB3216016E}"/>
          </ac:spMkLst>
        </pc:spChg>
        <pc:spChg chg="add 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0" creationId="{0C2B3AFB-2951-1B9C-759C-F4867C8196D9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6" creationId="{94EF2DA7-10EA-D7C0-9FC3-987AC4597223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8" creationId="{1FCB0B37-FA8A-C1C6-1DA6-3F0BAC5EB7E3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20" creationId="{8895DA9F-27CC-5484-C624-E955D3B422F9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32" creationId="{47734429-A6FD-BEA7-B0C4-2A0EB3A0A777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40" creationId="{F46EAD77-5805-1EAA-2DEC-D69C085D658F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43" creationId="{D728DFF6-B601-1EE8-1D77-91C7E5472EDC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52" creationId="{617263F2-2A2D-1D7E-7A1A-C363D26C9F48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72" creationId="{CC2D3A22-09F8-5929-5A0B-DB7470076F64}"/>
          </ac:spMkLst>
        </pc:spChg>
      </pc:sldChg>
      <pc:sldChg chg="add">
        <pc:chgData name="Lines, Todd" userId="afaf7c3a-e8aa-4568-882a-02ad8f9e19b0" providerId="ADAL" clId="{CF65450C-C3AC-49C3-AB73-EAE6F44BA868}" dt="2025-04-21T19:01:46.888" v="96"/>
        <pc:sldMkLst>
          <pc:docMk/>
          <pc:sldMk cId="3770330455" sldId="415"/>
        </pc:sldMkLst>
      </pc:sldChg>
      <pc:sldChg chg="modSp new mod">
        <pc:chgData name="Lines, Todd" userId="afaf7c3a-e8aa-4568-882a-02ad8f9e19b0" providerId="ADAL" clId="{CF65450C-C3AC-49C3-AB73-EAE6F44BA868}" dt="2025-04-21T19:05:47.440" v="108" actId="12"/>
        <pc:sldMkLst>
          <pc:docMk/>
          <pc:sldMk cId="3190594628" sldId="416"/>
        </pc:sldMkLst>
        <pc:spChg chg="mod">
          <ac:chgData name="Lines, Todd" userId="afaf7c3a-e8aa-4568-882a-02ad8f9e19b0" providerId="ADAL" clId="{CF65450C-C3AC-49C3-AB73-EAE6F44BA868}" dt="2025-04-21T19:05:33.593" v="104" actId="20577"/>
          <ac:spMkLst>
            <pc:docMk/>
            <pc:sldMk cId="3190594628" sldId="416"/>
            <ac:spMk id="2" creationId="{CB4C63A8-5732-B84A-DE9B-0CF9549D3C35}"/>
          </ac:spMkLst>
        </pc:spChg>
        <pc:spChg chg="mod">
          <ac:chgData name="Lines, Todd" userId="afaf7c3a-e8aa-4568-882a-02ad8f9e19b0" providerId="ADAL" clId="{CF65450C-C3AC-49C3-AB73-EAE6F44BA868}" dt="2025-04-21T19:05:47.440" v="108" actId="12"/>
          <ac:spMkLst>
            <pc:docMk/>
            <pc:sldMk cId="3190594628" sldId="416"/>
            <ac:spMk id="3" creationId="{361E5164-ED0F-16CE-A40A-33B97650019D}"/>
          </ac:spMkLst>
        </pc:spChg>
      </pc:sldChg>
      <pc:sldChg chg="add del">
        <pc:chgData name="Lines, Todd" userId="afaf7c3a-e8aa-4568-882a-02ad8f9e19b0" providerId="ADAL" clId="{CF65450C-C3AC-49C3-AB73-EAE6F44BA868}" dt="2025-04-21T19:05:37.735" v="106"/>
        <pc:sldMkLst>
          <pc:docMk/>
          <pc:sldMk cId="2203404409" sldId="417"/>
        </pc:sldMkLst>
      </pc:sldChg>
      <pc:sldChg chg="addSp delSp modSp add mod">
        <pc:chgData name="Lines, Todd" userId="afaf7c3a-e8aa-4568-882a-02ad8f9e19b0" providerId="ADAL" clId="{CF65450C-C3AC-49C3-AB73-EAE6F44BA868}" dt="2025-04-21T19:12:25.458" v="114" actId="21"/>
        <pc:sldMkLst>
          <pc:docMk/>
          <pc:sldMk cId="3696530180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AECD-79C1-414E-9888-0FF92E040B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A7904-D3BC-452A-B7B7-24E05BCB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B6C5-ED60-4FE5-845D-FC12E2CF0279}" type="slidenum">
              <a:rPr lang="en-US"/>
              <a:pPr/>
              <a:t>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C03-6622-A375-F4E5-E119CE5A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2A7A6-D8D3-EC79-74E3-DFBF60BC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6FD-0D84-6DD9-65C9-183C7801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C336-A96A-B9DB-9EAE-6A5DF9CA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C6D1-F3D6-2EE9-69AE-69CC446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1AE-1AC1-D8FE-2BB4-8863BE07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812FF-D4AF-FA15-A164-D49E12AE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AAD6-8CAA-395A-4BA2-1214F36B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4BEB-D370-E7EC-5B67-528B45E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30CE-16EA-89E4-7C42-7642F67D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D07E-5595-8031-7A99-0A937930B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B529-3873-C43C-AC4D-549CE77C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7946-9E69-12FD-CD50-0BBE3782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7ED3-C453-CA13-74E0-235A160C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4B09-BF7D-5614-D626-4EB95116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63E5-C184-44D8-803B-BB74A700E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D702-5625-877B-9129-947937C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07E7-2920-7810-7421-9ED6DA69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293C-7466-2C14-15DD-21EAD1C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0FBD-5A73-AF67-8822-5C1ADE73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1A60-1B8A-75B4-1D73-FF25CEA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DDB8-CE70-2657-3420-3019D730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69EB-F842-E5DA-FB85-DC1AA88B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85E0-3519-6592-D84C-DA2ECAB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0880-0742-BF6F-90EB-46CBE76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4F7F-6FA8-5559-F140-A5CCCAE0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9382-55C2-D6DA-4E61-04F1ABAE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1ED-4F9C-6E3A-3CC8-B612D9F41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66F5-120F-04B8-6362-C2FA8EAE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A47DC-5948-4760-A421-E01E3010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4090-51B2-0F4E-5FA6-BD027C90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EF3B-CAFD-4799-8D77-C93BFE99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4ECF-C199-D48D-AEEE-B0639CD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7910-C257-476F-E2F7-010DE30D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2C71-0980-3DDF-6BBC-A5FAC3D8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EB3B-EED5-FCEF-E26D-34848724C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3765B-7B5F-D2AC-10CE-C05EEE4B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F27ED-E835-067B-A014-169B27EE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76F13-8243-C238-4B52-65ED6EA3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0D3BD-1DDF-CA91-8D23-31E98D8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8BF9-75B4-B265-7C81-020FBBDA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A2D8B-1873-F4A7-A82A-373D84B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1ED99-2984-F11E-FAD0-9FD01C2A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90445-9311-8D4B-58C9-955106D8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30B39-0F41-5F72-F496-DB8070CD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F4390-11C3-6165-6B88-9ABAE756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C4F6C-780F-7C9B-703B-D98471B0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E0CA-8140-317E-0425-4A368B89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4640-CEBD-4571-A684-70256568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ABBC-652A-4C02-5B8A-A0149ACE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0ACA-9AF7-386E-D1B1-DF977A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8F65-7CF1-303A-1493-D80AD65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58B8-1F61-8629-A92F-CCD72A3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520C-E530-CDB6-F1B1-289EFF1C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F7523-3B28-6CA2-8B20-2CDD30A5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0464A-54E3-E870-9274-AC36621A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07D6-C09E-63E1-DFFD-EF720EEF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8740-6882-75B8-D100-18A7108F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74F21-170D-4DD5-A214-107F3B4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86C16-33B5-6679-2C36-1C57759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3BC2-3574-4479-54F2-2BF0E7F2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0BF8-51FA-A3AB-B75C-F6D9D44F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3B991-EC25-49D3-9DCF-97CC7EB1D9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0BD6-438B-C4F0-816E-AF18E488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BD5B-9A13-532C-4F2A-B2077439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3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C910-BB60-5800-88F1-D46265917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0397D-D46C-9FA3-EE1B-5D6E401A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5D573-8311-4FC4-906B-D6CB51AAA9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A mass-spring system is experiencing SHM. At a time, t, it has its maximum value of kinetic energy. At t, its potential energy due to the spring is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Positive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Zero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Negative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Positive but decreasing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Negative but increasing</a:t>
            </a:r>
          </a:p>
          <a:p>
            <a:pPr marL="609600" indent="-609600">
              <a:buNone/>
            </a:pPr>
            <a:endParaRPr lang="en-US" dirty="0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7923214" y="4192589"/>
            <a:ext cx="1887537" cy="1042987"/>
            <a:chOff x="3801" y="2151"/>
            <a:chExt cx="1189" cy="657"/>
          </a:xfrm>
        </p:grpSpPr>
        <p:sp>
          <p:nvSpPr>
            <p:cNvPr id="29702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5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29710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973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3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1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973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2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97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3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972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4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5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972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6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97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7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971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706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9708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84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86B88-186B-4634-8419-2BBCE8D413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The amplitude of a SHO doubles, its total mechanical energy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Decreases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Varies as a function of time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24288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902C7-A832-4827-AADD-22A049FE1F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00" y="0"/>
            <a:ext cx="6477000" cy="1143000"/>
          </a:xfrm>
        </p:spPr>
        <p:txBody>
          <a:bodyPr/>
          <a:lstStyle/>
          <a:p>
            <a:pPr eaLnBrk="1" hangingPunct="1"/>
            <a:r>
              <a:rPr lang="en-US"/>
              <a:t>Question 123.2.3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The spring of a spring-mass SHM system has a spring constant of k. If I replace the spring with a new one that has a spring constant of k/2 but leave everything else the same,  the total mechanical energy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40738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123.2.4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an ideal SHO oscillating with a maximum Kinetic energy of 5J. If there is no damping (no frictional forces), then how much total mechanical energy will I have five minutes from now?</a:t>
            </a:r>
          </a:p>
          <a:p>
            <a:pPr>
              <a:buFontTx/>
              <a:buAutoNum type="alphaLcParenR"/>
            </a:pPr>
            <a:r>
              <a:rPr lang="en-US" dirty="0"/>
              <a:t> 5J</a:t>
            </a:r>
          </a:p>
          <a:p>
            <a:pPr>
              <a:buFontTx/>
              <a:buAutoNum type="alphaLcParenR"/>
            </a:pPr>
            <a:r>
              <a:rPr lang="en-US" dirty="0"/>
              <a:t> 4J</a:t>
            </a:r>
          </a:p>
          <a:p>
            <a:pPr>
              <a:buFontTx/>
              <a:buAutoNum type="alphaLcParenR"/>
            </a:pPr>
            <a:r>
              <a:rPr lang="en-US" dirty="0"/>
              <a:t> 2.567J</a:t>
            </a:r>
          </a:p>
          <a:p>
            <a:pPr>
              <a:buFontTx/>
              <a:buAutoNum type="alphaLcParenR"/>
            </a:pPr>
            <a:r>
              <a:rPr lang="en-US" dirty="0"/>
              <a:t> 0J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2CC5-754C-4DDE-BFA8-FD39BACEF6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ECFF4-6547-4415-942E-8F51E943D1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123.2.5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What is the restoring force in a mass-spring system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F=ma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F=-k(x-</a:t>
            </a:r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)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</a:t>
            </a:r>
            <a:r>
              <a:rPr lang="en-US" dirty="0">
                <a:sym typeface="Symbol" pitchFamily="18" charset="2"/>
              </a:rPr>
              <a:t>F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F=-mg</a:t>
            </a:r>
          </a:p>
        </p:txBody>
      </p:sp>
    </p:spTree>
    <p:extLst>
      <p:ext uri="{BB962C8B-B14F-4D97-AF65-F5344CB8AC3E}">
        <p14:creationId xmlns:p14="http://schemas.microsoft.com/office/powerpoint/2010/main" val="380029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B504B-BF09-4930-87B6-CAC71AA782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123.2.7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US" dirty="0"/>
              <a:t>A mass on a spring in SHM has amplitude A and period T.   At what point in the motion is v = 0 and a = 0 simultaneously?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= 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&gt; 0 but </a:t>
            </a: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&lt; 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= 0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&lt; 0 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none of the above</a:t>
            </a:r>
            <a:r>
              <a:rPr lang="en-US" sz="3100" b="1" dirty="0">
                <a:solidFill>
                  <a:schemeClr val="tx2"/>
                </a:solidFill>
              </a:rPr>
              <a:t> </a:t>
            </a:r>
            <a:endParaRPr lang="en-US" sz="31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>
              <a:buNone/>
              <a:defRPr/>
            </a:pPr>
            <a:endParaRPr lang="en-US" dirty="0"/>
          </a:p>
          <a:p>
            <a:pPr marL="533400" indent="-5334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53C7D-C177-4CBA-8EAD-75BEA32114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123.2.8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US" sz="2400" dirty="0"/>
              <a:t>A spring can be stretched a distance of 60 cm with an applied force of 1 N.  If an identical spring is connected in parallel with the first spring, and both are pulled together, how much force will be required to stretch this parallel combination a distance of 60 cm? </a:t>
            </a:r>
          </a:p>
          <a:p>
            <a:pPr marL="533400" indent="-533400">
              <a:buFont typeface="Wingdings" pitchFamily="2" charset="2"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  <a:cs typeface="Arial" charset="0"/>
              </a:rPr>
              <a:t>1/4 </a:t>
            </a:r>
            <a:r>
              <a:rPr lang="en-US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b="1" i="1" dirty="0">
              <a:solidFill>
                <a:schemeClr val="tx2"/>
              </a:solidFill>
            </a:endParaRP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  <a:cs typeface="Arial" charset="0"/>
              </a:rPr>
              <a:t>1/2 </a:t>
            </a:r>
            <a:r>
              <a:rPr lang="en-US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b="1" i="1" dirty="0">
              <a:solidFill>
                <a:schemeClr val="tx2"/>
              </a:solidFill>
            </a:endParaRP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1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2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4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>
              <a:buNone/>
              <a:defRPr/>
            </a:pPr>
            <a:endParaRPr lang="en-US" sz="2400" dirty="0"/>
          </a:p>
          <a:p>
            <a:pPr marL="533400" indent="-53340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16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77287-43AF-4366-922E-104F2A263D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5210175" cy="4525963"/>
          </a:xfrm>
        </p:spPr>
        <p:txBody>
          <a:bodyPr/>
          <a:lstStyle/>
          <a:p>
            <a:pPr marL="533400" indent="-533400">
              <a:buNone/>
            </a:pPr>
            <a:r>
              <a:rPr lang="en-US" sz="2400" dirty="0"/>
              <a:t>A hole is drilled through the center of Earth and emerges on the other side.  You jump into the hole.  What happens to you?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fall to the center and stop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go all the way through and continue off into space 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fall to the other side of Earth and then return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won’t fall at all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37894" name="Group 5"/>
          <p:cNvGrpSpPr>
            <a:grpSpLocks/>
          </p:cNvGrpSpPr>
          <p:nvPr/>
        </p:nvGrpSpPr>
        <p:grpSpPr bwMode="auto">
          <a:xfrm>
            <a:off x="7874001" y="2443360"/>
            <a:ext cx="2487613" cy="2201499"/>
            <a:chOff x="4902" y="2609"/>
            <a:chExt cx="422" cy="422"/>
          </a:xfrm>
        </p:grpSpPr>
        <p:sp>
          <p:nvSpPr>
            <p:cNvPr id="37907" name="Oval 6"/>
            <p:cNvSpPr>
              <a:spLocks noChangeArrowheads="1"/>
            </p:cNvSpPr>
            <p:nvPr/>
          </p:nvSpPr>
          <p:spPr bwMode="auto">
            <a:xfrm>
              <a:off x="4902" y="2609"/>
              <a:ext cx="422" cy="4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Freeform 7"/>
            <p:cNvSpPr>
              <a:spLocks/>
            </p:cNvSpPr>
            <p:nvPr/>
          </p:nvSpPr>
          <p:spPr bwMode="auto">
            <a:xfrm>
              <a:off x="4931" y="2664"/>
              <a:ext cx="380" cy="331"/>
            </a:xfrm>
            <a:custGeom>
              <a:avLst/>
              <a:gdLst>
                <a:gd name="T0" fmla="*/ 1 w 630"/>
                <a:gd name="T1" fmla="*/ 1 h 553"/>
                <a:gd name="T2" fmla="*/ 1 w 630"/>
                <a:gd name="T3" fmla="*/ 1 h 553"/>
                <a:gd name="T4" fmla="*/ 1 w 630"/>
                <a:gd name="T5" fmla="*/ 1 h 553"/>
                <a:gd name="T6" fmla="*/ 1 w 630"/>
                <a:gd name="T7" fmla="*/ 1 h 553"/>
                <a:gd name="T8" fmla="*/ 1 w 630"/>
                <a:gd name="T9" fmla="*/ 1 h 553"/>
                <a:gd name="T10" fmla="*/ 1 w 630"/>
                <a:gd name="T11" fmla="*/ 1 h 553"/>
                <a:gd name="T12" fmla="*/ 1 w 630"/>
                <a:gd name="T13" fmla="*/ 1 h 553"/>
                <a:gd name="T14" fmla="*/ 1 w 630"/>
                <a:gd name="T15" fmla="*/ 1 h 553"/>
                <a:gd name="T16" fmla="*/ 1 w 630"/>
                <a:gd name="T17" fmla="*/ 1 h 553"/>
                <a:gd name="T18" fmla="*/ 1 w 630"/>
                <a:gd name="T19" fmla="*/ 1 h 553"/>
                <a:gd name="T20" fmla="*/ 1 w 630"/>
                <a:gd name="T21" fmla="*/ 1 h 553"/>
                <a:gd name="T22" fmla="*/ 1 w 630"/>
                <a:gd name="T23" fmla="*/ 1 h 553"/>
                <a:gd name="T24" fmla="*/ 1 w 630"/>
                <a:gd name="T25" fmla="*/ 1 h 553"/>
                <a:gd name="T26" fmla="*/ 1 w 630"/>
                <a:gd name="T27" fmla="*/ 1 h 553"/>
                <a:gd name="T28" fmla="*/ 1 w 630"/>
                <a:gd name="T29" fmla="*/ 1 h 553"/>
                <a:gd name="T30" fmla="*/ 1 w 630"/>
                <a:gd name="T31" fmla="*/ 1 h 553"/>
                <a:gd name="T32" fmla="*/ 1 w 630"/>
                <a:gd name="T33" fmla="*/ 1 h 553"/>
                <a:gd name="T34" fmla="*/ 1 w 630"/>
                <a:gd name="T35" fmla="*/ 1 h 553"/>
                <a:gd name="T36" fmla="*/ 1 w 630"/>
                <a:gd name="T37" fmla="*/ 1 h 553"/>
                <a:gd name="T38" fmla="*/ 1 w 630"/>
                <a:gd name="T39" fmla="*/ 1 h 553"/>
                <a:gd name="T40" fmla="*/ 1 w 630"/>
                <a:gd name="T41" fmla="*/ 1 h 553"/>
                <a:gd name="T42" fmla="*/ 1 w 630"/>
                <a:gd name="T43" fmla="*/ 1 h 553"/>
                <a:gd name="T44" fmla="*/ 1 w 630"/>
                <a:gd name="T45" fmla="*/ 1 h 553"/>
                <a:gd name="T46" fmla="*/ 1 w 630"/>
                <a:gd name="T47" fmla="*/ 1 h 553"/>
                <a:gd name="T48" fmla="*/ 1 w 630"/>
                <a:gd name="T49" fmla="*/ 1 h 553"/>
                <a:gd name="T50" fmla="*/ 1 w 630"/>
                <a:gd name="T51" fmla="*/ 1 h 553"/>
                <a:gd name="T52" fmla="*/ 1 w 630"/>
                <a:gd name="T53" fmla="*/ 1 h 553"/>
                <a:gd name="T54" fmla="*/ 1 w 630"/>
                <a:gd name="T55" fmla="*/ 1 h 553"/>
                <a:gd name="T56" fmla="*/ 1 w 630"/>
                <a:gd name="T57" fmla="*/ 1 h 553"/>
                <a:gd name="T58" fmla="*/ 1 w 630"/>
                <a:gd name="T59" fmla="*/ 1 h 553"/>
                <a:gd name="T60" fmla="*/ 1 w 630"/>
                <a:gd name="T61" fmla="*/ 1 h 553"/>
                <a:gd name="T62" fmla="*/ 1 w 630"/>
                <a:gd name="T63" fmla="*/ 1 h 553"/>
                <a:gd name="T64" fmla="*/ 1 w 630"/>
                <a:gd name="T65" fmla="*/ 1 h 553"/>
                <a:gd name="T66" fmla="*/ 1 w 630"/>
                <a:gd name="T67" fmla="*/ 1 h 553"/>
                <a:gd name="T68" fmla="*/ 1 w 630"/>
                <a:gd name="T69" fmla="*/ 1 h 553"/>
                <a:gd name="T70" fmla="*/ 1 w 630"/>
                <a:gd name="T71" fmla="*/ 1 h 553"/>
                <a:gd name="T72" fmla="*/ 1 w 630"/>
                <a:gd name="T73" fmla="*/ 1 h 553"/>
                <a:gd name="T74" fmla="*/ 1 w 630"/>
                <a:gd name="T75" fmla="*/ 1 h 553"/>
                <a:gd name="T76" fmla="*/ 1 w 630"/>
                <a:gd name="T77" fmla="*/ 1 h 553"/>
                <a:gd name="T78" fmla="*/ 1 w 630"/>
                <a:gd name="T79" fmla="*/ 1 h 553"/>
                <a:gd name="T80" fmla="*/ 1 w 630"/>
                <a:gd name="T81" fmla="*/ 1 h 553"/>
                <a:gd name="T82" fmla="*/ 1 w 630"/>
                <a:gd name="T83" fmla="*/ 1 h 553"/>
                <a:gd name="T84" fmla="*/ 1 w 630"/>
                <a:gd name="T85" fmla="*/ 1 h 553"/>
                <a:gd name="T86" fmla="*/ 1 w 630"/>
                <a:gd name="T87" fmla="*/ 1 h 553"/>
                <a:gd name="T88" fmla="*/ 1 w 630"/>
                <a:gd name="T89" fmla="*/ 1 h 553"/>
                <a:gd name="T90" fmla="*/ 1 w 630"/>
                <a:gd name="T91" fmla="*/ 1 h 553"/>
                <a:gd name="T92" fmla="*/ 1 w 630"/>
                <a:gd name="T93" fmla="*/ 1 h 553"/>
                <a:gd name="T94" fmla="*/ 1 w 630"/>
                <a:gd name="T95" fmla="*/ 1 h 553"/>
                <a:gd name="T96" fmla="*/ 1 w 630"/>
                <a:gd name="T97" fmla="*/ 1 h 553"/>
                <a:gd name="T98" fmla="*/ 1 w 630"/>
                <a:gd name="T99" fmla="*/ 1 h 553"/>
                <a:gd name="T100" fmla="*/ 1 w 630"/>
                <a:gd name="T101" fmla="*/ 1 h 553"/>
                <a:gd name="T102" fmla="*/ 1 w 630"/>
                <a:gd name="T103" fmla="*/ 1 h 553"/>
                <a:gd name="T104" fmla="*/ 1 w 630"/>
                <a:gd name="T105" fmla="*/ 1 h 553"/>
                <a:gd name="T106" fmla="*/ 1 w 630"/>
                <a:gd name="T107" fmla="*/ 1 h 553"/>
                <a:gd name="T108" fmla="*/ 1 w 630"/>
                <a:gd name="T109" fmla="*/ 1 h 553"/>
                <a:gd name="T110" fmla="*/ 1 w 630"/>
                <a:gd name="T111" fmla="*/ 1 h 553"/>
                <a:gd name="T112" fmla="*/ 1 w 630"/>
                <a:gd name="T113" fmla="*/ 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0"/>
                <a:gd name="T172" fmla="*/ 0 h 553"/>
                <a:gd name="T173" fmla="*/ 630 w 630"/>
                <a:gd name="T174" fmla="*/ 553 h 5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0" h="553">
                  <a:moveTo>
                    <a:pt x="80" y="0"/>
                  </a:moveTo>
                  <a:lnTo>
                    <a:pt x="76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6" y="29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42" y="57"/>
                  </a:lnTo>
                  <a:lnTo>
                    <a:pt x="42" y="67"/>
                  </a:lnTo>
                  <a:lnTo>
                    <a:pt x="42" y="81"/>
                  </a:lnTo>
                  <a:lnTo>
                    <a:pt x="39" y="90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9" y="95"/>
                  </a:lnTo>
                  <a:lnTo>
                    <a:pt x="53" y="92"/>
                  </a:lnTo>
                  <a:lnTo>
                    <a:pt x="57" y="89"/>
                  </a:lnTo>
                  <a:lnTo>
                    <a:pt x="66" y="85"/>
                  </a:lnTo>
                  <a:lnTo>
                    <a:pt x="74" y="84"/>
                  </a:lnTo>
                  <a:lnTo>
                    <a:pt x="78" y="85"/>
                  </a:lnTo>
                  <a:lnTo>
                    <a:pt x="80" y="89"/>
                  </a:lnTo>
                  <a:lnTo>
                    <a:pt x="86" y="93"/>
                  </a:lnTo>
                  <a:lnTo>
                    <a:pt x="93" y="98"/>
                  </a:lnTo>
                  <a:lnTo>
                    <a:pt x="100" y="99"/>
                  </a:lnTo>
                  <a:lnTo>
                    <a:pt x="108" y="99"/>
                  </a:lnTo>
                  <a:lnTo>
                    <a:pt x="119" y="97"/>
                  </a:lnTo>
                  <a:lnTo>
                    <a:pt x="128" y="95"/>
                  </a:lnTo>
                  <a:lnTo>
                    <a:pt x="133" y="95"/>
                  </a:lnTo>
                  <a:lnTo>
                    <a:pt x="139" y="96"/>
                  </a:lnTo>
                  <a:lnTo>
                    <a:pt x="149" y="95"/>
                  </a:lnTo>
                  <a:lnTo>
                    <a:pt x="163" y="93"/>
                  </a:lnTo>
                  <a:lnTo>
                    <a:pt x="173" y="92"/>
                  </a:lnTo>
                  <a:lnTo>
                    <a:pt x="179" y="90"/>
                  </a:lnTo>
                  <a:lnTo>
                    <a:pt x="179" y="84"/>
                  </a:lnTo>
                  <a:lnTo>
                    <a:pt x="178" y="78"/>
                  </a:lnTo>
                  <a:lnTo>
                    <a:pt x="176" y="77"/>
                  </a:lnTo>
                  <a:lnTo>
                    <a:pt x="173" y="78"/>
                  </a:lnTo>
                  <a:lnTo>
                    <a:pt x="165" y="81"/>
                  </a:lnTo>
                  <a:lnTo>
                    <a:pt x="156" y="83"/>
                  </a:lnTo>
                  <a:lnTo>
                    <a:pt x="149" y="86"/>
                  </a:lnTo>
                  <a:lnTo>
                    <a:pt x="143" y="86"/>
                  </a:lnTo>
                  <a:lnTo>
                    <a:pt x="136" y="82"/>
                  </a:lnTo>
                  <a:lnTo>
                    <a:pt x="130" y="76"/>
                  </a:lnTo>
                  <a:lnTo>
                    <a:pt x="126" y="73"/>
                  </a:lnTo>
                  <a:lnTo>
                    <a:pt x="127" y="70"/>
                  </a:lnTo>
                  <a:lnTo>
                    <a:pt x="138" y="69"/>
                  </a:lnTo>
                  <a:lnTo>
                    <a:pt x="150" y="68"/>
                  </a:lnTo>
                  <a:lnTo>
                    <a:pt x="159" y="67"/>
                  </a:lnTo>
                  <a:lnTo>
                    <a:pt x="165" y="63"/>
                  </a:lnTo>
                  <a:lnTo>
                    <a:pt x="169" y="58"/>
                  </a:lnTo>
                  <a:lnTo>
                    <a:pt x="169" y="51"/>
                  </a:lnTo>
                  <a:lnTo>
                    <a:pt x="170" y="48"/>
                  </a:lnTo>
                  <a:lnTo>
                    <a:pt x="173" y="50"/>
                  </a:lnTo>
                  <a:lnTo>
                    <a:pt x="181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4" y="70"/>
                  </a:lnTo>
                  <a:lnTo>
                    <a:pt x="201" y="75"/>
                  </a:lnTo>
                  <a:lnTo>
                    <a:pt x="212" y="78"/>
                  </a:lnTo>
                  <a:lnTo>
                    <a:pt x="220" y="82"/>
                  </a:lnTo>
                  <a:lnTo>
                    <a:pt x="225" y="88"/>
                  </a:lnTo>
                  <a:lnTo>
                    <a:pt x="222" y="96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9" y="107"/>
                  </a:lnTo>
                  <a:lnTo>
                    <a:pt x="212" y="116"/>
                  </a:lnTo>
                  <a:lnTo>
                    <a:pt x="216" y="121"/>
                  </a:lnTo>
                  <a:lnTo>
                    <a:pt x="219" y="124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4" y="128"/>
                  </a:lnTo>
                  <a:lnTo>
                    <a:pt x="239" y="128"/>
                  </a:lnTo>
                  <a:lnTo>
                    <a:pt x="245" y="130"/>
                  </a:lnTo>
                  <a:lnTo>
                    <a:pt x="249" y="133"/>
                  </a:lnTo>
                  <a:lnTo>
                    <a:pt x="259" y="137"/>
                  </a:lnTo>
                  <a:lnTo>
                    <a:pt x="268" y="136"/>
                  </a:lnTo>
                  <a:lnTo>
                    <a:pt x="270" y="130"/>
                  </a:lnTo>
                  <a:lnTo>
                    <a:pt x="265" y="119"/>
                  </a:lnTo>
                  <a:lnTo>
                    <a:pt x="256" y="108"/>
                  </a:lnTo>
                  <a:lnTo>
                    <a:pt x="248" y="103"/>
                  </a:lnTo>
                  <a:lnTo>
                    <a:pt x="242" y="99"/>
                  </a:lnTo>
                  <a:lnTo>
                    <a:pt x="241" y="92"/>
                  </a:lnTo>
                  <a:lnTo>
                    <a:pt x="242" y="88"/>
                  </a:lnTo>
                  <a:lnTo>
                    <a:pt x="245" y="85"/>
                  </a:lnTo>
                  <a:lnTo>
                    <a:pt x="247" y="83"/>
                  </a:lnTo>
                  <a:lnTo>
                    <a:pt x="251" y="77"/>
                  </a:lnTo>
                  <a:lnTo>
                    <a:pt x="256" y="72"/>
                  </a:lnTo>
                  <a:lnTo>
                    <a:pt x="257" y="68"/>
                  </a:lnTo>
                  <a:lnTo>
                    <a:pt x="254" y="68"/>
                  </a:lnTo>
                  <a:lnTo>
                    <a:pt x="242" y="69"/>
                  </a:lnTo>
                  <a:lnTo>
                    <a:pt x="232" y="68"/>
                  </a:lnTo>
                  <a:lnTo>
                    <a:pt x="231" y="66"/>
                  </a:lnTo>
                  <a:lnTo>
                    <a:pt x="232" y="61"/>
                  </a:lnTo>
                  <a:lnTo>
                    <a:pt x="232" y="53"/>
                  </a:lnTo>
                  <a:lnTo>
                    <a:pt x="228" y="46"/>
                  </a:lnTo>
                  <a:lnTo>
                    <a:pt x="224" y="45"/>
                  </a:lnTo>
                  <a:lnTo>
                    <a:pt x="218" y="45"/>
                  </a:lnTo>
                  <a:lnTo>
                    <a:pt x="211" y="46"/>
                  </a:lnTo>
                  <a:lnTo>
                    <a:pt x="205" y="45"/>
                  </a:lnTo>
                  <a:lnTo>
                    <a:pt x="203" y="42"/>
                  </a:lnTo>
                  <a:lnTo>
                    <a:pt x="204" y="38"/>
                  </a:lnTo>
                  <a:lnTo>
                    <a:pt x="210" y="34"/>
                  </a:lnTo>
                  <a:lnTo>
                    <a:pt x="217" y="30"/>
                  </a:lnTo>
                  <a:lnTo>
                    <a:pt x="222" y="30"/>
                  </a:lnTo>
                  <a:lnTo>
                    <a:pt x="226" y="32"/>
                  </a:lnTo>
                  <a:lnTo>
                    <a:pt x="236" y="38"/>
                  </a:lnTo>
                  <a:lnTo>
                    <a:pt x="248" y="44"/>
                  </a:lnTo>
                  <a:lnTo>
                    <a:pt x="256" y="47"/>
                  </a:lnTo>
                  <a:lnTo>
                    <a:pt x="262" y="51"/>
                  </a:lnTo>
                  <a:lnTo>
                    <a:pt x="269" y="55"/>
                  </a:lnTo>
                  <a:lnTo>
                    <a:pt x="272" y="60"/>
                  </a:lnTo>
                  <a:lnTo>
                    <a:pt x="272" y="63"/>
                  </a:lnTo>
                  <a:lnTo>
                    <a:pt x="270" y="67"/>
                  </a:lnTo>
                  <a:lnTo>
                    <a:pt x="270" y="73"/>
                  </a:lnTo>
                  <a:lnTo>
                    <a:pt x="272" y="78"/>
                  </a:lnTo>
                  <a:lnTo>
                    <a:pt x="274" y="83"/>
                  </a:lnTo>
                  <a:lnTo>
                    <a:pt x="277" y="85"/>
                  </a:lnTo>
                  <a:lnTo>
                    <a:pt x="278" y="86"/>
                  </a:lnTo>
                  <a:lnTo>
                    <a:pt x="279" y="85"/>
                  </a:lnTo>
                  <a:lnTo>
                    <a:pt x="284" y="81"/>
                  </a:lnTo>
                  <a:lnTo>
                    <a:pt x="289" y="76"/>
                  </a:lnTo>
                  <a:lnTo>
                    <a:pt x="296" y="72"/>
                  </a:lnTo>
                  <a:lnTo>
                    <a:pt x="302" y="69"/>
                  </a:lnTo>
                  <a:lnTo>
                    <a:pt x="307" y="68"/>
                  </a:lnTo>
                  <a:lnTo>
                    <a:pt x="311" y="69"/>
                  </a:lnTo>
                  <a:lnTo>
                    <a:pt x="318" y="73"/>
                  </a:lnTo>
                  <a:lnTo>
                    <a:pt x="327" y="76"/>
                  </a:lnTo>
                  <a:lnTo>
                    <a:pt x="335" y="78"/>
                  </a:lnTo>
                  <a:lnTo>
                    <a:pt x="343" y="80"/>
                  </a:lnTo>
                  <a:lnTo>
                    <a:pt x="349" y="82"/>
                  </a:lnTo>
                  <a:lnTo>
                    <a:pt x="353" y="86"/>
                  </a:lnTo>
                  <a:lnTo>
                    <a:pt x="353" y="90"/>
                  </a:lnTo>
                  <a:lnTo>
                    <a:pt x="350" y="95"/>
                  </a:lnTo>
                  <a:lnTo>
                    <a:pt x="349" y="96"/>
                  </a:lnTo>
                  <a:lnTo>
                    <a:pt x="334" y="98"/>
                  </a:lnTo>
                  <a:lnTo>
                    <a:pt x="332" y="98"/>
                  </a:lnTo>
                  <a:lnTo>
                    <a:pt x="326" y="98"/>
                  </a:lnTo>
                  <a:lnTo>
                    <a:pt x="322" y="100"/>
                  </a:lnTo>
                  <a:lnTo>
                    <a:pt x="323" y="106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8" y="121"/>
                  </a:lnTo>
                  <a:lnTo>
                    <a:pt x="335" y="121"/>
                  </a:lnTo>
                  <a:lnTo>
                    <a:pt x="346" y="121"/>
                  </a:lnTo>
                  <a:lnTo>
                    <a:pt x="350" y="121"/>
                  </a:lnTo>
                  <a:lnTo>
                    <a:pt x="353" y="124"/>
                  </a:lnTo>
                  <a:lnTo>
                    <a:pt x="351" y="131"/>
                  </a:lnTo>
                  <a:lnTo>
                    <a:pt x="347" y="138"/>
                  </a:lnTo>
                  <a:lnTo>
                    <a:pt x="341" y="142"/>
                  </a:lnTo>
                  <a:lnTo>
                    <a:pt x="334" y="145"/>
                  </a:lnTo>
                  <a:lnTo>
                    <a:pt x="331" y="152"/>
                  </a:lnTo>
                  <a:lnTo>
                    <a:pt x="330" y="158"/>
                  </a:lnTo>
                  <a:lnTo>
                    <a:pt x="330" y="160"/>
                  </a:lnTo>
                  <a:lnTo>
                    <a:pt x="330" y="162"/>
                  </a:lnTo>
                  <a:lnTo>
                    <a:pt x="333" y="166"/>
                  </a:lnTo>
                  <a:lnTo>
                    <a:pt x="335" y="169"/>
                  </a:lnTo>
                  <a:lnTo>
                    <a:pt x="335" y="172"/>
                  </a:lnTo>
                  <a:lnTo>
                    <a:pt x="335" y="175"/>
                  </a:lnTo>
                  <a:lnTo>
                    <a:pt x="340" y="184"/>
                  </a:lnTo>
                  <a:lnTo>
                    <a:pt x="346" y="195"/>
                  </a:lnTo>
                  <a:lnTo>
                    <a:pt x="348" y="200"/>
                  </a:lnTo>
                  <a:lnTo>
                    <a:pt x="347" y="206"/>
                  </a:lnTo>
                  <a:lnTo>
                    <a:pt x="345" y="213"/>
                  </a:lnTo>
                  <a:lnTo>
                    <a:pt x="343" y="221"/>
                  </a:lnTo>
                  <a:lnTo>
                    <a:pt x="341" y="229"/>
                  </a:lnTo>
                  <a:lnTo>
                    <a:pt x="341" y="236"/>
                  </a:lnTo>
                  <a:lnTo>
                    <a:pt x="345" y="242"/>
                  </a:lnTo>
                  <a:lnTo>
                    <a:pt x="347" y="247"/>
                  </a:lnTo>
                  <a:lnTo>
                    <a:pt x="348" y="251"/>
                  </a:lnTo>
                  <a:lnTo>
                    <a:pt x="348" y="256"/>
                  </a:lnTo>
                  <a:lnTo>
                    <a:pt x="349" y="260"/>
                  </a:lnTo>
                  <a:lnTo>
                    <a:pt x="350" y="265"/>
                  </a:lnTo>
                  <a:lnTo>
                    <a:pt x="349" y="268"/>
                  </a:lnTo>
                  <a:lnTo>
                    <a:pt x="348" y="271"/>
                  </a:lnTo>
                  <a:lnTo>
                    <a:pt x="347" y="272"/>
                  </a:lnTo>
                  <a:lnTo>
                    <a:pt x="345" y="270"/>
                  </a:lnTo>
                  <a:lnTo>
                    <a:pt x="340" y="266"/>
                  </a:lnTo>
                  <a:lnTo>
                    <a:pt x="332" y="262"/>
                  </a:lnTo>
                  <a:lnTo>
                    <a:pt x="326" y="259"/>
                  </a:lnTo>
                  <a:lnTo>
                    <a:pt x="320" y="258"/>
                  </a:lnTo>
                  <a:lnTo>
                    <a:pt x="316" y="258"/>
                  </a:lnTo>
                  <a:lnTo>
                    <a:pt x="311" y="258"/>
                  </a:lnTo>
                  <a:lnTo>
                    <a:pt x="307" y="259"/>
                  </a:lnTo>
                  <a:lnTo>
                    <a:pt x="303" y="260"/>
                  </a:lnTo>
                  <a:lnTo>
                    <a:pt x="300" y="262"/>
                  </a:lnTo>
                  <a:lnTo>
                    <a:pt x="297" y="264"/>
                  </a:lnTo>
                  <a:lnTo>
                    <a:pt x="294" y="266"/>
                  </a:lnTo>
                  <a:lnTo>
                    <a:pt x="292" y="266"/>
                  </a:lnTo>
                  <a:lnTo>
                    <a:pt x="288" y="268"/>
                  </a:lnTo>
                  <a:lnTo>
                    <a:pt x="284" y="277"/>
                  </a:lnTo>
                  <a:lnTo>
                    <a:pt x="280" y="283"/>
                  </a:lnTo>
                  <a:lnTo>
                    <a:pt x="278" y="291"/>
                  </a:lnTo>
                  <a:lnTo>
                    <a:pt x="276" y="298"/>
                  </a:lnTo>
                  <a:lnTo>
                    <a:pt x="274" y="306"/>
                  </a:lnTo>
                  <a:lnTo>
                    <a:pt x="277" y="315"/>
                  </a:lnTo>
                  <a:lnTo>
                    <a:pt x="281" y="321"/>
                  </a:lnTo>
                  <a:lnTo>
                    <a:pt x="290" y="328"/>
                  </a:lnTo>
                  <a:lnTo>
                    <a:pt x="305" y="333"/>
                  </a:lnTo>
                  <a:lnTo>
                    <a:pt x="311" y="325"/>
                  </a:lnTo>
                  <a:lnTo>
                    <a:pt x="317" y="318"/>
                  </a:lnTo>
                  <a:lnTo>
                    <a:pt x="324" y="315"/>
                  </a:lnTo>
                  <a:lnTo>
                    <a:pt x="331" y="315"/>
                  </a:lnTo>
                  <a:lnTo>
                    <a:pt x="335" y="318"/>
                  </a:lnTo>
                  <a:lnTo>
                    <a:pt x="336" y="321"/>
                  </a:lnTo>
                  <a:lnTo>
                    <a:pt x="335" y="326"/>
                  </a:lnTo>
                  <a:lnTo>
                    <a:pt x="334" y="327"/>
                  </a:lnTo>
                  <a:lnTo>
                    <a:pt x="336" y="327"/>
                  </a:lnTo>
                  <a:lnTo>
                    <a:pt x="341" y="328"/>
                  </a:lnTo>
                  <a:lnTo>
                    <a:pt x="349" y="327"/>
                  </a:lnTo>
                  <a:lnTo>
                    <a:pt x="358" y="323"/>
                  </a:lnTo>
                  <a:lnTo>
                    <a:pt x="366" y="321"/>
                  </a:lnTo>
                  <a:lnTo>
                    <a:pt x="370" y="325"/>
                  </a:lnTo>
                  <a:lnTo>
                    <a:pt x="373" y="331"/>
                  </a:lnTo>
                  <a:lnTo>
                    <a:pt x="378" y="336"/>
                  </a:lnTo>
                  <a:lnTo>
                    <a:pt x="384" y="339"/>
                  </a:lnTo>
                  <a:lnTo>
                    <a:pt x="387" y="339"/>
                  </a:lnTo>
                  <a:lnTo>
                    <a:pt x="392" y="338"/>
                  </a:lnTo>
                  <a:lnTo>
                    <a:pt x="399" y="335"/>
                  </a:lnTo>
                  <a:lnTo>
                    <a:pt x="405" y="335"/>
                  </a:lnTo>
                  <a:lnTo>
                    <a:pt x="410" y="336"/>
                  </a:lnTo>
                  <a:lnTo>
                    <a:pt x="413" y="334"/>
                  </a:lnTo>
                  <a:lnTo>
                    <a:pt x="420" y="327"/>
                  </a:lnTo>
                  <a:lnTo>
                    <a:pt x="426" y="317"/>
                  </a:lnTo>
                  <a:lnTo>
                    <a:pt x="427" y="309"/>
                  </a:lnTo>
                  <a:lnTo>
                    <a:pt x="431" y="302"/>
                  </a:lnTo>
                  <a:lnTo>
                    <a:pt x="440" y="298"/>
                  </a:lnTo>
                  <a:lnTo>
                    <a:pt x="447" y="298"/>
                  </a:lnTo>
                  <a:lnTo>
                    <a:pt x="453" y="297"/>
                  </a:lnTo>
                  <a:lnTo>
                    <a:pt x="458" y="297"/>
                  </a:lnTo>
                  <a:lnTo>
                    <a:pt x="464" y="295"/>
                  </a:lnTo>
                  <a:lnTo>
                    <a:pt x="469" y="294"/>
                  </a:lnTo>
                  <a:lnTo>
                    <a:pt x="474" y="290"/>
                  </a:lnTo>
                  <a:lnTo>
                    <a:pt x="478" y="287"/>
                  </a:lnTo>
                  <a:lnTo>
                    <a:pt x="482" y="281"/>
                  </a:lnTo>
                  <a:lnTo>
                    <a:pt x="489" y="274"/>
                  </a:lnTo>
                  <a:lnTo>
                    <a:pt x="494" y="272"/>
                  </a:lnTo>
                  <a:lnTo>
                    <a:pt x="499" y="274"/>
                  </a:lnTo>
                  <a:lnTo>
                    <a:pt x="505" y="274"/>
                  </a:lnTo>
                  <a:lnTo>
                    <a:pt x="510" y="274"/>
                  </a:lnTo>
                  <a:lnTo>
                    <a:pt x="516" y="273"/>
                  </a:lnTo>
                  <a:lnTo>
                    <a:pt x="522" y="271"/>
                  </a:lnTo>
                  <a:lnTo>
                    <a:pt x="527" y="268"/>
                  </a:lnTo>
                  <a:lnTo>
                    <a:pt x="533" y="267"/>
                  </a:lnTo>
                  <a:lnTo>
                    <a:pt x="536" y="265"/>
                  </a:lnTo>
                  <a:lnTo>
                    <a:pt x="540" y="264"/>
                  </a:lnTo>
                  <a:lnTo>
                    <a:pt x="541" y="264"/>
                  </a:lnTo>
                  <a:lnTo>
                    <a:pt x="542" y="264"/>
                  </a:lnTo>
                  <a:lnTo>
                    <a:pt x="546" y="265"/>
                  </a:lnTo>
                  <a:lnTo>
                    <a:pt x="553" y="267"/>
                  </a:lnTo>
                  <a:lnTo>
                    <a:pt x="562" y="268"/>
                  </a:lnTo>
                  <a:lnTo>
                    <a:pt x="567" y="268"/>
                  </a:lnTo>
                  <a:lnTo>
                    <a:pt x="573" y="265"/>
                  </a:lnTo>
                  <a:lnTo>
                    <a:pt x="580" y="262"/>
                  </a:lnTo>
                  <a:lnTo>
                    <a:pt x="586" y="257"/>
                  </a:lnTo>
                  <a:lnTo>
                    <a:pt x="593" y="252"/>
                  </a:lnTo>
                  <a:lnTo>
                    <a:pt x="600" y="248"/>
                  </a:lnTo>
                  <a:lnTo>
                    <a:pt x="605" y="245"/>
                  </a:lnTo>
                  <a:lnTo>
                    <a:pt x="612" y="244"/>
                  </a:lnTo>
                  <a:lnTo>
                    <a:pt x="622" y="248"/>
                  </a:lnTo>
                  <a:lnTo>
                    <a:pt x="625" y="256"/>
                  </a:lnTo>
                  <a:lnTo>
                    <a:pt x="627" y="265"/>
                  </a:lnTo>
                  <a:lnTo>
                    <a:pt x="627" y="273"/>
                  </a:lnTo>
                  <a:lnTo>
                    <a:pt x="626" y="282"/>
                  </a:lnTo>
                  <a:lnTo>
                    <a:pt x="626" y="293"/>
                  </a:lnTo>
                  <a:lnTo>
                    <a:pt x="625" y="302"/>
                  </a:lnTo>
                  <a:lnTo>
                    <a:pt x="627" y="310"/>
                  </a:lnTo>
                  <a:lnTo>
                    <a:pt x="630" y="316"/>
                  </a:lnTo>
                  <a:lnTo>
                    <a:pt x="628" y="320"/>
                  </a:lnTo>
                  <a:lnTo>
                    <a:pt x="627" y="328"/>
                  </a:lnTo>
                  <a:lnTo>
                    <a:pt x="625" y="340"/>
                  </a:lnTo>
                  <a:lnTo>
                    <a:pt x="623" y="355"/>
                  </a:lnTo>
                  <a:lnTo>
                    <a:pt x="620" y="372"/>
                  </a:lnTo>
                  <a:lnTo>
                    <a:pt x="616" y="388"/>
                  </a:lnTo>
                  <a:lnTo>
                    <a:pt x="607" y="404"/>
                  </a:lnTo>
                  <a:lnTo>
                    <a:pt x="602" y="411"/>
                  </a:lnTo>
                  <a:lnTo>
                    <a:pt x="597" y="418"/>
                  </a:lnTo>
                  <a:lnTo>
                    <a:pt x="594" y="425"/>
                  </a:lnTo>
                  <a:lnTo>
                    <a:pt x="590" y="432"/>
                  </a:lnTo>
                  <a:lnTo>
                    <a:pt x="586" y="439"/>
                  </a:lnTo>
                  <a:lnTo>
                    <a:pt x="582" y="446"/>
                  </a:lnTo>
                  <a:lnTo>
                    <a:pt x="577" y="455"/>
                  </a:lnTo>
                  <a:lnTo>
                    <a:pt x="571" y="464"/>
                  </a:lnTo>
                  <a:lnTo>
                    <a:pt x="561" y="481"/>
                  </a:lnTo>
                  <a:lnTo>
                    <a:pt x="555" y="493"/>
                  </a:lnTo>
                  <a:lnTo>
                    <a:pt x="549" y="501"/>
                  </a:lnTo>
                  <a:lnTo>
                    <a:pt x="541" y="509"/>
                  </a:lnTo>
                  <a:lnTo>
                    <a:pt x="534" y="517"/>
                  </a:lnTo>
                  <a:lnTo>
                    <a:pt x="532" y="523"/>
                  </a:lnTo>
                  <a:lnTo>
                    <a:pt x="528" y="529"/>
                  </a:lnTo>
                  <a:lnTo>
                    <a:pt x="523" y="534"/>
                  </a:lnTo>
                  <a:lnTo>
                    <a:pt x="515" y="540"/>
                  </a:lnTo>
                  <a:lnTo>
                    <a:pt x="508" y="547"/>
                  </a:lnTo>
                  <a:lnTo>
                    <a:pt x="503" y="551"/>
                  </a:lnTo>
                  <a:lnTo>
                    <a:pt x="501" y="553"/>
                  </a:lnTo>
                  <a:lnTo>
                    <a:pt x="503" y="533"/>
                  </a:lnTo>
                  <a:lnTo>
                    <a:pt x="505" y="517"/>
                  </a:lnTo>
                  <a:lnTo>
                    <a:pt x="508" y="502"/>
                  </a:lnTo>
                  <a:lnTo>
                    <a:pt x="509" y="486"/>
                  </a:lnTo>
                  <a:lnTo>
                    <a:pt x="511" y="471"/>
                  </a:lnTo>
                  <a:lnTo>
                    <a:pt x="512" y="458"/>
                  </a:lnTo>
                  <a:lnTo>
                    <a:pt x="510" y="450"/>
                  </a:lnTo>
                  <a:lnTo>
                    <a:pt x="499" y="446"/>
                  </a:lnTo>
                  <a:lnTo>
                    <a:pt x="490" y="445"/>
                  </a:lnTo>
                  <a:lnTo>
                    <a:pt x="484" y="445"/>
                  </a:lnTo>
                  <a:lnTo>
                    <a:pt x="477" y="445"/>
                  </a:lnTo>
                  <a:lnTo>
                    <a:pt x="471" y="443"/>
                  </a:lnTo>
                  <a:lnTo>
                    <a:pt x="465" y="443"/>
                  </a:lnTo>
                  <a:lnTo>
                    <a:pt x="458" y="442"/>
                  </a:lnTo>
                  <a:lnTo>
                    <a:pt x="451" y="440"/>
                  </a:lnTo>
                  <a:lnTo>
                    <a:pt x="445" y="438"/>
                  </a:lnTo>
                  <a:lnTo>
                    <a:pt x="433" y="433"/>
                  </a:lnTo>
                  <a:lnTo>
                    <a:pt x="430" y="432"/>
                  </a:lnTo>
                  <a:lnTo>
                    <a:pt x="428" y="426"/>
                  </a:lnTo>
                  <a:lnTo>
                    <a:pt x="427" y="410"/>
                  </a:lnTo>
                  <a:lnTo>
                    <a:pt x="427" y="389"/>
                  </a:lnTo>
                  <a:lnTo>
                    <a:pt x="428" y="376"/>
                  </a:lnTo>
                  <a:lnTo>
                    <a:pt x="427" y="365"/>
                  </a:lnTo>
                  <a:lnTo>
                    <a:pt x="419" y="359"/>
                  </a:lnTo>
                  <a:lnTo>
                    <a:pt x="410" y="357"/>
                  </a:lnTo>
                  <a:lnTo>
                    <a:pt x="405" y="359"/>
                  </a:lnTo>
                  <a:lnTo>
                    <a:pt x="399" y="362"/>
                  </a:lnTo>
                  <a:lnTo>
                    <a:pt x="387" y="363"/>
                  </a:lnTo>
                  <a:lnTo>
                    <a:pt x="380" y="363"/>
                  </a:lnTo>
                  <a:lnTo>
                    <a:pt x="373" y="364"/>
                  </a:lnTo>
                  <a:lnTo>
                    <a:pt x="369" y="364"/>
                  </a:lnTo>
                  <a:lnTo>
                    <a:pt x="364" y="365"/>
                  </a:lnTo>
                  <a:lnTo>
                    <a:pt x="359" y="365"/>
                  </a:lnTo>
                  <a:lnTo>
                    <a:pt x="355" y="365"/>
                  </a:lnTo>
                  <a:lnTo>
                    <a:pt x="348" y="364"/>
                  </a:lnTo>
                  <a:lnTo>
                    <a:pt x="341" y="361"/>
                  </a:lnTo>
                  <a:lnTo>
                    <a:pt x="334" y="357"/>
                  </a:lnTo>
                  <a:lnTo>
                    <a:pt x="330" y="354"/>
                  </a:lnTo>
                  <a:lnTo>
                    <a:pt x="326" y="353"/>
                  </a:lnTo>
                  <a:lnTo>
                    <a:pt x="323" y="351"/>
                  </a:lnTo>
                  <a:lnTo>
                    <a:pt x="319" y="351"/>
                  </a:lnTo>
                  <a:lnTo>
                    <a:pt x="316" y="353"/>
                  </a:lnTo>
                  <a:lnTo>
                    <a:pt x="312" y="355"/>
                  </a:lnTo>
                  <a:lnTo>
                    <a:pt x="307" y="358"/>
                  </a:lnTo>
                  <a:lnTo>
                    <a:pt x="297" y="366"/>
                  </a:lnTo>
                  <a:lnTo>
                    <a:pt x="292" y="373"/>
                  </a:lnTo>
                  <a:lnTo>
                    <a:pt x="286" y="377"/>
                  </a:lnTo>
                  <a:lnTo>
                    <a:pt x="274" y="376"/>
                  </a:lnTo>
                  <a:lnTo>
                    <a:pt x="268" y="374"/>
                  </a:lnTo>
                  <a:lnTo>
                    <a:pt x="262" y="374"/>
                  </a:lnTo>
                  <a:lnTo>
                    <a:pt x="257" y="374"/>
                  </a:lnTo>
                  <a:lnTo>
                    <a:pt x="251" y="376"/>
                  </a:lnTo>
                  <a:lnTo>
                    <a:pt x="247" y="376"/>
                  </a:lnTo>
                  <a:lnTo>
                    <a:pt x="242" y="373"/>
                  </a:lnTo>
                  <a:lnTo>
                    <a:pt x="239" y="370"/>
                  </a:lnTo>
                  <a:lnTo>
                    <a:pt x="234" y="363"/>
                  </a:lnTo>
                  <a:lnTo>
                    <a:pt x="227" y="350"/>
                  </a:lnTo>
                  <a:lnTo>
                    <a:pt x="223" y="342"/>
                  </a:lnTo>
                  <a:lnTo>
                    <a:pt x="218" y="338"/>
                  </a:lnTo>
                  <a:lnTo>
                    <a:pt x="210" y="332"/>
                  </a:lnTo>
                  <a:lnTo>
                    <a:pt x="202" y="325"/>
                  </a:lnTo>
                  <a:lnTo>
                    <a:pt x="196" y="323"/>
                  </a:lnTo>
                  <a:lnTo>
                    <a:pt x="192" y="321"/>
                  </a:lnTo>
                  <a:lnTo>
                    <a:pt x="182" y="319"/>
                  </a:lnTo>
                  <a:lnTo>
                    <a:pt x="173" y="318"/>
                  </a:lnTo>
                  <a:lnTo>
                    <a:pt x="166" y="318"/>
                  </a:lnTo>
                  <a:lnTo>
                    <a:pt x="163" y="320"/>
                  </a:lnTo>
                  <a:lnTo>
                    <a:pt x="164" y="324"/>
                  </a:lnTo>
                  <a:lnTo>
                    <a:pt x="170" y="329"/>
                  </a:lnTo>
                  <a:lnTo>
                    <a:pt x="174" y="335"/>
                  </a:lnTo>
                  <a:lnTo>
                    <a:pt x="179" y="340"/>
                  </a:lnTo>
                  <a:lnTo>
                    <a:pt x="184" y="342"/>
                  </a:lnTo>
                  <a:lnTo>
                    <a:pt x="187" y="346"/>
                  </a:lnTo>
                  <a:lnTo>
                    <a:pt x="192" y="347"/>
                  </a:lnTo>
                  <a:lnTo>
                    <a:pt x="195" y="349"/>
                  </a:lnTo>
                  <a:lnTo>
                    <a:pt x="199" y="350"/>
                  </a:lnTo>
                  <a:lnTo>
                    <a:pt x="202" y="353"/>
                  </a:lnTo>
                  <a:lnTo>
                    <a:pt x="201" y="356"/>
                  </a:lnTo>
                  <a:lnTo>
                    <a:pt x="199" y="358"/>
                  </a:lnTo>
                  <a:lnTo>
                    <a:pt x="196" y="359"/>
                  </a:lnTo>
                  <a:lnTo>
                    <a:pt x="187" y="357"/>
                  </a:lnTo>
                  <a:lnTo>
                    <a:pt x="180" y="354"/>
                  </a:lnTo>
                  <a:lnTo>
                    <a:pt x="174" y="351"/>
                  </a:lnTo>
                  <a:lnTo>
                    <a:pt x="170" y="349"/>
                  </a:lnTo>
                  <a:lnTo>
                    <a:pt x="165" y="348"/>
                  </a:lnTo>
                  <a:lnTo>
                    <a:pt x="162" y="346"/>
                  </a:lnTo>
                  <a:lnTo>
                    <a:pt x="158" y="342"/>
                  </a:lnTo>
                  <a:lnTo>
                    <a:pt x="155" y="340"/>
                  </a:lnTo>
                  <a:lnTo>
                    <a:pt x="149" y="334"/>
                  </a:lnTo>
                  <a:lnTo>
                    <a:pt x="146" y="328"/>
                  </a:lnTo>
                  <a:lnTo>
                    <a:pt x="145" y="320"/>
                  </a:lnTo>
                  <a:lnTo>
                    <a:pt x="145" y="311"/>
                  </a:lnTo>
                  <a:lnTo>
                    <a:pt x="145" y="303"/>
                  </a:lnTo>
                  <a:lnTo>
                    <a:pt x="143" y="298"/>
                  </a:lnTo>
                  <a:lnTo>
                    <a:pt x="139" y="295"/>
                  </a:lnTo>
                  <a:lnTo>
                    <a:pt x="131" y="289"/>
                  </a:lnTo>
                  <a:lnTo>
                    <a:pt x="122" y="282"/>
                  </a:lnTo>
                  <a:lnTo>
                    <a:pt x="116" y="278"/>
                  </a:lnTo>
                  <a:lnTo>
                    <a:pt x="112" y="274"/>
                  </a:lnTo>
                  <a:lnTo>
                    <a:pt x="110" y="270"/>
                  </a:lnTo>
                  <a:lnTo>
                    <a:pt x="110" y="263"/>
                  </a:lnTo>
                  <a:lnTo>
                    <a:pt x="111" y="256"/>
                  </a:lnTo>
                  <a:lnTo>
                    <a:pt x="111" y="247"/>
                  </a:lnTo>
                  <a:lnTo>
                    <a:pt x="110" y="235"/>
                  </a:lnTo>
                  <a:lnTo>
                    <a:pt x="107" y="225"/>
                  </a:lnTo>
                  <a:lnTo>
                    <a:pt x="101" y="218"/>
                  </a:lnTo>
                  <a:lnTo>
                    <a:pt x="95" y="211"/>
                  </a:lnTo>
                  <a:lnTo>
                    <a:pt x="91" y="203"/>
                  </a:lnTo>
                  <a:lnTo>
                    <a:pt x="86" y="195"/>
                  </a:lnTo>
                  <a:lnTo>
                    <a:pt x="80" y="189"/>
                  </a:lnTo>
                  <a:lnTo>
                    <a:pt x="78" y="186"/>
                  </a:lnTo>
                  <a:lnTo>
                    <a:pt x="81" y="184"/>
                  </a:lnTo>
                  <a:lnTo>
                    <a:pt x="88" y="186"/>
                  </a:lnTo>
                  <a:lnTo>
                    <a:pt x="93" y="189"/>
                  </a:lnTo>
                  <a:lnTo>
                    <a:pt x="96" y="190"/>
                  </a:lnTo>
                  <a:lnTo>
                    <a:pt x="100" y="186"/>
                  </a:lnTo>
                  <a:lnTo>
                    <a:pt x="103" y="177"/>
                  </a:lnTo>
                  <a:lnTo>
                    <a:pt x="104" y="171"/>
                  </a:lnTo>
                  <a:lnTo>
                    <a:pt x="103" y="165"/>
                  </a:lnTo>
                  <a:lnTo>
                    <a:pt x="99" y="162"/>
                  </a:lnTo>
                  <a:lnTo>
                    <a:pt x="94" y="162"/>
                  </a:lnTo>
                  <a:lnTo>
                    <a:pt x="91" y="162"/>
                  </a:lnTo>
                  <a:lnTo>
                    <a:pt x="86" y="164"/>
                  </a:lnTo>
                  <a:lnTo>
                    <a:pt x="81" y="164"/>
                  </a:lnTo>
                  <a:lnTo>
                    <a:pt x="77" y="164"/>
                  </a:lnTo>
                  <a:lnTo>
                    <a:pt x="74" y="165"/>
                  </a:lnTo>
                  <a:lnTo>
                    <a:pt x="73" y="164"/>
                  </a:lnTo>
                  <a:lnTo>
                    <a:pt x="68" y="158"/>
                  </a:lnTo>
                  <a:lnTo>
                    <a:pt x="63" y="154"/>
                  </a:lnTo>
                  <a:lnTo>
                    <a:pt x="58" y="153"/>
                  </a:lnTo>
                  <a:lnTo>
                    <a:pt x="54" y="152"/>
                  </a:lnTo>
                  <a:lnTo>
                    <a:pt x="48" y="152"/>
                  </a:lnTo>
                  <a:lnTo>
                    <a:pt x="42" y="153"/>
                  </a:lnTo>
                  <a:lnTo>
                    <a:pt x="38" y="153"/>
                  </a:lnTo>
                  <a:lnTo>
                    <a:pt x="33" y="154"/>
                  </a:lnTo>
                  <a:lnTo>
                    <a:pt x="28" y="154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7" y="152"/>
                  </a:lnTo>
                  <a:lnTo>
                    <a:pt x="20" y="144"/>
                  </a:lnTo>
                  <a:lnTo>
                    <a:pt x="26" y="136"/>
                  </a:lnTo>
                  <a:lnTo>
                    <a:pt x="32" y="130"/>
                  </a:lnTo>
                  <a:lnTo>
                    <a:pt x="36" y="126"/>
                  </a:lnTo>
                  <a:lnTo>
                    <a:pt x="39" y="119"/>
                  </a:lnTo>
                  <a:lnTo>
                    <a:pt x="40" y="111"/>
                  </a:lnTo>
                  <a:lnTo>
                    <a:pt x="41" y="105"/>
                  </a:lnTo>
                  <a:lnTo>
                    <a:pt x="39" y="103"/>
                  </a:lnTo>
                  <a:lnTo>
                    <a:pt x="32" y="101"/>
                  </a:lnTo>
                  <a:lnTo>
                    <a:pt x="24" y="103"/>
                  </a:lnTo>
                  <a:lnTo>
                    <a:pt x="18" y="105"/>
                  </a:lnTo>
                  <a:lnTo>
                    <a:pt x="14" y="107"/>
                  </a:lnTo>
                  <a:lnTo>
                    <a:pt x="7" y="107"/>
                  </a:lnTo>
                  <a:lnTo>
                    <a:pt x="3" y="106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4" y="95"/>
                  </a:lnTo>
                  <a:lnTo>
                    <a:pt x="11" y="81"/>
                  </a:lnTo>
                  <a:lnTo>
                    <a:pt x="22" y="65"/>
                  </a:lnTo>
                  <a:lnTo>
                    <a:pt x="34" y="47"/>
                  </a:lnTo>
                  <a:lnTo>
                    <a:pt x="47" y="32"/>
                  </a:lnTo>
                  <a:lnTo>
                    <a:pt x="59" y="17"/>
                  </a:lnTo>
                  <a:lnTo>
                    <a:pt x="7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9026843" y="2431532"/>
            <a:ext cx="259900" cy="246050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9152389" y="2443360"/>
            <a:ext cx="0" cy="7935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7" name="Group 10"/>
          <p:cNvGrpSpPr>
            <a:grpSpLocks/>
          </p:cNvGrpSpPr>
          <p:nvPr/>
        </p:nvGrpSpPr>
        <p:grpSpPr bwMode="auto">
          <a:xfrm>
            <a:off x="9061769" y="1757990"/>
            <a:ext cx="181239" cy="480280"/>
            <a:chOff x="4333" y="1097"/>
            <a:chExt cx="140" cy="485"/>
          </a:xfrm>
        </p:grpSpPr>
        <p:sp>
          <p:nvSpPr>
            <p:cNvPr id="37898" name="AutoShape 11"/>
            <p:cNvSpPr>
              <a:spLocks noChangeArrowheads="1"/>
            </p:cNvSpPr>
            <p:nvPr/>
          </p:nvSpPr>
          <p:spPr bwMode="auto">
            <a:xfrm>
              <a:off x="4333" y="1097"/>
              <a:ext cx="140" cy="316"/>
            </a:xfrm>
            <a:prstGeom prst="smileyFace">
              <a:avLst>
                <a:gd name="adj" fmla="val 4653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7899" name="Group 12"/>
            <p:cNvGrpSpPr>
              <a:grpSpLocks/>
            </p:cNvGrpSpPr>
            <p:nvPr/>
          </p:nvGrpSpPr>
          <p:grpSpPr bwMode="auto">
            <a:xfrm>
              <a:off x="4349" y="1419"/>
              <a:ext cx="114" cy="163"/>
              <a:chOff x="4349" y="1419"/>
              <a:chExt cx="114" cy="231"/>
            </a:xfrm>
          </p:grpSpPr>
          <p:sp>
            <p:nvSpPr>
              <p:cNvPr id="37900" name="Line 13"/>
              <p:cNvSpPr>
                <a:spLocks noChangeShapeType="1"/>
              </p:cNvSpPr>
              <p:nvPr/>
            </p:nvSpPr>
            <p:spPr bwMode="auto">
              <a:xfrm>
                <a:off x="4406" y="1419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901" name="Group 14"/>
              <p:cNvGrpSpPr>
                <a:grpSpLocks/>
              </p:cNvGrpSpPr>
              <p:nvPr/>
            </p:nvGrpSpPr>
            <p:grpSpPr bwMode="auto">
              <a:xfrm>
                <a:off x="4349" y="1593"/>
                <a:ext cx="114" cy="57"/>
                <a:chOff x="4350" y="1560"/>
                <a:chExt cx="114" cy="57"/>
              </a:xfrm>
            </p:grpSpPr>
            <p:sp>
              <p:nvSpPr>
                <p:cNvPr id="3790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06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02" name="Group 17"/>
              <p:cNvGrpSpPr>
                <a:grpSpLocks/>
              </p:cNvGrpSpPr>
              <p:nvPr/>
            </p:nvGrpSpPr>
            <p:grpSpPr bwMode="auto">
              <a:xfrm flipV="1">
                <a:off x="4349" y="1443"/>
                <a:ext cx="114" cy="57"/>
                <a:chOff x="4350" y="1560"/>
                <a:chExt cx="114" cy="57"/>
              </a:xfrm>
            </p:grpSpPr>
            <p:sp>
              <p:nvSpPr>
                <p:cNvPr id="3790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04" name="Line 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294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6FC22-12E5-4496-B87F-A1065BAEAA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 (revised)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5210175" cy="452596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sz="1800" dirty="0"/>
              <a:t>A hole is drilled through the center of Earth and emerges on the other side.  You jump into the hole.  What happens to you?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fall to the center and stop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go all the way through and continue off into space 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fall to the other side of Earth and then return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won’t fall at all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I am a geology major, so I know that the Earth has a high pressure center that will liquefy and flow into the hole because the hole is at a lower pressure, so this is not possible… So what happens is the guy jumps into the hole, accelerates until he hits the magma, and is burned to a cinder</a:t>
            </a:r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C200F69-00DC-1895-A7D5-478883F4E7E8}"/>
              </a:ext>
            </a:extLst>
          </p:cNvPr>
          <p:cNvGrpSpPr>
            <a:grpSpLocks/>
          </p:cNvGrpSpPr>
          <p:nvPr/>
        </p:nvGrpSpPr>
        <p:grpSpPr bwMode="auto">
          <a:xfrm>
            <a:off x="7874001" y="2443360"/>
            <a:ext cx="2487613" cy="2201499"/>
            <a:chOff x="4902" y="2609"/>
            <a:chExt cx="422" cy="422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8490C81D-79AC-348D-544B-165C1DEA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" y="2609"/>
              <a:ext cx="422" cy="4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38CB9852-9019-6510-CEF1-CBED9CD58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2664"/>
              <a:ext cx="380" cy="331"/>
            </a:xfrm>
            <a:custGeom>
              <a:avLst/>
              <a:gdLst>
                <a:gd name="T0" fmla="*/ 1 w 630"/>
                <a:gd name="T1" fmla="*/ 1 h 553"/>
                <a:gd name="T2" fmla="*/ 1 w 630"/>
                <a:gd name="T3" fmla="*/ 1 h 553"/>
                <a:gd name="T4" fmla="*/ 1 w 630"/>
                <a:gd name="T5" fmla="*/ 1 h 553"/>
                <a:gd name="T6" fmla="*/ 1 w 630"/>
                <a:gd name="T7" fmla="*/ 1 h 553"/>
                <a:gd name="T8" fmla="*/ 1 w 630"/>
                <a:gd name="T9" fmla="*/ 1 h 553"/>
                <a:gd name="T10" fmla="*/ 1 w 630"/>
                <a:gd name="T11" fmla="*/ 1 h 553"/>
                <a:gd name="T12" fmla="*/ 1 w 630"/>
                <a:gd name="T13" fmla="*/ 1 h 553"/>
                <a:gd name="T14" fmla="*/ 1 w 630"/>
                <a:gd name="T15" fmla="*/ 1 h 553"/>
                <a:gd name="T16" fmla="*/ 1 w 630"/>
                <a:gd name="T17" fmla="*/ 1 h 553"/>
                <a:gd name="T18" fmla="*/ 1 w 630"/>
                <a:gd name="T19" fmla="*/ 1 h 553"/>
                <a:gd name="T20" fmla="*/ 1 w 630"/>
                <a:gd name="T21" fmla="*/ 1 h 553"/>
                <a:gd name="T22" fmla="*/ 1 w 630"/>
                <a:gd name="T23" fmla="*/ 1 h 553"/>
                <a:gd name="T24" fmla="*/ 1 w 630"/>
                <a:gd name="T25" fmla="*/ 1 h 553"/>
                <a:gd name="T26" fmla="*/ 1 w 630"/>
                <a:gd name="T27" fmla="*/ 1 h 553"/>
                <a:gd name="T28" fmla="*/ 1 w 630"/>
                <a:gd name="T29" fmla="*/ 1 h 553"/>
                <a:gd name="T30" fmla="*/ 1 w 630"/>
                <a:gd name="T31" fmla="*/ 1 h 553"/>
                <a:gd name="T32" fmla="*/ 1 w 630"/>
                <a:gd name="T33" fmla="*/ 1 h 553"/>
                <a:gd name="T34" fmla="*/ 1 w 630"/>
                <a:gd name="T35" fmla="*/ 1 h 553"/>
                <a:gd name="T36" fmla="*/ 1 w 630"/>
                <a:gd name="T37" fmla="*/ 1 h 553"/>
                <a:gd name="T38" fmla="*/ 1 w 630"/>
                <a:gd name="T39" fmla="*/ 1 h 553"/>
                <a:gd name="T40" fmla="*/ 1 w 630"/>
                <a:gd name="T41" fmla="*/ 1 h 553"/>
                <a:gd name="T42" fmla="*/ 1 w 630"/>
                <a:gd name="T43" fmla="*/ 1 h 553"/>
                <a:gd name="T44" fmla="*/ 1 w 630"/>
                <a:gd name="T45" fmla="*/ 1 h 553"/>
                <a:gd name="T46" fmla="*/ 1 w 630"/>
                <a:gd name="T47" fmla="*/ 1 h 553"/>
                <a:gd name="T48" fmla="*/ 1 w 630"/>
                <a:gd name="T49" fmla="*/ 1 h 553"/>
                <a:gd name="T50" fmla="*/ 1 w 630"/>
                <a:gd name="T51" fmla="*/ 1 h 553"/>
                <a:gd name="T52" fmla="*/ 1 w 630"/>
                <a:gd name="T53" fmla="*/ 1 h 553"/>
                <a:gd name="T54" fmla="*/ 1 w 630"/>
                <a:gd name="T55" fmla="*/ 1 h 553"/>
                <a:gd name="T56" fmla="*/ 1 w 630"/>
                <a:gd name="T57" fmla="*/ 1 h 553"/>
                <a:gd name="T58" fmla="*/ 1 w 630"/>
                <a:gd name="T59" fmla="*/ 1 h 553"/>
                <a:gd name="T60" fmla="*/ 1 w 630"/>
                <a:gd name="T61" fmla="*/ 1 h 553"/>
                <a:gd name="T62" fmla="*/ 1 w 630"/>
                <a:gd name="T63" fmla="*/ 1 h 553"/>
                <a:gd name="T64" fmla="*/ 1 w 630"/>
                <a:gd name="T65" fmla="*/ 1 h 553"/>
                <a:gd name="T66" fmla="*/ 1 w 630"/>
                <a:gd name="T67" fmla="*/ 1 h 553"/>
                <a:gd name="T68" fmla="*/ 1 w 630"/>
                <a:gd name="T69" fmla="*/ 1 h 553"/>
                <a:gd name="T70" fmla="*/ 1 w 630"/>
                <a:gd name="T71" fmla="*/ 1 h 553"/>
                <a:gd name="T72" fmla="*/ 1 w 630"/>
                <a:gd name="T73" fmla="*/ 1 h 553"/>
                <a:gd name="T74" fmla="*/ 1 w 630"/>
                <a:gd name="T75" fmla="*/ 1 h 553"/>
                <a:gd name="T76" fmla="*/ 1 w 630"/>
                <a:gd name="T77" fmla="*/ 1 h 553"/>
                <a:gd name="T78" fmla="*/ 1 w 630"/>
                <a:gd name="T79" fmla="*/ 1 h 553"/>
                <a:gd name="T80" fmla="*/ 1 w 630"/>
                <a:gd name="T81" fmla="*/ 1 h 553"/>
                <a:gd name="T82" fmla="*/ 1 w 630"/>
                <a:gd name="T83" fmla="*/ 1 h 553"/>
                <a:gd name="T84" fmla="*/ 1 w 630"/>
                <a:gd name="T85" fmla="*/ 1 h 553"/>
                <a:gd name="T86" fmla="*/ 1 w 630"/>
                <a:gd name="T87" fmla="*/ 1 h 553"/>
                <a:gd name="T88" fmla="*/ 1 w 630"/>
                <a:gd name="T89" fmla="*/ 1 h 553"/>
                <a:gd name="T90" fmla="*/ 1 w 630"/>
                <a:gd name="T91" fmla="*/ 1 h 553"/>
                <a:gd name="T92" fmla="*/ 1 w 630"/>
                <a:gd name="T93" fmla="*/ 1 h 553"/>
                <a:gd name="T94" fmla="*/ 1 w 630"/>
                <a:gd name="T95" fmla="*/ 1 h 553"/>
                <a:gd name="T96" fmla="*/ 1 w 630"/>
                <a:gd name="T97" fmla="*/ 1 h 553"/>
                <a:gd name="T98" fmla="*/ 1 w 630"/>
                <a:gd name="T99" fmla="*/ 1 h 553"/>
                <a:gd name="T100" fmla="*/ 1 w 630"/>
                <a:gd name="T101" fmla="*/ 1 h 553"/>
                <a:gd name="T102" fmla="*/ 1 w 630"/>
                <a:gd name="T103" fmla="*/ 1 h 553"/>
                <a:gd name="T104" fmla="*/ 1 w 630"/>
                <a:gd name="T105" fmla="*/ 1 h 553"/>
                <a:gd name="T106" fmla="*/ 1 w 630"/>
                <a:gd name="T107" fmla="*/ 1 h 553"/>
                <a:gd name="T108" fmla="*/ 1 w 630"/>
                <a:gd name="T109" fmla="*/ 1 h 553"/>
                <a:gd name="T110" fmla="*/ 1 w 630"/>
                <a:gd name="T111" fmla="*/ 1 h 553"/>
                <a:gd name="T112" fmla="*/ 1 w 630"/>
                <a:gd name="T113" fmla="*/ 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0"/>
                <a:gd name="T172" fmla="*/ 0 h 553"/>
                <a:gd name="T173" fmla="*/ 630 w 630"/>
                <a:gd name="T174" fmla="*/ 553 h 5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0" h="553">
                  <a:moveTo>
                    <a:pt x="80" y="0"/>
                  </a:moveTo>
                  <a:lnTo>
                    <a:pt x="76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6" y="29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42" y="57"/>
                  </a:lnTo>
                  <a:lnTo>
                    <a:pt x="42" y="67"/>
                  </a:lnTo>
                  <a:lnTo>
                    <a:pt x="42" y="81"/>
                  </a:lnTo>
                  <a:lnTo>
                    <a:pt x="39" y="90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9" y="95"/>
                  </a:lnTo>
                  <a:lnTo>
                    <a:pt x="53" y="92"/>
                  </a:lnTo>
                  <a:lnTo>
                    <a:pt x="57" y="89"/>
                  </a:lnTo>
                  <a:lnTo>
                    <a:pt x="66" y="85"/>
                  </a:lnTo>
                  <a:lnTo>
                    <a:pt x="74" y="84"/>
                  </a:lnTo>
                  <a:lnTo>
                    <a:pt x="78" y="85"/>
                  </a:lnTo>
                  <a:lnTo>
                    <a:pt x="80" y="89"/>
                  </a:lnTo>
                  <a:lnTo>
                    <a:pt x="86" y="93"/>
                  </a:lnTo>
                  <a:lnTo>
                    <a:pt x="93" y="98"/>
                  </a:lnTo>
                  <a:lnTo>
                    <a:pt x="100" y="99"/>
                  </a:lnTo>
                  <a:lnTo>
                    <a:pt x="108" y="99"/>
                  </a:lnTo>
                  <a:lnTo>
                    <a:pt x="119" y="97"/>
                  </a:lnTo>
                  <a:lnTo>
                    <a:pt x="128" y="95"/>
                  </a:lnTo>
                  <a:lnTo>
                    <a:pt x="133" y="95"/>
                  </a:lnTo>
                  <a:lnTo>
                    <a:pt x="139" y="96"/>
                  </a:lnTo>
                  <a:lnTo>
                    <a:pt x="149" y="95"/>
                  </a:lnTo>
                  <a:lnTo>
                    <a:pt x="163" y="93"/>
                  </a:lnTo>
                  <a:lnTo>
                    <a:pt x="173" y="92"/>
                  </a:lnTo>
                  <a:lnTo>
                    <a:pt x="179" y="90"/>
                  </a:lnTo>
                  <a:lnTo>
                    <a:pt x="179" y="84"/>
                  </a:lnTo>
                  <a:lnTo>
                    <a:pt x="178" y="78"/>
                  </a:lnTo>
                  <a:lnTo>
                    <a:pt x="176" y="77"/>
                  </a:lnTo>
                  <a:lnTo>
                    <a:pt x="173" y="78"/>
                  </a:lnTo>
                  <a:lnTo>
                    <a:pt x="165" y="81"/>
                  </a:lnTo>
                  <a:lnTo>
                    <a:pt x="156" y="83"/>
                  </a:lnTo>
                  <a:lnTo>
                    <a:pt x="149" y="86"/>
                  </a:lnTo>
                  <a:lnTo>
                    <a:pt x="143" y="86"/>
                  </a:lnTo>
                  <a:lnTo>
                    <a:pt x="136" y="82"/>
                  </a:lnTo>
                  <a:lnTo>
                    <a:pt x="130" y="76"/>
                  </a:lnTo>
                  <a:lnTo>
                    <a:pt x="126" y="73"/>
                  </a:lnTo>
                  <a:lnTo>
                    <a:pt x="127" y="70"/>
                  </a:lnTo>
                  <a:lnTo>
                    <a:pt x="138" y="69"/>
                  </a:lnTo>
                  <a:lnTo>
                    <a:pt x="150" y="68"/>
                  </a:lnTo>
                  <a:lnTo>
                    <a:pt x="159" y="67"/>
                  </a:lnTo>
                  <a:lnTo>
                    <a:pt x="165" y="63"/>
                  </a:lnTo>
                  <a:lnTo>
                    <a:pt x="169" y="58"/>
                  </a:lnTo>
                  <a:lnTo>
                    <a:pt x="169" y="51"/>
                  </a:lnTo>
                  <a:lnTo>
                    <a:pt x="170" y="48"/>
                  </a:lnTo>
                  <a:lnTo>
                    <a:pt x="173" y="50"/>
                  </a:lnTo>
                  <a:lnTo>
                    <a:pt x="181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4" y="70"/>
                  </a:lnTo>
                  <a:lnTo>
                    <a:pt x="201" y="75"/>
                  </a:lnTo>
                  <a:lnTo>
                    <a:pt x="212" y="78"/>
                  </a:lnTo>
                  <a:lnTo>
                    <a:pt x="220" y="82"/>
                  </a:lnTo>
                  <a:lnTo>
                    <a:pt x="225" y="88"/>
                  </a:lnTo>
                  <a:lnTo>
                    <a:pt x="222" y="96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9" y="107"/>
                  </a:lnTo>
                  <a:lnTo>
                    <a:pt x="212" y="116"/>
                  </a:lnTo>
                  <a:lnTo>
                    <a:pt x="216" y="121"/>
                  </a:lnTo>
                  <a:lnTo>
                    <a:pt x="219" y="124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4" y="128"/>
                  </a:lnTo>
                  <a:lnTo>
                    <a:pt x="239" y="128"/>
                  </a:lnTo>
                  <a:lnTo>
                    <a:pt x="245" y="130"/>
                  </a:lnTo>
                  <a:lnTo>
                    <a:pt x="249" y="133"/>
                  </a:lnTo>
                  <a:lnTo>
                    <a:pt x="259" y="137"/>
                  </a:lnTo>
                  <a:lnTo>
                    <a:pt x="268" y="136"/>
                  </a:lnTo>
                  <a:lnTo>
                    <a:pt x="270" y="130"/>
                  </a:lnTo>
                  <a:lnTo>
                    <a:pt x="265" y="119"/>
                  </a:lnTo>
                  <a:lnTo>
                    <a:pt x="256" y="108"/>
                  </a:lnTo>
                  <a:lnTo>
                    <a:pt x="248" y="103"/>
                  </a:lnTo>
                  <a:lnTo>
                    <a:pt x="242" y="99"/>
                  </a:lnTo>
                  <a:lnTo>
                    <a:pt x="241" y="92"/>
                  </a:lnTo>
                  <a:lnTo>
                    <a:pt x="242" y="88"/>
                  </a:lnTo>
                  <a:lnTo>
                    <a:pt x="245" y="85"/>
                  </a:lnTo>
                  <a:lnTo>
                    <a:pt x="247" y="83"/>
                  </a:lnTo>
                  <a:lnTo>
                    <a:pt x="251" y="77"/>
                  </a:lnTo>
                  <a:lnTo>
                    <a:pt x="256" y="72"/>
                  </a:lnTo>
                  <a:lnTo>
                    <a:pt x="257" y="68"/>
                  </a:lnTo>
                  <a:lnTo>
                    <a:pt x="254" y="68"/>
                  </a:lnTo>
                  <a:lnTo>
                    <a:pt x="242" y="69"/>
                  </a:lnTo>
                  <a:lnTo>
                    <a:pt x="232" y="68"/>
                  </a:lnTo>
                  <a:lnTo>
                    <a:pt x="231" y="66"/>
                  </a:lnTo>
                  <a:lnTo>
                    <a:pt x="232" y="61"/>
                  </a:lnTo>
                  <a:lnTo>
                    <a:pt x="232" y="53"/>
                  </a:lnTo>
                  <a:lnTo>
                    <a:pt x="228" y="46"/>
                  </a:lnTo>
                  <a:lnTo>
                    <a:pt x="224" y="45"/>
                  </a:lnTo>
                  <a:lnTo>
                    <a:pt x="218" y="45"/>
                  </a:lnTo>
                  <a:lnTo>
                    <a:pt x="211" y="46"/>
                  </a:lnTo>
                  <a:lnTo>
                    <a:pt x="205" y="45"/>
                  </a:lnTo>
                  <a:lnTo>
                    <a:pt x="203" y="42"/>
                  </a:lnTo>
                  <a:lnTo>
                    <a:pt x="204" y="38"/>
                  </a:lnTo>
                  <a:lnTo>
                    <a:pt x="210" y="34"/>
                  </a:lnTo>
                  <a:lnTo>
                    <a:pt x="217" y="30"/>
                  </a:lnTo>
                  <a:lnTo>
                    <a:pt x="222" y="30"/>
                  </a:lnTo>
                  <a:lnTo>
                    <a:pt x="226" y="32"/>
                  </a:lnTo>
                  <a:lnTo>
                    <a:pt x="236" y="38"/>
                  </a:lnTo>
                  <a:lnTo>
                    <a:pt x="248" y="44"/>
                  </a:lnTo>
                  <a:lnTo>
                    <a:pt x="256" y="47"/>
                  </a:lnTo>
                  <a:lnTo>
                    <a:pt x="262" y="51"/>
                  </a:lnTo>
                  <a:lnTo>
                    <a:pt x="269" y="55"/>
                  </a:lnTo>
                  <a:lnTo>
                    <a:pt x="272" y="60"/>
                  </a:lnTo>
                  <a:lnTo>
                    <a:pt x="272" y="63"/>
                  </a:lnTo>
                  <a:lnTo>
                    <a:pt x="270" y="67"/>
                  </a:lnTo>
                  <a:lnTo>
                    <a:pt x="270" y="73"/>
                  </a:lnTo>
                  <a:lnTo>
                    <a:pt x="272" y="78"/>
                  </a:lnTo>
                  <a:lnTo>
                    <a:pt x="274" y="83"/>
                  </a:lnTo>
                  <a:lnTo>
                    <a:pt x="277" y="85"/>
                  </a:lnTo>
                  <a:lnTo>
                    <a:pt x="278" y="86"/>
                  </a:lnTo>
                  <a:lnTo>
                    <a:pt x="279" y="85"/>
                  </a:lnTo>
                  <a:lnTo>
                    <a:pt x="284" y="81"/>
                  </a:lnTo>
                  <a:lnTo>
                    <a:pt x="289" y="76"/>
                  </a:lnTo>
                  <a:lnTo>
                    <a:pt x="296" y="72"/>
                  </a:lnTo>
                  <a:lnTo>
                    <a:pt x="302" y="69"/>
                  </a:lnTo>
                  <a:lnTo>
                    <a:pt x="307" y="68"/>
                  </a:lnTo>
                  <a:lnTo>
                    <a:pt x="311" y="69"/>
                  </a:lnTo>
                  <a:lnTo>
                    <a:pt x="318" y="73"/>
                  </a:lnTo>
                  <a:lnTo>
                    <a:pt x="327" y="76"/>
                  </a:lnTo>
                  <a:lnTo>
                    <a:pt x="335" y="78"/>
                  </a:lnTo>
                  <a:lnTo>
                    <a:pt x="343" y="80"/>
                  </a:lnTo>
                  <a:lnTo>
                    <a:pt x="349" y="82"/>
                  </a:lnTo>
                  <a:lnTo>
                    <a:pt x="353" y="86"/>
                  </a:lnTo>
                  <a:lnTo>
                    <a:pt x="353" y="90"/>
                  </a:lnTo>
                  <a:lnTo>
                    <a:pt x="350" y="95"/>
                  </a:lnTo>
                  <a:lnTo>
                    <a:pt x="349" y="96"/>
                  </a:lnTo>
                  <a:lnTo>
                    <a:pt x="334" y="98"/>
                  </a:lnTo>
                  <a:lnTo>
                    <a:pt x="332" y="98"/>
                  </a:lnTo>
                  <a:lnTo>
                    <a:pt x="326" y="98"/>
                  </a:lnTo>
                  <a:lnTo>
                    <a:pt x="322" y="100"/>
                  </a:lnTo>
                  <a:lnTo>
                    <a:pt x="323" y="106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8" y="121"/>
                  </a:lnTo>
                  <a:lnTo>
                    <a:pt x="335" y="121"/>
                  </a:lnTo>
                  <a:lnTo>
                    <a:pt x="346" y="121"/>
                  </a:lnTo>
                  <a:lnTo>
                    <a:pt x="350" y="121"/>
                  </a:lnTo>
                  <a:lnTo>
                    <a:pt x="353" y="124"/>
                  </a:lnTo>
                  <a:lnTo>
                    <a:pt x="351" y="131"/>
                  </a:lnTo>
                  <a:lnTo>
                    <a:pt x="347" y="138"/>
                  </a:lnTo>
                  <a:lnTo>
                    <a:pt x="341" y="142"/>
                  </a:lnTo>
                  <a:lnTo>
                    <a:pt x="334" y="145"/>
                  </a:lnTo>
                  <a:lnTo>
                    <a:pt x="331" y="152"/>
                  </a:lnTo>
                  <a:lnTo>
                    <a:pt x="330" y="158"/>
                  </a:lnTo>
                  <a:lnTo>
                    <a:pt x="330" y="160"/>
                  </a:lnTo>
                  <a:lnTo>
                    <a:pt x="330" y="162"/>
                  </a:lnTo>
                  <a:lnTo>
                    <a:pt x="333" y="166"/>
                  </a:lnTo>
                  <a:lnTo>
                    <a:pt x="335" y="169"/>
                  </a:lnTo>
                  <a:lnTo>
                    <a:pt x="335" y="172"/>
                  </a:lnTo>
                  <a:lnTo>
                    <a:pt x="335" y="175"/>
                  </a:lnTo>
                  <a:lnTo>
                    <a:pt x="340" y="184"/>
                  </a:lnTo>
                  <a:lnTo>
                    <a:pt x="346" y="195"/>
                  </a:lnTo>
                  <a:lnTo>
                    <a:pt x="348" y="200"/>
                  </a:lnTo>
                  <a:lnTo>
                    <a:pt x="347" y="206"/>
                  </a:lnTo>
                  <a:lnTo>
                    <a:pt x="345" y="213"/>
                  </a:lnTo>
                  <a:lnTo>
                    <a:pt x="343" y="221"/>
                  </a:lnTo>
                  <a:lnTo>
                    <a:pt x="341" y="229"/>
                  </a:lnTo>
                  <a:lnTo>
                    <a:pt x="341" y="236"/>
                  </a:lnTo>
                  <a:lnTo>
                    <a:pt x="345" y="242"/>
                  </a:lnTo>
                  <a:lnTo>
                    <a:pt x="347" y="247"/>
                  </a:lnTo>
                  <a:lnTo>
                    <a:pt x="348" y="251"/>
                  </a:lnTo>
                  <a:lnTo>
                    <a:pt x="348" y="256"/>
                  </a:lnTo>
                  <a:lnTo>
                    <a:pt x="349" y="260"/>
                  </a:lnTo>
                  <a:lnTo>
                    <a:pt x="350" y="265"/>
                  </a:lnTo>
                  <a:lnTo>
                    <a:pt x="349" y="268"/>
                  </a:lnTo>
                  <a:lnTo>
                    <a:pt x="348" y="271"/>
                  </a:lnTo>
                  <a:lnTo>
                    <a:pt x="347" y="272"/>
                  </a:lnTo>
                  <a:lnTo>
                    <a:pt x="345" y="270"/>
                  </a:lnTo>
                  <a:lnTo>
                    <a:pt x="340" y="266"/>
                  </a:lnTo>
                  <a:lnTo>
                    <a:pt x="332" y="262"/>
                  </a:lnTo>
                  <a:lnTo>
                    <a:pt x="326" y="259"/>
                  </a:lnTo>
                  <a:lnTo>
                    <a:pt x="320" y="258"/>
                  </a:lnTo>
                  <a:lnTo>
                    <a:pt x="316" y="258"/>
                  </a:lnTo>
                  <a:lnTo>
                    <a:pt x="311" y="258"/>
                  </a:lnTo>
                  <a:lnTo>
                    <a:pt x="307" y="259"/>
                  </a:lnTo>
                  <a:lnTo>
                    <a:pt x="303" y="260"/>
                  </a:lnTo>
                  <a:lnTo>
                    <a:pt x="300" y="262"/>
                  </a:lnTo>
                  <a:lnTo>
                    <a:pt x="297" y="264"/>
                  </a:lnTo>
                  <a:lnTo>
                    <a:pt x="294" y="266"/>
                  </a:lnTo>
                  <a:lnTo>
                    <a:pt x="292" y="266"/>
                  </a:lnTo>
                  <a:lnTo>
                    <a:pt x="288" y="268"/>
                  </a:lnTo>
                  <a:lnTo>
                    <a:pt x="284" y="277"/>
                  </a:lnTo>
                  <a:lnTo>
                    <a:pt x="280" y="283"/>
                  </a:lnTo>
                  <a:lnTo>
                    <a:pt x="278" y="291"/>
                  </a:lnTo>
                  <a:lnTo>
                    <a:pt x="276" y="298"/>
                  </a:lnTo>
                  <a:lnTo>
                    <a:pt x="274" y="306"/>
                  </a:lnTo>
                  <a:lnTo>
                    <a:pt x="277" y="315"/>
                  </a:lnTo>
                  <a:lnTo>
                    <a:pt x="281" y="321"/>
                  </a:lnTo>
                  <a:lnTo>
                    <a:pt x="290" y="328"/>
                  </a:lnTo>
                  <a:lnTo>
                    <a:pt x="305" y="333"/>
                  </a:lnTo>
                  <a:lnTo>
                    <a:pt x="311" y="325"/>
                  </a:lnTo>
                  <a:lnTo>
                    <a:pt x="317" y="318"/>
                  </a:lnTo>
                  <a:lnTo>
                    <a:pt x="324" y="315"/>
                  </a:lnTo>
                  <a:lnTo>
                    <a:pt x="331" y="315"/>
                  </a:lnTo>
                  <a:lnTo>
                    <a:pt x="335" y="318"/>
                  </a:lnTo>
                  <a:lnTo>
                    <a:pt x="336" y="321"/>
                  </a:lnTo>
                  <a:lnTo>
                    <a:pt x="335" y="326"/>
                  </a:lnTo>
                  <a:lnTo>
                    <a:pt x="334" y="327"/>
                  </a:lnTo>
                  <a:lnTo>
                    <a:pt x="336" y="327"/>
                  </a:lnTo>
                  <a:lnTo>
                    <a:pt x="341" y="328"/>
                  </a:lnTo>
                  <a:lnTo>
                    <a:pt x="349" y="327"/>
                  </a:lnTo>
                  <a:lnTo>
                    <a:pt x="358" y="323"/>
                  </a:lnTo>
                  <a:lnTo>
                    <a:pt x="366" y="321"/>
                  </a:lnTo>
                  <a:lnTo>
                    <a:pt x="370" y="325"/>
                  </a:lnTo>
                  <a:lnTo>
                    <a:pt x="373" y="331"/>
                  </a:lnTo>
                  <a:lnTo>
                    <a:pt x="378" y="336"/>
                  </a:lnTo>
                  <a:lnTo>
                    <a:pt x="384" y="339"/>
                  </a:lnTo>
                  <a:lnTo>
                    <a:pt x="387" y="339"/>
                  </a:lnTo>
                  <a:lnTo>
                    <a:pt x="392" y="338"/>
                  </a:lnTo>
                  <a:lnTo>
                    <a:pt x="399" y="335"/>
                  </a:lnTo>
                  <a:lnTo>
                    <a:pt x="405" y="335"/>
                  </a:lnTo>
                  <a:lnTo>
                    <a:pt x="410" y="336"/>
                  </a:lnTo>
                  <a:lnTo>
                    <a:pt x="413" y="334"/>
                  </a:lnTo>
                  <a:lnTo>
                    <a:pt x="420" y="327"/>
                  </a:lnTo>
                  <a:lnTo>
                    <a:pt x="426" y="317"/>
                  </a:lnTo>
                  <a:lnTo>
                    <a:pt x="427" y="309"/>
                  </a:lnTo>
                  <a:lnTo>
                    <a:pt x="431" y="302"/>
                  </a:lnTo>
                  <a:lnTo>
                    <a:pt x="440" y="298"/>
                  </a:lnTo>
                  <a:lnTo>
                    <a:pt x="447" y="298"/>
                  </a:lnTo>
                  <a:lnTo>
                    <a:pt x="453" y="297"/>
                  </a:lnTo>
                  <a:lnTo>
                    <a:pt x="458" y="297"/>
                  </a:lnTo>
                  <a:lnTo>
                    <a:pt x="464" y="295"/>
                  </a:lnTo>
                  <a:lnTo>
                    <a:pt x="469" y="294"/>
                  </a:lnTo>
                  <a:lnTo>
                    <a:pt x="474" y="290"/>
                  </a:lnTo>
                  <a:lnTo>
                    <a:pt x="478" y="287"/>
                  </a:lnTo>
                  <a:lnTo>
                    <a:pt x="482" y="281"/>
                  </a:lnTo>
                  <a:lnTo>
                    <a:pt x="489" y="274"/>
                  </a:lnTo>
                  <a:lnTo>
                    <a:pt x="494" y="272"/>
                  </a:lnTo>
                  <a:lnTo>
                    <a:pt x="499" y="274"/>
                  </a:lnTo>
                  <a:lnTo>
                    <a:pt x="505" y="274"/>
                  </a:lnTo>
                  <a:lnTo>
                    <a:pt x="510" y="274"/>
                  </a:lnTo>
                  <a:lnTo>
                    <a:pt x="516" y="273"/>
                  </a:lnTo>
                  <a:lnTo>
                    <a:pt x="522" y="271"/>
                  </a:lnTo>
                  <a:lnTo>
                    <a:pt x="527" y="268"/>
                  </a:lnTo>
                  <a:lnTo>
                    <a:pt x="533" y="267"/>
                  </a:lnTo>
                  <a:lnTo>
                    <a:pt x="536" y="265"/>
                  </a:lnTo>
                  <a:lnTo>
                    <a:pt x="540" y="264"/>
                  </a:lnTo>
                  <a:lnTo>
                    <a:pt x="541" y="264"/>
                  </a:lnTo>
                  <a:lnTo>
                    <a:pt x="542" y="264"/>
                  </a:lnTo>
                  <a:lnTo>
                    <a:pt x="546" y="265"/>
                  </a:lnTo>
                  <a:lnTo>
                    <a:pt x="553" y="267"/>
                  </a:lnTo>
                  <a:lnTo>
                    <a:pt x="562" y="268"/>
                  </a:lnTo>
                  <a:lnTo>
                    <a:pt x="567" y="268"/>
                  </a:lnTo>
                  <a:lnTo>
                    <a:pt x="573" y="265"/>
                  </a:lnTo>
                  <a:lnTo>
                    <a:pt x="580" y="262"/>
                  </a:lnTo>
                  <a:lnTo>
                    <a:pt x="586" y="257"/>
                  </a:lnTo>
                  <a:lnTo>
                    <a:pt x="593" y="252"/>
                  </a:lnTo>
                  <a:lnTo>
                    <a:pt x="600" y="248"/>
                  </a:lnTo>
                  <a:lnTo>
                    <a:pt x="605" y="245"/>
                  </a:lnTo>
                  <a:lnTo>
                    <a:pt x="612" y="244"/>
                  </a:lnTo>
                  <a:lnTo>
                    <a:pt x="622" y="248"/>
                  </a:lnTo>
                  <a:lnTo>
                    <a:pt x="625" y="256"/>
                  </a:lnTo>
                  <a:lnTo>
                    <a:pt x="627" y="265"/>
                  </a:lnTo>
                  <a:lnTo>
                    <a:pt x="627" y="273"/>
                  </a:lnTo>
                  <a:lnTo>
                    <a:pt x="626" y="282"/>
                  </a:lnTo>
                  <a:lnTo>
                    <a:pt x="626" y="293"/>
                  </a:lnTo>
                  <a:lnTo>
                    <a:pt x="625" y="302"/>
                  </a:lnTo>
                  <a:lnTo>
                    <a:pt x="627" y="310"/>
                  </a:lnTo>
                  <a:lnTo>
                    <a:pt x="630" y="316"/>
                  </a:lnTo>
                  <a:lnTo>
                    <a:pt x="628" y="320"/>
                  </a:lnTo>
                  <a:lnTo>
                    <a:pt x="627" y="328"/>
                  </a:lnTo>
                  <a:lnTo>
                    <a:pt x="625" y="340"/>
                  </a:lnTo>
                  <a:lnTo>
                    <a:pt x="623" y="355"/>
                  </a:lnTo>
                  <a:lnTo>
                    <a:pt x="620" y="372"/>
                  </a:lnTo>
                  <a:lnTo>
                    <a:pt x="616" y="388"/>
                  </a:lnTo>
                  <a:lnTo>
                    <a:pt x="607" y="404"/>
                  </a:lnTo>
                  <a:lnTo>
                    <a:pt x="602" y="411"/>
                  </a:lnTo>
                  <a:lnTo>
                    <a:pt x="597" y="418"/>
                  </a:lnTo>
                  <a:lnTo>
                    <a:pt x="594" y="425"/>
                  </a:lnTo>
                  <a:lnTo>
                    <a:pt x="590" y="432"/>
                  </a:lnTo>
                  <a:lnTo>
                    <a:pt x="586" y="439"/>
                  </a:lnTo>
                  <a:lnTo>
                    <a:pt x="582" y="446"/>
                  </a:lnTo>
                  <a:lnTo>
                    <a:pt x="577" y="455"/>
                  </a:lnTo>
                  <a:lnTo>
                    <a:pt x="571" y="464"/>
                  </a:lnTo>
                  <a:lnTo>
                    <a:pt x="561" y="481"/>
                  </a:lnTo>
                  <a:lnTo>
                    <a:pt x="555" y="493"/>
                  </a:lnTo>
                  <a:lnTo>
                    <a:pt x="549" y="501"/>
                  </a:lnTo>
                  <a:lnTo>
                    <a:pt x="541" y="509"/>
                  </a:lnTo>
                  <a:lnTo>
                    <a:pt x="534" y="517"/>
                  </a:lnTo>
                  <a:lnTo>
                    <a:pt x="532" y="523"/>
                  </a:lnTo>
                  <a:lnTo>
                    <a:pt x="528" y="529"/>
                  </a:lnTo>
                  <a:lnTo>
                    <a:pt x="523" y="534"/>
                  </a:lnTo>
                  <a:lnTo>
                    <a:pt x="515" y="540"/>
                  </a:lnTo>
                  <a:lnTo>
                    <a:pt x="508" y="547"/>
                  </a:lnTo>
                  <a:lnTo>
                    <a:pt x="503" y="551"/>
                  </a:lnTo>
                  <a:lnTo>
                    <a:pt x="501" y="553"/>
                  </a:lnTo>
                  <a:lnTo>
                    <a:pt x="503" y="533"/>
                  </a:lnTo>
                  <a:lnTo>
                    <a:pt x="505" y="517"/>
                  </a:lnTo>
                  <a:lnTo>
                    <a:pt x="508" y="502"/>
                  </a:lnTo>
                  <a:lnTo>
                    <a:pt x="509" y="486"/>
                  </a:lnTo>
                  <a:lnTo>
                    <a:pt x="511" y="471"/>
                  </a:lnTo>
                  <a:lnTo>
                    <a:pt x="512" y="458"/>
                  </a:lnTo>
                  <a:lnTo>
                    <a:pt x="510" y="450"/>
                  </a:lnTo>
                  <a:lnTo>
                    <a:pt x="499" y="446"/>
                  </a:lnTo>
                  <a:lnTo>
                    <a:pt x="490" y="445"/>
                  </a:lnTo>
                  <a:lnTo>
                    <a:pt x="484" y="445"/>
                  </a:lnTo>
                  <a:lnTo>
                    <a:pt x="477" y="445"/>
                  </a:lnTo>
                  <a:lnTo>
                    <a:pt x="471" y="443"/>
                  </a:lnTo>
                  <a:lnTo>
                    <a:pt x="465" y="443"/>
                  </a:lnTo>
                  <a:lnTo>
                    <a:pt x="458" y="442"/>
                  </a:lnTo>
                  <a:lnTo>
                    <a:pt x="451" y="440"/>
                  </a:lnTo>
                  <a:lnTo>
                    <a:pt x="445" y="438"/>
                  </a:lnTo>
                  <a:lnTo>
                    <a:pt x="433" y="433"/>
                  </a:lnTo>
                  <a:lnTo>
                    <a:pt x="430" y="432"/>
                  </a:lnTo>
                  <a:lnTo>
                    <a:pt x="428" y="426"/>
                  </a:lnTo>
                  <a:lnTo>
                    <a:pt x="427" y="410"/>
                  </a:lnTo>
                  <a:lnTo>
                    <a:pt x="427" y="389"/>
                  </a:lnTo>
                  <a:lnTo>
                    <a:pt x="428" y="376"/>
                  </a:lnTo>
                  <a:lnTo>
                    <a:pt x="427" y="365"/>
                  </a:lnTo>
                  <a:lnTo>
                    <a:pt x="419" y="359"/>
                  </a:lnTo>
                  <a:lnTo>
                    <a:pt x="410" y="357"/>
                  </a:lnTo>
                  <a:lnTo>
                    <a:pt x="405" y="359"/>
                  </a:lnTo>
                  <a:lnTo>
                    <a:pt x="399" y="362"/>
                  </a:lnTo>
                  <a:lnTo>
                    <a:pt x="387" y="363"/>
                  </a:lnTo>
                  <a:lnTo>
                    <a:pt x="380" y="363"/>
                  </a:lnTo>
                  <a:lnTo>
                    <a:pt x="373" y="364"/>
                  </a:lnTo>
                  <a:lnTo>
                    <a:pt x="369" y="364"/>
                  </a:lnTo>
                  <a:lnTo>
                    <a:pt x="364" y="365"/>
                  </a:lnTo>
                  <a:lnTo>
                    <a:pt x="359" y="365"/>
                  </a:lnTo>
                  <a:lnTo>
                    <a:pt x="355" y="365"/>
                  </a:lnTo>
                  <a:lnTo>
                    <a:pt x="348" y="364"/>
                  </a:lnTo>
                  <a:lnTo>
                    <a:pt x="341" y="361"/>
                  </a:lnTo>
                  <a:lnTo>
                    <a:pt x="334" y="357"/>
                  </a:lnTo>
                  <a:lnTo>
                    <a:pt x="330" y="354"/>
                  </a:lnTo>
                  <a:lnTo>
                    <a:pt x="326" y="353"/>
                  </a:lnTo>
                  <a:lnTo>
                    <a:pt x="323" y="351"/>
                  </a:lnTo>
                  <a:lnTo>
                    <a:pt x="319" y="351"/>
                  </a:lnTo>
                  <a:lnTo>
                    <a:pt x="316" y="353"/>
                  </a:lnTo>
                  <a:lnTo>
                    <a:pt x="312" y="355"/>
                  </a:lnTo>
                  <a:lnTo>
                    <a:pt x="307" y="358"/>
                  </a:lnTo>
                  <a:lnTo>
                    <a:pt x="297" y="366"/>
                  </a:lnTo>
                  <a:lnTo>
                    <a:pt x="292" y="373"/>
                  </a:lnTo>
                  <a:lnTo>
                    <a:pt x="286" y="377"/>
                  </a:lnTo>
                  <a:lnTo>
                    <a:pt x="274" y="376"/>
                  </a:lnTo>
                  <a:lnTo>
                    <a:pt x="268" y="374"/>
                  </a:lnTo>
                  <a:lnTo>
                    <a:pt x="262" y="374"/>
                  </a:lnTo>
                  <a:lnTo>
                    <a:pt x="257" y="374"/>
                  </a:lnTo>
                  <a:lnTo>
                    <a:pt x="251" y="376"/>
                  </a:lnTo>
                  <a:lnTo>
                    <a:pt x="247" y="376"/>
                  </a:lnTo>
                  <a:lnTo>
                    <a:pt x="242" y="373"/>
                  </a:lnTo>
                  <a:lnTo>
                    <a:pt x="239" y="370"/>
                  </a:lnTo>
                  <a:lnTo>
                    <a:pt x="234" y="363"/>
                  </a:lnTo>
                  <a:lnTo>
                    <a:pt x="227" y="350"/>
                  </a:lnTo>
                  <a:lnTo>
                    <a:pt x="223" y="342"/>
                  </a:lnTo>
                  <a:lnTo>
                    <a:pt x="218" y="338"/>
                  </a:lnTo>
                  <a:lnTo>
                    <a:pt x="210" y="332"/>
                  </a:lnTo>
                  <a:lnTo>
                    <a:pt x="202" y="325"/>
                  </a:lnTo>
                  <a:lnTo>
                    <a:pt x="196" y="323"/>
                  </a:lnTo>
                  <a:lnTo>
                    <a:pt x="192" y="321"/>
                  </a:lnTo>
                  <a:lnTo>
                    <a:pt x="182" y="319"/>
                  </a:lnTo>
                  <a:lnTo>
                    <a:pt x="173" y="318"/>
                  </a:lnTo>
                  <a:lnTo>
                    <a:pt x="166" y="318"/>
                  </a:lnTo>
                  <a:lnTo>
                    <a:pt x="163" y="320"/>
                  </a:lnTo>
                  <a:lnTo>
                    <a:pt x="164" y="324"/>
                  </a:lnTo>
                  <a:lnTo>
                    <a:pt x="170" y="329"/>
                  </a:lnTo>
                  <a:lnTo>
                    <a:pt x="174" y="335"/>
                  </a:lnTo>
                  <a:lnTo>
                    <a:pt x="179" y="340"/>
                  </a:lnTo>
                  <a:lnTo>
                    <a:pt x="184" y="342"/>
                  </a:lnTo>
                  <a:lnTo>
                    <a:pt x="187" y="346"/>
                  </a:lnTo>
                  <a:lnTo>
                    <a:pt x="192" y="347"/>
                  </a:lnTo>
                  <a:lnTo>
                    <a:pt x="195" y="349"/>
                  </a:lnTo>
                  <a:lnTo>
                    <a:pt x="199" y="350"/>
                  </a:lnTo>
                  <a:lnTo>
                    <a:pt x="202" y="353"/>
                  </a:lnTo>
                  <a:lnTo>
                    <a:pt x="201" y="356"/>
                  </a:lnTo>
                  <a:lnTo>
                    <a:pt x="199" y="358"/>
                  </a:lnTo>
                  <a:lnTo>
                    <a:pt x="196" y="359"/>
                  </a:lnTo>
                  <a:lnTo>
                    <a:pt x="187" y="357"/>
                  </a:lnTo>
                  <a:lnTo>
                    <a:pt x="180" y="354"/>
                  </a:lnTo>
                  <a:lnTo>
                    <a:pt x="174" y="351"/>
                  </a:lnTo>
                  <a:lnTo>
                    <a:pt x="170" y="349"/>
                  </a:lnTo>
                  <a:lnTo>
                    <a:pt x="165" y="348"/>
                  </a:lnTo>
                  <a:lnTo>
                    <a:pt x="162" y="346"/>
                  </a:lnTo>
                  <a:lnTo>
                    <a:pt x="158" y="342"/>
                  </a:lnTo>
                  <a:lnTo>
                    <a:pt x="155" y="340"/>
                  </a:lnTo>
                  <a:lnTo>
                    <a:pt x="149" y="334"/>
                  </a:lnTo>
                  <a:lnTo>
                    <a:pt x="146" y="328"/>
                  </a:lnTo>
                  <a:lnTo>
                    <a:pt x="145" y="320"/>
                  </a:lnTo>
                  <a:lnTo>
                    <a:pt x="145" y="311"/>
                  </a:lnTo>
                  <a:lnTo>
                    <a:pt x="145" y="303"/>
                  </a:lnTo>
                  <a:lnTo>
                    <a:pt x="143" y="298"/>
                  </a:lnTo>
                  <a:lnTo>
                    <a:pt x="139" y="295"/>
                  </a:lnTo>
                  <a:lnTo>
                    <a:pt x="131" y="289"/>
                  </a:lnTo>
                  <a:lnTo>
                    <a:pt x="122" y="282"/>
                  </a:lnTo>
                  <a:lnTo>
                    <a:pt x="116" y="278"/>
                  </a:lnTo>
                  <a:lnTo>
                    <a:pt x="112" y="274"/>
                  </a:lnTo>
                  <a:lnTo>
                    <a:pt x="110" y="270"/>
                  </a:lnTo>
                  <a:lnTo>
                    <a:pt x="110" y="263"/>
                  </a:lnTo>
                  <a:lnTo>
                    <a:pt x="111" y="256"/>
                  </a:lnTo>
                  <a:lnTo>
                    <a:pt x="111" y="247"/>
                  </a:lnTo>
                  <a:lnTo>
                    <a:pt x="110" y="235"/>
                  </a:lnTo>
                  <a:lnTo>
                    <a:pt x="107" y="225"/>
                  </a:lnTo>
                  <a:lnTo>
                    <a:pt x="101" y="218"/>
                  </a:lnTo>
                  <a:lnTo>
                    <a:pt x="95" y="211"/>
                  </a:lnTo>
                  <a:lnTo>
                    <a:pt x="91" y="203"/>
                  </a:lnTo>
                  <a:lnTo>
                    <a:pt x="86" y="195"/>
                  </a:lnTo>
                  <a:lnTo>
                    <a:pt x="80" y="189"/>
                  </a:lnTo>
                  <a:lnTo>
                    <a:pt x="78" y="186"/>
                  </a:lnTo>
                  <a:lnTo>
                    <a:pt x="81" y="184"/>
                  </a:lnTo>
                  <a:lnTo>
                    <a:pt x="88" y="186"/>
                  </a:lnTo>
                  <a:lnTo>
                    <a:pt x="93" y="189"/>
                  </a:lnTo>
                  <a:lnTo>
                    <a:pt x="96" y="190"/>
                  </a:lnTo>
                  <a:lnTo>
                    <a:pt x="100" y="186"/>
                  </a:lnTo>
                  <a:lnTo>
                    <a:pt x="103" y="177"/>
                  </a:lnTo>
                  <a:lnTo>
                    <a:pt x="104" y="171"/>
                  </a:lnTo>
                  <a:lnTo>
                    <a:pt x="103" y="165"/>
                  </a:lnTo>
                  <a:lnTo>
                    <a:pt x="99" y="162"/>
                  </a:lnTo>
                  <a:lnTo>
                    <a:pt x="94" y="162"/>
                  </a:lnTo>
                  <a:lnTo>
                    <a:pt x="91" y="162"/>
                  </a:lnTo>
                  <a:lnTo>
                    <a:pt x="86" y="164"/>
                  </a:lnTo>
                  <a:lnTo>
                    <a:pt x="81" y="164"/>
                  </a:lnTo>
                  <a:lnTo>
                    <a:pt x="77" y="164"/>
                  </a:lnTo>
                  <a:lnTo>
                    <a:pt x="74" y="165"/>
                  </a:lnTo>
                  <a:lnTo>
                    <a:pt x="73" y="164"/>
                  </a:lnTo>
                  <a:lnTo>
                    <a:pt x="68" y="158"/>
                  </a:lnTo>
                  <a:lnTo>
                    <a:pt x="63" y="154"/>
                  </a:lnTo>
                  <a:lnTo>
                    <a:pt x="58" y="153"/>
                  </a:lnTo>
                  <a:lnTo>
                    <a:pt x="54" y="152"/>
                  </a:lnTo>
                  <a:lnTo>
                    <a:pt x="48" y="152"/>
                  </a:lnTo>
                  <a:lnTo>
                    <a:pt x="42" y="153"/>
                  </a:lnTo>
                  <a:lnTo>
                    <a:pt x="38" y="153"/>
                  </a:lnTo>
                  <a:lnTo>
                    <a:pt x="33" y="154"/>
                  </a:lnTo>
                  <a:lnTo>
                    <a:pt x="28" y="154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7" y="152"/>
                  </a:lnTo>
                  <a:lnTo>
                    <a:pt x="20" y="144"/>
                  </a:lnTo>
                  <a:lnTo>
                    <a:pt x="26" y="136"/>
                  </a:lnTo>
                  <a:lnTo>
                    <a:pt x="32" y="130"/>
                  </a:lnTo>
                  <a:lnTo>
                    <a:pt x="36" y="126"/>
                  </a:lnTo>
                  <a:lnTo>
                    <a:pt x="39" y="119"/>
                  </a:lnTo>
                  <a:lnTo>
                    <a:pt x="40" y="111"/>
                  </a:lnTo>
                  <a:lnTo>
                    <a:pt x="41" y="105"/>
                  </a:lnTo>
                  <a:lnTo>
                    <a:pt x="39" y="103"/>
                  </a:lnTo>
                  <a:lnTo>
                    <a:pt x="32" y="101"/>
                  </a:lnTo>
                  <a:lnTo>
                    <a:pt x="24" y="103"/>
                  </a:lnTo>
                  <a:lnTo>
                    <a:pt x="18" y="105"/>
                  </a:lnTo>
                  <a:lnTo>
                    <a:pt x="14" y="107"/>
                  </a:lnTo>
                  <a:lnTo>
                    <a:pt x="7" y="107"/>
                  </a:lnTo>
                  <a:lnTo>
                    <a:pt x="3" y="106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4" y="95"/>
                  </a:lnTo>
                  <a:lnTo>
                    <a:pt x="11" y="81"/>
                  </a:lnTo>
                  <a:lnTo>
                    <a:pt x="22" y="65"/>
                  </a:lnTo>
                  <a:lnTo>
                    <a:pt x="34" y="47"/>
                  </a:lnTo>
                  <a:lnTo>
                    <a:pt x="47" y="32"/>
                  </a:lnTo>
                  <a:lnTo>
                    <a:pt x="59" y="17"/>
                  </a:lnTo>
                  <a:lnTo>
                    <a:pt x="7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8">
            <a:extLst>
              <a:ext uri="{FF2B5EF4-FFF2-40B4-BE49-F238E27FC236}">
                <a16:creationId xmlns:a16="http://schemas.microsoft.com/office/drawing/2014/main" id="{EB4ABE00-0A2E-C409-F706-52F76175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843" y="2431532"/>
            <a:ext cx="259900" cy="246050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0B9B2103-6849-1CDD-6631-0956A1B4C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2389" y="2443360"/>
            <a:ext cx="0" cy="7935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5F42BFCB-BBBB-B98D-49DB-ACD497A801F3}"/>
              </a:ext>
            </a:extLst>
          </p:cNvPr>
          <p:cNvGrpSpPr>
            <a:grpSpLocks/>
          </p:cNvGrpSpPr>
          <p:nvPr/>
        </p:nvGrpSpPr>
        <p:grpSpPr bwMode="auto">
          <a:xfrm>
            <a:off x="9061769" y="1757990"/>
            <a:ext cx="181239" cy="480280"/>
            <a:chOff x="4333" y="1097"/>
            <a:chExt cx="140" cy="485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94ED34C7-7BCA-46DD-9143-CAFE93DD8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1097"/>
              <a:ext cx="140" cy="316"/>
            </a:xfrm>
            <a:prstGeom prst="smileyFace">
              <a:avLst>
                <a:gd name="adj" fmla="val 4653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9946416C-D253-1DDA-79D3-4E9291AAC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" y="1419"/>
              <a:ext cx="114" cy="163"/>
              <a:chOff x="4349" y="1419"/>
              <a:chExt cx="114" cy="231"/>
            </a:xfrm>
          </p:grpSpPr>
          <p:sp>
            <p:nvSpPr>
              <p:cNvPr id="10" name="Line 13">
                <a:extLst>
                  <a:ext uri="{FF2B5EF4-FFF2-40B4-BE49-F238E27FC236}">
                    <a16:creationId xmlns:a16="http://schemas.microsoft.com/office/drawing/2014/main" id="{E6387E4C-150E-F731-75D1-2D0956BF0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6" y="1419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F0B81286-7B3F-7CFF-5709-46DB979F0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" y="1593"/>
                <a:ext cx="114" cy="57"/>
                <a:chOff x="4350" y="1560"/>
                <a:chExt cx="114" cy="57"/>
              </a:xfrm>
            </p:grpSpPr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6A0BDE36-40B1-57FF-ACD8-188DA5B12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77A5B3AE-77F8-B24F-78C2-BC48D2814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>
                <a:extLst>
                  <a:ext uri="{FF2B5EF4-FFF2-40B4-BE49-F238E27FC236}">
                    <a16:creationId xmlns:a16="http://schemas.microsoft.com/office/drawing/2014/main" id="{3277D0EF-FFC7-A1F4-7F26-2EFD02D5E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349" y="1443"/>
                <a:ext cx="114" cy="57"/>
                <a:chOff x="4350" y="1560"/>
                <a:chExt cx="114" cy="57"/>
              </a:xfrm>
            </p:grpSpPr>
            <p:sp>
              <p:nvSpPr>
                <p:cNvPr id="13" name="Line 18">
                  <a:extLst>
                    <a:ext uri="{FF2B5EF4-FFF2-40B4-BE49-F238E27FC236}">
                      <a16:creationId xmlns:a16="http://schemas.microsoft.com/office/drawing/2014/main" id="{C3BBA76F-F303-AD1C-EA2A-9FC9A1F7B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19">
                  <a:extLst>
                    <a:ext uri="{FF2B5EF4-FFF2-40B4-BE49-F238E27FC236}">
                      <a16:creationId xmlns:a16="http://schemas.microsoft.com/office/drawing/2014/main" id="{275589CF-CE46-5766-BBCA-0D5651CFD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42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Kinetic Energy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Kinetic energy can be written as</a:t>
            </a:r>
          </a:p>
          <a:p>
            <a:endParaRPr lang="en-US"/>
          </a:p>
          <a:p>
            <a:r>
              <a:rPr lang="en-US"/>
              <a:t>For SHM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4614864" y="2347914"/>
          <a:ext cx="13096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3">
                  <p:embed/>
                </p:oleObj>
              </mc:Choice>
              <mc:Fallback>
                <p:oleObj name="Equation" r:id="rId2" imgW="685800" imgH="393700" progId="Equation.3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2347914"/>
                        <a:ext cx="13096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524001" y="2429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4772026" y="3384550"/>
          <a:ext cx="28797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1625600" progId="Equation.3">
                  <p:embed/>
                </p:oleObj>
              </mc:Choice>
              <mc:Fallback>
                <p:oleObj name="Equation" r:id="rId4" imgW="1816100" imgH="1625600" progId="Equation.3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6" y="3384550"/>
                        <a:ext cx="287972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FB381-26D7-44CE-BEE1-4AD2FFF9A4FE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Physics 123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Energy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potential energy of a spring is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for SHM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5572126" y="2263776"/>
          <a:ext cx="1273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0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6" y="2263776"/>
                        <a:ext cx="12731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4173539" y="3994150"/>
          <a:ext cx="39258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393480" progId="Equation.3">
                  <p:embed/>
                </p:oleObj>
              </mc:Choice>
              <mc:Fallback>
                <p:oleObj name="Equation" r:id="rId4" imgW="1485720" imgH="393480" progId="Equation.3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9" y="3994150"/>
                        <a:ext cx="39258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2484582" y="3768435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089275" y="3325814"/>
            <a:ext cx="1925638" cy="1057275"/>
            <a:chOff x="176" y="1300"/>
            <a:chExt cx="1213" cy="66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x=0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sp>
        <p:nvSpPr>
          <p:cNvPr id="41" name="Text Box 141"/>
          <p:cNvSpPr txBox="1">
            <a:spLocks noChangeArrowheads="1"/>
          </p:cNvSpPr>
          <p:nvPr/>
        </p:nvSpPr>
        <p:spPr bwMode="auto">
          <a:xfrm>
            <a:off x="4368800" y="287813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4432300" y="324961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684405" y="3584143"/>
            <a:ext cx="5325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014428" y="2724727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2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" name="Group 71"/>
          <p:cNvGrpSpPr>
            <a:grpSpLocks/>
          </p:cNvGrpSpPr>
          <p:nvPr/>
        </p:nvGrpSpPr>
        <p:grpSpPr bwMode="auto">
          <a:xfrm>
            <a:off x="4817486" y="3008458"/>
            <a:ext cx="1612900" cy="1082675"/>
            <a:chOff x="2112" y="1300"/>
            <a:chExt cx="1016" cy="682"/>
          </a:xfrm>
        </p:grpSpPr>
        <p:sp>
          <p:nvSpPr>
            <p:cNvPr id="54" name="AutoShape 72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75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63" name="Group 7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8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7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8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8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7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8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7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9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7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9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9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7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03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62" name="Text Box 104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sp>
        <p:nvSpPr>
          <p:cNvPr id="87" name="Text Box 143"/>
          <p:cNvSpPr txBox="1">
            <a:spLocks noChangeArrowheads="1"/>
          </p:cNvSpPr>
          <p:nvPr/>
        </p:nvSpPr>
        <p:spPr bwMode="auto">
          <a:xfrm>
            <a:off x="5149273" y="2621108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88" name="Line 144"/>
          <p:cNvSpPr>
            <a:spLocks noChangeShapeType="1"/>
          </p:cNvSpPr>
          <p:nvPr/>
        </p:nvSpPr>
        <p:spPr bwMode="auto">
          <a:xfrm>
            <a:off x="5212773" y="2992582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216401" y="3440544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7416224" y="3256252"/>
            <a:ext cx="5325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5746247" y="2396836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Mechanical Energy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5488" y="4024313"/>
            <a:ext cx="8229600" cy="1027112"/>
          </a:xfrm>
        </p:spPr>
        <p:txBody>
          <a:bodyPr/>
          <a:lstStyle/>
          <a:p>
            <a:r>
              <a:rPr lang="en-US"/>
              <a:t>This is an astounding result!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3505200" y="1639888"/>
          <a:ext cx="46291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1422360" progId="Equation.3">
                  <p:embed/>
                </p:oleObj>
              </mc:Choice>
              <mc:Fallback>
                <p:oleObj name="Equation" r:id="rId2" imgW="2781000" imgH="1422360" progId="Equation.3">
                  <p:embed/>
                  <p:pic>
                    <p:nvPicPr>
                      <p:cNvPr id="20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39888"/>
                        <a:ext cx="46291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2263776" y="5153026"/>
            <a:ext cx="8143875" cy="79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/>
              <a:t>The total mechanical energy of a SHO is a constant of motion</a:t>
            </a:r>
            <a:r>
              <a:rPr lang="en-US" b="1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3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A616-9211-4540-BD71-256B3E87DAB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0"/>
            <a:ext cx="9144000" cy="6858000"/>
            <a:chOff x="0" y="0"/>
            <a:chExt cx="5760" cy="4320"/>
          </a:xfrm>
        </p:grpSpPr>
        <p:sp>
          <p:nvSpPr>
            <p:cNvPr id="2068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68" y="744"/>
              <a:ext cx="568" cy="271"/>
              <a:chOff x="1400" y="3840"/>
              <a:chExt cx="568" cy="271"/>
            </a:xfrm>
          </p:grpSpPr>
          <p:sp>
            <p:nvSpPr>
              <p:cNvPr id="206853" name="Line 5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4" name="Rectangle 6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55" name="Text Box 7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56" name="Text Box 8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57" name="Rectangle 9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40" y="192"/>
              <a:ext cx="568" cy="375"/>
              <a:chOff x="2104" y="3808"/>
              <a:chExt cx="568" cy="375"/>
            </a:xfrm>
          </p:grpSpPr>
          <p:sp>
            <p:nvSpPr>
              <p:cNvPr id="206859" name="Line 11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0" name="Rectangle 12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1" name="Text Box 13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62" name="Text Box 14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780" y="744"/>
              <a:ext cx="568" cy="271"/>
              <a:chOff x="1400" y="3840"/>
              <a:chExt cx="568" cy="271"/>
            </a:xfrm>
          </p:grpSpPr>
          <p:sp>
            <p:nvSpPr>
              <p:cNvPr id="206864" name="Line 1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5" name="Rectangle 1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6" name="Text Box 1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67" name="Text Box 1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68" name="Rectangle 2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16" y="2032"/>
              <a:ext cx="568" cy="375"/>
              <a:chOff x="696" y="3696"/>
              <a:chExt cx="568" cy="375"/>
            </a:xfrm>
          </p:grpSpPr>
          <p:sp>
            <p:nvSpPr>
              <p:cNvPr id="206870" name="Line 22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1" name="Rectangle 23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72" name="Text Box 24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73" name="Text Box 25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5120" y="1896"/>
              <a:ext cx="568" cy="375"/>
              <a:chOff x="696" y="3696"/>
              <a:chExt cx="568" cy="375"/>
            </a:xfrm>
          </p:grpSpPr>
          <p:sp>
            <p:nvSpPr>
              <p:cNvPr id="206875" name="Line 27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6" name="Rectangle 28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77" name="Text Box 29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78" name="Text Box 30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780" y="3160"/>
              <a:ext cx="568" cy="271"/>
              <a:chOff x="1400" y="3840"/>
              <a:chExt cx="568" cy="271"/>
            </a:xfrm>
          </p:grpSpPr>
          <p:sp>
            <p:nvSpPr>
              <p:cNvPr id="206880" name="Line 3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1" name="Rectangle 3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82" name="Text Box 3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83" name="Text Box 3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84" name="Rectangle 3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68" y="3240"/>
              <a:ext cx="568" cy="271"/>
              <a:chOff x="1400" y="3840"/>
              <a:chExt cx="568" cy="271"/>
            </a:xfrm>
          </p:grpSpPr>
          <p:sp>
            <p:nvSpPr>
              <p:cNvPr id="206886" name="Line 38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7" name="Rectangle 39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88" name="Text Box 40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89" name="Text Box 41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90" name="Rectangle 42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740" y="3880"/>
              <a:ext cx="568" cy="375"/>
              <a:chOff x="2104" y="3808"/>
              <a:chExt cx="568" cy="375"/>
            </a:xfrm>
          </p:grpSpPr>
          <p:sp>
            <p:nvSpPr>
              <p:cNvPr id="206892" name="Line 44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3" name="Rectangle 45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94" name="Text Box 46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95" name="Text Box 47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sp>
          <p:nvSpPr>
            <p:cNvPr id="206896" name="Arc 48"/>
            <p:cNvSpPr>
              <a:spLocks/>
            </p:cNvSpPr>
            <p:nvPr/>
          </p:nvSpPr>
          <p:spPr bwMode="auto">
            <a:xfrm>
              <a:off x="2576" y="1569"/>
              <a:ext cx="864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97" name="Text Box 49"/>
            <p:cNvSpPr txBox="1">
              <a:spLocks noChangeArrowheads="1"/>
            </p:cNvSpPr>
            <p:nvPr/>
          </p:nvSpPr>
          <p:spPr bwMode="auto">
            <a:xfrm>
              <a:off x="4149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950" y="1817"/>
              <a:ext cx="1189" cy="708"/>
              <a:chOff x="1037" y="605"/>
              <a:chExt cx="1189" cy="708"/>
            </a:xfrm>
          </p:grpSpPr>
          <p:sp>
            <p:nvSpPr>
              <p:cNvPr id="206899" name="AutoShape 51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00" name="Text Box 52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01" name="Line 53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2" name="Line 54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3" name="Group 56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05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06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59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0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09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62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1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2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65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14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5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68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17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8" name="Line 7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71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0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1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74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3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4" name="Line 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77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6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7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28" name="Line 80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9" name="Text Box 81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30" name="Line 82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1" name="Text Box 83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32" name="Line 84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4066" y="1804"/>
              <a:ext cx="1133" cy="732"/>
              <a:chOff x="1029" y="1941"/>
              <a:chExt cx="1133" cy="732"/>
            </a:xfrm>
          </p:grpSpPr>
          <p:sp>
            <p:nvSpPr>
              <p:cNvPr id="206934" name="AutoShape 86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35" name="Text Box 87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36" name="Line 88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7" name="Line 89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" name="Group 90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23" name="Group 91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0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1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94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3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4" name="Line 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97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4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7" name="Line 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100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9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0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103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2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3" name="Line 1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106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5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6" name="Line 10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109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9" name="Line 1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112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61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62" name="Line 1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63" name="Line 115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4" name="Text Box 116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65" name="Line 117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6" name="Text Box 118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67" name="Line 119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20"/>
            <p:cNvGrpSpPr>
              <a:grpSpLocks/>
            </p:cNvGrpSpPr>
            <p:nvPr/>
          </p:nvGrpSpPr>
          <p:grpSpPr bwMode="auto">
            <a:xfrm>
              <a:off x="2589" y="643"/>
              <a:ext cx="1016" cy="682"/>
              <a:chOff x="2112" y="1300"/>
              <a:chExt cx="1016" cy="682"/>
            </a:xfrm>
          </p:grpSpPr>
          <p:sp>
            <p:nvSpPr>
              <p:cNvPr id="206969" name="AutoShape 121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70" name="Line 122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1" name="Line 123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848" name="Group 124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06849" name="Group 125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74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75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0" name="Group 128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77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78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2" name="Group 131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80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1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8" name="Group 134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3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4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63" name="Group 137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6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7" name="Line 1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69" name="Group 140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9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0" name="Line 1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74" name="Group 143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92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3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79" name="Group 146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95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6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97" name="Line 149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98" name="Text Box 150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99" name="Line 151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0" name="Text Box 152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7001" name="Text Box 153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0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206885" name="Group 154"/>
            <p:cNvGrpSpPr>
              <a:grpSpLocks/>
            </p:cNvGrpSpPr>
            <p:nvPr/>
          </p:nvGrpSpPr>
          <p:grpSpPr bwMode="auto">
            <a:xfrm>
              <a:off x="2490" y="3129"/>
              <a:ext cx="1213" cy="666"/>
              <a:chOff x="176" y="1300"/>
              <a:chExt cx="1213" cy="666"/>
            </a:xfrm>
          </p:grpSpPr>
          <p:sp>
            <p:nvSpPr>
              <p:cNvPr id="207003" name="AutoShape 15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04" name="Text Box 15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0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207005" name="Line 15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6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891" name="Group 15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207008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9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98" name="Group 16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207011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2" name="Line 1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3" name="Group 16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207014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5" name="Line 1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4" name="Group 16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207017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8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7" name="Group 17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20702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0" name="Group 17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20702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4" name="Line 17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3" name="Group 17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207026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7" name="Line 17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6" name="Group 18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207029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30" name="Line 18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031" name="Line 18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2" name="Text Box 18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033" name="Line 18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4" name="Text Box 18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7035" name="Text Box 18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sp>
          <p:nvSpPr>
            <p:cNvPr id="207036" name="Text Box 188"/>
            <p:cNvSpPr txBox="1">
              <a:spLocks noChangeArrowheads="1"/>
            </p:cNvSpPr>
            <p:nvPr/>
          </p:nvSpPr>
          <p:spPr bwMode="auto">
            <a:xfrm>
              <a:off x="2031" y="3273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grpSp>
          <p:nvGrpSpPr>
            <p:cNvPr id="206919" name="Group 189"/>
            <p:cNvGrpSpPr>
              <a:grpSpLocks/>
            </p:cNvGrpSpPr>
            <p:nvPr/>
          </p:nvGrpSpPr>
          <p:grpSpPr bwMode="auto">
            <a:xfrm>
              <a:off x="1295" y="2749"/>
              <a:ext cx="1016" cy="720"/>
              <a:chOff x="1207" y="2751"/>
              <a:chExt cx="1016" cy="720"/>
            </a:xfrm>
          </p:grpSpPr>
          <p:sp>
            <p:nvSpPr>
              <p:cNvPr id="207038" name="AutoShape 190"/>
              <p:cNvSpPr>
                <a:spLocks noChangeArrowheads="1"/>
              </p:cNvSpPr>
              <p:nvPr/>
            </p:nvSpPr>
            <p:spPr bwMode="auto">
              <a:xfrm>
                <a:off x="1872" y="3016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39" name="Text Box 191"/>
              <p:cNvSpPr txBox="1">
                <a:spLocks noChangeArrowheads="1"/>
              </p:cNvSpPr>
              <p:nvPr/>
            </p:nvSpPr>
            <p:spPr bwMode="auto">
              <a:xfrm>
                <a:off x="1849" y="2751"/>
                <a:ext cx="18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040" name="Line 192"/>
              <p:cNvSpPr>
                <a:spLocks noChangeShapeType="1"/>
              </p:cNvSpPr>
              <p:nvPr/>
            </p:nvSpPr>
            <p:spPr bwMode="auto">
              <a:xfrm>
                <a:off x="1219" y="2805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41" name="Line 193"/>
              <p:cNvSpPr>
                <a:spLocks noChangeShapeType="1"/>
              </p:cNvSpPr>
              <p:nvPr/>
            </p:nvSpPr>
            <p:spPr bwMode="auto">
              <a:xfrm rot="5400000" flipV="1">
                <a:off x="1715" y="2674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22" name="Group 194"/>
              <p:cNvGrpSpPr>
                <a:grpSpLocks/>
              </p:cNvGrpSpPr>
              <p:nvPr/>
            </p:nvGrpSpPr>
            <p:grpSpPr bwMode="auto">
              <a:xfrm>
                <a:off x="1237" y="3011"/>
                <a:ext cx="631" cy="68"/>
                <a:chOff x="1237" y="3011"/>
                <a:chExt cx="796" cy="95"/>
              </a:xfrm>
            </p:grpSpPr>
            <p:grpSp>
              <p:nvGrpSpPr>
                <p:cNvPr id="206925" name="Group 195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44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45" name="Line 19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3" name="Group 198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47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48" name="Line 2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8" name="Group 201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0" name="Line 2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1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9" name="Group 204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3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4" name="Line 2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2" name="Group 207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6" name="Line 2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7" name="Line 20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5" name="Group 210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9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0" name="Line 2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8" name="Group 213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62" name="Line 2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3" name="Line 2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51" name="Group 216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65" name="Line 2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6" name="Line 2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067" name="Line 219"/>
              <p:cNvSpPr>
                <a:spLocks noChangeShapeType="1"/>
              </p:cNvSpPr>
              <p:nvPr/>
            </p:nvSpPr>
            <p:spPr bwMode="auto">
              <a:xfrm>
                <a:off x="1789" y="322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68" name="Text Box 220"/>
              <p:cNvSpPr txBox="1">
                <a:spLocks noChangeArrowheads="1"/>
              </p:cNvSpPr>
              <p:nvPr/>
            </p:nvSpPr>
            <p:spPr bwMode="auto">
              <a:xfrm>
                <a:off x="1681" y="3279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069" name="Line 221"/>
              <p:cNvSpPr>
                <a:spLocks noChangeShapeType="1"/>
              </p:cNvSpPr>
              <p:nvPr/>
            </p:nvSpPr>
            <p:spPr bwMode="auto">
              <a:xfrm>
                <a:off x="2122" y="323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0" name="Text Box 222"/>
              <p:cNvSpPr txBox="1">
                <a:spLocks noChangeArrowheads="1"/>
              </p:cNvSpPr>
              <p:nvPr/>
            </p:nvSpPr>
            <p:spPr bwMode="auto">
              <a:xfrm>
                <a:off x="1520" y="2822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  <p:sp>
            <p:nvSpPr>
              <p:cNvPr id="207071" name="Line 223"/>
              <p:cNvSpPr>
                <a:spLocks noChangeShapeType="1"/>
              </p:cNvSpPr>
              <p:nvPr/>
            </p:nvSpPr>
            <p:spPr bwMode="auto">
              <a:xfrm flipH="1">
                <a:off x="1871" y="293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54" name="Group 224"/>
            <p:cNvGrpSpPr>
              <a:grpSpLocks/>
            </p:cNvGrpSpPr>
            <p:nvPr/>
          </p:nvGrpSpPr>
          <p:grpSpPr bwMode="auto">
            <a:xfrm>
              <a:off x="1295" y="1095"/>
              <a:ext cx="1016" cy="720"/>
              <a:chOff x="1299" y="1073"/>
              <a:chExt cx="1016" cy="720"/>
            </a:xfrm>
          </p:grpSpPr>
          <p:sp>
            <p:nvSpPr>
              <p:cNvPr id="207073" name="AutoShape 225"/>
              <p:cNvSpPr>
                <a:spLocks noChangeArrowheads="1"/>
              </p:cNvSpPr>
              <p:nvPr/>
            </p:nvSpPr>
            <p:spPr bwMode="auto">
              <a:xfrm>
                <a:off x="1721" y="1338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74" name="Text Box 226"/>
              <p:cNvSpPr txBox="1">
                <a:spLocks noChangeArrowheads="1"/>
              </p:cNvSpPr>
              <p:nvPr/>
            </p:nvSpPr>
            <p:spPr bwMode="auto">
              <a:xfrm>
                <a:off x="1698" y="1073"/>
                <a:ext cx="18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075" name="Line 227"/>
              <p:cNvSpPr>
                <a:spLocks noChangeShapeType="1"/>
              </p:cNvSpPr>
              <p:nvPr/>
            </p:nvSpPr>
            <p:spPr bwMode="auto">
              <a:xfrm>
                <a:off x="1311" y="112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6" name="Line 228"/>
              <p:cNvSpPr>
                <a:spLocks noChangeShapeType="1"/>
              </p:cNvSpPr>
              <p:nvPr/>
            </p:nvSpPr>
            <p:spPr bwMode="auto">
              <a:xfrm rot="5400000" flipV="1">
                <a:off x="1807" y="99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57" name="Group 229"/>
              <p:cNvGrpSpPr>
                <a:grpSpLocks/>
              </p:cNvGrpSpPr>
              <p:nvPr/>
            </p:nvGrpSpPr>
            <p:grpSpPr bwMode="auto">
              <a:xfrm>
                <a:off x="1329" y="1333"/>
                <a:ext cx="383" cy="77"/>
                <a:chOff x="1237" y="3011"/>
                <a:chExt cx="796" cy="95"/>
              </a:xfrm>
            </p:grpSpPr>
            <p:grpSp>
              <p:nvGrpSpPr>
                <p:cNvPr id="206960" name="Group 230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79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0" name="Line 2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68" name="Group 233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2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3" name="Line 2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2" name="Group 236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5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6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3" name="Group 239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8" name="Line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9" name="Line 2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6" name="Group 242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1" name="Line 2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2" name="Line 2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9" name="Group 245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4" name="Line 2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5" name="Line 2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82" name="Group 248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7" name="Line 2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8" name="Line 2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85" name="Group 251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00" name="Line 2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0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02" name="Line 254"/>
              <p:cNvSpPr>
                <a:spLocks noChangeShapeType="1"/>
              </p:cNvSpPr>
              <p:nvPr/>
            </p:nvSpPr>
            <p:spPr bwMode="auto">
              <a:xfrm>
                <a:off x="1881" y="154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3" name="Text Box 255"/>
              <p:cNvSpPr txBox="1">
                <a:spLocks noChangeArrowheads="1"/>
              </p:cNvSpPr>
              <p:nvPr/>
            </p:nvSpPr>
            <p:spPr bwMode="auto">
              <a:xfrm>
                <a:off x="1773" y="160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04" name="Line 256"/>
              <p:cNvSpPr>
                <a:spLocks noChangeShapeType="1"/>
              </p:cNvSpPr>
              <p:nvPr/>
            </p:nvSpPr>
            <p:spPr bwMode="auto">
              <a:xfrm>
                <a:off x="2214" y="155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5" name="Line 257"/>
              <p:cNvSpPr>
                <a:spLocks noChangeShapeType="1"/>
              </p:cNvSpPr>
              <p:nvPr/>
            </p:nvSpPr>
            <p:spPr bwMode="auto">
              <a:xfrm flipH="1">
                <a:off x="1720" y="126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88" name="Group 258"/>
            <p:cNvGrpSpPr>
              <a:grpSpLocks/>
            </p:cNvGrpSpPr>
            <p:nvPr/>
          </p:nvGrpSpPr>
          <p:grpSpPr bwMode="auto">
            <a:xfrm>
              <a:off x="3799" y="2749"/>
              <a:ext cx="1016" cy="720"/>
              <a:chOff x="3680" y="2747"/>
              <a:chExt cx="1016" cy="720"/>
            </a:xfrm>
          </p:grpSpPr>
          <p:sp>
            <p:nvSpPr>
              <p:cNvPr id="207107" name="AutoShape 259"/>
              <p:cNvSpPr>
                <a:spLocks noChangeArrowheads="1"/>
              </p:cNvSpPr>
              <p:nvPr/>
            </p:nvSpPr>
            <p:spPr bwMode="auto">
              <a:xfrm>
                <a:off x="4345" y="30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108" name="Text Box 260"/>
              <p:cNvSpPr txBox="1">
                <a:spLocks noChangeArrowheads="1"/>
              </p:cNvSpPr>
              <p:nvPr/>
            </p:nvSpPr>
            <p:spPr bwMode="auto">
              <a:xfrm>
                <a:off x="4322" y="2747"/>
                <a:ext cx="18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109" name="Line 261"/>
              <p:cNvSpPr>
                <a:spLocks noChangeShapeType="1"/>
              </p:cNvSpPr>
              <p:nvPr/>
            </p:nvSpPr>
            <p:spPr bwMode="auto">
              <a:xfrm>
                <a:off x="3692" y="2801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0" name="Line 262"/>
              <p:cNvSpPr>
                <a:spLocks noChangeShapeType="1"/>
              </p:cNvSpPr>
              <p:nvPr/>
            </p:nvSpPr>
            <p:spPr bwMode="auto">
              <a:xfrm rot="5400000" flipV="1">
                <a:off x="4188" y="2670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91" name="Group 263"/>
              <p:cNvGrpSpPr>
                <a:grpSpLocks/>
              </p:cNvGrpSpPr>
              <p:nvPr/>
            </p:nvGrpSpPr>
            <p:grpSpPr bwMode="auto">
              <a:xfrm>
                <a:off x="3710" y="3007"/>
                <a:ext cx="631" cy="68"/>
                <a:chOff x="1237" y="3011"/>
                <a:chExt cx="796" cy="95"/>
              </a:xfrm>
            </p:grpSpPr>
            <p:grpSp>
              <p:nvGrpSpPr>
                <p:cNvPr id="206994" name="Group 264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3" name="Line 2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14" name="Line 2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02" name="Group 267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6" name="Line 2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17" name="Line 26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07" name="Group 270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9" name="Line 2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0" name="Line 2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0" name="Group 273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2" name="Line 2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3" name="Line 2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3" name="Group 276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5" name="Line 2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6" name="Line 2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6" name="Group 279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8" name="Line 2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9" name="Line 2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9" name="Group 282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31" name="Line 2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32" name="Line 2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22" name="Group 285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34" name="Line 2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35" name="Line 2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36" name="Line 288"/>
              <p:cNvSpPr>
                <a:spLocks noChangeShapeType="1"/>
              </p:cNvSpPr>
              <p:nvPr/>
            </p:nvSpPr>
            <p:spPr bwMode="auto">
              <a:xfrm>
                <a:off x="4262" y="322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7" name="Text Box 289"/>
              <p:cNvSpPr txBox="1">
                <a:spLocks noChangeArrowheads="1"/>
              </p:cNvSpPr>
              <p:nvPr/>
            </p:nvSpPr>
            <p:spPr bwMode="auto">
              <a:xfrm>
                <a:off x="4154" y="3275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38" name="Line 290"/>
              <p:cNvSpPr>
                <a:spLocks noChangeShapeType="1"/>
              </p:cNvSpPr>
              <p:nvPr/>
            </p:nvSpPr>
            <p:spPr bwMode="auto">
              <a:xfrm>
                <a:off x="4595" y="32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9" name="Text Box 291"/>
              <p:cNvSpPr txBox="1">
                <a:spLocks noChangeArrowheads="1"/>
              </p:cNvSpPr>
              <p:nvPr/>
            </p:nvSpPr>
            <p:spPr bwMode="auto">
              <a:xfrm>
                <a:off x="3993" y="2818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  <p:sp>
            <p:nvSpPr>
              <p:cNvPr id="207140" name="Line 292"/>
              <p:cNvSpPr>
                <a:spLocks noChangeShapeType="1"/>
              </p:cNvSpPr>
              <p:nvPr/>
            </p:nvSpPr>
            <p:spPr bwMode="auto">
              <a:xfrm>
                <a:off x="4344" y="2934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025" name="Group 293"/>
            <p:cNvGrpSpPr>
              <a:grpSpLocks/>
            </p:cNvGrpSpPr>
            <p:nvPr/>
          </p:nvGrpSpPr>
          <p:grpSpPr bwMode="auto">
            <a:xfrm>
              <a:off x="3800" y="1095"/>
              <a:ext cx="1016" cy="720"/>
              <a:chOff x="3855" y="913"/>
              <a:chExt cx="1016" cy="720"/>
            </a:xfrm>
          </p:grpSpPr>
          <p:sp>
            <p:nvSpPr>
              <p:cNvPr id="207142" name="AutoShape 294"/>
              <p:cNvSpPr>
                <a:spLocks noChangeArrowheads="1"/>
              </p:cNvSpPr>
              <p:nvPr/>
            </p:nvSpPr>
            <p:spPr bwMode="auto">
              <a:xfrm>
                <a:off x="4277" y="1178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143" name="Text Box 295"/>
              <p:cNvSpPr txBox="1">
                <a:spLocks noChangeArrowheads="1"/>
              </p:cNvSpPr>
              <p:nvPr/>
            </p:nvSpPr>
            <p:spPr bwMode="auto">
              <a:xfrm>
                <a:off x="4254" y="913"/>
                <a:ext cx="18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144" name="Line 296"/>
              <p:cNvSpPr>
                <a:spLocks noChangeShapeType="1"/>
              </p:cNvSpPr>
              <p:nvPr/>
            </p:nvSpPr>
            <p:spPr bwMode="auto">
              <a:xfrm>
                <a:off x="3867" y="96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5" name="Line 297"/>
              <p:cNvSpPr>
                <a:spLocks noChangeShapeType="1"/>
              </p:cNvSpPr>
              <p:nvPr/>
            </p:nvSpPr>
            <p:spPr bwMode="auto">
              <a:xfrm rot="5400000" flipV="1">
                <a:off x="4363" y="83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028" name="Group 298"/>
              <p:cNvGrpSpPr>
                <a:grpSpLocks/>
              </p:cNvGrpSpPr>
              <p:nvPr/>
            </p:nvGrpSpPr>
            <p:grpSpPr bwMode="auto">
              <a:xfrm>
                <a:off x="3885" y="1173"/>
                <a:ext cx="383" cy="77"/>
                <a:chOff x="1237" y="3011"/>
                <a:chExt cx="796" cy="95"/>
              </a:xfrm>
            </p:grpSpPr>
            <p:grpSp>
              <p:nvGrpSpPr>
                <p:cNvPr id="207037" name="Group 299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48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49" name="Line 3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2" name="Group 302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1" name="Line 3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2" name="Line 3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3" name="Group 305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4" name="Line 3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5" name="Line 3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6" name="Group 308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7" name="Line 3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8" name="Line 3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9" name="Group 311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0" name="Line 3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1" name="Line 3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2" name="Group 314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3" name="Line 3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4" name="Line 3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5" name="Group 317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6" name="Line 3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7" name="Line 3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8" name="Group 320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9" name="Line 3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70" name="Line 3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71" name="Line 323"/>
              <p:cNvSpPr>
                <a:spLocks noChangeShapeType="1"/>
              </p:cNvSpPr>
              <p:nvPr/>
            </p:nvSpPr>
            <p:spPr bwMode="auto">
              <a:xfrm>
                <a:off x="4437" y="138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2" name="Text Box 324"/>
              <p:cNvSpPr txBox="1">
                <a:spLocks noChangeArrowheads="1"/>
              </p:cNvSpPr>
              <p:nvPr/>
            </p:nvSpPr>
            <p:spPr bwMode="auto">
              <a:xfrm>
                <a:off x="4329" y="144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73" name="Line 325"/>
              <p:cNvSpPr>
                <a:spLocks noChangeShapeType="1"/>
              </p:cNvSpPr>
              <p:nvPr/>
            </p:nvSpPr>
            <p:spPr bwMode="auto">
              <a:xfrm>
                <a:off x="4770" y="139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4" name="Line 326"/>
              <p:cNvSpPr>
                <a:spLocks noChangeShapeType="1"/>
              </p:cNvSpPr>
              <p:nvPr/>
            </p:nvSpPr>
            <p:spPr bwMode="auto">
              <a:xfrm>
                <a:off x="4276" y="110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as a function of time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773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 that the kinetic and potential energy are out of phase with each other. </a:t>
            </a:r>
          </a:p>
          <a:p>
            <a:pPr>
              <a:lnSpc>
                <a:spcPct val="90000"/>
              </a:lnSpc>
            </a:pPr>
            <a:r>
              <a:rPr lang="en-US"/>
              <a:t>If we plot them on the same scale ( for the case </a:t>
            </a:r>
            <a:r>
              <a:rPr lang="en-US">
                <a:sym typeface="Symbol" pitchFamily="18" charset="2"/>
              </a:rPr>
              <a:t>=0</a:t>
            </a:r>
            <a:r>
              <a:rPr lang="en-US"/>
              <a:t>) we have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30901" y="2017714"/>
            <a:ext cx="4151313" cy="3533775"/>
            <a:chOff x="3544" y="1271"/>
            <a:chExt cx="1847" cy="1257"/>
          </a:xfrm>
        </p:grpSpPr>
        <p:pic>
          <p:nvPicPr>
            <p:cNvPr id="2078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" y="1448"/>
              <a:ext cx="1626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 flipH="1">
              <a:off x="3941" y="1445"/>
              <a:ext cx="73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3983" y="1285"/>
              <a:ext cx="15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4326" y="1271"/>
              <a:ext cx="14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 flipH="1">
              <a:off x="4297" y="1463"/>
              <a:ext cx="55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82" name="Text Box 10"/>
            <p:cNvSpPr txBox="1">
              <a:spLocks noChangeArrowheads="1"/>
            </p:cNvSpPr>
            <p:nvPr/>
          </p:nvSpPr>
          <p:spPr bwMode="auto">
            <a:xfrm>
              <a:off x="3544" y="1429"/>
              <a:ext cx="169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U,K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Restoring Force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1320801"/>
            <a:ext cx="4229100" cy="4525963"/>
          </a:xfrm>
        </p:spPr>
        <p:txBody>
          <a:bodyPr/>
          <a:lstStyle/>
          <a:p>
            <a:r>
              <a:rPr lang="en-US" sz="2000" dirty="0"/>
              <a:t>Hook’s Law</a:t>
            </a:r>
          </a:p>
          <a:p>
            <a:pPr lvl="1"/>
            <a:r>
              <a:rPr lang="en-US" sz="1800" dirty="0"/>
              <a:t>(Hook’s strong suggestion)</a:t>
            </a:r>
          </a:p>
          <a:p>
            <a:r>
              <a:rPr lang="en-US" sz="2000" dirty="0"/>
              <a:t>Force is directed toward equilibrium point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Then the acceleration is given by</a:t>
            </a: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7851775" y="1293814"/>
            <a:ext cx="2190750" cy="4802187"/>
            <a:chOff x="3986" y="815"/>
            <a:chExt cx="1380" cy="3025"/>
          </a:xfrm>
        </p:grpSpPr>
        <p:grpSp>
          <p:nvGrpSpPr>
            <p:cNvPr id="3" name="Group 248"/>
            <p:cNvGrpSpPr>
              <a:grpSpLocks/>
            </p:cNvGrpSpPr>
            <p:nvPr/>
          </p:nvGrpSpPr>
          <p:grpSpPr bwMode="auto">
            <a:xfrm>
              <a:off x="4113" y="2151"/>
              <a:ext cx="1189" cy="657"/>
              <a:chOff x="3801" y="2151"/>
              <a:chExt cx="1189" cy="657"/>
            </a:xfrm>
          </p:grpSpPr>
          <p:sp>
            <p:nvSpPr>
              <p:cNvPr id="157701" name="AutoShape 5"/>
              <p:cNvSpPr>
                <a:spLocks noChangeArrowheads="1"/>
              </p:cNvSpPr>
              <p:nvPr/>
            </p:nvSpPr>
            <p:spPr bwMode="auto">
              <a:xfrm>
                <a:off x="4318" y="2363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703" name="Line 7"/>
              <p:cNvSpPr>
                <a:spLocks noChangeShapeType="1"/>
              </p:cNvSpPr>
              <p:nvPr/>
            </p:nvSpPr>
            <p:spPr bwMode="auto">
              <a:xfrm>
                <a:off x="3813" y="2151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 rot="5400000" flipV="1">
                <a:off x="4309" y="2020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31" y="2363"/>
                <a:ext cx="481" cy="94"/>
                <a:chOff x="2248" y="1248"/>
                <a:chExt cx="648" cy="128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0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08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1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7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4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7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0" name="Lin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3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8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6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9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730" name="Line 34"/>
              <p:cNvSpPr>
                <a:spLocks noChangeShapeType="1"/>
              </p:cNvSpPr>
              <p:nvPr/>
            </p:nvSpPr>
            <p:spPr bwMode="auto">
              <a:xfrm>
                <a:off x="4383" y="256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4275" y="2616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732" name="Line 36"/>
              <p:cNvSpPr>
                <a:spLocks noChangeShapeType="1"/>
              </p:cNvSpPr>
              <p:nvPr/>
            </p:nvSpPr>
            <p:spPr bwMode="auto">
              <a:xfrm>
                <a:off x="4716" y="257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Text Box 37"/>
              <p:cNvSpPr txBox="1">
                <a:spLocks noChangeArrowheads="1"/>
              </p:cNvSpPr>
              <p:nvPr/>
            </p:nvSpPr>
            <p:spPr bwMode="auto">
              <a:xfrm>
                <a:off x="4625" y="2611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3" name="Group 249"/>
            <p:cNvGrpSpPr>
              <a:grpSpLocks/>
            </p:cNvGrpSpPr>
            <p:nvPr/>
          </p:nvGrpSpPr>
          <p:grpSpPr bwMode="auto">
            <a:xfrm>
              <a:off x="4116" y="1271"/>
              <a:ext cx="1213" cy="666"/>
              <a:chOff x="3756" y="1427"/>
              <a:chExt cx="1213" cy="666"/>
            </a:xfrm>
          </p:grpSpPr>
          <p:sp>
            <p:nvSpPr>
              <p:cNvPr id="157876" name="AutoShape 180"/>
              <p:cNvSpPr>
                <a:spLocks noChangeArrowheads="1"/>
              </p:cNvSpPr>
              <p:nvPr/>
            </p:nvSpPr>
            <p:spPr bwMode="auto">
              <a:xfrm>
                <a:off x="4593" y="1639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878" name="Line 182"/>
              <p:cNvSpPr>
                <a:spLocks noChangeShapeType="1"/>
              </p:cNvSpPr>
              <p:nvPr/>
            </p:nvSpPr>
            <p:spPr bwMode="auto">
              <a:xfrm>
                <a:off x="3768" y="142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879" name="Line 183"/>
              <p:cNvSpPr>
                <a:spLocks noChangeShapeType="1"/>
              </p:cNvSpPr>
              <p:nvPr/>
            </p:nvSpPr>
            <p:spPr bwMode="auto">
              <a:xfrm rot="5400000" flipV="1">
                <a:off x="4264" y="129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184"/>
              <p:cNvGrpSpPr>
                <a:grpSpLocks/>
              </p:cNvGrpSpPr>
              <p:nvPr/>
            </p:nvGrpSpPr>
            <p:grpSpPr bwMode="auto">
              <a:xfrm>
                <a:off x="4481" y="1633"/>
                <a:ext cx="101" cy="95"/>
                <a:chOff x="704" y="1880"/>
                <a:chExt cx="136" cy="128"/>
              </a:xfrm>
            </p:grpSpPr>
            <p:sp>
              <p:nvSpPr>
                <p:cNvPr id="15788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2" name="Line 1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87"/>
              <p:cNvGrpSpPr>
                <a:grpSpLocks/>
              </p:cNvGrpSpPr>
              <p:nvPr/>
            </p:nvGrpSpPr>
            <p:grpSpPr bwMode="auto">
              <a:xfrm>
                <a:off x="4374" y="1633"/>
                <a:ext cx="101" cy="95"/>
                <a:chOff x="704" y="1880"/>
                <a:chExt cx="136" cy="128"/>
              </a:xfrm>
            </p:grpSpPr>
            <p:sp>
              <p:nvSpPr>
                <p:cNvPr id="157884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5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90"/>
              <p:cNvGrpSpPr>
                <a:grpSpLocks/>
              </p:cNvGrpSpPr>
              <p:nvPr/>
            </p:nvGrpSpPr>
            <p:grpSpPr bwMode="auto">
              <a:xfrm>
                <a:off x="4279" y="1633"/>
                <a:ext cx="101" cy="95"/>
                <a:chOff x="704" y="1880"/>
                <a:chExt cx="136" cy="128"/>
              </a:xfrm>
            </p:grpSpPr>
            <p:sp>
              <p:nvSpPr>
                <p:cNvPr id="157887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8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93"/>
              <p:cNvGrpSpPr>
                <a:grpSpLocks/>
              </p:cNvGrpSpPr>
              <p:nvPr/>
            </p:nvGrpSpPr>
            <p:grpSpPr bwMode="auto">
              <a:xfrm>
                <a:off x="4178" y="1633"/>
                <a:ext cx="101" cy="95"/>
                <a:chOff x="704" y="1880"/>
                <a:chExt cx="136" cy="128"/>
              </a:xfrm>
            </p:grpSpPr>
            <p:sp>
              <p:nvSpPr>
                <p:cNvPr id="157890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1" name="Line 1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6"/>
              <p:cNvGrpSpPr>
                <a:grpSpLocks/>
              </p:cNvGrpSpPr>
              <p:nvPr/>
            </p:nvGrpSpPr>
            <p:grpSpPr bwMode="auto">
              <a:xfrm>
                <a:off x="4083" y="1633"/>
                <a:ext cx="101" cy="95"/>
                <a:chOff x="704" y="1880"/>
                <a:chExt cx="136" cy="128"/>
              </a:xfrm>
            </p:grpSpPr>
            <p:sp>
              <p:nvSpPr>
                <p:cNvPr id="157893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4" name="Line 1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99"/>
              <p:cNvGrpSpPr>
                <a:grpSpLocks/>
              </p:cNvGrpSpPr>
              <p:nvPr/>
            </p:nvGrpSpPr>
            <p:grpSpPr bwMode="auto">
              <a:xfrm>
                <a:off x="3982" y="1633"/>
                <a:ext cx="101" cy="95"/>
                <a:chOff x="704" y="1880"/>
                <a:chExt cx="136" cy="128"/>
              </a:xfrm>
            </p:grpSpPr>
            <p:sp>
              <p:nvSpPr>
                <p:cNvPr id="157896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7" name="Line 2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02"/>
              <p:cNvGrpSpPr>
                <a:grpSpLocks/>
              </p:cNvGrpSpPr>
              <p:nvPr/>
            </p:nvGrpSpPr>
            <p:grpSpPr bwMode="auto">
              <a:xfrm>
                <a:off x="3887" y="1633"/>
                <a:ext cx="101" cy="95"/>
                <a:chOff x="704" y="1880"/>
                <a:chExt cx="136" cy="128"/>
              </a:xfrm>
            </p:grpSpPr>
            <p:sp>
              <p:nvSpPr>
                <p:cNvPr id="15789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0" name="Line 20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5"/>
              <p:cNvGrpSpPr>
                <a:grpSpLocks/>
              </p:cNvGrpSpPr>
              <p:nvPr/>
            </p:nvGrpSpPr>
            <p:grpSpPr bwMode="auto">
              <a:xfrm>
                <a:off x="3786" y="1633"/>
                <a:ext cx="101" cy="95"/>
                <a:chOff x="704" y="1880"/>
                <a:chExt cx="136" cy="128"/>
              </a:xfrm>
            </p:grpSpPr>
            <p:sp>
              <p:nvSpPr>
                <p:cNvPr id="157902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3" name="Line 20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7904" name="Line 208"/>
              <p:cNvSpPr>
                <a:spLocks noChangeShapeType="1"/>
              </p:cNvSpPr>
              <p:nvPr/>
            </p:nvSpPr>
            <p:spPr bwMode="auto">
              <a:xfrm>
                <a:off x="4338" y="184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5" name="Text Box 209"/>
              <p:cNvSpPr txBox="1">
                <a:spLocks noChangeArrowheads="1"/>
              </p:cNvSpPr>
              <p:nvPr/>
            </p:nvSpPr>
            <p:spPr bwMode="auto">
              <a:xfrm>
                <a:off x="4230" y="190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06" name="Line 210"/>
              <p:cNvSpPr>
                <a:spLocks noChangeShapeType="1"/>
              </p:cNvSpPr>
              <p:nvPr/>
            </p:nvSpPr>
            <p:spPr bwMode="auto">
              <a:xfrm>
                <a:off x="4671" y="185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7" name="Text Box 211"/>
              <p:cNvSpPr txBox="1">
                <a:spLocks noChangeArrowheads="1"/>
              </p:cNvSpPr>
              <p:nvPr/>
            </p:nvSpPr>
            <p:spPr bwMode="auto">
              <a:xfrm>
                <a:off x="4580" y="1895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22" name="Group 247"/>
            <p:cNvGrpSpPr>
              <a:grpSpLocks/>
            </p:cNvGrpSpPr>
            <p:nvPr/>
          </p:nvGrpSpPr>
          <p:grpSpPr bwMode="auto">
            <a:xfrm>
              <a:off x="4120" y="3059"/>
              <a:ext cx="1016" cy="682"/>
              <a:chOff x="3844" y="2843"/>
              <a:chExt cx="1016" cy="682"/>
            </a:xfrm>
          </p:grpSpPr>
          <p:sp>
            <p:nvSpPr>
              <p:cNvPr id="157910" name="AutoShape 214"/>
              <p:cNvSpPr>
                <a:spLocks noChangeArrowheads="1"/>
              </p:cNvSpPr>
              <p:nvPr/>
            </p:nvSpPr>
            <p:spPr bwMode="auto">
              <a:xfrm>
                <a:off x="4117" y="3038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911" name="Line 215"/>
              <p:cNvSpPr>
                <a:spLocks noChangeShapeType="1"/>
              </p:cNvSpPr>
              <p:nvPr/>
            </p:nvSpPr>
            <p:spPr bwMode="auto">
              <a:xfrm>
                <a:off x="3856" y="2843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12" name="Line 216"/>
              <p:cNvSpPr>
                <a:spLocks noChangeShapeType="1"/>
              </p:cNvSpPr>
              <p:nvPr/>
            </p:nvSpPr>
            <p:spPr bwMode="auto">
              <a:xfrm rot="5400000" flipV="1">
                <a:off x="4352" y="2712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217"/>
              <p:cNvGrpSpPr>
                <a:grpSpLocks/>
              </p:cNvGrpSpPr>
              <p:nvPr/>
            </p:nvGrpSpPr>
            <p:grpSpPr bwMode="auto">
              <a:xfrm>
                <a:off x="3880" y="3055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21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5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6" name="Line 2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22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8" name="Line 2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9" name="Line 2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22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921" name="Line 2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2" name="Line 2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2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4" name="Line 2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5" name="Line 2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3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7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8" name="Line 2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23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0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1" name="Line 2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3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3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4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23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6" name="Line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7" name="Line 2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938" name="Line 242"/>
              <p:cNvSpPr>
                <a:spLocks noChangeShapeType="1"/>
              </p:cNvSpPr>
              <p:nvPr/>
            </p:nvSpPr>
            <p:spPr bwMode="auto">
              <a:xfrm>
                <a:off x="442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39" name="Text Box 243"/>
              <p:cNvSpPr txBox="1">
                <a:spLocks noChangeArrowheads="1"/>
              </p:cNvSpPr>
              <p:nvPr/>
            </p:nvSpPr>
            <p:spPr bwMode="auto">
              <a:xfrm>
                <a:off x="4318" y="3333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40" name="Line 244"/>
              <p:cNvSpPr>
                <a:spLocks noChangeShapeType="1"/>
              </p:cNvSpPr>
              <p:nvPr/>
            </p:nvSpPr>
            <p:spPr bwMode="auto">
              <a:xfrm>
                <a:off x="420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41" name="Text Box 245"/>
              <p:cNvSpPr txBox="1">
                <a:spLocks noChangeArrowheads="1"/>
              </p:cNvSpPr>
              <p:nvPr/>
            </p:nvSpPr>
            <p:spPr bwMode="auto">
              <a:xfrm>
                <a:off x="4074" y="3315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</p:grpSp>
        <p:sp>
          <p:nvSpPr>
            <p:cNvPr id="157946" name="Line 250"/>
            <p:cNvSpPr>
              <a:spLocks noChangeShapeType="1"/>
            </p:cNvSpPr>
            <p:nvPr/>
          </p:nvSpPr>
          <p:spPr bwMode="auto">
            <a:xfrm>
              <a:off x="4692" y="972"/>
              <a:ext cx="0" cy="2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7" name="Line 251"/>
            <p:cNvSpPr>
              <a:spLocks noChangeShapeType="1"/>
            </p:cNvSpPr>
            <p:nvPr/>
          </p:nvSpPr>
          <p:spPr bwMode="auto">
            <a:xfrm>
              <a:off x="4272" y="3144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8" name="Text Box 252"/>
            <p:cNvSpPr txBox="1">
              <a:spLocks noChangeArrowheads="1"/>
            </p:cNvSpPr>
            <p:nvPr/>
          </p:nvSpPr>
          <p:spPr bwMode="auto">
            <a:xfrm>
              <a:off x="4286" y="2879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49" name="Text Box 253"/>
            <p:cNvSpPr txBox="1">
              <a:spLocks noChangeArrowheads="1"/>
            </p:cNvSpPr>
            <p:nvPr/>
          </p:nvSpPr>
          <p:spPr bwMode="auto">
            <a:xfrm>
              <a:off x="4826" y="1127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50" name="Line 254"/>
            <p:cNvSpPr>
              <a:spLocks noChangeShapeType="1"/>
            </p:cNvSpPr>
            <p:nvPr/>
          </p:nvSpPr>
          <p:spPr bwMode="auto">
            <a:xfrm flipH="1">
              <a:off x="4824" y="1392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52" name="Text Box 256"/>
            <p:cNvSpPr txBox="1">
              <a:spLocks noChangeArrowheads="1"/>
            </p:cNvSpPr>
            <p:nvPr/>
          </p:nvSpPr>
          <p:spPr bwMode="auto">
            <a:xfrm>
              <a:off x="3986" y="815"/>
              <a:ext cx="1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Equilibrium Position</a:t>
              </a:r>
            </a:p>
          </p:txBody>
        </p:sp>
      </p:grpSp>
      <p:sp>
        <p:nvSpPr>
          <p:cNvPr id="157955" name="Rectangle 25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954" name="Object 258"/>
          <p:cNvGraphicFramePr>
            <a:graphicFrameLocks noChangeAspect="1"/>
          </p:cNvGraphicFramePr>
          <p:nvPr/>
        </p:nvGraphicFramePr>
        <p:xfrm>
          <a:off x="3200400" y="2768600"/>
          <a:ext cx="135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28501" progId="Equation.3">
                  <p:embed/>
                </p:oleObj>
              </mc:Choice>
              <mc:Fallback>
                <p:oleObj name="Equation" r:id="rId2" imgW="672808" imgH="228501" progId="Equation.3">
                  <p:embed/>
                  <p:pic>
                    <p:nvPicPr>
                      <p:cNvPr id="157954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68600"/>
                        <a:ext cx="1352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6" name="Object 260"/>
          <p:cNvGraphicFramePr>
            <a:graphicFrameLocks noChangeAspect="1"/>
          </p:cNvGraphicFramePr>
          <p:nvPr/>
        </p:nvGraphicFramePr>
        <p:xfrm>
          <a:off x="3114676" y="3195639"/>
          <a:ext cx="1433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157956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6" y="3195639"/>
                        <a:ext cx="1433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8" name="Object 262"/>
          <p:cNvGraphicFramePr>
            <a:graphicFrameLocks noChangeAspect="1"/>
          </p:cNvGraphicFramePr>
          <p:nvPr/>
        </p:nvGraphicFramePr>
        <p:xfrm>
          <a:off x="3381375" y="4325938"/>
          <a:ext cx="14176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157958" name="Object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325938"/>
                        <a:ext cx="141763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960" name="AutoShape 264"/>
          <p:cNvSpPr>
            <a:spLocks noChangeArrowheads="1"/>
          </p:cNvSpPr>
          <p:nvPr/>
        </p:nvSpPr>
        <p:spPr bwMode="auto">
          <a:xfrm>
            <a:off x="1879600" y="5308600"/>
            <a:ext cx="5448300" cy="87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For SHM the acceleration is proportional to the position and is oppositely directed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6900" y="1968501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/>
              <a:t>maximum at the extreme displacement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5905500" y="2057400"/>
            <a:ext cx="4686300" cy="3282950"/>
            <a:chOff x="2496" y="1296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59749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50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51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2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5975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597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597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597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4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597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5976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0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597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597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777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8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779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0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81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59783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84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785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6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8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0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3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79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6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9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2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5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8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1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11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12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3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14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5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16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59818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19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0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3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4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6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7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29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0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3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5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6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9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2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5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46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7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48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9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50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59744" name="Group 107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5985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5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85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9745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59748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58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59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3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1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2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6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64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5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9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7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8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2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0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1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5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3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4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8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6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7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71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9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80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81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2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83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4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85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6" name="Arc 142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9887" name="Object 14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7701" y="1301751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3">
                  <p:embed/>
                </p:oleObj>
              </mc:Choice>
              <mc:Fallback>
                <p:oleObj name="Equation" r:id="rId2" imgW="685800" imgH="393480" progId="Equation.3">
                  <p:embed/>
                  <p:pic>
                    <p:nvPicPr>
                      <p:cNvPr id="159887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1301751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Start with a horizontal block-spring System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Recall the relationships between position, velocity, and acceleration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Then in the x-direction</a:t>
            </a:r>
          </a:p>
          <a:p>
            <a:endParaRPr lang="en-US" sz="2000"/>
          </a:p>
          <a:p>
            <a:r>
              <a:rPr lang="en-US" sz="2000"/>
              <a:t>Ignore all but the x direction</a:t>
            </a:r>
          </a:p>
        </p:txBody>
      </p:sp>
      <p:sp>
        <p:nvSpPr>
          <p:cNvPr id="178217" name="Rectangle 41"/>
          <p:cNvSpPr>
            <a:spLocks noGrp="1" noChangeArrowheads="1"/>
          </p:cNvSpPr>
          <p:nvPr>
            <p:ph type="body" sz="half" idx="2"/>
          </p:nvPr>
        </p:nvSpPr>
        <p:spPr>
          <a:xfrm>
            <a:off x="6108700" y="2616201"/>
            <a:ext cx="4038600" cy="3560763"/>
          </a:xfrm>
        </p:spPr>
        <p:txBody>
          <a:bodyPr/>
          <a:lstStyle/>
          <a:p>
            <a:r>
              <a:rPr lang="en-US" sz="1800"/>
              <a:t>We define a convenient quantity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And we have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Which is a lovely differential equation!</a:t>
            </a:r>
          </a:p>
          <a:p>
            <a:endParaRPr lang="en-US" sz="1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58189" y="1331914"/>
            <a:ext cx="1887537" cy="1042987"/>
            <a:chOff x="3801" y="2151"/>
            <a:chExt cx="1189" cy="657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78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7818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0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781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3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7819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78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7820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2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78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5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7820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8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2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  <p:graphicFrame>
        <p:nvGraphicFramePr>
          <p:cNvPr id="178214" name="Object 38"/>
          <p:cNvGraphicFramePr>
            <a:graphicFrameLocks noChangeAspect="1"/>
          </p:cNvGraphicFramePr>
          <p:nvPr/>
        </p:nvGraphicFramePr>
        <p:xfrm>
          <a:off x="3276601" y="2609850"/>
          <a:ext cx="1412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419040" progId="Equation.3">
                  <p:embed/>
                </p:oleObj>
              </mc:Choice>
              <mc:Fallback>
                <p:oleObj name="Equation" r:id="rId2" imgW="863280" imgH="419040" progId="Equation.3">
                  <p:embed/>
                  <p:pic>
                    <p:nvPicPr>
                      <p:cNvPr id="178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609850"/>
                        <a:ext cx="1412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5" name="Object 39"/>
          <p:cNvGraphicFramePr>
            <a:graphicFrameLocks noChangeAspect="1"/>
          </p:cNvGraphicFramePr>
          <p:nvPr/>
        </p:nvGraphicFramePr>
        <p:xfrm>
          <a:off x="3136900" y="3670300"/>
          <a:ext cx="160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28600" progId="Equation.3">
                  <p:embed/>
                </p:oleObj>
              </mc:Choice>
              <mc:Fallback>
                <p:oleObj name="Equation" r:id="rId4" imgW="965160" imgH="228600" progId="Equation.3">
                  <p:embed/>
                  <p:pic>
                    <p:nvPicPr>
                      <p:cNvPr id="178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670300"/>
                        <a:ext cx="16081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6" name="Object 40"/>
          <p:cNvGraphicFramePr>
            <a:graphicFrameLocks noChangeAspect="1"/>
          </p:cNvGraphicFramePr>
          <p:nvPr/>
        </p:nvGraphicFramePr>
        <p:xfrm>
          <a:off x="2819400" y="5302250"/>
          <a:ext cx="1354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419040" progId="Equation.3">
                  <p:embed/>
                </p:oleObj>
              </mc:Choice>
              <mc:Fallback>
                <p:oleObj name="Equation" r:id="rId6" imgW="812520" imgH="419040" progId="Equation.3">
                  <p:embed/>
                  <p:pic>
                    <p:nvPicPr>
                      <p:cNvPr id="178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02250"/>
                        <a:ext cx="135413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19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8218" name="Object 42"/>
          <p:cNvGraphicFramePr>
            <a:graphicFrameLocks noChangeAspect="1"/>
          </p:cNvGraphicFramePr>
          <p:nvPr/>
        </p:nvGraphicFramePr>
        <p:xfrm>
          <a:off x="7797800" y="2935289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393480" progId="Equation.3">
                  <p:embed/>
                </p:oleObj>
              </mc:Choice>
              <mc:Fallback>
                <p:oleObj name="Equation" r:id="rId8" imgW="507960" imgH="393480" progId="Equation.3">
                  <p:embed/>
                  <p:pic>
                    <p:nvPicPr>
                      <p:cNvPr id="1782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2935289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20" name="Object 44"/>
          <p:cNvGraphicFramePr>
            <a:graphicFrameLocks noChangeAspect="1"/>
          </p:cNvGraphicFramePr>
          <p:nvPr/>
        </p:nvGraphicFramePr>
        <p:xfrm>
          <a:off x="7335839" y="410845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419040" progId="Equation.3">
                  <p:embed/>
                </p:oleObj>
              </mc:Choice>
              <mc:Fallback>
                <p:oleObj name="Equation" r:id="rId10" imgW="787320" imgH="419040" progId="Equation.3">
                  <p:embed/>
                  <p:pic>
                    <p:nvPicPr>
                      <p:cNvPr id="1782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9" y="410845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92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DEQ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861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The differential equation needs a solution that is the negative of its own second derivative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From calculus we know a few of these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Take the cosine function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These might be solutions, but we need to find A, </a:t>
            </a:r>
            <a:r>
              <a:rPr lang="en-US" sz="2000">
                <a:sym typeface="Symbol" pitchFamily="18" charset="2"/>
              </a:rPr>
              <a:t>, </a:t>
            </a:r>
            <a:endParaRPr lang="en-US" sz="200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5210176" y="3629025"/>
          <a:ext cx="1541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31640" progId="Equation.3">
                  <p:embed/>
                </p:oleObj>
              </mc:Choice>
              <mc:Fallback>
                <p:oleObj name="Equation" r:id="rId2" imgW="1218960" imgH="431640" progId="Equation.3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6" y="3629025"/>
                        <a:ext cx="15414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5334001" y="213360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183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13360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5386389" y="4567239"/>
          <a:ext cx="15890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1028520" progId="Equation.3">
                  <p:embed/>
                </p:oleObj>
              </mc:Choice>
              <mc:Fallback>
                <p:oleObj name="Equation" r:id="rId6" imgW="1587240" imgH="1028520" progId="Equation.3">
                  <p:embed/>
                  <p:pic>
                    <p:nvPicPr>
                      <p:cNvPr id="183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9" y="4567239"/>
                        <a:ext cx="15890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a mass on a spring undergoing simple harmonic motion. The amplitude is 5m. The frequency is 2Hz. The phase is 0 degrees. When the time is t=2sec, what is the distance the mass will be from the equilibrium point.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-5m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2.5m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0m</a:t>
            </a:r>
          </a:p>
        </p:txBody>
      </p:sp>
    </p:spTree>
    <p:extLst>
      <p:ext uri="{BB962C8B-B14F-4D97-AF65-F5344CB8AC3E}">
        <p14:creationId xmlns:p14="http://schemas.microsoft.com/office/powerpoint/2010/main" val="33421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Solution!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Let's substitute these expressions into our differential equation for the motion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So as long as the quantity </a:t>
            </a:r>
            <a:r>
              <a:rPr lang="en-US" sz="2400">
                <a:sym typeface="Symbol" pitchFamily="18" charset="2"/>
              </a:rPr>
              <a:t> in the cosine function is the same as our convenient quantity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We have a solution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4594226" y="2452689"/>
          <a:ext cx="32353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660240" progId="Equation.3">
                  <p:embed/>
                </p:oleObj>
              </mc:Choice>
              <mc:Fallback>
                <p:oleObj name="Equation" r:id="rId2" imgW="2273040" imgH="660240" progId="Equation.3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6" y="2452689"/>
                        <a:ext cx="32353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5626100" y="4662489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393480" progId="Equation.3">
                  <p:embed/>
                </p:oleObj>
              </mc:Choice>
              <mc:Fallback>
                <p:oleObj name="Equation" r:id="rId4" imgW="507960" imgH="393480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662489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5154614" y="5403850"/>
          <a:ext cx="2555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215640" progId="Equation.3">
                  <p:embed/>
                </p:oleObj>
              </mc:Choice>
              <mc:Fallback>
                <p:oleObj name="Equation" r:id="rId6" imgW="1206360" imgH="21564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4" y="5403850"/>
                        <a:ext cx="2555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Properties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From Trigonometry we can identify </a:t>
            </a:r>
            <a:r>
              <a:rPr lang="en-US" sz="2400">
                <a:sym typeface="Symbol" pitchFamily="18" charset="2"/>
              </a:rPr>
              <a:t> as the angular frequency</a:t>
            </a:r>
          </a:p>
          <a:p>
            <a:endParaRPr lang="en-US" sz="240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>
                <a:sym typeface="Symbol" pitchFamily="18" charset="2"/>
              </a:rPr>
              <a:t> and  as the phase angle</a:t>
            </a:r>
          </a:p>
          <a:p>
            <a:r>
              <a:rPr lang="en-US" sz="2400">
                <a:sym typeface="Symbol" pitchFamily="18" charset="2"/>
              </a:rPr>
              <a:t>We also recognize A as the amplitude</a:t>
            </a:r>
          </a:p>
          <a:p>
            <a:r>
              <a:rPr lang="en-US" sz="2400">
                <a:sym typeface="Symbol" pitchFamily="18" charset="2"/>
              </a:rPr>
              <a:t>We need values for these last two quantities to complete our solution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4318001" y="2054226"/>
          <a:ext cx="1349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44240" progId="Equation.3">
                  <p:embed/>
                </p:oleObj>
              </mc:Choice>
              <mc:Fallback>
                <p:oleObj name="Equation" r:id="rId2" imgW="939600" imgH="444240" progId="Equation.3">
                  <p:embed/>
                  <p:pic>
                    <p:nvPicPr>
                      <p:cNvPr id="18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1" y="2054226"/>
                        <a:ext cx="13493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524001" y="2777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5915025" y="4945064"/>
          <a:ext cx="381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672840" progId="Equation.3">
                  <p:embed/>
                </p:oleObj>
              </mc:Choice>
              <mc:Fallback>
                <p:oleObj name="Equation" r:id="rId4" imgW="380880" imgH="672840" progId="Equation.3">
                  <p:embed/>
                  <p:pic>
                    <p:nvPicPr>
                      <p:cNvPr id="185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4945064"/>
                        <a:ext cx="38100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92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and Frequency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4775200" cy="4525963"/>
          </a:xfrm>
        </p:spPr>
        <p:txBody>
          <a:bodyPr/>
          <a:lstStyle/>
          <a:p>
            <a:r>
              <a:rPr lang="en-US" sz="2000"/>
              <a:t>The period is the time it takes for the mass to travel through one complete cycle</a:t>
            </a:r>
          </a:p>
          <a:p>
            <a:r>
              <a:rPr lang="en-US" sz="2000"/>
              <a:t>We know from trig that the period and frequency are related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can write both in terms of the SHO constants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57351"/>
            <a:ext cx="3187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3556001" y="3441700"/>
          <a:ext cx="790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3441700"/>
                        <a:ext cx="7905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1524001" y="32332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3632200" y="4878389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0100" imgH="889000" progId="Equation.3">
                  <p:embed/>
                </p:oleObj>
              </mc:Choice>
              <mc:Fallback>
                <p:oleObj name="Equation" r:id="rId5" imgW="800100" imgH="889000" progId="Equation.3">
                  <p:embed/>
                  <p:pic>
                    <p:nvPicPr>
                      <p:cNvPr id="186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878389"/>
                        <a:ext cx="8001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8B167-D7D1-409F-AFAE-4E00E7D5A8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123.2.6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The spring of a spring-mass SHM system has a spring constant of k. If I replace the spring with a new one that has a spring constant of k/4 the frequency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1298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and Acceleration</a:t>
            </a:r>
          </a:p>
        </p:txBody>
      </p:sp>
      <p:sp>
        <p:nvSpPr>
          <p:cNvPr id="187404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We find the velocity as a function of time by taking the derivative of our solution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amplitude is found by recalling that the maximum value of a sine function is 1</a:t>
            </a:r>
          </a:p>
        </p:txBody>
      </p:sp>
      <p:sp>
        <p:nvSpPr>
          <p:cNvPr id="187405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We continue taking derivatives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Again, cosine has a maximum of 1 so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198814" y="2749550"/>
          <a:ext cx="1195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15640" progId="Equation.3">
                  <p:embed/>
                </p:oleObj>
              </mc:Choice>
              <mc:Fallback>
                <p:oleObj name="Equation" r:id="rId2" imgW="1193760" imgH="215640" progId="Equation.3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2749550"/>
                        <a:ext cx="11953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2543176" y="3271839"/>
          <a:ext cx="27416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393480" progId="Equation.3">
                  <p:embed/>
                </p:oleObj>
              </mc:Choice>
              <mc:Fallback>
                <p:oleObj name="Equation" r:id="rId4" imgW="1955520" imgH="393480" progId="Equation.3">
                  <p:embed/>
                  <p:pic>
                    <p:nvPicPr>
                      <p:cNvPr id="187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6" y="3271839"/>
                        <a:ext cx="27416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2667001" y="5237164"/>
          <a:ext cx="23669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444307" progId="Equation.3">
                  <p:embed/>
                </p:oleObj>
              </mc:Choice>
              <mc:Fallback>
                <p:oleObj name="Equation" r:id="rId6" imgW="1459866" imgH="444307" progId="Equation.3">
                  <p:embed/>
                  <p:pic>
                    <p:nvPicPr>
                      <p:cNvPr id="187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237164"/>
                        <a:ext cx="23669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1524001" y="2872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6657976" y="2411414"/>
          <a:ext cx="31210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660240" progId="Equation.3">
                  <p:embed/>
                </p:oleObj>
              </mc:Choice>
              <mc:Fallback>
                <p:oleObj name="Equation" r:id="rId8" imgW="1930320" imgH="660240" progId="Equation.3">
                  <p:embed/>
                  <p:pic>
                    <p:nvPicPr>
                      <p:cNvPr id="187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6" y="2411414"/>
                        <a:ext cx="31210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6869113" y="5251451"/>
          <a:ext cx="2489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393480" progId="Equation.3">
                  <p:embed/>
                </p:oleObj>
              </mc:Choice>
              <mc:Fallback>
                <p:oleObj name="Equation" r:id="rId10" imgW="1409400" imgH="393480" progId="Equation.3">
                  <p:embed/>
                  <p:pic>
                    <p:nvPicPr>
                      <p:cNvPr id="187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251451"/>
                        <a:ext cx="24892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6900" y="1968501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/>
              <a:t>maximum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05500" y="2057400"/>
            <a:ext cx="4686300" cy="3282950"/>
            <a:chOff x="2496" y="1296"/>
            <a:chExt cx="2952" cy="20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89446" name="AutoShape 6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47" name="Text Box 7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48" name="Line 8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89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894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894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8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894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1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894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4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8946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7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89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0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8947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3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474" name="Line 34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5" name="Text Box 35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476" name="Line 36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7" name="Text Box 37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78" name="Text Box 38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89480" name="AutoShape 40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81" name="Text Box 41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482" name="Line 42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5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6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87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8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1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492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3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4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6" name="Line 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7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9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2" name="Line 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5" name="Line 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6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8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0" name="Text Box 70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2" name="Text Box 72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4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89515" name="AutoShape 75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16" name="Line 76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7" name="Line 77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9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0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1" name="Line 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2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4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26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7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8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0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1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3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4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5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6" name="Line 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7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8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9" name="Line 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100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4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42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4" name="Text Box 104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6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47" name="Text Box 107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89506" name="Group 108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89549" name="AutoShape 109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50" name="Text Box 110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551" name="Line 111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52" name="Line 112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514" name="Group 113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89518" name="Group 11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5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6" name="Line 1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19" name="Group 11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9" name="Line 1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2" name="Group 12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6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2" name="Line 1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5" name="Group 12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4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5" name="Line 1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8" name="Group 12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1" name="Group 12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0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1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4" name="Group 13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4" name="Line 1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7" name="Group 13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6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7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78" name="Line 138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79" name="Text Box 139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80" name="Line 140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81" name="Text Box 141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82" name="Line 142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83" name="Arc 143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9584" name="Object 14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7701" y="1301751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3">
                  <p:embed/>
                </p:oleObj>
              </mc:Choice>
              <mc:Fallback>
                <p:oleObj name="Equation" r:id="rId2" imgW="685800" imgH="393480" progId="Equation.3">
                  <p:embed/>
                  <p:pic>
                    <p:nvPicPr>
                      <p:cNvPr id="189584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1301751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Velocity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162300" cy="4525963"/>
          </a:xfrm>
        </p:spPr>
        <p:txBody>
          <a:bodyPr/>
          <a:lstStyle/>
          <a:p>
            <a:r>
              <a:rPr lang="en-US"/>
              <a:t>The velocity of the mass experiencing SHM is </a:t>
            </a:r>
          </a:p>
          <a:p>
            <a:pPr lvl="1"/>
            <a:r>
              <a:rPr lang="en-US"/>
              <a:t>maximum at equilibrium, </a:t>
            </a:r>
          </a:p>
          <a:p>
            <a:pPr lvl="1"/>
            <a:r>
              <a:rPr lang="en-US"/>
              <a:t>Zero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1650" y="3122614"/>
            <a:ext cx="1925638" cy="1057275"/>
            <a:chOff x="176" y="1300"/>
            <a:chExt cx="1213" cy="666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8727" name="Line 7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28" name="Line 8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8730" name="Line 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1" name="Line 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8733" name="Line 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4" name="Line 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8736" name="Line 1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7" name="Line 1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8739" name="Line 1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0" name="Line 2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8742" name="Line 2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3" name="Line 2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6" name="Line 2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8748" name="Line 2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9" name="Line 2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8751" name="Line 3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2" name="Line 3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4" name="Text Box 34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57" name="Text Box 37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948489" y="2019300"/>
            <a:ext cx="1887537" cy="1123950"/>
            <a:chOff x="1037" y="605"/>
            <a:chExt cx="1189" cy="708"/>
          </a:xfrm>
        </p:grpSpPr>
        <p:sp>
          <p:nvSpPr>
            <p:cNvPr id="158759" name="AutoShape 39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60" name="Text Box 40"/>
            <p:cNvSpPr txBox="1">
              <a:spLocks noChangeArrowheads="1"/>
            </p:cNvSpPr>
            <p:nvPr/>
          </p:nvSpPr>
          <p:spPr bwMode="auto">
            <a:xfrm>
              <a:off x="1540" y="605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  <a:endParaRPr lang="en-US" sz="1400" baseline="-25000"/>
            </a:p>
          </p:txBody>
        </p:sp>
        <p:sp>
          <p:nvSpPr>
            <p:cNvPr id="158761" name="Line 41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2" name="Line 42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6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76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9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77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77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7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7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78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7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788" name="Line 68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89" name="Text Box 69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90" name="Line 70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1" name="Text Box 71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92" name="Line 72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8655050" y="3122614"/>
            <a:ext cx="1612900" cy="1082675"/>
            <a:chOff x="2112" y="1300"/>
            <a:chExt cx="1016" cy="682"/>
          </a:xfrm>
        </p:grpSpPr>
        <p:sp>
          <p:nvSpPr>
            <p:cNvPr id="158794" name="AutoShape 74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95" name="Line 75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6" name="Line 76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9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0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4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7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0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9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1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3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1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5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6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17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8" name="Line 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99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2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21" name="Line 1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22" name="Line 102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3" name="Text Box 103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24" name="Line 104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5" name="Text Box 105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26" name="Text Box 106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7"/>
          <p:cNvGrpSpPr>
            <a:grpSpLocks/>
          </p:cNvGrpSpPr>
          <p:nvPr/>
        </p:nvGrpSpPr>
        <p:grpSpPr bwMode="auto">
          <a:xfrm>
            <a:off x="6935789" y="4140200"/>
            <a:ext cx="1798637" cy="1162050"/>
            <a:chOff x="1029" y="1941"/>
            <a:chExt cx="1133" cy="732"/>
          </a:xfrm>
        </p:grpSpPr>
        <p:sp>
          <p:nvSpPr>
            <p:cNvPr id="158828" name="AutoShape 108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829" name="Text Box 109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30" name="Line 110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31" name="Line 111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816" name="Group 112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8819" name="Group 113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83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5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27" name="Group 116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3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8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2" name="Group 119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4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1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3" name="Group 122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4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4" name="Line 1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6" name="Group 125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4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7" name="Line 1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9" name="Group 128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49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0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2" name="Group 131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3" name="Line 1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5" name="Group 134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5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6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57" name="Line 137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58" name="Text Box 138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59" name="Line 139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60" name="Text Box 140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61" name="Line 141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862" name="Arc 142"/>
          <p:cNvSpPr>
            <a:spLocks/>
          </p:cNvSpPr>
          <p:nvPr/>
        </p:nvSpPr>
        <p:spPr bwMode="auto">
          <a:xfrm>
            <a:off x="7383464" y="3184526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89275" y="2811464"/>
            <a:ext cx="1925638" cy="1057275"/>
            <a:chOff x="176" y="1300"/>
            <a:chExt cx="1213" cy="666"/>
          </a:xfrm>
        </p:grpSpPr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5659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5668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5671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2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5674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5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8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3" name="Text Box 35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684" name="Line 36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240339" y="1193800"/>
            <a:ext cx="1887537" cy="1123950"/>
            <a:chOff x="1037" y="605"/>
            <a:chExt cx="1189" cy="708"/>
          </a:xfrm>
        </p:grpSpPr>
        <p:sp>
          <p:nvSpPr>
            <p:cNvPr id="155688" name="AutoShape 40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89" name="Text Box 41"/>
            <p:cNvSpPr txBox="1">
              <a:spLocks noChangeArrowheads="1"/>
            </p:cNvSpPr>
            <p:nvPr/>
          </p:nvSpPr>
          <p:spPr bwMode="auto">
            <a:xfrm>
              <a:off x="1540" y="605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1" name="Line 43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6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69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0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0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0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6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17" name="Line 69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18" name="Text Box 70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19" name="Line 71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0" name="Text Box 72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21" name="Line 73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7847013" y="2752726"/>
            <a:ext cx="1612900" cy="1082675"/>
            <a:chOff x="2112" y="1300"/>
            <a:chExt cx="1016" cy="682"/>
          </a:xfrm>
        </p:grpSpPr>
        <p:sp>
          <p:nvSpPr>
            <p:cNvPr id="155723" name="AutoShape 75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24" name="Line 76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5" name="Line 77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8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2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29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3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3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5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3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4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4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4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7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4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50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51" name="Line 103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2" name="Text Box 104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53" name="Line 105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4" name="Text Box 106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5" name="Text Box 107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8"/>
          <p:cNvGrpSpPr>
            <a:grpSpLocks/>
          </p:cNvGrpSpPr>
          <p:nvPr/>
        </p:nvGrpSpPr>
        <p:grpSpPr bwMode="auto">
          <a:xfrm>
            <a:off x="5227639" y="4400550"/>
            <a:ext cx="1798637" cy="1162050"/>
            <a:chOff x="1029" y="1941"/>
            <a:chExt cx="1133" cy="732"/>
          </a:xfrm>
        </p:grpSpPr>
        <p:sp>
          <p:nvSpPr>
            <p:cNvPr id="155757" name="AutoShape 109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58" name="Text Box 110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9" name="Line 111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60" name="Line 112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687" name="Group 113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5692" name="Group 11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6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4" name="Line 11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3" name="Group 11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6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7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6" name="Group 12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6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0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9" name="Group 12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7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3" name="Line 12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2" name="Group 12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75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6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5" name="Group 12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78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9" name="Line 13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8" name="Group 13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81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2" name="Line 13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11" name="Group 13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8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5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86" name="Line 138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7" name="Text Box 139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88" name="Line 140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9" name="Text Box 141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90" name="Line 142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91" name="Arc 143"/>
          <p:cNvSpPr>
            <a:spLocks/>
          </p:cNvSpPr>
          <p:nvPr/>
        </p:nvSpPr>
        <p:spPr bwMode="auto">
          <a:xfrm>
            <a:off x="5675314" y="2873376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92" name="Text Box 144"/>
          <p:cNvSpPr txBox="1">
            <a:spLocks noChangeArrowheads="1"/>
          </p:cNvSpPr>
          <p:nvPr/>
        </p:nvSpPr>
        <p:spPr bwMode="auto">
          <a:xfrm>
            <a:off x="4368800" y="236378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4" name="Line 146"/>
          <p:cNvSpPr>
            <a:spLocks noChangeShapeType="1"/>
          </p:cNvSpPr>
          <p:nvPr/>
        </p:nvSpPr>
        <p:spPr bwMode="auto">
          <a:xfrm flipH="1">
            <a:off x="4432300" y="273526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5" name="Text Box 147"/>
          <p:cNvSpPr txBox="1">
            <a:spLocks noChangeArrowheads="1"/>
          </p:cNvSpPr>
          <p:nvPr/>
        </p:nvSpPr>
        <p:spPr bwMode="auto">
          <a:xfrm>
            <a:off x="8178800" y="2365376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6" name="Line 148"/>
          <p:cNvSpPr>
            <a:spLocks noChangeShapeType="1"/>
          </p:cNvSpPr>
          <p:nvPr/>
        </p:nvSpPr>
        <p:spPr bwMode="auto">
          <a:xfrm>
            <a:off x="8242300" y="2736850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7" name="Text Box 149"/>
          <p:cNvSpPr txBox="1">
            <a:spLocks noChangeArrowheads="1"/>
          </p:cNvSpPr>
          <p:nvPr/>
        </p:nvSpPr>
        <p:spPr bwMode="auto">
          <a:xfrm>
            <a:off x="5965825" y="920751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  <p:sp>
        <p:nvSpPr>
          <p:cNvPr id="155798" name="Text Box 150"/>
          <p:cNvSpPr txBox="1">
            <a:spLocks noChangeArrowheads="1"/>
          </p:cNvSpPr>
          <p:nvPr/>
        </p:nvSpPr>
        <p:spPr bwMode="auto">
          <a:xfrm>
            <a:off x="6016625" y="414972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38" name="Rectangle 70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Hanging Springs</a:t>
            </a:r>
          </a:p>
        </p:txBody>
      </p:sp>
      <p:sp>
        <p:nvSpPr>
          <p:cNvPr id="160948" name="Rectangle 180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1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We want to use the same formulas whether the spring is horizontal or hanging</a:t>
            </a:r>
          </a:p>
          <a:p>
            <a:r>
              <a:rPr lang="en-US" sz="2000" dirty="0"/>
              <a:t>Start with a spring hanging with no weight</a:t>
            </a:r>
          </a:p>
          <a:p>
            <a:pPr lvl="1"/>
            <a:r>
              <a:rPr lang="en-US" sz="1800" dirty="0"/>
              <a:t>Call its end position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se</a:t>
            </a:r>
            <a:r>
              <a:rPr lang="en-US" sz="1800" dirty="0"/>
              <a:t> (for spring equilibrium)</a:t>
            </a:r>
          </a:p>
          <a:p>
            <a:r>
              <a:rPr lang="en-US" sz="2000" dirty="0"/>
              <a:t>Add a weight, the spring stretches from this first equilibrium position 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se</a:t>
            </a:r>
            <a:r>
              <a:rPr lang="en-US" sz="2000" dirty="0"/>
              <a:t>) by an amount </a:t>
            </a:r>
            <a:r>
              <a:rPr lang="en-US" sz="2000" dirty="0">
                <a:sym typeface="Symbol" pitchFamily="18" charset="2"/>
              </a:rPr>
              <a:t>x to a new equilibrium point,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me</a:t>
            </a:r>
            <a:r>
              <a:rPr lang="en-US" sz="2000" dirty="0"/>
              <a:t> </a:t>
            </a:r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How big is x? </a:t>
            </a:r>
          </a:p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1800" dirty="0"/>
              <a:t>We then allow the system to oscillate about the new equilibrium</a:t>
            </a:r>
          </a:p>
          <a:p>
            <a:endParaRPr lang="en-US" sz="2000" dirty="0">
              <a:sym typeface="Symbol" pitchFamily="18" charset="2"/>
            </a:endParaRPr>
          </a:p>
        </p:txBody>
      </p:sp>
      <p:sp>
        <p:nvSpPr>
          <p:cNvPr id="160954" name="Rectangle 186"/>
          <p:cNvSpPr>
            <a:spLocks noGrp="1" noChangeArrowheads="1"/>
          </p:cNvSpPr>
          <p:nvPr>
            <p:ph type="body" sz="half" idx="2"/>
          </p:nvPr>
        </p:nvSpPr>
        <p:spPr>
          <a:xfrm>
            <a:off x="6210300" y="3302001"/>
            <a:ext cx="4038600" cy="2633663"/>
          </a:xfrm>
        </p:spPr>
        <p:txBody>
          <a:bodyPr/>
          <a:lstStyle/>
          <a:p>
            <a:r>
              <a:rPr lang="en-US" sz="1600"/>
              <a:t>The forces are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Where the spring force is reduced because the weight is doing some of the stretching (not part of SHM)</a:t>
            </a:r>
          </a:p>
        </p:txBody>
      </p:sp>
      <p:graphicFrame>
        <p:nvGraphicFramePr>
          <p:cNvPr id="160951" name="Object 183"/>
          <p:cNvGraphicFramePr>
            <a:graphicFrameLocks noChangeAspect="1"/>
          </p:cNvGraphicFramePr>
          <p:nvPr/>
        </p:nvGraphicFramePr>
        <p:xfrm>
          <a:off x="4038600" y="4876801"/>
          <a:ext cx="1676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634680" progId="Equation.3">
                  <p:embed/>
                </p:oleObj>
              </mc:Choice>
              <mc:Fallback>
                <p:oleObj name="Equation" r:id="rId2" imgW="1041120" imgH="634680" progId="Equation.3">
                  <p:embed/>
                  <p:pic>
                    <p:nvPicPr>
                      <p:cNvPr id="160951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1"/>
                        <a:ext cx="1676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52" name="Line 184"/>
          <p:cNvSpPr>
            <a:spLocks noChangeShapeType="1"/>
          </p:cNvSpPr>
          <p:nvPr/>
        </p:nvSpPr>
        <p:spPr bwMode="auto">
          <a:xfrm>
            <a:off x="6464300" y="11938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953" name="Line 185"/>
          <p:cNvSpPr>
            <a:spLocks noChangeShapeType="1"/>
          </p:cNvSpPr>
          <p:nvPr/>
        </p:nvSpPr>
        <p:spPr bwMode="auto">
          <a:xfrm rot="16200000">
            <a:off x="8569325" y="1196975"/>
            <a:ext cx="0" cy="419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0955" name="Object 187"/>
          <p:cNvGraphicFramePr>
            <a:graphicFrameLocks noChangeAspect="1"/>
          </p:cNvGraphicFramePr>
          <p:nvPr/>
        </p:nvGraphicFramePr>
        <p:xfrm>
          <a:off x="7121526" y="3811588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53800" progId="Equation.3">
                  <p:embed/>
                </p:oleObj>
              </mc:Choice>
              <mc:Fallback>
                <p:oleObj name="Equation" r:id="rId4" imgW="1117440" imgH="253800" progId="Equation.3">
                  <p:embed/>
                  <p:pic>
                    <p:nvPicPr>
                      <p:cNvPr id="160955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6" y="3811588"/>
                        <a:ext cx="18002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56" name="Object 188"/>
          <p:cNvGraphicFramePr>
            <a:graphicFrameLocks noChangeAspect="1"/>
          </p:cNvGraphicFramePr>
          <p:nvPr/>
        </p:nvGraphicFramePr>
        <p:xfrm>
          <a:off x="6907214" y="5129214"/>
          <a:ext cx="31702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838080" progId="Equation.3">
                  <p:embed/>
                </p:oleObj>
              </mc:Choice>
              <mc:Fallback>
                <p:oleObj name="Equation" r:id="rId6" imgW="1968480" imgH="838080" progId="Equation.3">
                  <p:embed/>
                  <p:pic>
                    <p:nvPicPr>
                      <p:cNvPr id="160956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4" y="5129214"/>
                        <a:ext cx="317023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7285038" y="1412875"/>
            <a:ext cx="3097212" cy="1722438"/>
            <a:chOff x="3629" y="890"/>
            <a:chExt cx="1951" cy="1085"/>
          </a:xfrm>
        </p:grpSpPr>
        <p:sp>
          <p:nvSpPr>
            <p:cNvPr id="160773" name="AutoShape 5"/>
            <p:cNvSpPr>
              <a:spLocks noChangeArrowheads="1"/>
            </p:cNvSpPr>
            <p:nvPr/>
          </p:nvSpPr>
          <p:spPr bwMode="auto">
            <a:xfrm>
              <a:off x="4300" y="15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 rot="5400000">
              <a:off x="4384" y="794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4096" y="1245"/>
              <a:ext cx="573" cy="94"/>
              <a:chOff x="2248" y="1248"/>
              <a:chExt cx="648" cy="128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7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0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7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6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7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2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79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7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0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rot="5400000">
              <a:off x="3941" y="793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 rot="5400000">
              <a:off x="3735" y="1161"/>
              <a:ext cx="418" cy="102"/>
              <a:chOff x="2248" y="1248"/>
              <a:chExt cx="648" cy="128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81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8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82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8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82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82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3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160843" name="Object 75"/>
            <p:cNvGraphicFramePr>
              <a:graphicFrameLocks noChangeAspect="1"/>
            </p:cNvGraphicFramePr>
            <p:nvPr/>
          </p:nvGraphicFramePr>
          <p:xfrm>
            <a:off x="4901" y="1294"/>
            <a:ext cx="2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28600" progId="Equation.3">
                    <p:embed/>
                  </p:oleObj>
                </mc:Choice>
                <mc:Fallback>
                  <p:oleObj name="Equation" r:id="rId8" imgW="317160" imgH="228600" progId="Equation.3">
                    <p:embed/>
                    <p:pic>
                      <p:nvPicPr>
                        <p:cNvPr id="16084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" y="1294"/>
                          <a:ext cx="29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36" name="Object 168"/>
            <p:cNvGraphicFramePr>
              <a:graphicFrameLocks noChangeAspect="1"/>
            </p:cNvGraphicFramePr>
            <p:nvPr/>
          </p:nvGraphicFramePr>
          <p:xfrm>
            <a:off x="4923" y="890"/>
            <a:ext cx="29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177480" progId="Equation.3">
                    <p:embed/>
                  </p:oleObj>
                </mc:Choice>
                <mc:Fallback>
                  <p:oleObj name="Equation" r:id="rId10" imgW="355320" imgH="177480" progId="Equation.3">
                    <p:embed/>
                    <p:pic>
                      <p:nvPicPr>
                        <p:cNvPr id="160936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890"/>
                          <a:ext cx="29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37" name="Line 169"/>
            <p:cNvSpPr>
              <a:spLocks noChangeShapeType="1"/>
            </p:cNvSpPr>
            <p:nvPr/>
          </p:nvSpPr>
          <p:spPr bwMode="auto">
            <a:xfrm rot="5400000">
              <a:off x="4262" y="372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0" name="Object 172"/>
            <p:cNvGraphicFramePr>
              <a:graphicFrameLocks noChangeAspect="1"/>
            </p:cNvGraphicFramePr>
            <p:nvPr/>
          </p:nvGraphicFramePr>
          <p:xfrm>
            <a:off x="4858" y="1550"/>
            <a:ext cx="36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28600" progId="Equation.3">
                    <p:embed/>
                  </p:oleObj>
                </mc:Choice>
                <mc:Fallback>
                  <p:oleObj name="Equation" r:id="rId12" imgW="355320" imgH="228600" progId="Equation.3">
                    <p:embed/>
                    <p:pic>
                      <p:nvPicPr>
                        <p:cNvPr id="16094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550"/>
                          <a:ext cx="361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42" name="Line 174"/>
            <p:cNvSpPr>
              <a:spLocks noChangeShapeType="1"/>
            </p:cNvSpPr>
            <p:nvPr/>
          </p:nvSpPr>
          <p:spPr bwMode="auto">
            <a:xfrm rot="5400000">
              <a:off x="4262" y="804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3" name="Line 175"/>
            <p:cNvSpPr>
              <a:spLocks noChangeShapeType="1"/>
            </p:cNvSpPr>
            <p:nvPr/>
          </p:nvSpPr>
          <p:spPr bwMode="auto">
            <a:xfrm rot="5400000">
              <a:off x="4262" y="1068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>
              <a:off x="4160" y="1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H="1">
              <a:off x="4632" y="976"/>
              <a:ext cx="8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9" name="Object 181"/>
            <p:cNvGraphicFramePr>
              <a:graphicFrameLocks noChangeAspect="1"/>
            </p:cNvGraphicFramePr>
            <p:nvPr/>
          </p:nvGraphicFramePr>
          <p:xfrm>
            <a:off x="3936" y="1427"/>
            <a:ext cx="21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03040" progId="Equation.3">
                    <p:embed/>
                  </p:oleObj>
                </mc:Choice>
                <mc:Fallback>
                  <p:oleObj name="Equation" r:id="rId14" imgW="215640" imgH="203040" progId="Equation.3">
                    <p:embed/>
                    <p:pic>
                      <p:nvPicPr>
                        <p:cNvPr id="160949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27"/>
                          <a:ext cx="21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57" name="AutoShape 189"/>
            <p:cNvSpPr>
              <a:spLocks noChangeArrowheads="1"/>
            </p:cNvSpPr>
            <p:nvPr/>
          </p:nvSpPr>
          <p:spPr bwMode="auto">
            <a:xfrm>
              <a:off x="5308" y="17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958" name="Line 190"/>
            <p:cNvSpPr>
              <a:spLocks noChangeShapeType="1"/>
            </p:cNvSpPr>
            <p:nvPr/>
          </p:nvSpPr>
          <p:spPr bwMode="auto">
            <a:xfrm rot="5400000">
              <a:off x="5392" y="77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91"/>
            <p:cNvGrpSpPr>
              <a:grpSpLocks/>
            </p:cNvGrpSpPr>
            <p:nvPr/>
          </p:nvGrpSpPr>
          <p:grpSpPr bwMode="auto">
            <a:xfrm rot="5400000">
              <a:off x="4988" y="1337"/>
              <a:ext cx="805" cy="94"/>
              <a:chOff x="2248" y="1248"/>
              <a:chExt cx="648" cy="128"/>
            </a:xfrm>
          </p:grpSpPr>
          <p:grpSp>
            <p:nvGrpSpPr>
              <p:cNvPr id="22" name="Group 19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96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9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96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5" name="Line 1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96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8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0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970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1" name="Line 2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0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973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4" name="Line 2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976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7" name="Line 2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1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979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0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98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3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rot="5400000">
              <a:off x="4230" y="1316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85" name="Object 217"/>
            <p:cNvGraphicFramePr>
              <a:graphicFrameLocks noChangeAspect="1"/>
            </p:cNvGraphicFramePr>
            <p:nvPr/>
          </p:nvGraphicFramePr>
          <p:xfrm>
            <a:off x="4931" y="1798"/>
            <a:ext cx="24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200" imgH="164880" progId="Equation.3">
                    <p:embed/>
                  </p:oleObj>
                </mc:Choice>
                <mc:Fallback>
                  <p:oleObj name="Equation" r:id="rId16" imgW="241200" imgH="164880" progId="Equation.3">
                    <p:embed/>
                    <p:pic>
                      <p:nvPicPr>
                        <p:cNvPr id="160985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798"/>
                          <a:ext cx="245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Comparison of position, velocity, acceleration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91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Red is the displacement, green is the velocity, and blue is the acceleration</a:t>
            </a:r>
          </a:p>
          <a:p>
            <a:pPr>
              <a:lnSpc>
                <a:spcPct val="90000"/>
              </a:lnSpc>
            </a:pPr>
            <a:r>
              <a:rPr lang="en-US" sz="2400"/>
              <a:t>Acceleration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</a:t>
            </a:r>
          </a:p>
          <a:p>
            <a:pPr>
              <a:lnSpc>
                <a:spcPct val="90000"/>
              </a:lnSpc>
            </a:pPr>
            <a:r>
              <a:rPr lang="en-US" sz="2400"/>
              <a:t>Velocity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/2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101" y="1762125"/>
            <a:ext cx="4278313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81D-8425-CCD0-5194-A03D9EA0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8026-C5FA-64C5-CBB9-99B2B833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Usually, we need to know how we start our oscillator to solve a problem. Let's see how this works.	Suppose we start the motion of a mass attached to a spring (a harmonic oscillator) by pulling the mass to x=</a:t>
            </a:r>
            <a:r>
              <a:rPr lang="en-US" dirty="0" err="1"/>
              <a:t>x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and releasing it at t=0. Find the phase. </a:t>
            </a:r>
          </a:p>
        </p:txBody>
      </p:sp>
      <p:sp>
        <p:nvSpPr>
          <p:cNvPr id="6" name="Text Box 209">
            <a:extLst>
              <a:ext uri="{FF2B5EF4-FFF2-40B4-BE49-F238E27FC236}">
                <a16:creationId xmlns:a16="http://schemas.microsoft.com/office/drawing/2014/main" id="{BE2A7D48-C954-1AFC-AF84-F89FA8AB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34" y="5722106"/>
            <a:ext cx="776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x = 0</a:t>
            </a:r>
          </a:p>
        </p:txBody>
      </p:sp>
      <p:sp>
        <p:nvSpPr>
          <p:cNvPr id="7" name="Text Box 211">
            <a:extLst>
              <a:ext uri="{FF2B5EF4-FFF2-40B4-BE49-F238E27FC236}">
                <a16:creationId xmlns:a16="http://schemas.microsoft.com/office/drawing/2014/main" id="{3F168650-7BC2-3F77-7639-3DCC5EF6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486" y="5723466"/>
            <a:ext cx="11203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max</a:t>
            </a:r>
            <a:endParaRPr lang="en-US" sz="2800" baseline="-250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594D1C0-A876-7B97-F577-BA44ACD2F0F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387152" y="3746119"/>
            <a:ext cx="32559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0DB0C21-30FC-3021-DC47-3821A0794007}"/>
              </a:ext>
            </a:extLst>
          </p:cNvPr>
          <p:cNvSpPr>
            <a:spLocks/>
          </p:cNvSpPr>
          <p:nvPr/>
        </p:nvSpPr>
        <p:spPr bwMode="auto">
          <a:xfrm>
            <a:off x="6818522" y="4584772"/>
            <a:ext cx="508000" cy="469900"/>
          </a:xfrm>
          <a:custGeom>
            <a:avLst/>
            <a:gdLst>
              <a:gd name="T0" fmla="*/ 50 w 320"/>
              <a:gd name="T1" fmla="*/ 0 h 296"/>
              <a:gd name="T2" fmla="*/ 44 w 320"/>
              <a:gd name="T3" fmla="*/ 0 h 296"/>
              <a:gd name="T4" fmla="*/ 39 w 320"/>
              <a:gd name="T5" fmla="*/ 1 h 296"/>
              <a:gd name="T6" fmla="*/ 30 w 320"/>
              <a:gd name="T7" fmla="*/ 3 h 296"/>
              <a:gd name="T8" fmla="*/ 22 w 320"/>
              <a:gd name="T9" fmla="*/ 9 h 296"/>
              <a:gd name="T10" fmla="*/ 15 w 320"/>
              <a:gd name="T11" fmla="*/ 14 h 296"/>
              <a:gd name="T12" fmla="*/ 9 w 320"/>
              <a:gd name="T13" fmla="*/ 22 h 296"/>
              <a:gd name="T14" fmla="*/ 4 w 320"/>
              <a:gd name="T15" fmla="*/ 29 h 296"/>
              <a:gd name="T16" fmla="*/ 2 w 320"/>
              <a:gd name="T17" fmla="*/ 39 h 296"/>
              <a:gd name="T18" fmla="*/ 0 w 320"/>
              <a:gd name="T19" fmla="*/ 44 h 296"/>
              <a:gd name="T20" fmla="*/ 0 w 320"/>
              <a:gd name="T21" fmla="*/ 50 h 296"/>
              <a:gd name="T22" fmla="*/ 0 w 320"/>
              <a:gd name="T23" fmla="*/ 248 h 296"/>
              <a:gd name="T24" fmla="*/ 0 w 320"/>
              <a:gd name="T25" fmla="*/ 252 h 296"/>
              <a:gd name="T26" fmla="*/ 2 w 320"/>
              <a:gd name="T27" fmla="*/ 257 h 296"/>
              <a:gd name="T28" fmla="*/ 4 w 320"/>
              <a:gd name="T29" fmla="*/ 267 h 296"/>
              <a:gd name="T30" fmla="*/ 9 w 320"/>
              <a:gd name="T31" fmla="*/ 276 h 296"/>
              <a:gd name="T32" fmla="*/ 15 w 320"/>
              <a:gd name="T33" fmla="*/ 283 h 296"/>
              <a:gd name="T34" fmla="*/ 22 w 320"/>
              <a:gd name="T35" fmla="*/ 289 h 296"/>
              <a:gd name="T36" fmla="*/ 30 w 320"/>
              <a:gd name="T37" fmla="*/ 293 h 296"/>
              <a:gd name="T38" fmla="*/ 39 w 320"/>
              <a:gd name="T39" fmla="*/ 296 h 296"/>
              <a:gd name="T40" fmla="*/ 44 w 320"/>
              <a:gd name="T41" fmla="*/ 296 h 296"/>
              <a:gd name="T42" fmla="*/ 50 w 320"/>
              <a:gd name="T43" fmla="*/ 296 h 296"/>
              <a:gd name="T44" fmla="*/ 272 w 320"/>
              <a:gd name="T45" fmla="*/ 296 h 296"/>
              <a:gd name="T46" fmla="*/ 276 w 320"/>
              <a:gd name="T47" fmla="*/ 296 h 296"/>
              <a:gd name="T48" fmla="*/ 281 w 320"/>
              <a:gd name="T49" fmla="*/ 296 h 296"/>
              <a:gd name="T50" fmla="*/ 291 w 320"/>
              <a:gd name="T51" fmla="*/ 293 h 296"/>
              <a:gd name="T52" fmla="*/ 298 w 320"/>
              <a:gd name="T53" fmla="*/ 289 h 296"/>
              <a:gd name="T54" fmla="*/ 305 w 320"/>
              <a:gd name="T55" fmla="*/ 283 h 296"/>
              <a:gd name="T56" fmla="*/ 313 w 320"/>
              <a:gd name="T57" fmla="*/ 276 h 296"/>
              <a:gd name="T58" fmla="*/ 317 w 320"/>
              <a:gd name="T59" fmla="*/ 267 h 296"/>
              <a:gd name="T60" fmla="*/ 318 w 320"/>
              <a:gd name="T61" fmla="*/ 257 h 296"/>
              <a:gd name="T62" fmla="*/ 320 w 320"/>
              <a:gd name="T63" fmla="*/ 252 h 296"/>
              <a:gd name="T64" fmla="*/ 320 w 320"/>
              <a:gd name="T65" fmla="*/ 248 h 296"/>
              <a:gd name="T66" fmla="*/ 320 w 320"/>
              <a:gd name="T67" fmla="*/ 50 h 296"/>
              <a:gd name="T68" fmla="*/ 320 w 320"/>
              <a:gd name="T69" fmla="*/ 44 h 296"/>
              <a:gd name="T70" fmla="*/ 318 w 320"/>
              <a:gd name="T71" fmla="*/ 39 h 296"/>
              <a:gd name="T72" fmla="*/ 317 w 320"/>
              <a:gd name="T73" fmla="*/ 29 h 296"/>
              <a:gd name="T74" fmla="*/ 313 w 320"/>
              <a:gd name="T75" fmla="*/ 22 h 296"/>
              <a:gd name="T76" fmla="*/ 305 w 320"/>
              <a:gd name="T77" fmla="*/ 14 h 296"/>
              <a:gd name="T78" fmla="*/ 298 w 320"/>
              <a:gd name="T79" fmla="*/ 9 h 296"/>
              <a:gd name="T80" fmla="*/ 291 w 320"/>
              <a:gd name="T81" fmla="*/ 3 h 296"/>
              <a:gd name="T82" fmla="*/ 281 w 320"/>
              <a:gd name="T83" fmla="*/ 1 h 296"/>
              <a:gd name="T84" fmla="*/ 276 w 320"/>
              <a:gd name="T85" fmla="*/ 0 h 296"/>
              <a:gd name="T86" fmla="*/ 272 w 320"/>
              <a:gd name="T87" fmla="*/ 0 h 296"/>
              <a:gd name="T88" fmla="*/ 50 w 320"/>
              <a:gd name="T8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0" h="296">
                <a:moveTo>
                  <a:pt x="50" y="0"/>
                </a:moveTo>
                <a:lnTo>
                  <a:pt x="44" y="0"/>
                </a:lnTo>
                <a:lnTo>
                  <a:pt x="39" y="1"/>
                </a:lnTo>
                <a:lnTo>
                  <a:pt x="30" y="3"/>
                </a:lnTo>
                <a:lnTo>
                  <a:pt x="22" y="9"/>
                </a:lnTo>
                <a:lnTo>
                  <a:pt x="15" y="14"/>
                </a:lnTo>
                <a:lnTo>
                  <a:pt x="9" y="22"/>
                </a:lnTo>
                <a:lnTo>
                  <a:pt x="4" y="29"/>
                </a:lnTo>
                <a:lnTo>
                  <a:pt x="2" y="39"/>
                </a:lnTo>
                <a:lnTo>
                  <a:pt x="0" y="44"/>
                </a:lnTo>
                <a:lnTo>
                  <a:pt x="0" y="50"/>
                </a:lnTo>
                <a:lnTo>
                  <a:pt x="0" y="248"/>
                </a:lnTo>
                <a:lnTo>
                  <a:pt x="0" y="252"/>
                </a:lnTo>
                <a:lnTo>
                  <a:pt x="2" y="257"/>
                </a:lnTo>
                <a:lnTo>
                  <a:pt x="4" y="267"/>
                </a:lnTo>
                <a:lnTo>
                  <a:pt x="9" y="276"/>
                </a:lnTo>
                <a:lnTo>
                  <a:pt x="15" y="283"/>
                </a:lnTo>
                <a:lnTo>
                  <a:pt x="22" y="289"/>
                </a:lnTo>
                <a:lnTo>
                  <a:pt x="30" y="293"/>
                </a:lnTo>
                <a:lnTo>
                  <a:pt x="39" y="296"/>
                </a:lnTo>
                <a:lnTo>
                  <a:pt x="44" y="296"/>
                </a:lnTo>
                <a:lnTo>
                  <a:pt x="50" y="296"/>
                </a:lnTo>
                <a:lnTo>
                  <a:pt x="272" y="296"/>
                </a:lnTo>
                <a:lnTo>
                  <a:pt x="276" y="296"/>
                </a:lnTo>
                <a:lnTo>
                  <a:pt x="281" y="296"/>
                </a:lnTo>
                <a:lnTo>
                  <a:pt x="291" y="293"/>
                </a:lnTo>
                <a:lnTo>
                  <a:pt x="298" y="289"/>
                </a:lnTo>
                <a:lnTo>
                  <a:pt x="305" y="283"/>
                </a:lnTo>
                <a:lnTo>
                  <a:pt x="313" y="276"/>
                </a:lnTo>
                <a:lnTo>
                  <a:pt x="317" y="267"/>
                </a:lnTo>
                <a:lnTo>
                  <a:pt x="318" y="257"/>
                </a:lnTo>
                <a:lnTo>
                  <a:pt x="320" y="252"/>
                </a:lnTo>
                <a:lnTo>
                  <a:pt x="320" y="248"/>
                </a:lnTo>
                <a:lnTo>
                  <a:pt x="320" y="50"/>
                </a:lnTo>
                <a:lnTo>
                  <a:pt x="320" y="44"/>
                </a:lnTo>
                <a:lnTo>
                  <a:pt x="318" y="39"/>
                </a:lnTo>
                <a:lnTo>
                  <a:pt x="317" y="29"/>
                </a:lnTo>
                <a:lnTo>
                  <a:pt x="313" y="22"/>
                </a:lnTo>
                <a:lnTo>
                  <a:pt x="305" y="14"/>
                </a:lnTo>
                <a:lnTo>
                  <a:pt x="298" y="9"/>
                </a:lnTo>
                <a:lnTo>
                  <a:pt x="291" y="3"/>
                </a:lnTo>
                <a:lnTo>
                  <a:pt x="281" y="1"/>
                </a:lnTo>
                <a:lnTo>
                  <a:pt x="276" y="0"/>
                </a:lnTo>
                <a:lnTo>
                  <a:pt x="272" y="0"/>
                </a:lnTo>
                <a:lnTo>
                  <a:pt x="5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8085430-8FED-B6C1-B066-E4D5C349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886" y="4624460"/>
            <a:ext cx="3077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solidFill>
                  <a:srgbClr val="FFFFFF"/>
                </a:solidFill>
              </a:rPr>
              <a:t>m</a:t>
            </a:r>
            <a:endParaRPr lang="en-US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608F81D-10C5-0156-7B5B-347C1FC8C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639" y="3950908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BCF47D31-276B-B3FD-CC79-ABE316F15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714" y="5116132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BB10862C-967F-FC97-24B4-FB1271651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639" y="3950908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1563CA99-160D-3866-4F27-C87615525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714" y="5116132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DE861-A757-27B0-146E-BBDD0332A4FA}"/>
              </a:ext>
            </a:extLst>
          </p:cNvPr>
          <p:cNvGrpSpPr/>
          <p:nvPr/>
        </p:nvGrpSpPr>
        <p:grpSpPr>
          <a:xfrm>
            <a:off x="4534789" y="4595659"/>
            <a:ext cx="2258332" cy="301399"/>
            <a:chOff x="2955925" y="2986314"/>
            <a:chExt cx="1471613" cy="301399"/>
          </a:xfrm>
        </p:grpSpPr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7158964E-9A98-36D9-577D-D78E33450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53B8731-1D85-E09E-8B2D-BAC1CD751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ABA8D58-04F1-1657-3B97-59763E355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ECACFA4-02AC-E177-7BA6-7A6DA0CD6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DD414A2E-B83F-5F1A-663F-08014DFE3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FD6BEA5F-8252-9911-99AC-4E463A9DB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92EF04E-E9C1-2B39-52C3-6A001CF5F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81B3B01-2F55-E400-D8A5-DFEA52A8C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B6398485-7D9E-28DB-1953-3282F93C5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1B1AF129-3BD7-3DDE-76C2-06D73E84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76DF3986-3543-A254-EE9F-BC0725A18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6C69A34-2D70-3F9A-19BE-580A65CBF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6B17B21C-7F18-A975-50A6-052E09F6A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A5897983-D101-8707-DC36-9C201F29A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4C1140B-9352-5089-8F3A-37959FB19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87D28E33-C950-9C0C-D578-5BC2D19E7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69FEC053-AE3E-79B6-72FC-8D46C3F12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1E87BB08-542C-CAA9-9A0E-E56556E6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F8B81F2C-D4DA-3CDF-7830-3D9A0D72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2665D139-1388-CD5D-540F-E6CAC830D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6691B8B0-8D2F-C452-B2AD-672340C69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7321128B-A6BB-02E6-713E-F6E46E107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C5A7A5BF-7514-91A3-273C-37EF7214F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7161EA66-EDA5-F54E-BADF-A9040595C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A418537C-6B23-95AB-3F7A-73031A5CC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E36A8040-A6EE-1A20-BD3E-3DE8DC888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7D239E34-8A78-72B2-AF7B-DA77977E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147F1091-6D9D-54D3-9BFB-0E758B5D1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0FA7F48A-CAE7-8451-7018-B41E6E3D5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48F1939E-A08E-8070-0EF5-2BD3B578F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24004986-85D8-C401-1940-B132252EF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E6B3F292-BCE1-3695-750F-82FAA9A27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71583143-5DE1-6A72-9B6E-225A689D9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701" y="2986314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DA57BF64-E32C-416C-0B08-CB9622C9A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0BE891DB-A640-7D19-8C43-AC24C3850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95226505-8578-DB6C-1084-BBE8A93CA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50908C0A-54A9-EC96-FA1F-0BD00ED7C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D05CC54C-AA0F-2B86-7D82-C5A6D37A7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A189D51C-2F68-DA1A-C9B7-B746F817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22ABFC4E-0296-4025-A7A5-410CA7100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393E8996-73A0-0675-97CF-966F7810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904A85E7-719D-4793-B2C9-8FE41FCC0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E0B3D6B5-8634-340A-FC73-845FF382F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68E08D7F-4085-27E5-FD16-6B0618292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3">
              <a:extLst>
                <a:ext uri="{FF2B5EF4-FFF2-40B4-BE49-F238E27FC236}">
                  <a16:creationId xmlns:a16="http://schemas.microsoft.com/office/drawing/2014/main" id="{17A6E0F1-8D33-A3A6-EDEC-4AAB6B1E0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4">
              <a:extLst>
                <a:ext uri="{FF2B5EF4-FFF2-40B4-BE49-F238E27FC236}">
                  <a16:creationId xmlns:a16="http://schemas.microsoft.com/office/drawing/2014/main" id="{8B75BD08-1C63-8088-41A0-C3ED5B4FB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5">
              <a:extLst>
                <a:ext uri="{FF2B5EF4-FFF2-40B4-BE49-F238E27FC236}">
                  <a16:creationId xmlns:a16="http://schemas.microsoft.com/office/drawing/2014/main" id="{22C502F4-ABF4-20D5-41D1-2407B0072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">
              <a:extLst>
                <a:ext uri="{FF2B5EF4-FFF2-40B4-BE49-F238E27FC236}">
                  <a16:creationId xmlns:a16="http://schemas.microsoft.com/office/drawing/2014/main" id="{EEFB2200-2B91-F754-BEFC-498502000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7">
              <a:extLst>
                <a:ext uri="{FF2B5EF4-FFF2-40B4-BE49-F238E27FC236}">
                  <a16:creationId xmlns:a16="http://schemas.microsoft.com/office/drawing/2014/main" id="{980F77D3-BF19-D51D-713C-062533308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8">
              <a:extLst>
                <a:ext uri="{FF2B5EF4-FFF2-40B4-BE49-F238E27FC236}">
                  <a16:creationId xmlns:a16="http://schemas.microsoft.com/office/drawing/2014/main" id="{811A4A40-2F18-C740-F2C9-A6CEE9543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9">
              <a:extLst>
                <a:ext uri="{FF2B5EF4-FFF2-40B4-BE49-F238E27FC236}">
                  <a16:creationId xmlns:a16="http://schemas.microsoft.com/office/drawing/2014/main" id="{9FBFEC30-6140-1ECB-B00E-91FBF696E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19CEE5D1-3F22-6C3E-5752-869AD1513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71">
              <a:extLst>
                <a:ext uri="{FF2B5EF4-FFF2-40B4-BE49-F238E27FC236}">
                  <a16:creationId xmlns:a16="http://schemas.microsoft.com/office/drawing/2014/main" id="{82EAE97B-E813-364F-8C5B-8D982C376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2">
              <a:extLst>
                <a:ext uri="{FF2B5EF4-FFF2-40B4-BE49-F238E27FC236}">
                  <a16:creationId xmlns:a16="http://schemas.microsoft.com/office/drawing/2014/main" id="{3317B1DE-FFFD-3EC7-2E63-B4C0A34E4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3">
              <a:extLst>
                <a:ext uri="{FF2B5EF4-FFF2-40B4-BE49-F238E27FC236}">
                  <a16:creationId xmlns:a16="http://schemas.microsoft.com/office/drawing/2014/main" id="{2780D26C-A3A6-696A-9F8E-8245CC3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4">
              <a:extLst>
                <a:ext uri="{FF2B5EF4-FFF2-40B4-BE49-F238E27FC236}">
                  <a16:creationId xmlns:a16="http://schemas.microsoft.com/office/drawing/2014/main" id="{23EF50AD-8BA0-463E-174A-858CBBB77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5">
              <a:extLst>
                <a:ext uri="{FF2B5EF4-FFF2-40B4-BE49-F238E27FC236}">
                  <a16:creationId xmlns:a16="http://schemas.microsoft.com/office/drawing/2014/main" id="{13EA1D8A-7553-62FE-E78E-E309F4B47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6">
              <a:extLst>
                <a:ext uri="{FF2B5EF4-FFF2-40B4-BE49-F238E27FC236}">
                  <a16:creationId xmlns:a16="http://schemas.microsoft.com/office/drawing/2014/main" id="{C25AFEA1-A0D9-AA1D-1FBC-AA34466F9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7">
              <a:extLst>
                <a:ext uri="{FF2B5EF4-FFF2-40B4-BE49-F238E27FC236}">
                  <a16:creationId xmlns:a16="http://schemas.microsoft.com/office/drawing/2014/main" id="{22355769-25A8-0A77-FD63-0B38028A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8">
              <a:extLst>
                <a:ext uri="{FF2B5EF4-FFF2-40B4-BE49-F238E27FC236}">
                  <a16:creationId xmlns:a16="http://schemas.microsoft.com/office/drawing/2014/main" id="{0DD89477-27DF-3CBA-D332-27020E600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9">
              <a:extLst>
                <a:ext uri="{FF2B5EF4-FFF2-40B4-BE49-F238E27FC236}">
                  <a16:creationId xmlns:a16="http://schemas.microsoft.com/office/drawing/2014/main" id="{CF6FE17B-413C-0C1B-2A7F-90F04B066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FC2ED0-20DA-FB60-AB0F-42E6CD25F72F}"/>
              </a:ext>
            </a:extLst>
          </p:cNvPr>
          <p:cNvCxnSpPr/>
          <p:nvPr/>
        </p:nvCxnSpPr>
        <p:spPr>
          <a:xfrm>
            <a:off x="7054378" y="5201631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FC2EF2-397B-EAB6-D367-7D331A474264}"/>
              </a:ext>
            </a:extLst>
          </p:cNvPr>
          <p:cNvCxnSpPr/>
          <p:nvPr/>
        </p:nvCxnSpPr>
        <p:spPr>
          <a:xfrm>
            <a:off x="5954921" y="5179859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086600" cy="1143000"/>
          </a:xfrm>
        </p:spPr>
        <p:txBody>
          <a:bodyPr/>
          <a:lstStyle/>
          <a:p>
            <a:r>
              <a:rPr lang="en-US" sz="2800"/>
              <a:t>Comparison: SHM Position and Velocity</a:t>
            </a:r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2105025" y="2049463"/>
          <a:ext cx="35575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3">
                  <p:embed/>
                </p:oleObj>
              </mc:Choice>
              <mc:Fallback>
                <p:oleObj name="Equation" r:id="rId2" imgW="1346040" imgH="228600" progId="Equation.3">
                  <p:embed/>
                  <p:pic>
                    <p:nvPicPr>
                      <p:cNvPr id="166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49463"/>
                        <a:ext cx="355758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008188" y="2947989"/>
          <a:ext cx="39100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228600" progId="Equation.3">
                  <p:embed/>
                </p:oleObj>
              </mc:Choice>
              <mc:Fallback>
                <p:oleObj name="Equation" r:id="rId4" imgW="1396800" imgH="228600" progId="Equation.3">
                  <p:embed/>
                  <p:pic>
                    <p:nvPicPr>
                      <p:cNvPr id="166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947989"/>
                        <a:ext cx="391001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397375" y="1174751"/>
            <a:ext cx="5989638" cy="5692775"/>
            <a:chOff x="1810" y="740"/>
            <a:chExt cx="3773" cy="3586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4" y="302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4856" y="4148"/>
              <a:ext cx="1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4076" y="4172"/>
              <a:ext cx="2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T/2</a:t>
              </a:r>
            </a:p>
          </p:txBody>
        </p:sp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4" y="74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6923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32" y="1796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169" y="1135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4889" y="1087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3416" y="2517"/>
              <a:ext cx="3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6927" name="Object 15"/>
            <p:cNvGraphicFramePr>
              <a:graphicFrameLocks noChangeAspect="1"/>
            </p:cNvGraphicFramePr>
            <p:nvPr/>
          </p:nvGraphicFramePr>
          <p:xfrm>
            <a:off x="3019" y="2401"/>
            <a:ext cx="3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0880" imgH="228600" progId="Equation.3">
                    <p:embed/>
                  </p:oleObj>
                </mc:Choice>
                <mc:Fallback>
                  <p:oleObj name="Equation" r:id="rId9" imgW="380880" imgH="228600" progId="Equation.3">
                    <p:embed/>
                    <p:pic>
                      <p:nvPicPr>
                        <p:cNvPr id="1669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401"/>
                          <a:ext cx="365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2961" y="3422"/>
              <a:ext cx="37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3593" y="3076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3663" y="374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v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V="1">
              <a:off x="2954" y="3054"/>
              <a:ext cx="39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1810" y="3305"/>
              <a:ext cx="10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x =x</a:t>
              </a:r>
              <a:r>
                <a:rPr lang="en-US" sz="1600" i="1" baseline="-25000"/>
                <a:t>max</a:t>
              </a:r>
              <a:r>
                <a:rPr lang="en-US" sz="1600"/>
                <a:t>, </a:t>
              </a:r>
              <a:r>
                <a:rPr lang="en-US" sz="1600" i="1"/>
                <a:t>v=0</a:t>
              </a:r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819" y="3721"/>
              <a:ext cx="10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v=v</a:t>
              </a:r>
              <a:r>
                <a:rPr lang="en-US" sz="1600" i="1" baseline="-25000"/>
                <a:t>max</a:t>
              </a:r>
              <a:r>
                <a:rPr lang="en-US" sz="1600" i="1"/>
                <a:t>, x=0</a:t>
              </a:r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auto">
            <a:xfrm flipV="1">
              <a:off x="2901" y="3759"/>
              <a:ext cx="79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 flipV="1">
              <a:off x="2904" y="3551"/>
              <a:ext cx="84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 flipV="1">
              <a:off x="4544" y="2927"/>
              <a:ext cx="1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4533" y="2646"/>
              <a:ext cx="105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90</a:t>
              </a:r>
              <a:r>
                <a:rPr lang="en-US" sz="1600">
                  <a:sym typeface="Symbol" pitchFamily="18" charset="2"/>
                </a:rPr>
                <a:t> out of phase</a:t>
              </a:r>
            </a:p>
          </p:txBody>
        </p:sp>
        <p:sp>
          <p:nvSpPr>
            <p:cNvPr id="166938" name="Line 26"/>
            <p:cNvSpPr>
              <a:spLocks noChangeShapeType="1"/>
            </p:cNvSpPr>
            <p:nvPr/>
          </p:nvSpPr>
          <p:spPr bwMode="auto">
            <a:xfrm>
              <a:off x="4565" y="2949"/>
              <a:ext cx="3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117601"/>
            <a:ext cx="6578600" cy="4525963"/>
          </a:xfrm>
        </p:spPr>
        <p:txBody>
          <a:bodyPr>
            <a:normAutofit lnSpcReduction="10000"/>
          </a:bodyPr>
          <a:lstStyle/>
          <a:p>
            <a:r>
              <a:rPr lang="en-US" sz="2000"/>
              <a:t>We start the mass at equilibrium moving to the right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first equation gets us close to knowing </a:t>
            </a:r>
            <a:r>
              <a:rPr lang="en-US" sz="2000">
                <a:sym typeface="Symbol" pitchFamily="18" charset="2"/>
              </a:rPr>
              <a:t>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Use the velocity equation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We require amplitudes to be positive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Solution: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987550" y="2654300"/>
          <a:ext cx="69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457200" progId="Equation.3">
                  <p:embed/>
                </p:oleObj>
              </mc:Choice>
              <mc:Fallback>
                <p:oleObj name="Equation" r:id="rId2" imgW="545760" imgH="457200" progId="Equation.3">
                  <p:embed/>
                  <p:pic>
                    <p:nvPicPr>
                      <p:cNvPr id="190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654300"/>
                        <a:ext cx="698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6018213" y="1579564"/>
          <a:ext cx="2036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190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579564"/>
                        <a:ext cx="2036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5235575" y="2717800"/>
          <a:ext cx="1474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28600" progId="Equation.3">
                  <p:embed/>
                </p:oleObj>
              </mc:Choice>
              <mc:Fallback>
                <p:oleObj name="Equation" r:id="rId6" imgW="914400" imgH="228600" progId="Equation.3">
                  <p:embed/>
                  <p:pic>
                    <p:nvPicPr>
                      <p:cNvPr id="190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2717800"/>
                        <a:ext cx="14747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AutoShape 12"/>
          <p:cNvSpPr>
            <a:spLocks noChangeArrowheads="1"/>
          </p:cNvSpPr>
          <p:nvPr/>
        </p:nvSpPr>
        <p:spPr bwMode="auto">
          <a:xfrm>
            <a:off x="6883400" y="2768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7307263" y="2608263"/>
          <a:ext cx="7175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393480" progId="Equation.3">
                  <p:embed/>
                </p:oleObj>
              </mc:Choice>
              <mc:Fallback>
                <p:oleObj name="Equation" r:id="rId8" imgW="507960" imgH="393480" progId="Equation.3">
                  <p:embed/>
                  <p:pic>
                    <p:nvPicPr>
                      <p:cNvPr id="190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608263"/>
                        <a:ext cx="7175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7789864" y="3181351"/>
          <a:ext cx="18367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660240" progId="Equation.3">
                  <p:embed/>
                </p:oleObj>
              </mc:Choice>
              <mc:Fallback>
                <p:oleObj name="Equation" r:id="rId10" imgW="1231560" imgH="660240" progId="Equation.3">
                  <p:embed/>
                  <p:pic>
                    <p:nvPicPr>
                      <p:cNvPr id="190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4" y="3181351"/>
                        <a:ext cx="183673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7513638" y="4703764"/>
          <a:ext cx="812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393480" progId="Equation.3">
                  <p:embed/>
                </p:oleObj>
              </mc:Choice>
              <mc:Fallback>
                <p:oleObj name="Equation" r:id="rId12" imgW="507960" imgH="393480" progId="Equation.3">
                  <p:embed/>
                  <p:pic>
                    <p:nvPicPr>
                      <p:cNvPr id="190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4703764"/>
                        <a:ext cx="812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5994400" y="4745039"/>
          <a:ext cx="762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393480" progId="Equation.3">
                  <p:embed/>
                </p:oleObj>
              </mc:Choice>
              <mc:Fallback>
                <p:oleObj name="Equation" r:id="rId14" imgW="583920" imgH="393480" progId="Equation.3">
                  <p:embed/>
                  <p:pic>
                    <p:nvPicPr>
                      <p:cNvPr id="190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745039"/>
                        <a:ext cx="7620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5105401" y="5664201"/>
          <a:ext cx="1704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3440" imgH="431640" progId="Equation.3">
                  <p:embed/>
                </p:oleObj>
              </mc:Choice>
              <mc:Fallback>
                <p:oleObj name="Equation" r:id="rId16" imgW="1333440" imgH="431640" progId="Equation.3">
                  <p:embed/>
                  <p:pic>
                    <p:nvPicPr>
                      <p:cNvPr id="190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664201"/>
                        <a:ext cx="1704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7" name="Object 23"/>
          <p:cNvGraphicFramePr>
            <a:graphicFrameLocks noChangeAspect="1"/>
          </p:cNvGraphicFramePr>
          <p:nvPr/>
        </p:nvGraphicFramePr>
        <p:xfrm>
          <a:off x="7378700" y="5676901"/>
          <a:ext cx="17033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431640" progId="Equation.3">
                  <p:embed/>
                </p:oleObj>
              </mc:Choice>
              <mc:Fallback>
                <p:oleObj name="Equation" r:id="rId18" imgW="1282680" imgH="431640" progId="Equation.3">
                  <p:embed/>
                  <p:pic>
                    <p:nvPicPr>
                      <p:cNvPr id="190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676901"/>
                        <a:ext cx="17033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17689" y="1276350"/>
            <a:ext cx="1798637" cy="1162050"/>
            <a:chOff x="1029" y="1941"/>
            <a:chExt cx="1133" cy="732"/>
          </a:xfrm>
        </p:grpSpPr>
        <p:sp>
          <p:nvSpPr>
            <p:cNvPr id="190489" name="AutoShape 25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90490" name="Text Box 26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904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904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9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905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2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905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5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9050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8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9051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1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905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4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905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0518" name="Line 54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9" name="Text Box 55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90520" name="Line 56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1" name="Text Box 57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522" name="Line 58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E37BE-2BA8-4184-B16F-FB7D47E262F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2B6F5-CB1A-D2DE-7B23-9748EB8A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D35D-933B-ECF5-BBC8-8132B72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8C9E-CC2C-4CEB-62F7-9DAA6137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same equipment as in the last problem, let's start with	x(0) = 0	v(0) = v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that is, the mover mass is already moving when we start our experiment, and we start watching just as it passes the equilibrium point. Once again find the phase.</a:t>
            </a:r>
          </a:p>
        </p:txBody>
      </p:sp>
      <p:sp>
        <p:nvSpPr>
          <p:cNvPr id="4" name="Text Box 209">
            <a:extLst>
              <a:ext uri="{FF2B5EF4-FFF2-40B4-BE49-F238E27FC236}">
                <a16:creationId xmlns:a16="http://schemas.microsoft.com/office/drawing/2014/main" id="{715F1F97-6B5A-CF85-5C59-BCA306D3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06" y="6176963"/>
            <a:ext cx="776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x = 0</a:t>
            </a:r>
          </a:p>
        </p:txBody>
      </p:sp>
      <p:sp>
        <p:nvSpPr>
          <p:cNvPr id="5" name="Text Box 211">
            <a:extLst>
              <a:ext uri="{FF2B5EF4-FFF2-40B4-BE49-F238E27FC236}">
                <a16:creationId xmlns:a16="http://schemas.microsoft.com/office/drawing/2014/main" id="{A77A81C2-6AE7-7523-4278-9FEFBE92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958" y="6178323"/>
            <a:ext cx="11203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max</a:t>
            </a:r>
            <a:endParaRPr lang="en-US" sz="2800" baseline="-25000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B9AB890-A1AF-EE3C-8516-6C2FF782AE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12853" y="4168319"/>
            <a:ext cx="32559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94A34D8-E62B-75A3-5F02-56E906CDF921}"/>
              </a:ext>
            </a:extLst>
          </p:cNvPr>
          <p:cNvSpPr>
            <a:spLocks/>
          </p:cNvSpPr>
          <p:nvPr/>
        </p:nvSpPr>
        <p:spPr bwMode="auto">
          <a:xfrm>
            <a:off x="6066534" y="4996086"/>
            <a:ext cx="508000" cy="469900"/>
          </a:xfrm>
          <a:custGeom>
            <a:avLst/>
            <a:gdLst>
              <a:gd name="T0" fmla="*/ 50 w 320"/>
              <a:gd name="T1" fmla="*/ 0 h 296"/>
              <a:gd name="T2" fmla="*/ 44 w 320"/>
              <a:gd name="T3" fmla="*/ 0 h 296"/>
              <a:gd name="T4" fmla="*/ 39 w 320"/>
              <a:gd name="T5" fmla="*/ 1 h 296"/>
              <a:gd name="T6" fmla="*/ 30 w 320"/>
              <a:gd name="T7" fmla="*/ 3 h 296"/>
              <a:gd name="T8" fmla="*/ 22 w 320"/>
              <a:gd name="T9" fmla="*/ 9 h 296"/>
              <a:gd name="T10" fmla="*/ 15 w 320"/>
              <a:gd name="T11" fmla="*/ 14 h 296"/>
              <a:gd name="T12" fmla="*/ 9 w 320"/>
              <a:gd name="T13" fmla="*/ 22 h 296"/>
              <a:gd name="T14" fmla="*/ 4 w 320"/>
              <a:gd name="T15" fmla="*/ 29 h 296"/>
              <a:gd name="T16" fmla="*/ 2 w 320"/>
              <a:gd name="T17" fmla="*/ 39 h 296"/>
              <a:gd name="T18" fmla="*/ 0 w 320"/>
              <a:gd name="T19" fmla="*/ 44 h 296"/>
              <a:gd name="T20" fmla="*/ 0 w 320"/>
              <a:gd name="T21" fmla="*/ 50 h 296"/>
              <a:gd name="T22" fmla="*/ 0 w 320"/>
              <a:gd name="T23" fmla="*/ 248 h 296"/>
              <a:gd name="T24" fmla="*/ 0 w 320"/>
              <a:gd name="T25" fmla="*/ 252 h 296"/>
              <a:gd name="T26" fmla="*/ 2 w 320"/>
              <a:gd name="T27" fmla="*/ 257 h 296"/>
              <a:gd name="T28" fmla="*/ 4 w 320"/>
              <a:gd name="T29" fmla="*/ 267 h 296"/>
              <a:gd name="T30" fmla="*/ 9 w 320"/>
              <a:gd name="T31" fmla="*/ 276 h 296"/>
              <a:gd name="T32" fmla="*/ 15 w 320"/>
              <a:gd name="T33" fmla="*/ 283 h 296"/>
              <a:gd name="T34" fmla="*/ 22 w 320"/>
              <a:gd name="T35" fmla="*/ 289 h 296"/>
              <a:gd name="T36" fmla="*/ 30 w 320"/>
              <a:gd name="T37" fmla="*/ 293 h 296"/>
              <a:gd name="T38" fmla="*/ 39 w 320"/>
              <a:gd name="T39" fmla="*/ 296 h 296"/>
              <a:gd name="T40" fmla="*/ 44 w 320"/>
              <a:gd name="T41" fmla="*/ 296 h 296"/>
              <a:gd name="T42" fmla="*/ 50 w 320"/>
              <a:gd name="T43" fmla="*/ 296 h 296"/>
              <a:gd name="T44" fmla="*/ 272 w 320"/>
              <a:gd name="T45" fmla="*/ 296 h 296"/>
              <a:gd name="T46" fmla="*/ 276 w 320"/>
              <a:gd name="T47" fmla="*/ 296 h 296"/>
              <a:gd name="T48" fmla="*/ 281 w 320"/>
              <a:gd name="T49" fmla="*/ 296 h 296"/>
              <a:gd name="T50" fmla="*/ 291 w 320"/>
              <a:gd name="T51" fmla="*/ 293 h 296"/>
              <a:gd name="T52" fmla="*/ 298 w 320"/>
              <a:gd name="T53" fmla="*/ 289 h 296"/>
              <a:gd name="T54" fmla="*/ 305 w 320"/>
              <a:gd name="T55" fmla="*/ 283 h 296"/>
              <a:gd name="T56" fmla="*/ 313 w 320"/>
              <a:gd name="T57" fmla="*/ 276 h 296"/>
              <a:gd name="T58" fmla="*/ 317 w 320"/>
              <a:gd name="T59" fmla="*/ 267 h 296"/>
              <a:gd name="T60" fmla="*/ 318 w 320"/>
              <a:gd name="T61" fmla="*/ 257 h 296"/>
              <a:gd name="T62" fmla="*/ 320 w 320"/>
              <a:gd name="T63" fmla="*/ 252 h 296"/>
              <a:gd name="T64" fmla="*/ 320 w 320"/>
              <a:gd name="T65" fmla="*/ 248 h 296"/>
              <a:gd name="T66" fmla="*/ 320 w 320"/>
              <a:gd name="T67" fmla="*/ 50 h 296"/>
              <a:gd name="T68" fmla="*/ 320 w 320"/>
              <a:gd name="T69" fmla="*/ 44 h 296"/>
              <a:gd name="T70" fmla="*/ 318 w 320"/>
              <a:gd name="T71" fmla="*/ 39 h 296"/>
              <a:gd name="T72" fmla="*/ 317 w 320"/>
              <a:gd name="T73" fmla="*/ 29 h 296"/>
              <a:gd name="T74" fmla="*/ 313 w 320"/>
              <a:gd name="T75" fmla="*/ 22 h 296"/>
              <a:gd name="T76" fmla="*/ 305 w 320"/>
              <a:gd name="T77" fmla="*/ 14 h 296"/>
              <a:gd name="T78" fmla="*/ 298 w 320"/>
              <a:gd name="T79" fmla="*/ 9 h 296"/>
              <a:gd name="T80" fmla="*/ 291 w 320"/>
              <a:gd name="T81" fmla="*/ 3 h 296"/>
              <a:gd name="T82" fmla="*/ 281 w 320"/>
              <a:gd name="T83" fmla="*/ 1 h 296"/>
              <a:gd name="T84" fmla="*/ 276 w 320"/>
              <a:gd name="T85" fmla="*/ 0 h 296"/>
              <a:gd name="T86" fmla="*/ 272 w 320"/>
              <a:gd name="T87" fmla="*/ 0 h 296"/>
              <a:gd name="T88" fmla="*/ 50 w 320"/>
              <a:gd name="T8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0" h="296">
                <a:moveTo>
                  <a:pt x="50" y="0"/>
                </a:moveTo>
                <a:lnTo>
                  <a:pt x="44" y="0"/>
                </a:lnTo>
                <a:lnTo>
                  <a:pt x="39" y="1"/>
                </a:lnTo>
                <a:lnTo>
                  <a:pt x="30" y="3"/>
                </a:lnTo>
                <a:lnTo>
                  <a:pt x="22" y="9"/>
                </a:lnTo>
                <a:lnTo>
                  <a:pt x="15" y="14"/>
                </a:lnTo>
                <a:lnTo>
                  <a:pt x="9" y="22"/>
                </a:lnTo>
                <a:lnTo>
                  <a:pt x="4" y="29"/>
                </a:lnTo>
                <a:lnTo>
                  <a:pt x="2" y="39"/>
                </a:lnTo>
                <a:lnTo>
                  <a:pt x="0" y="44"/>
                </a:lnTo>
                <a:lnTo>
                  <a:pt x="0" y="50"/>
                </a:lnTo>
                <a:lnTo>
                  <a:pt x="0" y="248"/>
                </a:lnTo>
                <a:lnTo>
                  <a:pt x="0" y="252"/>
                </a:lnTo>
                <a:lnTo>
                  <a:pt x="2" y="257"/>
                </a:lnTo>
                <a:lnTo>
                  <a:pt x="4" y="267"/>
                </a:lnTo>
                <a:lnTo>
                  <a:pt x="9" y="276"/>
                </a:lnTo>
                <a:lnTo>
                  <a:pt x="15" y="283"/>
                </a:lnTo>
                <a:lnTo>
                  <a:pt x="22" y="289"/>
                </a:lnTo>
                <a:lnTo>
                  <a:pt x="30" y="293"/>
                </a:lnTo>
                <a:lnTo>
                  <a:pt x="39" y="296"/>
                </a:lnTo>
                <a:lnTo>
                  <a:pt x="44" y="296"/>
                </a:lnTo>
                <a:lnTo>
                  <a:pt x="50" y="296"/>
                </a:lnTo>
                <a:lnTo>
                  <a:pt x="272" y="296"/>
                </a:lnTo>
                <a:lnTo>
                  <a:pt x="276" y="296"/>
                </a:lnTo>
                <a:lnTo>
                  <a:pt x="281" y="296"/>
                </a:lnTo>
                <a:lnTo>
                  <a:pt x="291" y="293"/>
                </a:lnTo>
                <a:lnTo>
                  <a:pt x="298" y="289"/>
                </a:lnTo>
                <a:lnTo>
                  <a:pt x="305" y="283"/>
                </a:lnTo>
                <a:lnTo>
                  <a:pt x="313" y="276"/>
                </a:lnTo>
                <a:lnTo>
                  <a:pt x="317" y="267"/>
                </a:lnTo>
                <a:lnTo>
                  <a:pt x="318" y="257"/>
                </a:lnTo>
                <a:lnTo>
                  <a:pt x="320" y="252"/>
                </a:lnTo>
                <a:lnTo>
                  <a:pt x="320" y="248"/>
                </a:lnTo>
                <a:lnTo>
                  <a:pt x="320" y="50"/>
                </a:lnTo>
                <a:lnTo>
                  <a:pt x="320" y="44"/>
                </a:lnTo>
                <a:lnTo>
                  <a:pt x="318" y="39"/>
                </a:lnTo>
                <a:lnTo>
                  <a:pt x="317" y="29"/>
                </a:lnTo>
                <a:lnTo>
                  <a:pt x="313" y="22"/>
                </a:lnTo>
                <a:lnTo>
                  <a:pt x="305" y="14"/>
                </a:lnTo>
                <a:lnTo>
                  <a:pt x="298" y="9"/>
                </a:lnTo>
                <a:lnTo>
                  <a:pt x="291" y="3"/>
                </a:lnTo>
                <a:lnTo>
                  <a:pt x="281" y="1"/>
                </a:lnTo>
                <a:lnTo>
                  <a:pt x="276" y="0"/>
                </a:lnTo>
                <a:lnTo>
                  <a:pt x="272" y="0"/>
                </a:lnTo>
                <a:lnTo>
                  <a:pt x="5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FB39007-34B7-1BF4-373D-752F3DC3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898" y="5035774"/>
            <a:ext cx="3077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solidFill>
                  <a:srgbClr val="FFFFFF"/>
                </a:solidFill>
              </a:rPr>
              <a:t>m</a:t>
            </a:r>
            <a:endParaRPr lang="en-US" alt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DB859DC-F55A-49D3-01FB-46EB32160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5111" y="4405765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C2B3AFB-2951-1B9C-759C-F4867C819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0186" y="5570989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9F7CA9DC-0D6F-FA4B-0B35-93A7CF645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5111" y="4405765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258FF067-54DF-C191-D274-304557CD9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0186" y="5570989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6DE67E-78A0-4A31-3A48-1F8520DA62FB}"/>
              </a:ext>
            </a:extLst>
          </p:cNvPr>
          <p:cNvGrpSpPr/>
          <p:nvPr/>
        </p:nvGrpSpPr>
        <p:grpSpPr>
          <a:xfrm>
            <a:off x="4882261" y="5050516"/>
            <a:ext cx="1137104" cy="301399"/>
            <a:chOff x="2955925" y="2986314"/>
            <a:chExt cx="1471613" cy="301399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590CD666-6E56-B269-F616-42D9B390E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F54AF2-D8EC-621C-2836-F1458389E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94EF2DA7-10EA-D7C0-9FC3-987AC4597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FCD9ACB5-2C42-0443-4375-D817D635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FCB0B37-FA8A-C1C6-1DA6-3F0BAC5EB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C833D4D-99F5-0B2A-BABE-6A0959514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895DA9F-27CC-5484-C624-E955D3B42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91F7B9F1-B2D6-5484-83B6-DBE89A2D7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083C455-6DCC-7079-C3B7-DD0B143C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0AEA403E-9D57-FF33-5350-EB6D6CC7F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FA74402-C4EE-EDFE-3F06-D79D4289A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0E4A2-CA0B-7677-45AD-DED43C529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84BFAB1-A7B5-48E4-824A-7FB529903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B1DA4F1-B683-C248-5E6F-63DF04472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97DC7329-192B-C930-D8B2-16B9CF0C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25DF78DC-08CD-0448-3612-66A6C171A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23066A0-7D2A-737B-43C2-3E5FF980D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C8C82FEE-709E-5158-17DD-FD63D6632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7734429-A6FD-BEA7-B0C4-2A0EB3A0A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A83AADB3-823C-E7C5-4909-F81A0723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12A6FAF3-5178-B33A-91B0-20EFCC904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09E62F4-4B74-6E49-14B4-E3D3FCD0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58E5B35B-7607-4FCB-D465-2081A6C9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115017BE-A0F9-7EF2-352E-ACDD79786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038504A4-C376-4CE3-8364-AEC2061F2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B02AD646-293D-6189-F610-6DC3247C3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F46EAD77-5805-1EAA-2DEC-D69C085D6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48CC4332-5DFF-458A-C55F-36A53A0D9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C4796066-AA61-1772-D2E4-29E4F2FC8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D728DFF6-B601-1EE8-1D77-91C7E5472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F195B775-1E78-3476-C568-D874C946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6B34F415-8B1E-223E-2E68-F61BB3451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BE0FAE18-FEC2-9F68-9ED9-279DC39B1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701" y="2986314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04AF62D5-F860-FC0E-45B8-BC3847049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86095109-F473-0EA5-3564-F99C3422B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E54E93-7D84-7447-3688-FBE2E2941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9174438B-EAB7-0724-C292-8B6E28396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958E1816-919B-C30E-22EA-FD8144B0A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617263F2-2A2D-1D7E-7A1A-C363D26C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C2B9E0BF-542A-CD35-8E57-52FE33DA9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9">
              <a:extLst>
                <a:ext uri="{FF2B5EF4-FFF2-40B4-BE49-F238E27FC236}">
                  <a16:creationId xmlns:a16="http://schemas.microsoft.com/office/drawing/2014/main" id="{70CD1CFF-8307-5C2F-B86D-A68286891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0">
              <a:extLst>
                <a:ext uri="{FF2B5EF4-FFF2-40B4-BE49-F238E27FC236}">
                  <a16:creationId xmlns:a16="http://schemas.microsoft.com/office/drawing/2014/main" id="{411178A7-5BE2-8DF7-7E9B-2468C22FE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1">
              <a:extLst>
                <a:ext uri="{FF2B5EF4-FFF2-40B4-BE49-F238E27FC236}">
                  <a16:creationId xmlns:a16="http://schemas.microsoft.com/office/drawing/2014/main" id="{41F06503-4B40-1EC7-4852-FD1C4980F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2">
              <a:extLst>
                <a:ext uri="{FF2B5EF4-FFF2-40B4-BE49-F238E27FC236}">
                  <a16:creationId xmlns:a16="http://schemas.microsoft.com/office/drawing/2014/main" id="{80783B02-D320-8079-F4F1-A9B5565B0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3">
              <a:extLst>
                <a:ext uri="{FF2B5EF4-FFF2-40B4-BE49-F238E27FC236}">
                  <a16:creationId xmlns:a16="http://schemas.microsoft.com/office/drawing/2014/main" id="{BDD73A6E-4E4D-9546-CEB3-91E69FCB4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4">
              <a:extLst>
                <a:ext uri="{FF2B5EF4-FFF2-40B4-BE49-F238E27FC236}">
                  <a16:creationId xmlns:a16="http://schemas.microsoft.com/office/drawing/2014/main" id="{20685364-CE95-83AD-D2A5-142A3A126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">
              <a:extLst>
                <a:ext uri="{FF2B5EF4-FFF2-40B4-BE49-F238E27FC236}">
                  <a16:creationId xmlns:a16="http://schemas.microsoft.com/office/drawing/2014/main" id="{4FB81AC1-267F-1924-C3C6-AABEF88A0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id="{5B1747C0-8E47-1A4F-ABE4-80D852BA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7">
              <a:extLst>
                <a:ext uri="{FF2B5EF4-FFF2-40B4-BE49-F238E27FC236}">
                  <a16:creationId xmlns:a16="http://schemas.microsoft.com/office/drawing/2014/main" id="{EEC25E05-DD9E-6CCE-2217-1EB20AA2B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8">
              <a:extLst>
                <a:ext uri="{FF2B5EF4-FFF2-40B4-BE49-F238E27FC236}">
                  <a16:creationId xmlns:a16="http://schemas.microsoft.com/office/drawing/2014/main" id="{BA8A4E5D-C736-9ABD-B848-1A61D10BC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9">
              <a:extLst>
                <a:ext uri="{FF2B5EF4-FFF2-40B4-BE49-F238E27FC236}">
                  <a16:creationId xmlns:a16="http://schemas.microsoft.com/office/drawing/2014/main" id="{E7A05455-21DB-C6E3-B4F7-0BA9B7B26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70">
              <a:extLst>
                <a:ext uri="{FF2B5EF4-FFF2-40B4-BE49-F238E27FC236}">
                  <a16:creationId xmlns:a16="http://schemas.microsoft.com/office/drawing/2014/main" id="{CC8347FE-226A-9DE2-4F9B-D58942514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71">
              <a:extLst>
                <a:ext uri="{FF2B5EF4-FFF2-40B4-BE49-F238E27FC236}">
                  <a16:creationId xmlns:a16="http://schemas.microsoft.com/office/drawing/2014/main" id="{AC347912-1853-BA1E-7B29-CAFDD7E2B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72">
              <a:extLst>
                <a:ext uri="{FF2B5EF4-FFF2-40B4-BE49-F238E27FC236}">
                  <a16:creationId xmlns:a16="http://schemas.microsoft.com/office/drawing/2014/main" id="{F56B83D0-6409-2DB2-000E-57049889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73">
              <a:extLst>
                <a:ext uri="{FF2B5EF4-FFF2-40B4-BE49-F238E27FC236}">
                  <a16:creationId xmlns:a16="http://schemas.microsoft.com/office/drawing/2014/main" id="{E6618C49-4D13-EFF8-F893-C4B86612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4">
              <a:extLst>
                <a:ext uri="{FF2B5EF4-FFF2-40B4-BE49-F238E27FC236}">
                  <a16:creationId xmlns:a16="http://schemas.microsoft.com/office/drawing/2014/main" id="{9FC39DB1-FC0A-916A-171C-1BC6C019F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5">
              <a:extLst>
                <a:ext uri="{FF2B5EF4-FFF2-40B4-BE49-F238E27FC236}">
                  <a16:creationId xmlns:a16="http://schemas.microsoft.com/office/drawing/2014/main" id="{B0E698AC-40E7-385D-A740-F818978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6">
              <a:extLst>
                <a:ext uri="{FF2B5EF4-FFF2-40B4-BE49-F238E27FC236}">
                  <a16:creationId xmlns:a16="http://schemas.microsoft.com/office/drawing/2014/main" id="{8AD8324A-00A2-5285-E7C4-96FA54AA5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7">
              <a:extLst>
                <a:ext uri="{FF2B5EF4-FFF2-40B4-BE49-F238E27FC236}">
                  <a16:creationId xmlns:a16="http://schemas.microsoft.com/office/drawing/2014/main" id="{CC2D3A22-09F8-5929-5A0B-DB7470076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8">
              <a:extLst>
                <a:ext uri="{FF2B5EF4-FFF2-40B4-BE49-F238E27FC236}">
                  <a16:creationId xmlns:a16="http://schemas.microsoft.com/office/drawing/2014/main" id="{8F545EFA-0527-A544-7E4B-A3B8E560D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9">
              <a:extLst>
                <a:ext uri="{FF2B5EF4-FFF2-40B4-BE49-F238E27FC236}">
                  <a16:creationId xmlns:a16="http://schemas.microsoft.com/office/drawing/2014/main" id="{456EF5FC-23F1-AE14-DCE2-7F2A50A75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0809BE-E155-117C-ED12-BB5972E7E5C4}"/>
              </a:ext>
            </a:extLst>
          </p:cNvPr>
          <p:cNvCxnSpPr/>
          <p:nvPr/>
        </p:nvCxnSpPr>
        <p:spPr>
          <a:xfrm>
            <a:off x="7401850" y="5656488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46B58D-7353-7F23-B59E-3EF20977B04B}"/>
              </a:ext>
            </a:extLst>
          </p:cNvPr>
          <p:cNvCxnSpPr/>
          <p:nvPr/>
        </p:nvCxnSpPr>
        <p:spPr>
          <a:xfrm>
            <a:off x="6302393" y="5634716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307B28-8AA7-1242-7FC0-7B6CC00D72F0}"/>
              </a:ext>
            </a:extLst>
          </p:cNvPr>
          <p:cNvCxnSpPr/>
          <p:nvPr/>
        </p:nvCxnSpPr>
        <p:spPr>
          <a:xfrm>
            <a:off x="5921395" y="4622344"/>
            <a:ext cx="85997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2AC9FF-EC63-FC06-63AE-1AD5B9C1725F}"/>
              </a:ext>
            </a:extLst>
          </p:cNvPr>
          <p:cNvSpPr txBox="1"/>
          <p:nvPr/>
        </p:nvSpPr>
        <p:spPr>
          <a:xfrm>
            <a:off x="6084679" y="39583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8351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7511-1A9D-F97A-25C2-35D46B5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 particle moving along the x-axis in simple harmonic motion starts from its equilibrium position, the origin, at t=0 and moves to the right. The amplitude of its motion is 2.00cm , and the frequency is 1.50Hz .     </a:t>
            </a:r>
          </a:p>
          <a:p>
            <a:pPr marL="457200" lvl="1" indent="0">
              <a:buNone/>
            </a:pPr>
            <a:r>
              <a:rPr lang="en-US" dirty="0"/>
              <a:t>a) show that the position of the particle is given by	</a:t>
            </a:r>
          </a:p>
          <a:p>
            <a:pPr marL="457200" lvl="1" indent="0">
              <a:buNone/>
            </a:pPr>
            <a:r>
              <a:rPr lang="en-US" dirty="0"/>
              <a:t>                   x=(2.00cm )sin(3.00πt)</a:t>
            </a:r>
          </a:p>
          <a:p>
            <a:pPr marL="457200" lvl="1" indent="0">
              <a:buNone/>
            </a:pPr>
            <a:r>
              <a:rPr lang="en-US" dirty="0"/>
              <a:t>determine     </a:t>
            </a:r>
          </a:p>
          <a:p>
            <a:pPr marL="457200" lvl="1" indent="0">
              <a:buNone/>
            </a:pPr>
            <a:r>
              <a:rPr lang="en-US" dirty="0"/>
              <a:t>b) the maximum speed and the earliest time (t&gt;0) at which the particle has this speed,     </a:t>
            </a:r>
          </a:p>
          <a:p>
            <a:pPr marL="457200" lvl="1" indent="0">
              <a:buNone/>
            </a:pPr>
            <a:r>
              <a:rPr lang="en-US" dirty="0"/>
              <a:t>c) the maximum acceleration and the earliest time (t&gt;0) at which the particle has this acceleration, and     </a:t>
            </a:r>
          </a:p>
          <a:p>
            <a:pPr marL="457200" lvl="1" indent="0">
              <a:buNone/>
            </a:pPr>
            <a:r>
              <a:rPr lang="en-US" dirty="0"/>
              <a:t>d) the total distance traveled between t=0 and t=1.00s     	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6" y="230188"/>
            <a:ext cx="325652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33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08720-99A4-4D96-9EDD-AA1DAC48E82E}" type="slidenum">
              <a:rPr lang="en-US"/>
              <a:pPr/>
              <a:t>7</a:t>
            </a:fld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2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63A8-5732-B84A-DE9B-0CF9549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5164-ED0F-16CE-A40A-33B97650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energy techniques, find the maximum velocity of the mass in terms of the Amplitude and the angular frequency.</a:t>
            </a:r>
          </a:p>
        </p:txBody>
      </p:sp>
    </p:spTree>
    <p:extLst>
      <p:ext uri="{BB962C8B-B14F-4D97-AF65-F5344CB8AC3E}">
        <p14:creationId xmlns:p14="http://schemas.microsoft.com/office/powerpoint/2010/main" val="31905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4376057" y="3712030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00057" y="4245429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78485" y="3635830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92885" y="2786744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41914" y="2786744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917372" y="2166258"/>
            <a:ext cx="6313714" cy="2285999"/>
          </a:xfrm>
          <a:custGeom>
            <a:avLst/>
            <a:gdLst>
              <a:gd name="connsiteX0" fmla="*/ 0 w 5267325"/>
              <a:gd name="connsiteY0" fmla="*/ 0 h 2172593"/>
              <a:gd name="connsiteX1" fmla="*/ 219075 w 5267325"/>
              <a:gd name="connsiteY1" fmla="*/ 347663 h 2172593"/>
              <a:gd name="connsiteX2" fmla="*/ 438150 w 5267325"/>
              <a:gd name="connsiteY2" fmla="*/ 671513 h 2172593"/>
              <a:gd name="connsiteX3" fmla="*/ 619125 w 5267325"/>
              <a:gd name="connsiteY3" fmla="*/ 890588 h 2172593"/>
              <a:gd name="connsiteX4" fmla="*/ 771525 w 5267325"/>
              <a:gd name="connsiteY4" fmla="*/ 1085850 h 2172593"/>
              <a:gd name="connsiteX5" fmla="*/ 1004887 w 5267325"/>
              <a:gd name="connsiteY5" fmla="*/ 1338263 h 2172593"/>
              <a:gd name="connsiteX6" fmla="*/ 1281112 w 5267325"/>
              <a:gd name="connsiteY6" fmla="*/ 1600200 h 2172593"/>
              <a:gd name="connsiteX7" fmla="*/ 1509712 w 5267325"/>
              <a:gd name="connsiteY7" fmla="*/ 1781175 h 2172593"/>
              <a:gd name="connsiteX8" fmla="*/ 1781175 w 5267325"/>
              <a:gd name="connsiteY8" fmla="*/ 1943100 h 2172593"/>
              <a:gd name="connsiteX9" fmla="*/ 2133600 w 5267325"/>
              <a:gd name="connsiteY9" fmla="*/ 2100263 h 2172593"/>
              <a:gd name="connsiteX10" fmla="*/ 2443162 w 5267325"/>
              <a:gd name="connsiteY10" fmla="*/ 2162175 h 2172593"/>
              <a:gd name="connsiteX11" fmla="*/ 2643187 w 5267325"/>
              <a:gd name="connsiteY11" fmla="*/ 2171700 h 2172593"/>
              <a:gd name="connsiteX12" fmla="*/ 2933700 w 5267325"/>
              <a:gd name="connsiteY12" fmla="*/ 2152650 h 2172593"/>
              <a:gd name="connsiteX13" fmla="*/ 3186112 w 5267325"/>
              <a:gd name="connsiteY13" fmla="*/ 2071688 h 2172593"/>
              <a:gd name="connsiteX14" fmla="*/ 3495675 w 5267325"/>
              <a:gd name="connsiteY14" fmla="*/ 1943100 h 2172593"/>
              <a:gd name="connsiteX15" fmla="*/ 3810000 w 5267325"/>
              <a:gd name="connsiteY15" fmla="*/ 1743075 h 2172593"/>
              <a:gd name="connsiteX16" fmla="*/ 4105275 w 5267325"/>
              <a:gd name="connsiteY16" fmla="*/ 1490663 h 2172593"/>
              <a:gd name="connsiteX17" fmla="*/ 4348162 w 5267325"/>
              <a:gd name="connsiteY17" fmla="*/ 1247775 h 2172593"/>
              <a:gd name="connsiteX18" fmla="*/ 4614862 w 5267325"/>
              <a:gd name="connsiteY18" fmla="*/ 938213 h 2172593"/>
              <a:gd name="connsiteX19" fmla="*/ 4819650 w 5267325"/>
              <a:gd name="connsiteY19" fmla="*/ 671513 h 2172593"/>
              <a:gd name="connsiteX20" fmla="*/ 5043487 w 5267325"/>
              <a:gd name="connsiteY20" fmla="*/ 347663 h 2172593"/>
              <a:gd name="connsiteX21" fmla="*/ 5191125 w 5267325"/>
              <a:gd name="connsiteY21" fmla="*/ 104775 h 2172593"/>
              <a:gd name="connsiteX22" fmla="*/ 5267325 w 5267325"/>
              <a:gd name="connsiteY22" fmla="*/ 0 h 217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67325" h="2172593">
                <a:moveTo>
                  <a:pt x="0" y="0"/>
                </a:moveTo>
                <a:cubicBezTo>
                  <a:pt x="73025" y="117872"/>
                  <a:pt x="146050" y="235744"/>
                  <a:pt x="219075" y="347663"/>
                </a:cubicBezTo>
                <a:cubicBezTo>
                  <a:pt x="292100" y="459582"/>
                  <a:pt x="371475" y="581026"/>
                  <a:pt x="438150" y="671513"/>
                </a:cubicBezTo>
                <a:cubicBezTo>
                  <a:pt x="504825" y="762001"/>
                  <a:pt x="563563" y="821532"/>
                  <a:pt x="619125" y="890588"/>
                </a:cubicBezTo>
                <a:cubicBezTo>
                  <a:pt x="674688" y="959644"/>
                  <a:pt x="707231" y="1011238"/>
                  <a:pt x="771525" y="1085850"/>
                </a:cubicBezTo>
                <a:cubicBezTo>
                  <a:pt x="835819" y="1160462"/>
                  <a:pt x="919956" y="1252538"/>
                  <a:pt x="1004887" y="1338263"/>
                </a:cubicBezTo>
                <a:cubicBezTo>
                  <a:pt x="1089818" y="1423988"/>
                  <a:pt x="1196975" y="1526381"/>
                  <a:pt x="1281112" y="1600200"/>
                </a:cubicBezTo>
                <a:cubicBezTo>
                  <a:pt x="1365249" y="1674019"/>
                  <a:pt x="1426368" y="1724025"/>
                  <a:pt x="1509712" y="1781175"/>
                </a:cubicBezTo>
                <a:cubicBezTo>
                  <a:pt x="1593056" y="1838325"/>
                  <a:pt x="1677194" y="1889919"/>
                  <a:pt x="1781175" y="1943100"/>
                </a:cubicBezTo>
                <a:cubicBezTo>
                  <a:pt x="1885156" y="1996281"/>
                  <a:pt x="2023269" y="2063750"/>
                  <a:pt x="2133600" y="2100263"/>
                </a:cubicBezTo>
                <a:cubicBezTo>
                  <a:pt x="2243931" y="2136776"/>
                  <a:pt x="2358231" y="2150269"/>
                  <a:pt x="2443162" y="2162175"/>
                </a:cubicBezTo>
                <a:cubicBezTo>
                  <a:pt x="2528093" y="2174081"/>
                  <a:pt x="2561431" y="2173288"/>
                  <a:pt x="2643187" y="2171700"/>
                </a:cubicBezTo>
                <a:cubicBezTo>
                  <a:pt x="2724943" y="2170113"/>
                  <a:pt x="2843213" y="2169319"/>
                  <a:pt x="2933700" y="2152650"/>
                </a:cubicBezTo>
                <a:cubicBezTo>
                  <a:pt x="3024187" y="2135981"/>
                  <a:pt x="3092450" y="2106613"/>
                  <a:pt x="3186112" y="2071688"/>
                </a:cubicBezTo>
                <a:cubicBezTo>
                  <a:pt x="3279774" y="2036763"/>
                  <a:pt x="3391694" y="1997869"/>
                  <a:pt x="3495675" y="1943100"/>
                </a:cubicBezTo>
                <a:cubicBezTo>
                  <a:pt x="3599656" y="1888331"/>
                  <a:pt x="3708400" y="1818481"/>
                  <a:pt x="3810000" y="1743075"/>
                </a:cubicBezTo>
                <a:cubicBezTo>
                  <a:pt x="3911600" y="1667669"/>
                  <a:pt x="4015581" y="1573213"/>
                  <a:pt x="4105275" y="1490663"/>
                </a:cubicBezTo>
                <a:cubicBezTo>
                  <a:pt x="4194969" y="1408113"/>
                  <a:pt x="4263231" y="1339850"/>
                  <a:pt x="4348162" y="1247775"/>
                </a:cubicBezTo>
                <a:cubicBezTo>
                  <a:pt x="4433093" y="1155700"/>
                  <a:pt x="4536281" y="1034257"/>
                  <a:pt x="4614862" y="938213"/>
                </a:cubicBezTo>
                <a:cubicBezTo>
                  <a:pt x="4693443" y="842169"/>
                  <a:pt x="4748213" y="769938"/>
                  <a:pt x="4819650" y="671513"/>
                </a:cubicBezTo>
                <a:cubicBezTo>
                  <a:pt x="4891087" y="573088"/>
                  <a:pt x="4981574" y="442119"/>
                  <a:pt x="5043487" y="347663"/>
                </a:cubicBezTo>
                <a:cubicBezTo>
                  <a:pt x="5105400" y="253207"/>
                  <a:pt x="5153819" y="162719"/>
                  <a:pt x="5191125" y="104775"/>
                </a:cubicBezTo>
                <a:cubicBezTo>
                  <a:pt x="5228431" y="46831"/>
                  <a:pt x="5247878" y="23415"/>
                  <a:pt x="52673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76070" y="370114"/>
            <a:ext cx="8684689" cy="4582887"/>
            <a:chOff x="162955" y="402770"/>
            <a:chExt cx="8684689" cy="458288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6314" y="4484918"/>
              <a:ext cx="82187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60369" y="402770"/>
              <a:ext cx="268022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/>
                <a:t>s</a:t>
              </a:r>
            </a:p>
            <a:p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23516" y="450668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561115" y="674914"/>
              <a:ext cx="10885" cy="43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04257" y="3004457"/>
              <a:ext cx="627017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2955" y="2797630"/>
              <a:ext cx="15990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Energy, E</a:t>
              </a:r>
            </a:p>
          </p:txBody>
        </p:sp>
      </p:grpSp>
      <p:sp>
        <p:nvSpPr>
          <p:cNvPr id="29" name="AutoShape 75"/>
          <p:cNvSpPr>
            <a:spLocks noChangeArrowheads="1"/>
          </p:cNvSpPr>
          <p:nvPr/>
        </p:nvSpPr>
        <p:spPr bwMode="auto">
          <a:xfrm>
            <a:off x="2728689" y="5174108"/>
            <a:ext cx="265113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>
            <a:off x="2314350" y="4864545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77"/>
          <p:cNvSpPr>
            <a:spLocks noChangeShapeType="1"/>
          </p:cNvSpPr>
          <p:nvPr/>
        </p:nvSpPr>
        <p:spPr bwMode="auto">
          <a:xfrm rot="5400000" flipV="1">
            <a:off x="3101750" y="4656583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" name="Group 78"/>
          <p:cNvGrpSpPr>
            <a:grpSpLocks/>
          </p:cNvGrpSpPr>
          <p:nvPr/>
        </p:nvGrpSpPr>
        <p:grpSpPr bwMode="auto">
          <a:xfrm>
            <a:off x="2352450" y="5201096"/>
            <a:ext cx="357188" cy="150813"/>
            <a:chOff x="2248" y="1248"/>
            <a:chExt cx="648" cy="128"/>
          </a:xfrm>
        </p:grpSpPr>
        <p:grpSp>
          <p:nvGrpSpPr>
            <p:cNvPr id="39" name="Group 79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67" name="Line 8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82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85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63" name="Line 8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88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61" name="Line 8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91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59" name="Line 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94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57" name="Line 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97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55" name="Line 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100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53" name="Line 1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3219225" y="55297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Text Box 104"/>
          <p:cNvSpPr txBox="1">
            <a:spLocks noChangeArrowheads="1"/>
          </p:cNvSpPr>
          <p:nvPr/>
        </p:nvSpPr>
        <p:spPr bwMode="auto">
          <a:xfrm>
            <a:off x="3047776" y="5642421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71" name="Line 105"/>
          <p:cNvSpPr>
            <a:spLocks noChangeShapeType="1"/>
          </p:cNvSpPr>
          <p:nvPr/>
        </p:nvSpPr>
        <p:spPr bwMode="auto">
          <a:xfrm>
            <a:off x="2869975" y="55297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Text Box 106"/>
          <p:cNvSpPr txBox="1">
            <a:spLocks noChangeArrowheads="1"/>
          </p:cNvSpPr>
          <p:nvPr/>
        </p:nvSpPr>
        <p:spPr bwMode="auto">
          <a:xfrm>
            <a:off x="2551575" y="5624728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x</a:t>
            </a:r>
            <a:r>
              <a:rPr lang="en-US" sz="1400" baseline="-25000" dirty="0" err="1"/>
              <a:t>max</a:t>
            </a:r>
            <a:endParaRPr lang="en-US" sz="1400" baseline="-25000" dirty="0"/>
          </a:p>
        </p:txBody>
      </p:sp>
      <p:sp>
        <p:nvSpPr>
          <p:cNvPr id="73" name="Text Box 107"/>
          <p:cNvSpPr txBox="1">
            <a:spLocks noChangeArrowheads="1"/>
          </p:cNvSpPr>
          <p:nvPr/>
        </p:nvSpPr>
        <p:spPr bwMode="auto">
          <a:xfrm>
            <a:off x="2660425" y="488200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V=0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auto">
          <a:xfrm>
            <a:off x="9958842" y="5390471"/>
            <a:ext cx="265113" cy="2444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9909628" y="509995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V=0</a:t>
            </a: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8649153" y="5053920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rot="5400000" flipV="1">
            <a:off x="9436553" y="4845957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" name="Group 10"/>
          <p:cNvGrpSpPr>
            <a:grpSpLocks/>
          </p:cNvGrpSpPr>
          <p:nvPr/>
        </p:nvGrpSpPr>
        <p:grpSpPr bwMode="auto">
          <a:xfrm>
            <a:off x="9781041" y="5380946"/>
            <a:ext cx="160338" cy="150813"/>
            <a:chOff x="704" y="1880"/>
            <a:chExt cx="136" cy="128"/>
          </a:xfrm>
        </p:grpSpPr>
        <p:sp>
          <p:nvSpPr>
            <p:cNvPr id="83" name="Line 11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13"/>
          <p:cNvGrpSpPr>
            <a:grpSpLocks/>
          </p:cNvGrpSpPr>
          <p:nvPr/>
        </p:nvGrpSpPr>
        <p:grpSpPr bwMode="auto">
          <a:xfrm>
            <a:off x="9611178" y="5380946"/>
            <a:ext cx="160338" cy="150813"/>
            <a:chOff x="704" y="1880"/>
            <a:chExt cx="136" cy="128"/>
          </a:xfrm>
        </p:grpSpPr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9460366" y="5380946"/>
            <a:ext cx="160338" cy="150813"/>
            <a:chOff x="704" y="1880"/>
            <a:chExt cx="136" cy="128"/>
          </a:xfrm>
        </p:grpSpPr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9"/>
          <p:cNvGrpSpPr>
            <a:grpSpLocks/>
          </p:cNvGrpSpPr>
          <p:nvPr/>
        </p:nvGrpSpPr>
        <p:grpSpPr bwMode="auto">
          <a:xfrm>
            <a:off x="9300028" y="5380946"/>
            <a:ext cx="160338" cy="150813"/>
            <a:chOff x="704" y="1880"/>
            <a:chExt cx="136" cy="128"/>
          </a:xfrm>
        </p:grpSpPr>
        <p:sp>
          <p:nvSpPr>
            <p:cNvPr id="92" name="Line 20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2"/>
          <p:cNvGrpSpPr>
            <a:grpSpLocks/>
          </p:cNvGrpSpPr>
          <p:nvPr/>
        </p:nvGrpSpPr>
        <p:grpSpPr bwMode="auto">
          <a:xfrm>
            <a:off x="9149216" y="5380946"/>
            <a:ext cx="160338" cy="150813"/>
            <a:chOff x="704" y="1880"/>
            <a:chExt cx="136" cy="128"/>
          </a:xfrm>
        </p:grpSpPr>
        <p:sp>
          <p:nvSpPr>
            <p:cNvPr id="95" name="Line 23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5"/>
          <p:cNvGrpSpPr>
            <a:grpSpLocks/>
          </p:cNvGrpSpPr>
          <p:nvPr/>
        </p:nvGrpSpPr>
        <p:grpSpPr bwMode="auto">
          <a:xfrm>
            <a:off x="8988878" y="5380946"/>
            <a:ext cx="160338" cy="150813"/>
            <a:chOff x="704" y="1880"/>
            <a:chExt cx="136" cy="128"/>
          </a:xfrm>
        </p:grpSpPr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"/>
          <p:cNvGrpSpPr>
            <a:grpSpLocks/>
          </p:cNvGrpSpPr>
          <p:nvPr/>
        </p:nvGrpSpPr>
        <p:grpSpPr bwMode="auto">
          <a:xfrm>
            <a:off x="8838066" y="5380946"/>
            <a:ext cx="160338" cy="150813"/>
            <a:chOff x="704" y="1880"/>
            <a:chExt cx="136" cy="128"/>
          </a:xfrm>
        </p:grpSpPr>
        <p:sp>
          <p:nvSpPr>
            <p:cNvPr id="101" name="Line 29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31"/>
          <p:cNvGrpSpPr>
            <a:grpSpLocks/>
          </p:cNvGrpSpPr>
          <p:nvPr/>
        </p:nvGrpSpPr>
        <p:grpSpPr bwMode="auto">
          <a:xfrm>
            <a:off x="8677728" y="5380946"/>
            <a:ext cx="160338" cy="150813"/>
            <a:chOff x="704" y="1880"/>
            <a:chExt cx="136" cy="128"/>
          </a:xfrm>
        </p:grpSpPr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Line 34"/>
          <p:cNvSpPr>
            <a:spLocks noChangeShapeType="1"/>
          </p:cNvSpPr>
          <p:nvPr/>
        </p:nvSpPr>
        <p:spPr bwMode="auto">
          <a:xfrm>
            <a:off x="9554028" y="5719084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9382579" y="5806396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>
            <a:off x="10082666" y="57286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9938203" y="579687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110" name="Text Box 38"/>
          <p:cNvSpPr txBox="1">
            <a:spLocks noChangeArrowheads="1"/>
          </p:cNvSpPr>
          <p:nvPr/>
        </p:nvSpPr>
        <p:spPr bwMode="auto">
          <a:xfrm>
            <a:off x="9126991" y="508090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111" name="AutoShape 109"/>
          <p:cNvSpPr>
            <a:spLocks noChangeArrowheads="1"/>
          </p:cNvSpPr>
          <p:nvPr/>
        </p:nvSpPr>
        <p:spPr bwMode="auto">
          <a:xfrm>
            <a:off x="5983056" y="5311550"/>
            <a:ext cx="263525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5181368" y="4975000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 rot="5400000" flipV="1">
            <a:off x="5968768" y="4767037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5209944" y="5311551"/>
            <a:ext cx="763587" cy="149225"/>
            <a:chOff x="2248" y="1248"/>
            <a:chExt cx="648" cy="128"/>
          </a:xfrm>
        </p:grpSpPr>
        <p:grpSp>
          <p:nvGrpSpPr>
            <p:cNvPr id="115" name="Group 114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137" name="Line 11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1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" name="Group 117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1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120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133" name="Line 12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123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131" name="Line 12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126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129" name="Line 12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" name="Group 129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127" name="Line 13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3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132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125" name="Line 13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3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" name="Group 135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123" name="Line 13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3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6086243" y="5638576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" name="Text Box 139"/>
          <p:cNvSpPr txBox="1">
            <a:spLocks noChangeArrowheads="1"/>
          </p:cNvSpPr>
          <p:nvPr/>
        </p:nvSpPr>
        <p:spPr bwMode="auto">
          <a:xfrm>
            <a:off x="5914794" y="5725888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6614880" y="564810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6470419" y="5705250"/>
            <a:ext cx="49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>
            <a:off x="5962647" y="5185229"/>
            <a:ext cx="45402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Text Box 110"/>
          <p:cNvSpPr txBox="1">
            <a:spLocks noChangeArrowheads="1"/>
          </p:cNvSpPr>
          <p:nvPr/>
        </p:nvSpPr>
        <p:spPr bwMode="auto">
          <a:xfrm>
            <a:off x="5895518" y="4846877"/>
            <a:ext cx="5100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V</a:t>
            </a:r>
            <a:r>
              <a:rPr lang="en-US" sz="1400" baseline="-25000" dirty="0" err="1">
                <a:solidFill>
                  <a:srgbClr val="00B050"/>
                </a:solidFill>
              </a:rPr>
              <a:t>max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45" name="AutoShape 75"/>
          <p:cNvSpPr>
            <a:spLocks noChangeArrowheads="1"/>
          </p:cNvSpPr>
          <p:nvPr/>
        </p:nvSpPr>
        <p:spPr bwMode="auto">
          <a:xfrm>
            <a:off x="4622796" y="1810430"/>
            <a:ext cx="265113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46" name="Line 76"/>
          <p:cNvSpPr>
            <a:spLocks noChangeShapeType="1"/>
          </p:cNvSpPr>
          <p:nvPr/>
        </p:nvSpPr>
        <p:spPr bwMode="auto">
          <a:xfrm>
            <a:off x="4034281" y="1500867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7"/>
          <p:cNvSpPr>
            <a:spLocks noChangeShapeType="1"/>
          </p:cNvSpPr>
          <p:nvPr/>
        </p:nvSpPr>
        <p:spPr bwMode="auto">
          <a:xfrm rot="5400000" flipV="1">
            <a:off x="4821681" y="1292905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8" name="Group 78"/>
          <p:cNvGrpSpPr>
            <a:grpSpLocks/>
          </p:cNvGrpSpPr>
          <p:nvPr/>
        </p:nvGrpSpPr>
        <p:grpSpPr bwMode="auto">
          <a:xfrm>
            <a:off x="4082145" y="1850573"/>
            <a:ext cx="521597" cy="141513"/>
            <a:chOff x="2248" y="1248"/>
            <a:chExt cx="648" cy="128"/>
          </a:xfrm>
        </p:grpSpPr>
        <p:grpSp>
          <p:nvGrpSpPr>
            <p:cNvPr id="149" name="Group 79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171" name="Line 8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8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" name="Group 82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169" name="Line 8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8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150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" name="Group 88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165" name="Line 8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9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91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163" name="Line 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" name="Group 94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161" name="Line 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" name="Group 97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159" name="Line 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100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157" name="Line 1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3" name="Line 103"/>
          <p:cNvSpPr>
            <a:spLocks noChangeShapeType="1"/>
          </p:cNvSpPr>
          <p:nvPr/>
        </p:nvSpPr>
        <p:spPr bwMode="auto">
          <a:xfrm>
            <a:off x="4939156" y="216603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" name="Text Box 104"/>
          <p:cNvSpPr txBox="1">
            <a:spLocks noChangeArrowheads="1"/>
          </p:cNvSpPr>
          <p:nvPr/>
        </p:nvSpPr>
        <p:spPr bwMode="auto">
          <a:xfrm>
            <a:off x="4767707" y="2278743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75" name="Line 105"/>
          <p:cNvSpPr>
            <a:spLocks noChangeShapeType="1"/>
          </p:cNvSpPr>
          <p:nvPr/>
        </p:nvSpPr>
        <p:spPr bwMode="auto">
          <a:xfrm>
            <a:off x="4589906" y="216603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Text Box 106"/>
          <p:cNvSpPr txBox="1">
            <a:spLocks noChangeArrowheads="1"/>
          </p:cNvSpPr>
          <p:nvPr/>
        </p:nvSpPr>
        <p:spPr bwMode="auto">
          <a:xfrm>
            <a:off x="4271506" y="226105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x</a:t>
            </a:r>
            <a:r>
              <a:rPr lang="en-US" sz="1400" baseline="-25000" dirty="0" err="1"/>
              <a:t>max</a:t>
            </a:r>
            <a:endParaRPr lang="en-US" sz="1400" baseline="-25000" dirty="0"/>
          </a:p>
        </p:txBody>
      </p:sp>
      <p:sp>
        <p:nvSpPr>
          <p:cNvPr id="179" name="Line 8"/>
          <p:cNvSpPr>
            <a:spLocks noChangeShapeType="1"/>
          </p:cNvSpPr>
          <p:nvPr/>
        </p:nvSpPr>
        <p:spPr bwMode="auto">
          <a:xfrm>
            <a:off x="6733267" y="1341891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9"/>
          <p:cNvSpPr>
            <a:spLocks noChangeShapeType="1"/>
          </p:cNvSpPr>
          <p:nvPr/>
        </p:nvSpPr>
        <p:spPr bwMode="auto">
          <a:xfrm rot="5400000" flipV="1">
            <a:off x="7520667" y="1133928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61843" y="1668917"/>
            <a:ext cx="999672" cy="138113"/>
            <a:chOff x="5237842" y="1668916"/>
            <a:chExt cx="1263651" cy="150813"/>
          </a:xfrm>
        </p:grpSpPr>
        <p:grpSp>
          <p:nvGrpSpPr>
            <p:cNvPr id="181" name="Group 10"/>
            <p:cNvGrpSpPr>
              <a:grpSpLocks/>
            </p:cNvGrpSpPr>
            <p:nvPr/>
          </p:nvGrpSpPr>
          <p:grpSpPr bwMode="auto">
            <a:xfrm>
              <a:off x="6341155" y="1668916"/>
              <a:ext cx="160338" cy="150813"/>
              <a:chOff x="704" y="1880"/>
              <a:chExt cx="136" cy="128"/>
            </a:xfrm>
          </p:grpSpPr>
          <p:sp>
            <p:nvSpPr>
              <p:cNvPr id="182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" name="Group 13"/>
            <p:cNvGrpSpPr>
              <a:grpSpLocks/>
            </p:cNvGrpSpPr>
            <p:nvPr/>
          </p:nvGrpSpPr>
          <p:grpSpPr bwMode="auto">
            <a:xfrm>
              <a:off x="6171292" y="1668916"/>
              <a:ext cx="160338" cy="150813"/>
              <a:chOff x="704" y="1880"/>
              <a:chExt cx="136" cy="128"/>
            </a:xfrm>
          </p:grpSpPr>
          <p:sp>
            <p:nvSpPr>
              <p:cNvPr id="185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" name="Group 16"/>
            <p:cNvGrpSpPr>
              <a:grpSpLocks/>
            </p:cNvGrpSpPr>
            <p:nvPr/>
          </p:nvGrpSpPr>
          <p:grpSpPr bwMode="auto">
            <a:xfrm>
              <a:off x="6020480" y="1668916"/>
              <a:ext cx="160338" cy="150813"/>
              <a:chOff x="704" y="1880"/>
              <a:chExt cx="136" cy="128"/>
            </a:xfrm>
          </p:grpSpPr>
          <p:sp>
            <p:nvSpPr>
              <p:cNvPr id="188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" name="Group 19"/>
            <p:cNvGrpSpPr>
              <a:grpSpLocks/>
            </p:cNvGrpSpPr>
            <p:nvPr/>
          </p:nvGrpSpPr>
          <p:grpSpPr bwMode="auto">
            <a:xfrm>
              <a:off x="5860142" y="1668916"/>
              <a:ext cx="160338" cy="150813"/>
              <a:chOff x="704" y="1880"/>
              <a:chExt cx="136" cy="128"/>
            </a:xfrm>
          </p:grpSpPr>
          <p:sp>
            <p:nvSpPr>
              <p:cNvPr id="191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3" name="Group 22"/>
            <p:cNvGrpSpPr>
              <a:grpSpLocks/>
            </p:cNvGrpSpPr>
            <p:nvPr/>
          </p:nvGrpSpPr>
          <p:grpSpPr bwMode="auto">
            <a:xfrm>
              <a:off x="5709330" y="1668916"/>
              <a:ext cx="160338" cy="150813"/>
              <a:chOff x="704" y="1880"/>
              <a:chExt cx="136" cy="128"/>
            </a:xfrm>
          </p:grpSpPr>
          <p:sp>
            <p:nvSpPr>
              <p:cNvPr id="194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" name="Group 25"/>
            <p:cNvGrpSpPr>
              <a:grpSpLocks/>
            </p:cNvGrpSpPr>
            <p:nvPr/>
          </p:nvGrpSpPr>
          <p:grpSpPr bwMode="auto">
            <a:xfrm>
              <a:off x="5548992" y="1668916"/>
              <a:ext cx="160338" cy="150813"/>
              <a:chOff x="704" y="1880"/>
              <a:chExt cx="136" cy="128"/>
            </a:xfrm>
          </p:grpSpPr>
          <p:sp>
            <p:nvSpPr>
              <p:cNvPr id="197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9" name="Group 28"/>
            <p:cNvGrpSpPr>
              <a:grpSpLocks/>
            </p:cNvGrpSpPr>
            <p:nvPr/>
          </p:nvGrpSpPr>
          <p:grpSpPr bwMode="auto">
            <a:xfrm>
              <a:off x="5398180" y="1668916"/>
              <a:ext cx="160338" cy="150813"/>
              <a:chOff x="704" y="1880"/>
              <a:chExt cx="136" cy="128"/>
            </a:xfrm>
          </p:grpSpPr>
          <p:sp>
            <p:nvSpPr>
              <p:cNvPr id="200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" name="Group 31"/>
            <p:cNvGrpSpPr>
              <a:grpSpLocks/>
            </p:cNvGrpSpPr>
            <p:nvPr/>
          </p:nvGrpSpPr>
          <p:grpSpPr bwMode="auto">
            <a:xfrm>
              <a:off x="5237842" y="1668916"/>
              <a:ext cx="160338" cy="150813"/>
              <a:chOff x="704" y="1880"/>
              <a:chExt cx="136" cy="128"/>
            </a:xfrm>
          </p:grpSpPr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" name="Line 34"/>
          <p:cNvSpPr>
            <a:spLocks noChangeShapeType="1"/>
          </p:cNvSpPr>
          <p:nvPr/>
        </p:nvSpPr>
        <p:spPr bwMode="auto">
          <a:xfrm>
            <a:off x="7638142" y="2007055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35"/>
          <p:cNvSpPr txBox="1">
            <a:spLocks noChangeArrowheads="1"/>
          </p:cNvSpPr>
          <p:nvPr/>
        </p:nvSpPr>
        <p:spPr bwMode="auto">
          <a:xfrm>
            <a:off x="7466693" y="2094367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207" name="Line 36"/>
          <p:cNvSpPr>
            <a:spLocks noChangeShapeType="1"/>
          </p:cNvSpPr>
          <p:nvPr/>
        </p:nvSpPr>
        <p:spPr bwMode="auto">
          <a:xfrm>
            <a:off x="8166780" y="2016580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" name="Text Box 37"/>
          <p:cNvSpPr txBox="1">
            <a:spLocks noChangeArrowheads="1"/>
          </p:cNvSpPr>
          <p:nvPr/>
        </p:nvSpPr>
        <p:spPr bwMode="auto">
          <a:xfrm>
            <a:off x="8022317" y="2084841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209" name="Text Box 38"/>
          <p:cNvSpPr txBox="1">
            <a:spLocks noChangeArrowheads="1"/>
          </p:cNvSpPr>
          <p:nvPr/>
        </p:nvSpPr>
        <p:spPr bwMode="auto">
          <a:xfrm>
            <a:off x="7211105" y="1368879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177" name="AutoShape 6"/>
          <p:cNvSpPr>
            <a:spLocks noChangeArrowheads="1"/>
          </p:cNvSpPr>
          <p:nvPr/>
        </p:nvSpPr>
        <p:spPr bwMode="auto">
          <a:xfrm>
            <a:off x="7759920" y="1678442"/>
            <a:ext cx="265113" cy="2444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" name="Freeform 5"/>
          <p:cNvSpPr/>
          <p:nvPr/>
        </p:nvSpPr>
        <p:spPr>
          <a:xfrm>
            <a:off x="3320144" y="3298371"/>
            <a:ext cx="463807" cy="1621972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07" h="1621972">
                <a:moveTo>
                  <a:pt x="228600" y="0"/>
                </a:moveTo>
                <a:cubicBezTo>
                  <a:pt x="361950" y="283935"/>
                  <a:pt x="495300" y="567871"/>
                  <a:pt x="457200" y="838200"/>
                </a:cubicBezTo>
                <a:cubicBezTo>
                  <a:pt x="419100" y="1108529"/>
                  <a:pt x="209550" y="1365250"/>
                  <a:pt x="0" y="16219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/>
          <p:cNvSpPr/>
          <p:nvPr/>
        </p:nvSpPr>
        <p:spPr>
          <a:xfrm flipH="1">
            <a:off x="8571906" y="3309257"/>
            <a:ext cx="506780" cy="1698172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575900 w 627522"/>
              <a:gd name="connsiteY0" fmla="*/ 0 h 1698172"/>
              <a:gd name="connsiteX1" fmla="*/ 457200 w 627522"/>
              <a:gd name="connsiteY1" fmla="*/ 914400 h 1698172"/>
              <a:gd name="connsiteX2" fmla="*/ 0 w 627522"/>
              <a:gd name="connsiteY2" fmla="*/ 1698172 h 1698172"/>
              <a:gd name="connsiteX0" fmla="*/ 575900 w 577443"/>
              <a:gd name="connsiteY0" fmla="*/ 0 h 1698172"/>
              <a:gd name="connsiteX1" fmla="*/ 457200 w 577443"/>
              <a:gd name="connsiteY1" fmla="*/ 914400 h 1698172"/>
              <a:gd name="connsiteX2" fmla="*/ 0 w 577443"/>
              <a:gd name="connsiteY2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443" h="1698172">
                <a:moveTo>
                  <a:pt x="575900" y="0"/>
                </a:moveTo>
                <a:cubicBezTo>
                  <a:pt x="585215" y="381906"/>
                  <a:pt x="553183" y="631371"/>
                  <a:pt x="457200" y="914400"/>
                </a:cubicBezTo>
                <a:cubicBezTo>
                  <a:pt x="361217" y="1197429"/>
                  <a:pt x="209550" y="1441450"/>
                  <a:pt x="0" y="1698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 flipV="1">
            <a:off x="4735288" y="2677883"/>
            <a:ext cx="225415" cy="968830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29825 w 457262"/>
              <a:gd name="connsiteY0" fmla="*/ 0 h 1569082"/>
              <a:gd name="connsiteX1" fmla="*/ 457200 w 457262"/>
              <a:gd name="connsiteY1" fmla="*/ 785310 h 1569082"/>
              <a:gd name="connsiteX2" fmla="*/ 0 w 457262"/>
              <a:gd name="connsiteY2" fmla="*/ 1569082 h 1569082"/>
              <a:gd name="connsiteX0" fmla="*/ 29825 w 457345"/>
              <a:gd name="connsiteY0" fmla="*/ 0 h 1569082"/>
              <a:gd name="connsiteX1" fmla="*/ 457200 w 457345"/>
              <a:gd name="connsiteY1" fmla="*/ 785310 h 1569082"/>
              <a:gd name="connsiteX2" fmla="*/ 0 w 457345"/>
              <a:gd name="connsiteY2" fmla="*/ 1569082 h 15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45" h="1569082">
                <a:moveTo>
                  <a:pt x="29825" y="0"/>
                </a:moveTo>
                <a:cubicBezTo>
                  <a:pt x="339864" y="213415"/>
                  <a:pt x="462171" y="523796"/>
                  <a:pt x="457200" y="785310"/>
                </a:cubicBezTo>
                <a:cubicBezTo>
                  <a:pt x="452229" y="1046824"/>
                  <a:pt x="209550" y="1312360"/>
                  <a:pt x="0" y="156908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/>
          <p:cNvSpPr/>
          <p:nvPr/>
        </p:nvSpPr>
        <p:spPr>
          <a:xfrm flipH="1" flipV="1">
            <a:off x="7145505" y="2394857"/>
            <a:ext cx="311207" cy="1197429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20685 w 457228"/>
              <a:gd name="connsiteY0" fmla="*/ 0 h 1732203"/>
              <a:gd name="connsiteX1" fmla="*/ 457200 w 457228"/>
              <a:gd name="connsiteY1" fmla="*/ 948431 h 1732203"/>
              <a:gd name="connsiteX2" fmla="*/ 0 w 457228"/>
              <a:gd name="connsiteY2" fmla="*/ 1732203 h 17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28" h="1732203">
                <a:moveTo>
                  <a:pt x="20685" y="0"/>
                </a:moveTo>
                <a:cubicBezTo>
                  <a:pt x="154035" y="283935"/>
                  <a:pt x="460647" y="659731"/>
                  <a:pt x="457200" y="948431"/>
                </a:cubicBezTo>
                <a:cubicBezTo>
                  <a:pt x="453753" y="1237131"/>
                  <a:pt x="209550" y="1475481"/>
                  <a:pt x="0" y="173220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15277A-7CEB-425A-B324-68123CA1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10540"/>
            <a:ext cx="893064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1884</Words>
  <Application>Microsoft Office PowerPoint</Application>
  <PresentationFormat>Widescreen</PresentationFormat>
  <Paragraphs>437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Sylfaen</vt:lpstr>
      <vt:lpstr>Symbol</vt:lpstr>
      <vt:lpstr>Wingdings</vt:lpstr>
      <vt:lpstr>Office Theme</vt:lpstr>
      <vt:lpstr>Equation</vt:lpstr>
      <vt:lpstr>PowerPoint Presentation</vt:lpstr>
      <vt:lpstr>Physics 123</vt:lpstr>
      <vt:lpstr>Question 6.11</vt:lpstr>
      <vt:lpstr>Problem</vt:lpstr>
      <vt:lpstr>Problem</vt:lpstr>
      <vt:lpstr>Problem</vt:lpstr>
      <vt:lpstr>Lecture 2</vt:lpstr>
      <vt:lpstr>Problem</vt:lpstr>
      <vt:lpstr>PowerPoint Presentation</vt:lpstr>
      <vt:lpstr>Question 123.2.1</vt:lpstr>
      <vt:lpstr>Question 123.2.2</vt:lpstr>
      <vt:lpstr>Question 123.2.3</vt:lpstr>
      <vt:lpstr>Question 123.2.4</vt:lpstr>
      <vt:lpstr>Question 123.2.5</vt:lpstr>
      <vt:lpstr>Question 123.2.7</vt:lpstr>
      <vt:lpstr>Question 123.2.8</vt:lpstr>
      <vt:lpstr>Question 123.2.9</vt:lpstr>
      <vt:lpstr>Question 123.2.9 (revised)</vt:lpstr>
      <vt:lpstr>Kinetic Energy</vt:lpstr>
      <vt:lpstr>Potential Energy</vt:lpstr>
      <vt:lpstr>PowerPoint Presentation</vt:lpstr>
      <vt:lpstr>PowerPoint Presentation</vt:lpstr>
      <vt:lpstr>Total Mechanical Energy</vt:lpstr>
      <vt:lpstr>PowerPoint Presentation</vt:lpstr>
      <vt:lpstr>Energy as a function of time</vt:lpstr>
      <vt:lpstr>SHM Restoring Force</vt:lpstr>
      <vt:lpstr>SHM Acceleration</vt:lpstr>
      <vt:lpstr>Start with a horizontal block-spring System</vt:lpstr>
      <vt:lpstr>Solutions to the DEQ</vt:lpstr>
      <vt:lpstr>The Solution!</vt:lpstr>
      <vt:lpstr>Solution Properties</vt:lpstr>
      <vt:lpstr>Period and Frequency</vt:lpstr>
      <vt:lpstr>Question 123.2.6</vt:lpstr>
      <vt:lpstr>Velocity and Acceleration</vt:lpstr>
      <vt:lpstr>SHM Acceleration</vt:lpstr>
      <vt:lpstr>SHM Velocity</vt:lpstr>
      <vt:lpstr>PowerPoint Presentation</vt:lpstr>
      <vt:lpstr>Hanging Springs</vt:lpstr>
      <vt:lpstr>Comparison of position, velocity, acceleration</vt:lpstr>
      <vt:lpstr>Comparison: SHM Position and Velocity</vt:lpstr>
      <vt:lpstr>Example 1</vt:lpstr>
      <vt:lpstr>End of Lecture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2025-04-18T20:36:11Z</dcterms:created>
  <dcterms:modified xsi:type="dcterms:W3CDTF">2025-04-23T16:01:35Z</dcterms:modified>
</cp:coreProperties>
</file>