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43" r:id="rId2"/>
    <p:sldId id="309" r:id="rId3"/>
    <p:sldId id="28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93" r:id="rId12"/>
    <p:sldId id="294" r:id="rId13"/>
    <p:sldId id="295" r:id="rId14"/>
    <p:sldId id="296" r:id="rId15"/>
    <p:sldId id="317" r:id="rId16"/>
    <p:sldId id="318" r:id="rId17"/>
    <p:sldId id="319" r:id="rId18"/>
    <p:sldId id="341" r:id="rId19"/>
    <p:sldId id="340" r:id="rId20"/>
    <p:sldId id="342" r:id="rId21"/>
    <p:sldId id="292" r:id="rId22"/>
    <p:sldId id="320" r:id="rId23"/>
    <p:sldId id="321" r:id="rId24"/>
    <p:sldId id="297" r:id="rId25"/>
    <p:sldId id="322" r:id="rId26"/>
    <p:sldId id="323" r:id="rId27"/>
    <p:sldId id="344" r:id="rId28"/>
    <p:sldId id="298" r:id="rId29"/>
    <p:sldId id="299" r:id="rId30"/>
    <p:sldId id="300" r:id="rId31"/>
    <p:sldId id="324" r:id="rId32"/>
    <p:sldId id="325" r:id="rId33"/>
    <p:sldId id="326" r:id="rId34"/>
    <p:sldId id="327" r:id="rId35"/>
    <p:sldId id="328" r:id="rId36"/>
    <p:sldId id="329" r:id="rId37"/>
    <p:sldId id="301" r:id="rId38"/>
    <p:sldId id="302" r:id="rId39"/>
    <p:sldId id="330" r:id="rId40"/>
    <p:sldId id="332" r:id="rId41"/>
    <p:sldId id="333" r:id="rId42"/>
    <p:sldId id="334" r:id="rId43"/>
    <p:sldId id="335" r:id="rId44"/>
    <p:sldId id="336" r:id="rId45"/>
    <p:sldId id="337" r:id="rId46"/>
    <p:sldId id="303" r:id="rId47"/>
    <p:sldId id="304" r:id="rId48"/>
    <p:sldId id="338" r:id="rId49"/>
    <p:sldId id="305" r:id="rId50"/>
    <p:sldId id="306" r:id="rId51"/>
    <p:sldId id="307" r:id="rId52"/>
    <p:sldId id="308" r:id="rId53"/>
    <p:sldId id="281" r:id="rId54"/>
    <p:sldId id="339" r:id="rId55"/>
    <p:sldId id="283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58CCFC5-3DA2-496E-BB00-D0AA8000986B}"/>
    <pc:docChg chg="undo custSel addSld modSld sldOrd">
      <pc:chgData name="Lines, Todd" userId="afaf7c3a-e8aa-4568-882a-02ad8f9e19b0" providerId="ADAL" clId="{D58CCFC5-3DA2-496E-BB00-D0AA8000986B}" dt="2025-04-22T20:38:27.382" v="21" actId="20577"/>
      <pc:docMkLst>
        <pc:docMk/>
      </pc:docMkLst>
      <pc:sldChg chg="ord">
        <pc:chgData name="Lines, Todd" userId="afaf7c3a-e8aa-4568-882a-02ad8f9e19b0" providerId="ADAL" clId="{D58CCFC5-3DA2-496E-BB00-D0AA8000986B}" dt="2025-04-22T20:14:06.349" v="14"/>
        <pc:sldMkLst>
          <pc:docMk/>
          <pc:sldMk cId="649968694" sldId="290"/>
        </pc:sldMkLst>
      </pc:sldChg>
      <pc:sldChg chg="ord">
        <pc:chgData name="Lines, Todd" userId="afaf7c3a-e8aa-4568-882a-02ad8f9e19b0" providerId="ADAL" clId="{D58CCFC5-3DA2-496E-BB00-D0AA8000986B}" dt="2025-04-22T20:14:06.349" v="14"/>
        <pc:sldMkLst>
          <pc:docMk/>
          <pc:sldMk cId="2233542792" sldId="291"/>
        </pc:sldMkLst>
      </pc:sldChg>
      <pc:sldChg chg="modSp mod">
        <pc:chgData name="Lines, Todd" userId="afaf7c3a-e8aa-4568-882a-02ad8f9e19b0" providerId="ADAL" clId="{D58CCFC5-3DA2-496E-BB00-D0AA8000986B}" dt="2025-04-22T20:15:25.265" v="16" actId="20577"/>
        <pc:sldMkLst>
          <pc:docMk/>
          <pc:sldMk cId="2768598267" sldId="317"/>
        </pc:sldMkLst>
        <pc:spChg chg="mod">
          <ac:chgData name="Lines, Todd" userId="afaf7c3a-e8aa-4568-882a-02ad8f9e19b0" providerId="ADAL" clId="{D58CCFC5-3DA2-496E-BB00-D0AA8000986B}" dt="2025-04-22T20:15:25.265" v="16" actId="20577"/>
          <ac:spMkLst>
            <pc:docMk/>
            <pc:sldMk cId="2768598267" sldId="317"/>
            <ac:spMk id="8200" creationId="{00000000-0000-0000-0000-000000000000}"/>
          </ac:spMkLst>
        </pc:spChg>
      </pc:sldChg>
      <pc:sldChg chg="modSp new mod">
        <pc:chgData name="Lines, Todd" userId="afaf7c3a-e8aa-4568-882a-02ad8f9e19b0" providerId="ADAL" clId="{D58CCFC5-3DA2-496E-BB00-D0AA8000986B}" dt="2025-04-22T20:07:52.230" v="9" actId="20577"/>
        <pc:sldMkLst>
          <pc:docMk/>
          <pc:sldMk cId="923575370" sldId="343"/>
        </pc:sldMkLst>
        <pc:spChg chg="mod">
          <ac:chgData name="Lines, Todd" userId="afaf7c3a-e8aa-4568-882a-02ad8f9e19b0" providerId="ADAL" clId="{D58CCFC5-3DA2-496E-BB00-D0AA8000986B}" dt="2025-04-22T20:07:52.230" v="9" actId="20577"/>
          <ac:spMkLst>
            <pc:docMk/>
            <pc:sldMk cId="923575370" sldId="343"/>
            <ac:spMk id="2" creationId="{B0348031-827F-38BB-1D13-8F93B6BD8A5A}"/>
          </ac:spMkLst>
        </pc:spChg>
      </pc:sldChg>
      <pc:sldChg chg="addSp delSp modSp new mod modClrScheme chgLayout">
        <pc:chgData name="Lines, Todd" userId="afaf7c3a-e8aa-4568-882a-02ad8f9e19b0" providerId="ADAL" clId="{D58CCFC5-3DA2-496E-BB00-D0AA8000986B}" dt="2025-04-22T20:38:27.382" v="21" actId="20577"/>
        <pc:sldMkLst>
          <pc:docMk/>
          <pc:sldMk cId="2180201229" sldId="344"/>
        </pc:sldMkLst>
        <pc:spChg chg="del mod ord">
          <ac:chgData name="Lines, Todd" userId="afaf7c3a-e8aa-4568-882a-02ad8f9e19b0" providerId="ADAL" clId="{D58CCFC5-3DA2-496E-BB00-D0AA8000986B}" dt="2025-04-22T20:38:25.256" v="18" actId="700"/>
          <ac:spMkLst>
            <pc:docMk/>
            <pc:sldMk cId="2180201229" sldId="344"/>
            <ac:spMk id="2" creationId="{8A9C6977-2389-4502-D664-E9D9CF9CF667}"/>
          </ac:spMkLst>
        </pc:spChg>
        <pc:spChg chg="del mod ord">
          <ac:chgData name="Lines, Todd" userId="afaf7c3a-e8aa-4568-882a-02ad8f9e19b0" providerId="ADAL" clId="{D58CCFC5-3DA2-496E-BB00-D0AA8000986B}" dt="2025-04-22T20:38:25.256" v="18" actId="700"/>
          <ac:spMkLst>
            <pc:docMk/>
            <pc:sldMk cId="2180201229" sldId="344"/>
            <ac:spMk id="3" creationId="{2E3B6F4F-0BA0-65FC-A4EB-AAECB56D3B30}"/>
          </ac:spMkLst>
        </pc:spChg>
        <pc:spChg chg="add mod ord">
          <ac:chgData name="Lines, Todd" userId="afaf7c3a-e8aa-4568-882a-02ad8f9e19b0" providerId="ADAL" clId="{D58CCFC5-3DA2-496E-BB00-D0AA8000986B}" dt="2025-04-22T20:38:27.382" v="21" actId="20577"/>
          <ac:spMkLst>
            <pc:docMk/>
            <pc:sldMk cId="2180201229" sldId="344"/>
            <ac:spMk id="4" creationId="{D92F779A-5D6A-858C-4A69-5A500F40FF2D}"/>
          </ac:spMkLst>
        </pc:spChg>
        <pc:spChg chg="add mod ord">
          <ac:chgData name="Lines, Todd" userId="afaf7c3a-e8aa-4568-882a-02ad8f9e19b0" providerId="ADAL" clId="{D58CCFC5-3DA2-496E-BB00-D0AA8000986B}" dt="2025-04-22T20:38:25.256" v="18" actId="700"/>
          <ac:spMkLst>
            <pc:docMk/>
            <pc:sldMk cId="2180201229" sldId="344"/>
            <ac:spMk id="5" creationId="{EDDA31AA-F4F9-0FFC-A350-87D5B842DC36}"/>
          </ac:spMkLst>
        </pc:spChg>
      </pc:sldChg>
    </pc:docChg>
  </pc:docChgLst>
  <pc:docChgLst>
    <pc:chgData name="Lines, Todd" userId="afaf7c3a-e8aa-4568-882a-02ad8f9e19b0" providerId="ADAL" clId="{A66EEBB2-87BF-43FC-ADFA-328BAEAA0FF8}"/>
    <pc:docChg chg="custSel addSld modSld sldOrd">
      <pc:chgData name="Lines, Todd" userId="afaf7c3a-e8aa-4568-882a-02ad8f9e19b0" providerId="ADAL" clId="{A66EEBB2-87BF-43FC-ADFA-328BAEAA0FF8}" dt="2019-04-29T15:51:18.699" v="114" actId="1076"/>
      <pc:docMkLst>
        <pc:docMk/>
      </pc:docMkLst>
      <pc:sldChg chg="ord">
        <pc:chgData name="Lines, Todd" userId="afaf7c3a-e8aa-4568-882a-02ad8f9e19b0" providerId="ADAL" clId="{A66EEBB2-87BF-43FC-ADFA-328BAEAA0FF8}" dt="2019-04-26T22:31:13.691" v="60"/>
        <pc:sldMkLst>
          <pc:docMk/>
          <pc:sldMk cId="669237571" sldId="292"/>
        </pc:sldMkLst>
      </pc:sldChg>
      <pc:sldChg chg="delSp modSp">
        <pc:chgData name="Lines, Todd" userId="afaf7c3a-e8aa-4568-882a-02ad8f9e19b0" providerId="ADAL" clId="{A66EEBB2-87BF-43FC-ADFA-328BAEAA0FF8}" dt="2019-04-26T22:50:49.895" v="103"/>
        <pc:sldMkLst>
          <pc:docMk/>
          <pc:sldMk cId="2821442452" sldId="325"/>
        </pc:sldMkLst>
      </pc:sldChg>
      <pc:sldChg chg="addSp delSp modSp">
        <pc:chgData name="Lines, Todd" userId="afaf7c3a-e8aa-4568-882a-02ad8f9e19b0" providerId="ADAL" clId="{A66EEBB2-87BF-43FC-ADFA-328BAEAA0FF8}" dt="2019-04-26T22:52:31.447" v="109"/>
        <pc:sldMkLst>
          <pc:docMk/>
          <pc:sldMk cId="2703566889" sldId="326"/>
        </pc:sldMkLst>
      </pc:sldChg>
      <pc:sldChg chg="addSp delSp modSp">
        <pc:chgData name="Lines, Todd" userId="afaf7c3a-e8aa-4568-882a-02ad8f9e19b0" providerId="ADAL" clId="{A66EEBB2-87BF-43FC-ADFA-328BAEAA0FF8}" dt="2019-04-29T15:51:18.699" v="114" actId="1076"/>
        <pc:sldMkLst>
          <pc:docMk/>
          <pc:sldMk cId="2550486807" sldId="339"/>
        </pc:sldMkLst>
      </pc:sldChg>
      <pc:sldChg chg="addSp delSp modSp add">
        <pc:chgData name="Lines, Todd" userId="afaf7c3a-e8aa-4568-882a-02ad8f9e19b0" providerId="ADAL" clId="{A66EEBB2-87BF-43FC-ADFA-328BAEAA0FF8}" dt="2019-04-26T22:26:16.169" v="59"/>
        <pc:sldMkLst>
          <pc:docMk/>
          <pc:sldMk cId="3573817043" sldId="341"/>
        </pc:sldMkLst>
      </pc:sldChg>
      <pc:sldChg chg="addSp delSp modSp add">
        <pc:chgData name="Lines, Todd" userId="afaf7c3a-e8aa-4568-882a-02ad8f9e19b0" providerId="ADAL" clId="{A66EEBB2-87BF-43FC-ADFA-328BAEAA0FF8}" dt="2019-04-26T22:36:04.326" v="101" actId="20577"/>
        <pc:sldMkLst>
          <pc:docMk/>
          <pc:sldMk cId="1664177168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3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86D75-E367-43A2-B6DF-15A7ED0B92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227C-E1E0-4E81-9FA8-CE169FC7D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0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8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71EA4-265B-4F34-BC43-0F00B897E9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E290-74FB-4D07-887E-CE0DE2BEF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9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l2vSsavVZ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9.wmf"/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8.wmf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0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6.wmf"/><Relationship Id="rId3" Type="http://schemas.openxmlformats.org/officeDocument/2006/relationships/image" Target="../media/image43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assXMb3eYk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vBtQmY2B5I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8031-827F-38BB-1D13-8F93B6BD8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8F9D3-822D-D796-3F3D-8A18FA26B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19099"/>
            <a:ext cx="8074025" cy="627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08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know that frequency and period are inversely related. If the frequency is 0.2Hz what is the period?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20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 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period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wavelength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k tell us?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FF6E-0BC5-4353-B174-029A48221F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/>
            <a:r>
              <a:rPr lang="en-US" sz="2400" dirty="0"/>
              <a:t>Consider again a sinusoidal wave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 A is the amplitude (</a:t>
            </a:r>
            <a:r>
              <a:rPr lang="en-US" sz="2400" dirty="0" err="1"/>
              <a:t>x</a:t>
            </a:r>
            <a:r>
              <a:rPr lang="en-US" sz="2400" baseline="-25000" dirty="0" err="1"/>
              <a:t>max</a:t>
            </a:r>
            <a:r>
              <a:rPr lang="en-US" sz="2400" dirty="0"/>
              <a:t>). </a:t>
            </a:r>
          </a:p>
          <a:p>
            <a:pPr eaLnBrk="1" hangingPunct="1"/>
            <a:r>
              <a:rPr lang="en-US" sz="2400" dirty="0"/>
              <a:t>We need to find a (like for SHM we found </a:t>
            </a:r>
            <a:r>
              <a:rPr lang="en-US" sz="2400" dirty="0">
                <a:sym typeface="Symbol" pitchFamily="18" charset="2"/>
              </a:rPr>
              <a:t></a:t>
            </a:r>
            <a:r>
              <a:rPr lang="en-US" sz="2400" dirty="0"/>
              <a:t>). </a:t>
            </a:r>
          </a:p>
          <a:p>
            <a:pPr eaLnBrk="1" hangingPunct="1"/>
            <a:r>
              <a:rPr lang="en-US" sz="2400" dirty="0"/>
              <a:t>Use initial conditions</a:t>
            </a:r>
          </a:p>
          <a:p>
            <a:pPr eaLnBrk="1" hangingPunct="1"/>
            <a:endParaRPr lang="en-US" sz="2400" dirty="0"/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9763" y="2598738"/>
            <a:ext cx="29876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30325" y="2208213"/>
          <a:ext cx="2841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08213"/>
                        <a:ext cx="2841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01775" y="4672013"/>
          <a:ext cx="2635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215640" progId="Equation.3">
                  <p:embed/>
                </p:oleObj>
              </mc:Choice>
              <mc:Fallback>
                <p:oleObj name="Equation" r:id="rId5" imgW="1447560" imgH="215640" progId="Equation.3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72013"/>
                        <a:ext cx="26352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15EE-4685-49E6-8473-10370292C8B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10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next time y=0 will be when x=</a:t>
            </a:r>
            <a:r>
              <a:rPr lang="en-US" sz="2400">
                <a:sym typeface="Symbol" pitchFamily="18" charset="2"/>
              </a:rPr>
              <a:t>/2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This is true when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So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81075" y="2352675"/>
          <a:ext cx="2765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31640" progId="Equation.3">
                  <p:embed/>
                </p:oleObj>
              </mc:Choice>
              <mc:Fallback>
                <p:oleObj name="Equation" r:id="rId2" imgW="1587240" imgH="43164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352675"/>
                        <a:ext cx="27654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1320800"/>
            <a:ext cx="40941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36713" y="3597275"/>
          <a:ext cx="9890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97275"/>
                        <a:ext cx="9890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557338" y="4433888"/>
          <a:ext cx="97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433888"/>
                        <a:ext cx="9779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839788" y="51943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33440" imgH="431640" progId="Equation.3">
                  <p:embed/>
                </p:oleObj>
              </mc:Choice>
              <mc:Fallback>
                <p:oleObj name="Equation" r:id="rId9" imgW="1333440" imgH="43164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94300"/>
                        <a:ext cx="23749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0" y="2836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5195888" y="4594225"/>
            <a:ext cx="35290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have a special name for a, it is the wavenumber, and we give it the symbol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6361113" y="5449888"/>
          <a:ext cx="10366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92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449888"/>
                        <a:ext cx="103663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98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570" y="4012442"/>
            <a:ext cx="3323230" cy="21137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Alemily</a:t>
            </a:r>
            <a:r>
              <a:rPr lang="en-US" dirty="0"/>
              <a:t>, licensed under the Creative Commons Attribution-Share Alike 2.5 Generic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6275" cy="691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290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B7B-EFB8-4C7F-90D0-1B2BAF16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5EA-4A30-43C0-845A-0A13288A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File:9522Plowing with Carabaos in the Philippines 19.jpg">
            <a:extLst>
              <a:ext uri="{FF2B5EF4-FFF2-40B4-BE49-F238E27FC236}">
                <a16:creationId xmlns:a16="http://schemas.microsoft.com/office/drawing/2014/main" id="{A27E2C75-F56E-44F0-898D-F29621464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r="31476" b="18661"/>
          <a:stretch/>
        </p:blipFill>
        <p:spPr bwMode="auto">
          <a:xfrm>
            <a:off x="930676" y="2228295"/>
            <a:ext cx="5221549" cy="28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C44253-38CF-4A03-BA5D-5C8CCC819E63}"/>
              </a:ext>
            </a:extLst>
          </p:cNvPr>
          <p:cNvCxnSpPr/>
          <p:nvPr/>
        </p:nvCxnSpPr>
        <p:spPr>
          <a:xfrm>
            <a:off x="1828800" y="4199138"/>
            <a:ext cx="1074198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7C303D-EC7B-41AB-8E18-63C1FE9326F7}"/>
              </a:ext>
            </a:extLst>
          </p:cNvPr>
          <p:cNvSpPr txBox="1"/>
          <p:nvPr/>
        </p:nvSpPr>
        <p:spPr>
          <a:xfrm>
            <a:off x="1358283" y="3338004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two furrows per meter</a:t>
            </a:r>
          </a:p>
        </p:txBody>
      </p:sp>
    </p:spTree>
    <p:extLst>
      <p:ext uri="{BB962C8B-B14F-4D97-AF65-F5344CB8AC3E}">
        <p14:creationId xmlns:p14="http://schemas.microsoft.com/office/powerpoint/2010/main" val="357381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https://upload.wikimedia.org/wikipedia/commons/thumb/c/c7/2008_03_28_-_I70_Cable_Barrier.JPG/1920px-2008_03_28_-_I70_Cable_Barri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r="4354"/>
          <a:stretch/>
        </p:blipFill>
        <p:spPr bwMode="auto">
          <a:xfrm>
            <a:off x="0" y="461819"/>
            <a:ext cx="9162474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3891752">
            <a:off x="4507346" y="4174837"/>
            <a:ext cx="1533236" cy="932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60800" y="5615709"/>
            <a:ext cx="287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Rumble Strip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08770"/>
            <a:ext cx="898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Thisisbossi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https://commons.wikimedia.org/wiki/File:2008_03_28_-_I70_Cable_Barrier.JPG</a:t>
            </a:r>
          </a:p>
        </p:txBody>
      </p:sp>
    </p:spTree>
    <p:extLst>
      <p:ext uri="{BB962C8B-B14F-4D97-AF65-F5344CB8AC3E}">
        <p14:creationId xmlns:p14="http://schemas.microsoft.com/office/powerpoint/2010/main" val="28454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D2939-641E-4F08-8F10-3E88662DB6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Sinusoidal Waves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7163"/>
            <a:ext cx="4165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continuous wave can be created by shaking the end of the string in simple harmonic motion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of the wave is called </a:t>
            </a:r>
            <a:r>
              <a:rPr lang="en-US" sz="2400" b="1"/>
              <a:t>sinusoidal</a:t>
            </a:r>
            <a:r>
              <a:rPr lang="en-US" sz="2400"/>
              <a:t> since the waveform is that of a sine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remains the same but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Toward the right in the text diagrams</a:t>
            </a: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08113"/>
            <a:ext cx="3662363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008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68D4-DACB-4F3E-98B4-621A6F58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Rumble Strip Route 66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0CF56A6-97D1-4F63-A90A-A65B0DA633C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214" y="1599692"/>
            <a:ext cx="7730395" cy="43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sinusoidal wave traveling with a wave speed of 10m/s.  The wavelength is 5m. What is the frequency?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Hz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 1/sec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695" y="1665027"/>
            <a:ext cx="7176933" cy="120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03" y="4580720"/>
            <a:ext cx="7586029" cy="12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92824" y="368490"/>
          <a:ext cx="4124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431800" progId="Equation.3">
                  <p:embed/>
                </p:oleObj>
              </mc:Choice>
              <mc:Fallback>
                <p:oleObj name="Equation" r:id="rId4" imgW="1930400" imgH="4318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24" y="368490"/>
                        <a:ext cx="4124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412033" y="3283778"/>
          <a:ext cx="3863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431640" progId="Equation.3">
                  <p:embed/>
                </p:oleObj>
              </mc:Choice>
              <mc:Fallback>
                <p:oleObj name="Equation" r:id="rId6" imgW="2057400" imgH="4316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3" y="3283778"/>
                        <a:ext cx="3863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38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829" y="1796575"/>
            <a:ext cx="7261017" cy="12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308" y="4594366"/>
            <a:ext cx="7098504" cy="11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373313" y="409575"/>
          <a:ext cx="394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9481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354263" y="3248025"/>
          <a:ext cx="44084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431640" progId="Equation.3">
                  <p:embed/>
                </p:oleObj>
              </mc:Choice>
              <mc:Fallback>
                <p:oleObj name="Equation" r:id="rId6" imgW="2311200" imgH="4316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248025"/>
                        <a:ext cx="44084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90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shape are sound waves?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circular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Spherical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3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Water Drop and wave From Julian Evil: Attribution-Share Alike 2.0 Generic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09" y="0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54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45" t="4200" b="4743"/>
          <a:stretch>
            <a:fillRect/>
          </a:stretch>
        </p:blipFill>
        <p:spPr bwMode="auto">
          <a:xfrm>
            <a:off x="2971800" y="289560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876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 of a Spherical Wave: Wave becomes more flat as it expands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2766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619500" y="3848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35814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3657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2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F779A-5D6A-858C-4A69-5A500F40F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DA31AA-F4F9-0FFC-A350-87D5B842D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0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a compression is a high pressure region, what do we call a low pressure region?</a:t>
            </a:r>
          </a:p>
          <a:p>
            <a:pPr marL="514350" indent="-514350">
              <a:buAutoNum type="alphaLcParenR"/>
            </a:pPr>
            <a:r>
              <a:rPr lang="en-US" dirty="0"/>
              <a:t>Low pressure region</a:t>
            </a:r>
          </a:p>
          <a:p>
            <a:pPr marL="514350" indent="-514350">
              <a:buAutoNum type="alphaLcParenR"/>
            </a:pPr>
            <a:r>
              <a:rPr lang="en-US" dirty="0"/>
              <a:t>Pressure </a:t>
            </a:r>
            <a:r>
              <a:rPr lang="en-US" dirty="0" err="1"/>
              <a:t>minimimization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hypopresurization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Rarefaction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223.3.1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a crest?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A toothpaste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place a wave crosses the x-axis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peak of a wave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lowest point in the wave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81F2B-99C7-4FA4-B084-E4E2302DE9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represent a sound wave as displacement, s(</a:t>
                </a:r>
                <a:r>
                  <a:rPr lang="en-US" dirty="0" err="1"/>
                  <a:t>x,t</a:t>
                </a:r>
                <a:r>
                  <a:rPr lang="en-US" dirty="0"/>
                  <a:t>), or pressure difference, </a:t>
                </a:r>
                <a:r>
                  <a:rPr lang="en-US" dirty="0">
                    <a:sym typeface="Symbol"/>
                  </a:rPr>
                  <a:t>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). By how much </a:t>
                </a:r>
                <a:r>
                  <a:rPr lang="en-US">
                    <a:sym typeface="Symbol"/>
                  </a:rPr>
                  <a:t>is 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 out of phase with </a:t>
                </a:r>
                <a:r>
                  <a:rPr lang="en-US" dirty="0"/>
                  <a:t>s(</a:t>
                </a:r>
                <a:r>
                  <a:rPr lang="en-US" dirty="0" err="1"/>
                  <a:t>x,t</a:t>
                </a:r>
                <a:r>
                  <a:rPr lang="en-US" dirty="0"/>
                  <a:t>)?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They are not out of phase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r>
                  <a:rPr lang="en-US" dirty="0"/>
                  <a:t>/2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lphaLcParenR"/>
                </a:pPr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025" y="-4763"/>
            <a:ext cx="4352925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374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41"/>
          <p:cNvSpPr>
            <a:spLocks noChangeArrowheads="1"/>
          </p:cNvSpPr>
          <p:nvPr/>
        </p:nvSpPr>
        <p:spPr bwMode="auto">
          <a:xfrm>
            <a:off x="3238500" y="2032000"/>
            <a:ext cx="2900363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708025" y="2011363"/>
            <a:ext cx="305435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2307" name="Rectangle 41"/>
          <p:cNvSpPr>
            <a:spLocks noChangeArrowheads="1"/>
          </p:cNvSpPr>
          <p:nvPr/>
        </p:nvSpPr>
        <p:spPr bwMode="auto">
          <a:xfrm>
            <a:off x="6308725" y="2011363"/>
            <a:ext cx="2633663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5502275" y="2000250"/>
            <a:ext cx="2986088" cy="830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7838" y="2003425"/>
            <a:ext cx="1744662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0" name="Rectangle 44"/>
          <p:cNvSpPr>
            <a:spLocks noChangeArrowheads="1"/>
          </p:cNvSpPr>
          <p:nvPr/>
        </p:nvSpPr>
        <p:spPr bwMode="auto">
          <a:xfrm>
            <a:off x="1150938" y="22606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2311" name="Rectangle 45"/>
          <p:cNvSpPr>
            <a:spLocks noChangeArrowheads="1"/>
          </p:cNvSpPr>
          <p:nvPr/>
        </p:nvSpPr>
        <p:spPr bwMode="auto">
          <a:xfrm>
            <a:off x="2151063" y="2011363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2460625" y="2441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484438" y="227330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471738" y="209550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5" name="Rectangle 43"/>
          <p:cNvSpPr>
            <a:spLocks noChangeArrowheads="1"/>
          </p:cNvSpPr>
          <p:nvPr/>
        </p:nvSpPr>
        <p:spPr bwMode="auto">
          <a:xfrm>
            <a:off x="1196975" y="28082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93963" y="26670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7" name="Rectangle 42"/>
          <p:cNvSpPr>
            <a:spLocks noChangeArrowheads="1"/>
          </p:cNvSpPr>
          <p:nvPr/>
        </p:nvSpPr>
        <p:spPr bwMode="auto">
          <a:xfrm>
            <a:off x="1196975" y="191135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60488" y="4341813"/>
            <a:ext cx="7837487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98888" y="4289425"/>
            <a:ext cx="239712" cy="750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278313" y="4371975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789488" y="4391025"/>
            <a:ext cx="277812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02250" y="4305300"/>
            <a:ext cx="238125" cy="10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8513" y="4208463"/>
            <a:ext cx="266700" cy="182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324600" y="3881438"/>
            <a:ext cx="261938" cy="50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19900" y="3686175"/>
            <a:ext cx="190500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250113" y="3930650"/>
            <a:ext cx="23336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V="1">
            <a:off x="7713663" y="4154488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43875" y="431958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605838" y="431958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V="1">
            <a:off x="1965325" y="4143375"/>
            <a:ext cx="276225" cy="201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406650" y="4319588"/>
            <a:ext cx="254000" cy="92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814638" y="4316413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82950" y="4316413"/>
            <a:ext cx="314325" cy="560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6362700" y="237172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5338763" y="23542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 flipH="1">
            <a:off x="8256588" y="25892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 flipH="1">
            <a:off x="8202613" y="211455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 flipH="1">
            <a:off x="7413625" y="2327275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 flipH="1">
            <a:off x="2557463" y="24844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 flipH="1">
            <a:off x="3319463" y="23733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 flipH="1">
            <a:off x="4289425" y="23971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339138" y="222885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8245475" y="239236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8675688" y="23923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1927225" y="3675063"/>
            <a:ext cx="7016750" cy="1365250"/>
            <a:chOff x="1103665" y="397777"/>
            <a:chExt cx="7252679" cy="1452358"/>
          </a:xfrm>
        </p:grpSpPr>
        <p:sp>
          <p:nvSpPr>
            <p:cNvPr id="482347" name="Line 23"/>
            <p:cNvSpPr>
              <a:spLocks noChangeShapeType="1"/>
            </p:cNvSpPr>
            <p:nvPr/>
          </p:nvSpPr>
          <p:spPr bwMode="auto">
            <a:xfrm>
              <a:off x="1103665" y="748468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8" name="Line 24"/>
            <p:cNvSpPr>
              <a:spLocks noChangeShapeType="1"/>
            </p:cNvSpPr>
            <p:nvPr/>
          </p:nvSpPr>
          <p:spPr bwMode="auto">
            <a:xfrm>
              <a:off x="1204030" y="812230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9" name="Line 25"/>
            <p:cNvSpPr>
              <a:spLocks noChangeShapeType="1"/>
            </p:cNvSpPr>
            <p:nvPr/>
          </p:nvSpPr>
          <p:spPr bwMode="auto">
            <a:xfrm>
              <a:off x="1304394" y="87953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0" name="Line 26"/>
            <p:cNvSpPr>
              <a:spLocks noChangeShapeType="1"/>
            </p:cNvSpPr>
            <p:nvPr/>
          </p:nvSpPr>
          <p:spPr bwMode="auto">
            <a:xfrm>
              <a:off x="1404760" y="950381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1" name="Line 27"/>
            <p:cNvSpPr>
              <a:spLocks noChangeShapeType="1"/>
            </p:cNvSpPr>
            <p:nvPr/>
          </p:nvSpPr>
          <p:spPr bwMode="auto">
            <a:xfrm>
              <a:off x="1505125" y="102122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2" name="Line 28"/>
            <p:cNvSpPr>
              <a:spLocks noChangeShapeType="1"/>
            </p:cNvSpPr>
            <p:nvPr/>
          </p:nvSpPr>
          <p:spPr bwMode="auto">
            <a:xfrm>
              <a:off x="1605489" y="109561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3" name="Line 29"/>
            <p:cNvSpPr>
              <a:spLocks noChangeShapeType="1"/>
            </p:cNvSpPr>
            <p:nvPr/>
          </p:nvSpPr>
          <p:spPr bwMode="auto">
            <a:xfrm>
              <a:off x="1700572" y="116646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4" name="Line 30"/>
            <p:cNvSpPr>
              <a:spLocks noChangeShapeType="1"/>
            </p:cNvSpPr>
            <p:nvPr/>
          </p:nvSpPr>
          <p:spPr bwMode="auto">
            <a:xfrm>
              <a:off x="1800936" y="124085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5" name="Line 31"/>
            <p:cNvSpPr>
              <a:spLocks noChangeShapeType="1"/>
            </p:cNvSpPr>
            <p:nvPr/>
          </p:nvSpPr>
          <p:spPr bwMode="auto">
            <a:xfrm>
              <a:off x="1901301" y="131170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6" name="Line 32"/>
            <p:cNvSpPr>
              <a:spLocks noChangeShapeType="1"/>
            </p:cNvSpPr>
            <p:nvPr/>
          </p:nvSpPr>
          <p:spPr bwMode="auto">
            <a:xfrm>
              <a:off x="2001665" y="13825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7" name="Line 33"/>
            <p:cNvSpPr>
              <a:spLocks noChangeShapeType="1"/>
            </p:cNvSpPr>
            <p:nvPr/>
          </p:nvSpPr>
          <p:spPr bwMode="auto">
            <a:xfrm>
              <a:off x="2102032" y="144985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8" name="Line 34"/>
            <p:cNvSpPr>
              <a:spLocks noChangeShapeType="1"/>
            </p:cNvSpPr>
            <p:nvPr/>
          </p:nvSpPr>
          <p:spPr bwMode="auto">
            <a:xfrm>
              <a:off x="2197114" y="1513613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9" name="Line 35"/>
            <p:cNvSpPr>
              <a:spLocks noChangeShapeType="1"/>
            </p:cNvSpPr>
            <p:nvPr/>
          </p:nvSpPr>
          <p:spPr bwMode="auto">
            <a:xfrm>
              <a:off x="2297478" y="1573832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0" name="Line 36"/>
            <p:cNvSpPr>
              <a:spLocks noChangeShapeType="1"/>
            </p:cNvSpPr>
            <p:nvPr/>
          </p:nvSpPr>
          <p:spPr bwMode="auto">
            <a:xfrm>
              <a:off x="2397843" y="1626967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1" name="Line 37"/>
            <p:cNvSpPr>
              <a:spLocks noChangeShapeType="1"/>
            </p:cNvSpPr>
            <p:nvPr/>
          </p:nvSpPr>
          <p:spPr bwMode="auto">
            <a:xfrm>
              <a:off x="2498208" y="1680102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2" name="Line 38"/>
            <p:cNvSpPr>
              <a:spLocks noChangeShapeType="1"/>
            </p:cNvSpPr>
            <p:nvPr/>
          </p:nvSpPr>
          <p:spPr bwMode="auto">
            <a:xfrm>
              <a:off x="2598572" y="1722610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3" name="Line 39"/>
            <p:cNvSpPr>
              <a:spLocks noChangeShapeType="1"/>
            </p:cNvSpPr>
            <p:nvPr/>
          </p:nvSpPr>
          <p:spPr bwMode="auto">
            <a:xfrm>
              <a:off x="2693656" y="176157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4" name="Line 40"/>
            <p:cNvSpPr>
              <a:spLocks noChangeShapeType="1"/>
            </p:cNvSpPr>
            <p:nvPr/>
          </p:nvSpPr>
          <p:spPr bwMode="auto">
            <a:xfrm>
              <a:off x="2794021" y="1793457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5" name="Line 41"/>
            <p:cNvSpPr>
              <a:spLocks noChangeShapeType="1"/>
            </p:cNvSpPr>
            <p:nvPr/>
          </p:nvSpPr>
          <p:spPr bwMode="auto">
            <a:xfrm>
              <a:off x="2894385" y="1818253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6" name="Line 42"/>
            <p:cNvSpPr>
              <a:spLocks noChangeShapeType="1"/>
            </p:cNvSpPr>
            <p:nvPr/>
          </p:nvSpPr>
          <p:spPr bwMode="auto">
            <a:xfrm>
              <a:off x="2994750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7" name="Line 43"/>
            <p:cNvSpPr>
              <a:spLocks noChangeShapeType="1"/>
            </p:cNvSpPr>
            <p:nvPr/>
          </p:nvSpPr>
          <p:spPr bwMode="auto">
            <a:xfrm>
              <a:off x="3095114" y="1846593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8" name="Line 44"/>
            <p:cNvSpPr>
              <a:spLocks noChangeShapeType="1"/>
            </p:cNvSpPr>
            <p:nvPr/>
          </p:nvSpPr>
          <p:spPr bwMode="auto">
            <a:xfrm flipV="1">
              <a:off x="3195479" y="1846593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9" name="Line 45"/>
            <p:cNvSpPr>
              <a:spLocks noChangeShapeType="1"/>
            </p:cNvSpPr>
            <p:nvPr/>
          </p:nvSpPr>
          <p:spPr bwMode="auto">
            <a:xfrm flipV="1">
              <a:off x="3290561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0" name="Line 46"/>
            <p:cNvSpPr>
              <a:spLocks noChangeShapeType="1"/>
            </p:cNvSpPr>
            <p:nvPr/>
          </p:nvSpPr>
          <p:spPr bwMode="auto">
            <a:xfrm flipV="1">
              <a:off x="3390927" y="1814711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1" name="Line 47"/>
            <p:cNvSpPr>
              <a:spLocks noChangeShapeType="1"/>
            </p:cNvSpPr>
            <p:nvPr/>
          </p:nvSpPr>
          <p:spPr bwMode="auto">
            <a:xfrm flipV="1">
              <a:off x="3491292" y="1789915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2" name="Line 48"/>
            <p:cNvSpPr>
              <a:spLocks noChangeShapeType="1"/>
            </p:cNvSpPr>
            <p:nvPr/>
          </p:nvSpPr>
          <p:spPr bwMode="auto">
            <a:xfrm flipV="1">
              <a:off x="3591657" y="1758034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3" name="Line 49"/>
            <p:cNvSpPr>
              <a:spLocks noChangeShapeType="1"/>
            </p:cNvSpPr>
            <p:nvPr/>
          </p:nvSpPr>
          <p:spPr bwMode="auto">
            <a:xfrm flipV="1">
              <a:off x="3692021" y="1719068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4" name="Line 50"/>
            <p:cNvSpPr>
              <a:spLocks noChangeShapeType="1"/>
            </p:cNvSpPr>
            <p:nvPr/>
          </p:nvSpPr>
          <p:spPr bwMode="auto">
            <a:xfrm flipV="1">
              <a:off x="3787103" y="1673017"/>
              <a:ext cx="100365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5" name="Line 51"/>
            <p:cNvSpPr>
              <a:spLocks noChangeShapeType="1"/>
            </p:cNvSpPr>
            <p:nvPr/>
          </p:nvSpPr>
          <p:spPr bwMode="auto">
            <a:xfrm flipV="1">
              <a:off x="3887468" y="1623425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6" name="Line 52"/>
            <p:cNvSpPr>
              <a:spLocks noChangeShapeType="1"/>
            </p:cNvSpPr>
            <p:nvPr/>
          </p:nvSpPr>
          <p:spPr bwMode="auto">
            <a:xfrm flipV="1">
              <a:off x="3987833" y="156674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7" name="Line 53"/>
            <p:cNvSpPr>
              <a:spLocks noChangeShapeType="1"/>
            </p:cNvSpPr>
            <p:nvPr/>
          </p:nvSpPr>
          <p:spPr bwMode="auto">
            <a:xfrm flipV="1">
              <a:off x="4088199" y="1506528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8" name="Line 54"/>
            <p:cNvSpPr>
              <a:spLocks noChangeShapeType="1"/>
            </p:cNvSpPr>
            <p:nvPr/>
          </p:nvSpPr>
          <p:spPr bwMode="auto">
            <a:xfrm flipV="1">
              <a:off x="4188563" y="1442766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9" name="Line 55"/>
            <p:cNvSpPr>
              <a:spLocks noChangeShapeType="1"/>
            </p:cNvSpPr>
            <p:nvPr/>
          </p:nvSpPr>
          <p:spPr bwMode="auto">
            <a:xfrm flipV="1">
              <a:off x="4283646" y="13754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0" name="Line 56"/>
            <p:cNvSpPr>
              <a:spLocks noChangeShapeType="1"/>
            </p:cNvSpPr>
            <p:nvPr/>
          </p:nvSpPr>
          <p:spPr bwMode="auto">
            <a:xfrm flipV="1">
              <a:off x="4384010" y="130461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1" name="Line 57"/>
            <p:cNvSpPr>
              <a:spLocks noChangeShapeType="1"/>
            </p:cNvSpPr>
            <p:nvPr/>
          </p:nvSpPr>
          <p:spPr bwMode="auto">
            <a:xfrm flipV="1">
              <a:off x="4484375" y="1233768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2" name="Line 58"/>
            <p:cNvSpPr>
              <a:spLocks noChangeShapeType="1"/>
            </p:cNvSpPr>
            <p:nvPr/>
          </p:nvSpPr>
          <p:spPr bwMode="auto">
            <a:xfrm flipV="1">
              <a:off x="4584739" y="115937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3" name="Line 59"/>
            <p:cNvSpPr>
              <a:spLocks noChangeShapeType="1"/>
            </p:cNvSpPr>
            <p:nvPr/>
          </p:nvSpPr>
          <p:spPr bwMode="auto">
            <a:xfrm flipV="1">
              <a:off x="4685104" y="1088532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4" name="Line 60"/>
            <p:cNvSpPr>
              <a:spLocks noChangeShapeType="1"/>
            </p:cNvSpPr>
            <p:nvPr/>
          </p:nvSpPr>
          <p:spPr bwMode="auto">
            <a:xfrm flipV="1">
              <a:off x="4780188" y="101414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5" name="Line 61"/>
            <p:cNvSpPr>
              <a:spLocks noChangeShapeType="1"/>
            </p:cNvSpPr>
            <p:nvPr/>
          </p:nvSpPr>
          <p:spPr bwMode="auto">
            <a:xfrm flipV="1">
              <a:off x="4880552" y="94329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6" name="Line 62"/>
            <p:cNvSpPr>
              <a:spLocks noChangeShapeType="1"/>
            </p:cNvSpPr>
            <p:nvPr/>
          </p:nvSpPr>
          <p:spPr bwMode="auto">
            <a:xfrm flipV="1">
              <a:off x="4980917" y="87245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7" name="Line 63"/>
            <p:cNvSpPr>
              <a:spLocks noChangeShapeType="1"/>
            </p:cNvSpPr>
            <p:nvPr/>
          </p:nvSpPr>
          <p:spPr bwMode="auto">
            <a:xfrm flipV="1">
              <a:off x="5081282" y="8051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8" name="Line 64"/>
            <p:cNvSpPr>
              <a:spLocks noChangeShapeType="1"/>
            </p:cNvSpPr>
            <p:nvPr/>
          </p:nvSpPr>
          <p:spPr bwMode="auto">
            <a:xfrm flipV="1">
              <a:off x="5181646" y="741383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9" name="Line 65"/>
            <p:cNvSpPr>
              <a:spLocks noChangeShapeType="1"/>
            </p:cNvSpPr>
            <p:nvPr/>
          </p:nvSpPr>
          <p:spPr bwMode="auto">
            <a:xfrm flipV="1">
              <a:off x="5276728" y="681164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0" name="Line 66"/>
            <p:cNvSpPr>
              <a:spLocks noChangeShapeType="1"/>
            </p:cNvSpPr>
            <p:nvPr/>
          </p:nvSpPr>
          <p:spPr bwMode="auto">
            <a:xfrm flipV="1">
              <a:off x="5377093" y="62448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1" name="Line 67"/>
            <p:cNvSpPr>
              <a:spLocks noChangeShapeType="1"/>
            </p:cNvSpPr>
            <p:nvPr/>
          </p:nvSpPr>
          <p:spPr bwMode="auto">
            <a:xfrm flipV="1">
              <a:off x="5477459" y="574894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2" name="Line 68"/>
            <p:cNvSpPr>
              <a:spLocks noChangeShapeType="1"/>
            </p:cNvSpPr>
            <p:nvPr/>
          </p:nvSpPr>
          <p:spPr bwMode="auto">
            <a:xfrm flipV="1">
              <a:off x="5577824" y="528844"/>
              <a:ext cx="95082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3" name="Line 69"/>
            <p:cNvSpPr>
              <a:spLocks noChangeShapeType="1"/>
            </p:cNvSpPr>
            <p:nvPr/>
          </p:nvSpPr>
          <p:spPr bwMode="auto">
            <a:xfrm flipV="1">
              <a:off x="5672906" y="489878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4" name="Line 70"/>
            <p:cNvSpPr>
              <a:spLocks noChangeShapeType="1"/>
            </p:cNvSpPr>
            <p:nvPr/>
          </p:nvSpPr>
          <p:spPr bwMode="auto">
            <a:xfrm flipV="1">
              <a:off x="5773271" y="45799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5" name="Line 71"/>
            <p:cNvSpPr>
              <a:spLocks noChangeShapeType="1"/>
            </p:cNvSpPr>
            <p:nvPr/>
          </p:nvSpPr>
          <p:spPr bwMode="auto">
            <a:xfrm flipV="1">
              <a:off x="5873635" y="433201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6" name="Line 72"/>
            <p:cNvSpPr>
              <a:spLocks noChangeShapeType="1"/>
            </p:cNvSpPr>
            <p:nvPr/>
          </p:nvSpPr>
          <p:spPr bwMode="auto">
            <a:xfrm flipV="1">
              <a:off x="5974000" y="411946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7" name="Line 73"/>
            <p:cNvSpPr>
              <a:spLocks noChangeShapeType="1"/>
            </p:cNvSpPr>
            <p:nvPr/>
          </p:nvSpPr>
          <p:spPr bwMode="auto">
            <a:xfrm flipV="1">
              <a:off x="6074364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8" name="Line 74"/>
            <p:cNvSpPr>
              <a:spLocks noChangeShapeType="1"/>
            </p:cNvSpPr>
            <p:nvPr/>
          </p:nvSpPr>
          <p:spPr bwMode="auto">
            <a:xfrm flipV="1">
              <a:off x="6174730" y="397777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9" name="Line 75"/>
            <p:cNvSpPr>
              <a:spLocks noChangeShapeType="1"/>
            </p:cNvSpPr>
            <p:nvPr/>
          </p:nvSpPr>
          <p:spPr bwMode="auto">
            <a:xfrm>
              <a:off x="6269813" y="397777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0" name="Line 76"/>
            <p:cNvSpPr>
              <a:spLocks noChangeShapeType="1"/>
            </p:cNvSpPr>
            <p:nvPr/>
          </p:nvSpPr>
          <p:spPr bwMode="auto">
            <a:xfrm>
              <a:off x="6370177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1" name="Line 77"/>
            <p:cNvSpPr>
              <a:spLocks noChangeShapeType="1"/>
            </p:cNvSpPr>
            <p:nvPr/>
          </p:nvSpPr>
          <p:spPr bwMode="auto">
            <a:xfrm>
              <a:off x="6470542" y="411946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2" name="Line 78"/>
            <p:cNvSpPr>
              <a:spLocks noChangeShapeType="1"/>
            </p:cNvSpPr>
            <p:nvPr/>
          </p:nvSpPr>
          <p:spPr bwMode="auto">
            <a:xfrm>
              <a:off x="6570906" y="429658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3" name="Line 79"/>
            <p:cNvSpPr>
              <a:spLocks noChangeShapeType="1"/>
            </p:cNvSpPr>
            <p:nvPr/>
          </p:nvSpPr>
          <p:spPr bwMode="auto">
            <a:xfrm>
              <a:off x="6671271" y="454454"/>
              <a:ext cx="95082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4" name="Line 80"/>
            <p:cNvSpPr>
              <a:spLocks noChangeShapeType="1"/>
            </p:cNvSpPr>
            <p:nvPr/>
          </p:nvSpPr>
          <p:spPr bwMode="auto">
            <a:xfrm>
              <a:off x="6766353" y="486336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5" name="Line 81"/>
            <p:cNvSpPr>
              <a:spLocks noChangeShapeType="1"/>
            </p:cNvSpPr>
            <p:nvPr/>
          </p:nvSpPr>
          <p:spPr bwMode="auto">
            <a:xfrm>
              <a:off x="6866719" y="525301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6" name="Line 82"/>
            <p:cNvSpPr>
              <a:spLocks noChangeShapeType="1"/>
            </p:cNvSpPr>
            <p:nvPr/>
          </p:nvSpPr>
          <p:spPr bwMode="auto">
            <a:xfrm>
              <a:off x="6967084" y="567809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7" name="Line 83"/>
            <p:cNvSpPr>
              <a:spLocks noChangeShapeType="1"/>
            </p:cNvSpPr>
            <p:nvPr/>
          </p:nvSpPr>
          <p:spPr bwMode="auto">
            <a:xfrm>
              <a:off x="7067449" y="617402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8" name="Line 84"/>
            <p:cNvSpPr>
              <a:spLocks noChangeShapeType="1"/>
            </p:cNvSpPr>
            <p:nvPr/>
          </p:nvSpPr>
          <p:spPr bwMode="auto">
            <a:xfrm>
              <a:off x="7167813" y="674080"/>
              <a:ext cx="95082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9" name="Line 85"/>
            <p:cNvSpPr>
              <a:spLocks noChangeShapeType="1"/>
            </p:cNvSpPr>
            <p:nvPr/>
          </p:nvSpPr>
          <p:spPr bwMode="auto">
            <a:xfrm>
              <a:off x="7262895" y="734300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0" name="Line 86"/>
            <p:cNvSpPr>
              <a:spLocks noChangeShapeType="1"/>
            </p:cNvSpPr>
            <p:nvPr/>
          </p:nvSpPr>
          <p:spPr bwMode="auto">
            <a:xfrm>
              <a:off x="7363260" y="7980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1" name="Line 87"/>
            <p:cNvSpPr>
              <a:spLocks noChangeShapeType="1"/>
            </p:cNvSpPr>
            <p:nvPr/>
          </p:nvSpPr>
          <p:spPr bwMode="auto">
            <a:xfrm>
              <a:off x="7463626" y="86536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2" name="Line 88"/>
            <p:cNvSpPr>
              <a:spLocks noChangeShapeType="1"/>
            </p:cNvSpPr>
            <p:nvPr/>
          </p:nvSpPr>
          <p:spPr bwMode="auto">
            <a:xfrm>
              <a:off x="7563991" y="936212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3" name="Line 89"/>
            <p:cNvSpPr>
              <a:spLocks noChangeShapeType="1"/>
            </p:cNvSpPr>
            <p:nvPr/>
          </p:nvSpPr>
          <p:spPr bwMode="auto">
            <a:xfrm>
              <a:off x="7664355" y="100705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4" name="Line 90"/>
            <p:cNvSpPr>
              <a:spLocks noChangeShapeType="1"/>
            </p:cNvSpPr>
            <p:nvPr/>
          </p:nvSpPr>
          <p:spPr bwMode="auto">
            <a:xfrm>
              <a:off x="7764720" y="108144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5" name="Line 91"/>
            <p:cNvSpPr>
              <a:spLocks noChangeShapeType="1"/>
            </p:cNvSpPr>
            <p:nvPr/>
          </p:nvSpPr>
          <p:spPr bwMode="auto">
            <a:xfrm>
              <a:off x="7859802" y="1152295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6" name="Line 92"/>
            <p:cNvSpPr>
              <a:spLocks noChangeShapeType="1"/>
            </p:cNvSpPr>
            <p:nvPr/>
          </p:nvSpPr>
          <p:spPr bwMode="auto">
            <a:xfrm>
              <a:off x="7960167" y="122668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7" name="Line 93"/>
            <p:cNvSpPr>
              <a:spLocks noChangeShapeType="1"/>
            </p:cNvSpPr>
            <p:nvPr/>
          </p:nvSpPr>
          <p:spPr bwMode="auto">
            <a:xfrm>
              <a:off x="8060531" y="129753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8" name="Line 94"/>
            <p:cNvSpPr>
              <a:spLocks noChangeShapeType="1"/>
            </p:cNvSpPr>
            <p:nvPr/>
          </p:nvSpPr>
          <p:spPr bwMode="auto">
            <a:xfrm>
              <a:off x="8160898" y="1368378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9" name="Line 95"/>
            <p:cNvSpPr>
              <a:spLocks noChangeShapeType="1"/>
            </p:cNvSpPr>
            <p:nvPr/>
          </p:nvSpPr>
          <p:spPr bwMode="auto">
            <a:xfrm>
              <a:off x="8261262" y="143568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2346" name="TextBox 333"/>
          <p:cNvSpPr txBox="1">
            <a:spLocks noChangeArrowheads="1"/>
          </p:cNvSpPr>
          <p:nvPr/>
        </p:nvSpPr>
        <p:spPr bwMode="auto">
          <a:xfrm>
            <a:off x="173038" y="3502025"/>
            <a:ext cx="1209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282144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729713" y="3715657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7359229" y="1471354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6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9"/>
          <p:cNvGrpSpPr>
            <a:grpSpLocks/>
          </p:cNvGrpSpPr>
          <p:nvPr/>
        </p:nvGrpSpPr>
        <p:grpSpPr bwMode="auto">
          <a:xfrm>
            <a:off x="0" y="228600"/>
            <a:ext cx="10115550" cy="6564313"/>
            <a:chOff x="0" y="229344"/>
            <a:chExt cx="10115265" cy="6564135"/>
          </a:xfrm>
        </p:grpSpPr>
        <p:sp>
          <p:nvSpPr>
            <p:cNvPr id="485379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0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54"/>
              <a:ext cx="3054264" cy="80007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5382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42"/>
              <a:ext cx="2986004" cy="83024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17"/>
              <a:ext cx="1744613" cy="81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385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6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55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8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561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9216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800368" y="2199379"/>
              <a:ext cx="238118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8192" y="2199379"/>
              <a:ext cx="266692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 flipV="1">
              <a:off x="4790940" y="2218428"/>
              <a:ext cx="276217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02101" y="2134292"/>
              <a:ext cx="238118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78347" y="2035870"/>
              <a:ext cx="266692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324422" y="1710442"/>
              <a:ext cx="190495" cy="5079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19708" y="1513597"/>
              <a:ext cx="234943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49909" y="1758066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V="1">
              <a:off x="7713446" y="1983484"/>
              <a:ext cx="276217" cy="19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143646" y="2146992"/>
              <a:ext cx="227007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88133" y="2146992"/>
              <a:ext cx="246056" cy="2698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 flipV="1">
              <a:off x="1965270" y="1970785"/>
              <a:ext cx="276217" cy="203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06582" y="2148580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14559" y="2145405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2858" y="2145405"/>
              <a:ext cx="314316" cy="560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6362521" y="689707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245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189"/>
              <a:ext cx="114297" cy="146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7"/>
              <a:ext cx="1249327" cy="103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38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258"/>
              <a:ext cx="114297" cy="1476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416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94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106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83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34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766"/>
              <a:ext cx="114297" cy="1476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332"/>
            <p:cNvGrpSpPr>
              <a:grpSpLocks/>
            </p:cNvGrpSpPr>
            <p:nvPr/>
          </p:nvGrpSpPr>
          <p:grpSpPr bwMode="auto">
            <a:xfrm>
              <a:off x="1926771" y="1585004"/>
              <a:ext cx="7017400" cy="1365709"/>
              <a:chOff x="1103665" y="397777"/>
              <a:chExt cx="7252679" cy="1452358"/>
            </a:xfrm>
          </p:grpSpPr>
          <p:sp>
            <p:nvSpPr>
              <p:cNvPr id="485543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4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5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6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7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8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9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0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1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2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3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4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5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6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7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8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9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0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1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2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3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4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5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6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7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8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9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0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1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2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3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4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5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6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7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8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9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0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1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2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3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4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5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6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7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8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9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0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1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2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3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4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5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6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7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8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9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0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1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2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3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4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5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6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7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8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9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0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1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2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3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4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5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20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1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1911"/>
              <a:ext cx="2986004" cy="83182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673"/>
              <a:ext cx="1249328" cy="8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4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5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1475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495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90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9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004"/>
              <a:ext cx="114297" cy="14763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31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0657"/>
              <a:ext cx="114297" cy="1476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7502"/>
              <a:ext cx="114297" cy="1460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6389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2264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9108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6532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020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6237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053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226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80515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1366799" y="6110873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 flipV="1">
              <a:off x="3805131" y="5428266"/>
              <a:ext cx="239705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 flipV="1">
              <a:off x="4284542" y="5623523"/>
              <a:ext cx="265105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5703" y="5852117"/>
              <a:ext cx="277804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5306863" y="6061661"/>
              <a:ext cx="239705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5884697" y="6077535"/>
              <a:ext cx="265105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flipV="1">
              <a:off x="6330772" y="6077535"/>
              <a:ext cx="260343" cy="509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 flipV="1">
              <a:off x="6826058" y="6077535"/>
              <a:ext cx="190495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 flipV="1">
              <a:off x="7256259" y="6077535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18208" y="6120397"/>
              <a:ext cx="277805" cy="1936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 flipV="1">
              <a:off x="8148408" y="6077535"/>
              <a:ext cx="228594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 flipV="1">
              <a:off x="8611945" y="5910853"/>
              <a:ext cx="222244" cy="2381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70032" y="6123572"/>
              <a:ext cx="276217" cy="2016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 flipV="1">
              <a:off x="2411345" y="6056899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 flipV="1">
              <a:off x="2819321" y="5885454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 flipV="1">
              <a:off x="3287620" y="5591774"/>
              <a:ext cx="315903" cy="5603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332"/>
            <p:cNvGrpSpPr>
              <a:grpSpLocks/>
            </p:cNvGrpSpPr>
            <p:nvPr/>
          </p:nvGrpSpPr>
          <p:grpSpPr bwMode="auto">
            <a:xfrm flipV="1">
              <a:off x="1932210" y="5427770"/>
              <a:ext cx="7017400" cy="1365709"/>
              <a:chOff x="1103665" y="397777"/>
              <a:chExt cx="7252679" cy="1452358"/>
            </a:xfrm>
          </p:grpSpPr>
          <p:sp>
            <p:nvSpPr>
              <p:cNvPr id="485470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1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2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3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4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5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6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7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8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9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0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1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2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3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4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5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6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7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8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9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0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1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2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3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4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5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6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7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8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9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0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1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2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3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4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5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6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7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8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9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0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1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2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3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4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5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6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7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8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9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0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1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2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3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4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5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6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7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8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9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0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1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2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3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4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5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6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7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8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9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0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1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2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60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1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2" name="TextBox 343"/>
            <p:cNvSpPr txBox="1">
              <a:spLocks noChangeArrowheads="1"/>
            </p:cNvSpPr>
            <p:nvPr/>
          </p:nvSpPr>
          <p:spPr bwMode="auto">
            <a:xfrm>
              <a:off x="0" y="1485901"/>
              <a:ext cx="146957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large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338225" y="1159594"/>
              <a:ext cx="1046133" cy="669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338225" y="996086"/>
              <a:ext cx="6646675" cy="815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355687" y="1845375"/>
              <a:ext cx="3836880" cy="2236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466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387436" y="4359907"/>
              <a:ext cx="2041467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505602" y="1844583"/>
              <a:ext cx="4425830" cy="266216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420773" y="4359907"/>
              <a:ext cx="5405285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75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0" y="228600"/>
            <a:ext cx="10115550" cy="6342063"/>
            <a:chOff x="0" y="229344"/>
            <a:chExt cx="10115265" cy="6340791"/>
          </a:xfrm>
        </p:grpSpPr>
        <p:sp>
          <p:nvSpPr>
            <p:cNvPr id="487427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28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37"/>
              <a:ext cx="3054264" cy="80152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7430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26"/>
              <a:ext cx="2986004" cy="83168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01"/>
              <a:ext cx="1744613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33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34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463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21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57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430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8880"/>
              <a:ext cx="7837266" cy="1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362521" y="68962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168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071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6"/>
              <a:ext cx="1249327" cy="103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03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186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31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14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022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780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261"/>
              <a:ext cx="114297" cy="147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666"/>
              <a:ext cx="114297" cy="1476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2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3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2887"/>
              <a:ext cx="2986004" cy="83009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062"/>
              <a:ext cx="1249328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6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7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2380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5882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8416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1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929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3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1605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6829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5718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3178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8401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5890"/>
              <a:ext cx="114297" cy="1476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888"/>
              <a:ext cx="114297" cy="1460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5554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975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3178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79847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75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6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7" name="TextBox 343"/>
            <p:cNvSpPr txBox="1">
              <a:spLocks noChangeArrowheads="1"/>
            </p:cNvSpPr>
            <p:nvPr/>
          </p:nvSpPr>
          <p:spPr bwMode="auto">
            <a:xfrm>
              <a:off x="244979" y="1433930"/>
              <a:ext cx="146957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higher than normal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616029" y="1107056"/>
              <a:ext cx="1012796" cy="623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600155" y="943576"/>
              <a:ext cx="6629213" cy="803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616029" y="1746690"/>
              <a:ext cx="3821005" cy="2283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481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508083" y="4359191"/>
              <a:ext cx="1920821" cy="12411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473462" y="2024230"/>
              <a:ext cx="4637745" cy="251452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519195" y="4359191"/>
              <a:ext cx="5306862" cy="122530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V="1">
              <a:off x="2428807" y="1478456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flipV="1">
              <a:off x="2890757" y="1684790"/>
              <a:ext cx="266692" cy="472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01917" y="1913344"/>
              <a:ext cx="277804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3914665" y="2122852"/>
              <a:ext cx="238118" cy="99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 flipV="1">
              <a:off x="4457574" y="2138724"/>
              <a:ext cx="266692" cy="423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4936986" y="2138724"/>
              <a:ext cx="227007" cy="644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flipV="1">
              <a:off x="5432272" y="2138724"/>
              <a:ext cx="233356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5862473" y="2138724"/>
              <a:ext cx="233355" cy="5761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24422" y="2181577"/>
              <a:ext cx="277805" cy="19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 flipV="1">
              <a:off x="6754623" y="2138724"/>
              <a:ext cx="228594" cy="714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 flipV="1">
              <a:off x="7200697" y="1833985"/>
              <a:ext cx="300030" cy="325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8626232" y="1564164"/>
              <a:ext cx="212719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8161108" y="1495915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542"/>
            <p:cNvGrpSpPr>
              <a:grpSpLocks/>
            </p:cNvGrpSpPr>
            <p:nvPr/>
          </p:nvGrpSpPr>
          <p:grpSpPr bwMode="auto">
            <a:xfrm>
              <a:off x="2573838" y="1496023"/>
              <a:ext cx="6640042" cy="1382644"/>
              <a:chOff x="2573838" y="1496023"/>
              <a:chExt cx="6640042" cy="1382644"/>
            </a:xfrm>
          </p:grpSpPr>
          <p:sp>
            <p:nvSpPr>
              <p:cNvPr id="487594" name="Line 44"/>
              <p:cNvSpPr>
                <a:spLocks noChangeShapeType="1"/>
              </p:cNvSpPr>
              <p:nvPr/>
            </p:nvSpPr>
            <p:spPr bwMode="auto">
              <a:xfrm>
                <a:off x="2573838" y="1512958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5" name="Line 45"/>
              <p:cNvSpPr>
                <a:spLocks noChangeShapeType="1"/>
              </p:cNvSpPr>
              <p:nvPr/>
            </p:nvSpPr>
            <p:spPr bwMode="auto">
              <a:xfrm>
                <a:off x="2660716" y="1516290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6" name="Line 46"/>
              <p:cNvSpPr>
                <a:spLocks noChangeShapeType="1"/>
              </p:cNvSpPr>
              <p:nvPr/>
            </p:nvSpPr>
            <p:spPr bwMode="auto">
              <a:xfrm>
                <a:off x="2752423" y="1526282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7" name="Line 47"/>
              <p:cNvSpPr>
                <a:spLocks noChangeShapeType="1"/>
              </p:cNvSpPr>
              <p:nvPr/>
            </p:nvSpPr>
            <p:spPr bwMode="auto">
              <a:xfrm>
                <a:off x="2844128" y="1546268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8" name="Line 48"/>
              <p:cNvSpPr>
                <a:spLocks noChangeShapeType="1"/>
              </p:cNvSpPr>
              <p:nvPr/>
            </p:nvSpPr>
            <p:spPr bwMode="auto">
              <a:xfrm>
                <a:off x="2935833" y="1569585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9" name="Line 49"/>
              <p:cNvSpPr>
                <a:spLocks noChangeShapeType="1"/>
              </p:cNvSpPr>
              <p:nvPr/>
            </p:nvSpPr>
            <p:spPr bwMode="auto">
              <a:xfrm>
                <a:off x="3027537" y="1599565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0" name="Line 50"/>
              <p:cNvSpPr>
                <a:spLocks noChangeShapeType="1"/>
              </p:cNvSpPr>
              <p:nvPr/>
            </p:nvSpPr>
            <p:spPr bwMode="auto">
              <a:xfrm>
                <a:off x="3114414" y="1636206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1" name="Line 51"/>
              <p:cNvSpPr>
                <a:spLocks noChangeShapeType="1"/>
              </p:cNvSpPr>
              <p:nvPr/>
            </p:nvSpPr>
            <p:spPr bwMode="auto">
              <a:xfrm>
                <a:off x="3206121" y="1679508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2" name="Line 52"/>
              <p:cNvSpPr>
                <a:spLocks noChangeShapeType="1"/>
              </p:cNvSpPr>
              <p:nvPr/>
            </p:nvSpPr>
            <p:spPr bwMode="auto">
              <a:xfrm>
                <a:off x="3297826" y="1726142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3" name="Line 53"/>
              <p:cNvSpPr>
                <a:spLocks noChangeShapeType="1"/>
              </p:cNvSpPr>
              <p:nvPr/>
            </p:nvSpPr>
            <p:spPr bwMode="auto">
              <a:xfrm>
                <a:off x="3389532" y="1779438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4" name="Line 54"/>
              <p:cNvSpPr>
                <a:spLocks noChangeShapeType="1"/>
              </p:cNvSpPr>
              <p:nvPr/>
            </p:nvSpPr>
            <p:spPr bwMode="auto">
              <a:xfrm>
                <a:off x="3481236" y="1836065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5" name="Line 55"/>
              <p:cNvSpPr>
                <a:spLocks noChangeShapeType="1"/>
              </p:cNvSpPr>
              <p:nvPr/>
            </p:nvSpPr>
            <p:spPr bwMode="auto">
              <a:xfrm>
                <a:off x="3568114" y="189602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6" name="Line 56"/>
              <p:cNvSpPr>
                <a:spLocks noChangeShapeType="1"/>
              </p:cNvSpPr>
              <p:nvPr/>
            </p:nvSpPr>
            <p:spPr bwMode="auto">
              <a:xfrm>
                <a:off x="3659819" y="195931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7" name="Line 57"/>
              <p:cNvSpPr>
                <a:spLocks noChangeShapeType="1"/>
              </p:cNvSpPr>
              <p:nvPr/>
            </p:nvSpPr>
            <p:spPr bwMode="auto">
              <a:xfrm>
                <a:off x="3751525" y="202593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8" name="Line 58"/>
              <p:cNvSpPr>
                <a:spLocks noChangeShapeType="1"/>
              </p:cNvSpPr>
              <p:nvPr/>
            </p:nvSpPr>
            <p:spPr bwMode="auto">
              <a:xfrm>
                <a:off x="3843229" y="209255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9" name="Line 59"/>
              <p:cNvSpPr>
                <a:spLocks noChangeShapeType="1"/>
              </p:cNvSpPr>
              <p:nvPr/>
            </p:nvSpPr>
            <p:spPr bwMode="auto">
              <a:xfrm>
                <a:off x="3934934" y="2162503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0" name="Line 60"/>
              <p:cNvSpPr>
                <a:spLocks noChangeShapeType="1"/>
              </p:cNvSpPr>
              <p:nvPr/>
            </p:nvSpPr>
            <p:spPr bwMode="auto">
              <a:xfrm>
                <a:off x="4021814" y="222912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1" name="Line 61"/>
              <p:cNvSpPr>
                <a:spLocks noChangeShapeType="1"/>
              </p:cNvSpPr>
              <p:nvPr/>
            </p:nvSpPr>
            <p:spPr bwMode="auto">
              <a:xfrm>
                <a:off x="4113518" y="22990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2" name="Line 62"/>
              <p:cNvSpPr>
                <a:spLocks noChangeShapeType="1"/>
              </p:cNvSpPr>
              <p:nvPr/>
            </p:nvSpPr>
            <p:spPr bwMode="auto">
              <a:xfrm>
                <a:off x="4205223" y="2365693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3" name="Line 63"/>
              <p:cNvSpPr>
                <a:spLocks noChangeShapeType="1"/>
              </p:cNvSpPr>
              <p:nvPr/>
            </p:nvSpPr>
            <p:spPr bwMode="auto">
              <a:xfrm>
                <a:off x="4296929" y="2432312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4" name="Line 64"/>
              <p:cNvSpPr>
                <a:spLocks noChangeShapeType="1"/>
              </p:cNvSpPr>
              <p:nvPr/>
            </p:nvSpPr>
            <p:spPr bwMode="auto">
              <a:xfrm>
                <a:off x="4388633" y="249560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5" name="Line 65"/>
              <p:cNvSpPr>
                <a:spLocks noChangeShapeType="1"/>
              </p:cNvSpPr>
              <p:nvPr/>
            </p:nvSpPr>
            <p:spPr bwMode="auto">
              <a:xfrm>
                <a:off x="4475511" y="2555560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6" name="Line 66"/>
              <p:cNvSpPr>
                <a:spLocks noChangeShapeType="1"/>
              </p:cNvSpPr>
              <p:nvPr/>
            </p:nvSpPr>
            <p:spPr bwMode="auto">
              <a:xfrm>
                <a:off x="4567216" y="2612186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7" name="Line 67"/>
              <p:cNvSpPr>
                <a:spLocks noChangeShapeType="1"/>
              </p:cNvSpPr>
              <p:nvPr/>
            </p:nvSpPr>
            <p:spPr bwMode="auto">
              <a:xfrm>
                <a:off x="4658922" y="266548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8" name="Line 68"/>
              <p:cNvSpPr>
                <a:spLocks noChangeShapeType="1"/>
              </p:cNvSpPr>
              <p:nvPr/>
            </p:nvSpPr>
            <p:spPr bwMode="auto">
              <a:xfrm>
                <a:off x="4750627" y="2712117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9" name="Line 69"/>
              <p:cNvSpPr>
                <a:spLocks noChangeShapeType="1"/>
              </p:cNvSpPr>
              <p:nvPr/>
            </p:nvSpPr>
            <p:spPr bwMode="auto">
              <a:xfrm>
                <a:off x="4837506" y="2755421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0" name="Line 70"/>
              <p:cNvSpPr>
                <a:spLocks noChangeShapeType="1"/>
              </p:cNvSpPr>
              <p:nvPr/>
            </p:nvSpPr>
            <p:spPr bwMode="auto">
              <a:xfrm>
                <a:off x="4929211" y="2792061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1" name="Line 71"/>
              <p:cNvSpPr>
                <a:spLocks noChangeShapeType="1"/>
              </p:cNvSpPr>
              <p:nvPr/>
            </p:nvSpPr>
            <p:spPr bwMode="auto">
              <a:xfrm>
                <a:off x="5020915" y="2822039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2" name="Line 72"/>
              <p:cNvSpPr>
                <a:spLocks noChangeShapeType="1"/>
              </p:cNvSpPr>
              <p:nvPr/>
            </p:nvSpPr>
            <p:spPr bwMode="auto">
              <a:xfrm>
                <a:off x="5112620" y="2845356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3" name="Line 73"/>
              <p:cNvSpPr>
                <a:spLocks noChangeShapeType="1"/>
              </p:cNvSpPr>
              <p:nvPr/>
            </p:nvSpPr>
            <p:spPr bwMode="auto">
              <a:xfrm>
                <a:off x="520432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4" name="Line 74"/>
              <p:cNvSpPr>
                <a:spLocks noChangeShapeType="1"/>
              </p:cNvSpPr>
              <p:nvPr/>
            </p:nvSpPr>
            <p:spPr bwMode="auto">
              <a:xfrm>
                <a:off x="5296030" y="28753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5" name="Line 75"/>
              <p:cNvSpPr>
                <a:spLocks noChangeShapeType="1"/>
              </p:cNvSpPr>
              <p:nvPr/>
            </p:nvSpPr>
            <p:spPr bwMode="auto">
              <a:xfrm flipV="1">
                <a:off x="5382910" y="2875336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6" name="Line 76"/>
              <p:cNvSpPr>
                <a:spLocks noChangeShapeType="1"/>
              </p:cNvSpPr>
              <p:nvPr/>
            </p:nvSpPr>
            <p:spPr bwMode="auto">
              <a:xfrm flipV="1">
                <a:off x="547461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7" name="Line 77"/>
              <p:cNvSpPr>
                <a:spLocks noChangeShapeType="1"/>
              </p:cNvSpPr>
              <p:nvPr/>
            </p:nvSpPr>
            <p:spPr bwMode="auto">
              <a:xfrm flipV="1">
                <a:off x="5566319" y="284868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8" name="Line 78"/>
              <p:cNvSpPr>
                <a:spLocks noChangeShapeType="1"/>
              </p:cNvSpPr>
              <p:nvPr/>
            </p:nvSpPr>
            <p:spPr bwMode="auto">
              <a:xfrm flipV="1">
                <a:off x="5658023" y="2825371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9" name="Line 79"/>
              <p:cNvSpPr>
                <a:spLocks noChangeShapeType="1"/>
              </p:cNvSpPr>
              <p:nvPr/>
            </p:nvSpPr>
            <p:spPr bwMode="auto">
              <a:xfrm flipV="1">
                <a:off x="5749728" y="279539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0" name="Line 80"/>
              <p:cNvSpPr>
                <a:spLocks noChangeShapeType="1"/>
              </p:cNvSpPr>
              <p:nvPr/>
            </p:nvSpPr>
            <p:spPr bwMode="auto">
              <a:xfrm flipV="1">
                <a:off x="5836607" y="2758752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1" name="Line 81"/>
              <p:cNvSpPr>
                <a:spLocks noChangeShapeType="1"/>
              </p:cNvSpPr>
              <p:nvPr/>
            </p:nvSpPr>
            <p:spPr bwMode="auto">
              <a:xfrm flipV="1">
                <a:off x="5928313" y="2718779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2" name="Line 82"/>
              <p:cNvSpPr>
                <a:spLocks noChangeShapeType="1"/>
              </p:cNvSpPr>
              <p:nvPr/>
            </p:nvSpPr>
            <p:spPr bwMode="auto">
              <a:xfrm flipV="1">
                <a:off x="6020018" y="2672145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3" name="Line 83"/>
              <p:cNvSpPr>
                <a:spLocks noChangeShapeType="1"/>
              </p:cNvSpPr>
              <p:nvPr/>
            </p:nvSpPr>
            <p:spPr bwMode="auto">
              <a:xfrm flipV="1">
                <a:off x="6111723" y="2618848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4" name="Line 84"/>
              <p:cNvSpPr>
                <a:spLocks noChangeShapeType="1"/>
              </p:cNvSpPr>
              <p:nvPr/>
            </p:nvSpPr>
            <p:spPr bwMode="auto">
              <a:xfrm flipV="1">
                <a:off x="6203427" y="2562221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5" name="Line 85"/>
              <p:cNvSpPr>
                <a:spLocks noChangeShapeType="1"/>
              </p:cNvSpPr>
              <p:nvPr/>
            </p:nvSpPr>
            <p:spPr bwMode="auto">
              <a:xfrm flipV="1">
                <a:off x="6290306" y="2502263"/>
                <a:ext cx="91705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6" name="Line 86"/>
              <p:cNvSpPr>
                <a:spLocks noChangeShapeType="1"/>
              </p:cNvSpPr>
              <p:nvPr/>
            </p:nvSpPr>
            <p:spPr bwMode="auto">
              <a:xfrm flipV="1">
                <a:off x="6382011" y="2438974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7" name="Line 87"/>
              <p:cNvSpPr>
                <a:spLocks noChangeShapeType="1"/>
              </p:cNvSpPr>
              <p:nvPr/>
            </p:nvSpPr>
            <p:spPr bwMode="auto">
              <a:xfrm flipV="1">
                <a:off x="6473717" y="2372355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8" name="Line 88"/>
              <p:cNvSpPr>
                <a:spLocks noChangeShapeType="1"/>
              </p:cNvSpPr>
              <p:nvPr/>
            </p:nvSpPr>
            <p:spPr bwMode="auto">
              <a:xfrm flipV="1">
                <a:off x="6565422" y="2305736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9" name="Line 89"/>
              <p:cNvSpPr>
                <a:spLocks noChangeShapeType="1"/>
              </p:cNvSpPr>
              <p:nvPr/>
            </p:nvSpPr>
            <p:spPr bwMode="auto">
              <a:xfrm flipV="1">
                <a:off x="6657126" y="2235785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0" name="Line 90"/>
              <p:cNvSpPr>
                <a:spLocks noChangeShapeType="1"/>
              </p:cNvSpPr>
              <p:nvPr/>
            </p:nvSpPr>
            <p:spPr bwMode="auto">
              <a:xfrm flipV="1">
                <a:off x="6748831" y="2169165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1" name="Line 91"/>
              <p:cNvSpPr>
                <a:spLocks noChangeShapeType="1"/>
              </p:cNvSpPr>
              <p:nvPr/>
            </p:nvSpPr>
            <p:spPr bwMode="auto">
              <a:xfrm flipV="1">
                <a:off x="6835710" y="2099214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2" name="Line 92"/>
              <p:cNvSpPr>
                <a:spLocks noChangeShapeType="1"/>
              </p:cNvSpPr>
              <p:nvPr/>
            </p:nvSpPr>
            <p:spPr bwMode="auto">
              <a:xfrm flipV="1">
                <a:off x="6927415" y="203259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3" name="Line 93"/>
              <p:cNvSpPr>
                <a:spLocks noChangeShapeType="1"/>
              </p:cNvSpPr>
              <p:nvPr/>
            </p:nvSpPr>
            <p:spPr bwMode="auto">
              <a:xfrm flipV="1">
                <a:off x="7019119" y="19659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4" name="Line 94"/>
              <p:cNvSpPr>
                <a:spLocks noChangeShapeType="1"/>
              </p:cNvSpPr>
              <p:nvPr/>
            </p:nvSpPr>
            <p:spPr bwMode="auto">
              <a:xfrm flipV="1">
                <a:off x="7110826" y="190268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5" name="Line 95"/>
              <p:cNvSpPr>
                <a:spLocks noChangeShapeType="1"/>
              </p:cNvSpPr>
              <p:nvPr/>
            </p:nvSpPr>
            <p:spPr bwMode="auto">
              <a:xfrm flipV="1">
                <a:off x="7202530" y="184272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6" name="Line 33"/>
              <p:cNvSpPr>
                <a:spLocks noChangeShapeType="1"/>
              </p:cNvSpPr>
              <p:nvPr/>
            </p:nvSpPr>
            <p:spPr bwMode="auto">
              <a:xfrm flipH="1" flipV="1">
                <a:off x="9127001" y="181246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7" name="Line 34"/>
              <p:cNvSpPr>
                <a:spLocks noChangeShapeType="1"/>
              </p:cNvSpPr>
              <p:nvPr/>
            </p:nvSpPr>
            <p:spPr bwMode="auto">
              <a:xfrm flipH="1" flipV="1">
                <a:off x="9035296" y="1755841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8" name="Line 35"/>
              <p:cNvSpPr>
                <a:spLocks noChangeShapeType="1"/>
              </p:cNvSpPr>
              <p:nvPr/>
            </p:nvSpPr>
            <p:spPr bwMode="auto">
              <a:xfrm flipH="1" flipV="1">
                <a:off x="8943592" y="1705877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9" name="Line 36"/>
              <p:cNvSpPr>
                <a:spLocks noChangeShapeType="1"/>
              </p:cNvSpPr>
              <p:nvPr/>
            </p:nvSpPr>
            <p:spPr bwMode="auto">
              <a:xfrm flipH="1" flipV="1">
                <a:off x="8851886" y="1655912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0" name="Line 37"/>
              <p:cNvSpPr>
                <a:spLocks noChangeShapeType="1"/>
              </p:cNvSpPr>
              <p:nvPr/>
            </p:nvSpPr>
            <p:spPr bwMode="auto">
              <a:xfrm flipH="1" flipV="1">
                <a:off x="8760181" y="1615940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1" name="Line 38"/>
              <p:cNvSpPr>
                <a:spLocks noChangeShapeType="1"/>
              </p:cNvSpPr>
              <p:nvPr/>
            </p:nvSpPr>
            <p:spPr bwMode="auto">
              <a:xfrm flipH="1" flipV="1">
                <a:off x="8673304" y="157930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2" name="Line 39"/>
              <p:cNvSpPr>
                <a:spLocks noChangeShapeType="1"/>
              </p:cNvSpPr>
              <p:nvPr/>
            </p:nvSpPr>
            <p:spPr bwMode="auto">
              <a:xfrm flipH="1" flipV="1">
                <a:off x="8581597" y="1549319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3" name="Line 40"/>
              <p:cNvSpPr>
                <a:spLocks noChangeShapeType="1"/>
              </p:cNvSpPr>
              <p:nvPr/>
            </p:nvSpPr>
            <p:spPr bwMode="auto">
              <a:xfrm flipH="1" flipV="1">
                <a:off x="8489892" y="152600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4" name="Line 41"/>
              <p:cNvSpPr>
                <a:spLocks noChangeShapeType="1"/>
              </p:cNvSpPr>
              <p:nvPr/>
            </p:nvSpPr>
            <p:spPr bwMode="auto">
              <a:xfrm flipH="1" flipV="1">
                <a:off x="8398187" y="150934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5" name="Line 42"/>
              <p:cNvSpPr>
                <a:spLocks noChangeShapeType="1"/>
              </p:cNvSpPr>
              <p:nvPr/>
            </p:nvSpPr>
            <p:spPr bwMode="auto">
              <a:xfrm flipH="1" flipV="1">
                <a:off x="8306482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6" name="Line 43"/>
              <p:cNvSpPr>
                <a:spLocks noChangeShapeType="1"/>
              </p:cNvSpPr>
              <p:nvPr/>
            </p:nvSpPr>
            <p:spPr bwMode="auto">
              <a:xfrm flipH="1" flipV="1">
                <a:off x="8214778" y="1496023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7" name="Line 44"/>
              <p:cNvSpPr>
                <a:spLocks noChangeShapeType="1"/>
              </p:cNvSpPr>
              <p:nvPr/>
            </p:nvSpPr>
            <p:spPr bwMode="auto">
              <a:xfrm flipH="1">
                <a:off x="8127900" y="1496023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8" name="Line 45"/>
              <p:cNvSpPr>
                <a:spLocks noChangeShapeType="1"/>
              </p:cNvSpPr>
              <p:nvPr/>
            </p:nvSpPr>
            <p:spPr bwMode="auto">
              <a:xfrm flipH="1">
                <a:off x="8036194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9" name="Line 46"/>
              <p:cNvSpPr>
                <a:spLocks noChangeShapeType="1"/>
              </p:cNvSpPr>
              <p:nvPr/>
            </p:nvSpPr>
            <p:spPr bwMode="auto">
              <a:xfrm flipH="1">
                <a:off x="7944488" y="1509347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0" name="Line 47"/>
              <p:cNvSpPr>
                <a:spLocks noChangeShapeType="1"/>
              </p:cNvSpPr>
              <p:nvPr/>
            </p:nvSpPr>
            <p:spPr bwMode="auto">
              <a:xfrm flipH="1">
                <a:off x="7852783" y="152933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1" name="Line 48"/>
              <p:cNvSpPr>
                <a:spLocks noChangeShapeType="1"/>
              </p:cNvSpPr>
              <p:nvPr/>
            </p:nvSpPr>
            <p:spPr bwMode="auto">
              <a:xfrm flipH="1">
                <a:off x="7761078" y="1552650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2" name="Line 49"/>
              <p:cNvSpPr>
                <a:spLocks noChangeShapeType="1"/>
              </p:cNvSpPr>
              <p:nvPr/>
            </p:nvSpPr>
            <p:spPr bwMode="auto">
              <a:xfrm flipH="1">
                <a:off x="7674201" y="158263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3" name="Line 50"/>
              <p:cNvSpPr>
                <a:spLocks noChangeShapeType="1"/>
              </p:cNvSpPr>
              <p:nvPr/>
            </p:nvSpPr>
            <p:spPr bwMode="auto">
              <a:xfrm flipH="1">
                <a:off x="7582495" y="1619271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4" name="Line 51"/>
              <p:cNvSpPr>
                <a:spLocks noChangeShapeType="1"/>
              </p:cNvSpPr>
              <p:nvPr/>
            </p:nvSpPr>
            <p:spPr bwMode="auto">
              <a:xfrm flipH="1">
                <a:off x="7490790" y="166257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5" name="Line 52"/>
              <p:cNvSpPr>
                <a:spLocks noChangeShapeType="1"/>
              </p:cNvSpPr>
              <p:nvPr/>
            </p:nvSpPr>
            <p:spPr bwMode="auto">
              <a:xfrm flipH="1">
                <a:off x="7399085" y="1709207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6" name="Line 53"/>
              <p:cNvSpPr>
                <a:spLocks noChangeShapeType="1"/>
              </p:cNvSpPr>
              <p:nvPr/>
            </p:nvSpPr>
            <p:spPr bwMode="auto">
              <a:xfrm flipH="1">
                <a:off x="7307379" y="1771735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7" name="Line 54"/>
              <p:cNvSpPr>
                <a:spLocks noChangeShapeType="1"/>
              </p:cNvSpPr>
              <p:nvPr/>
            </p:nvSpPr>
            <p:spPr bwMode="auto">
              <a:xfrm flipH="1">
                <a:off x="7220501" y="183074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 flipV="1">
              <a:off x="7710271" y="1580036"/>
              <a:ext cx="214306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395471" y="5890821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857419" y="5890821"/>
              <a:ext cx="265106" cy="474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2" name="Rectangle 441"/>
            <p:cNvSpPr/>
            <p:nvPr/>
          </p:nvSpPr>
          <p:spPr>
            <a:xfrm flipV="1">
              <a:off x="3368580" y="5909867"/>
              <a:ext cx="276217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79741" y="5825746"/>
              <a:ext cx="239706" cy="1015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422650" y="5486089"/>
              <a:ext cx="268280" cy="4237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903650" y="5267058"/>
              <a:ext cx="227006" cy="6428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98936" y="5205159"/>
              <a:ext cx="233355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29136" y="5333720"/>
              <a:ext cx="233356" cy="5761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8" name="Rectangle 447"/>
            <p:cNvSpPr/>
            <p:nvPr/>
          </p:nvSpPr>
          <p:spPr>
            <a:xfrm flipV="1">
              <a:off x="6291086" y="5674965"/>
              <a:ext cx="277804" cy="19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721286" y="5838444"/>
              <a:ext cx="228594" cy="71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167361" y="5889234"/>
              <a:ext cx="300029" cy="3253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591308" y="5884473"/>
              <a:ext cx="214307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127771" y="5892408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541"/>
            <p:cNvGrpSpPr>
              <a:grpSpLocks/>
            </p:cNvGrpSpPr>
            <p:nvPr/>
          </p:nvGrpSpPr>
          <p:grpSpPr bwMode="auto">
            <a:xfrm>
              <a:off x="2539993" y="5170636"/>
              <a:ext cx="6640101" cy="1382644"/>
              <a:chOff x="2539993" y="5170636"/>
              <a:chExt cx="6640101" cy="1382644"/>
            </a:xfrm>
          </p:grpSpPr>
          <p:sp>
            <p:nvSpPr>
              <p:cNvPr id="487520" name="Line 44"/>
              <p:cNvSpPr>
                <a:spLocks noChangeShapeType="1"/>
              </p:cNvSpPr>
              <p:nvPr/>
            </p:nvSpPr>
            <p:spPr bwMode="auto">
              <a:xfrm flipV="1">
                <a:off x="2539993" y="6533014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1" name="Line 45"/>
              <p:cNvSpPr>
                <a:spLocks noChangeShapeType="1"/>
              </p:cNvSpPr>
              <p:nvPr/>
            </p:nvSpPr>
            <p:spPr bwMode="auto">
              <a:xfrm flipV="1">
                <a:off x="2626871" y="6523020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2" name="Line 46"/>
              <p:cNvSpPr>
                <a:spLocks noChangeShapeType="1"/>
              </p:cNvSpPr>
              <p:nvPr/>
            </p:nvSpPr>
            <p:spPr bwMode="auto">
              <a:xfrm flipV="1">
                <a:off x="2718579" y="6503034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3" name="Line 47"/>
              <p:cNvSpPr>
                <a:spLocks noChangeShapeType="1"/>
              </p:cNvSpPr>
              <p:nvPr/>
            </p:nvSpPr>
            <p:spPr bwMode="auto">
              <a:xfrm flipV="1">
                <a:off x="2810285" y="6479718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4" name="Line 48"/>
              <p:cNvSpPr>
                <a:spLocks noChangeShapeType="1"/>
              </p:cNvSpPr>
              <p:nvPr/>
            </p:nvSpPr>
            <p:spPr bwMode="auto">
              <a:xfrm flipV="1">
                <a:off x="2901991" y="6449739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5" name="Line 49"/>
              <p:cNvSpPr>
                <a:spLocks noChangeShapeType="1"/>
              </p:cNvSpPr>
              <p:nvPr/>
            </p:nvSpPr>
            <p:spPr bwMode="auto">
              <a:xfrm flipV="1">
                <a:off x="2993696" y="6413098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6" name="Line 50"/>
              <p:cNvSpPr>
                <a:spLocks noChangeShapeType="1"/>
              </p:cNvSpPr>
              <p:nvPr/>
            </p:nvSpPr>
            <p:spPr bwMode="auto">
              <a:xfrm flipV="1">
                <a:off x="3080574" y="6369794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7" name="Line 51"/>
              <p:cNvSpPr>
                <a:spLocks noChangeShapeType="1"/>
              </p:cNvSpPr>
              <p:nvPr/>
            </p:nvSpPr>
            <p:spPr bwMode="auto">
              <a:xfrm flipV="1">
                <a:off x="3172281" y="6323161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8" name="Line 52"/>
              <p:cNvSpPr>
                <a:spLocks noChangeShapeType="1"/>
              </p:cNvSpPr>
              <p:nvPr/>
            </p:nvSpPr>
            <p:spPr bwMode="auto">
              <a:xfrm flipV="1">
                <a:off x="3263987" y="6269864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9" name="Line 53"/>
              <p:cNvSpPr>
                <a:spLocks noChangeShapeType="1"/>
              </p:cNvSpPr>
              <p:nvPr/>
            </p:nvSpPr>
            <p:spPr bwMode="auto">
              <a:xfrm flipV="1">
                <a:off x="3355694" y="6213238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0" name="Line 54"/>
              <p:cNvSpPr>
                <a:spLocks noChangeShapeType="1"/>
              </p:cNvSpPr>
              <p:nvPr/>
            </p:nvSpPr>
            <p:spPr bwMode="auto">
              <a:xfrm flipV="1">
                <a:off x="3447399" y="6153280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1" name="Line 55"/>
              <p:cNvSpPr>
                <a:spLocks noChangeShapeType="1"/>
              </p:cNvSpPr>
              <p:nvPr/>
            </p:nvSpPr>
            <p:spPr bwMode="auto">
              <a:xfrm flipV="1">
                <a:off x="3534278" y="608999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2" name="Line 56"/>
              <p:cNvSpPr>
                <a:spLocks noChangeShapeType="1"/>
              </p:cNvSpPr>
              <p:nvPr/>
            </p:nvSpPr>
            <p:spPr bwMode="auto">
              <a:xfrm flipV="1">
                <a:off x="3625984" y="602337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3" name="Line 57"/>
              <p:cNvSpPr>
                <a:spLocks noChangeShapeType="1"/>
              </p:cNvSpPr>
              <p:nvPr/>
            </p:nvSpPr>
            <p:spPr bwMode="auto">
              <a:xfrm flipV="1">
                <a:off x="3717690" y="595675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4" name="Line 58"/>
              <p:cNvSpPr>
                <a:spLocks noChangeShapeType="1"/>
              </p:cNvSpPr>
              <p:nvPr/>
            </p:nvSpPr>
            <p:spPr bwMode="auto">
              <a:xfrm flipV="1">
                <a:off x="3809395" y="588680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5" name="Line 59"/>
              <p:cNvSpPr>
                <a:spLocks noChangeShapeType="1"/>
              </p:cNvSpPr>
              <p:nvPr/>
            </p:nvSpPr>
            <p:spPr bwMode="auto">
              <a:xfrm flipV="1">
                <a:off x="3901101" y="5820180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6" name="Line 60"/>
              <p:cNvSpPr>
                <a:spLocks noChangeShapeType="1"/>
              </p:cNvSpPr>
              <p:nvPr/>
            </p:nvSpPr>
            <p:spPr bwMode="auto">
              <a:xfrm flipV="1">
                <a:off x="3987982" y="575023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7" name="Line 61"/>
              <p:cNvSpPr>
                <a:spLocks noChangeShapeType="1"/>
              </p:cNvSpPr>
              <p:nvPr/>
            </p:nvSpPr>
            <p:spPr bwMode="auto">
              <a:xfrm flipV="1">
                <a:off x="4079687" y="56836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8" name="Line 62"/>
              <p:cNvSpPr>
                <a:spLocks noChangeShapeType="1"/>
              </p:cNvSpPr>
              <p:nvPr/>
            </p:nvSpPr>
            <p:spPr bwMode="auto">
              <a:xfrm flipV="1">
                <a:off x="4171393" y="5616990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9" name="Line 63"/>
              <p:cNvSpPr>
                <a:spLocks noChangeShapeType="1"/>
              </p:cNvSpPr>
              <p:nvPr/>
            </p:nvSpPr>
            <p:spPr bwMode="auto">
              <a:xfrm flipV="1">
                <a:off x="4263099" y="5553701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0" name="Line 64"/>
              <p:cNvSpPr>
                <a:spLocks noChangeShapeType="1"/>
              </p:cNvSpPr>
              <p:nvPr/>
            </p:nvSpPr>
            <p:spPr bwMode="auto">
              <a:xfrm flipV="1">
                <a:off x="4354804" y="549374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1" name="Line 65"/>
              <p:cNvSpPr>
                <a:spLocks noChangeShapeType="1"/>
              </p:cNvSpPr>
              <p:nvPr/>
            </p:nvSpPr>
            <p:spPr bwMode="auto">
              <a:xfrm flipV="1">
                <a:off x="4441683" y="5437116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2" name="Line 66"/>
              <p:cNvSpPr>
                <a:spLocks noChangeShapeType="1"/>
              </p:cNvSpPr>
              <p:nvPr/>
            </p:nvSpPr>
            <p:spPr bwMode="auto">
              <a:xfrm flipV="1">
                <a:off x="4533389" y="5383820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3" name="Line 67"/>
              <p:cNvSpPr>
                <a:spLocks noChangeShapeType="1"/>
              </p:cNvSpPr>
              <p:nvPr/>
            </p:nvSpPr>
            <p:spPr bwMode="auto">
              <a:xfrm flipV="1">
                <a:off x="4625096" y="533718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4" name="Line 68"/>
              <p:cNvSpPr>
                <a:spLocks noChangeShapeType="1"/>
              </p:cNvSpPr>
              <p:nvPr/>
            </p:nvSpPr>
            <p:spPr bwMode="auto">
              <a:xfrm flipV="1">
                <a:off x="4716802" y="5293883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5" name="Line 69"/>
              <p:cNvSpPr>
                <a:spLocks noChangeShapeType="1"/>
              </p:cNvSpPr>
              <p:nvPr/>
            </p:nvSpPr>
            <p:spPr bwMode="auto">
              <a:xfrm flipV="1">
                <a:off x="4803681" y="5257242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6" name="Line 70"/>
              <p:cNvSpPr>
                <a:spLocks noChangeShapeType="1"/>
              </p:cNvSpPr>
              <p:nvPr/>
            </p:nvSpPr>
            <p:spPr bwMode="auto">
              <a:xfrm flipV="1">
                <a:off x="4895387" y="5227263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7" name="Line 71"/>
              <p:cNvSpPr>
                <a:spLocks noChangeShapeType="1"/>
              </p:cNvSpPr>
              <p:nvPr/>
            </p:nvSpPr>
            <p:spPr bwMode="auto">
              <a:xfrm flipV="1">
                <a:off x="4987092" y="5203947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8" name="Line 72"/>
              <p:cNvSpPr>
                <a:spLocks noChangeShapeType="1"/>
              </p:cNvSpPr>
              <p:nvPr/>
            </p:nvSpPr>
            <p:spPr bwMode="auto">
              <a:xfrm flipV="1">
                <a:off x="5078798" y="5183960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9" name="Line 73"/>
              <p:cNvSpPr>
                <a:spLocks noChangeShapeType="1"/>
              </p:cNvSpPr>
              <p:nvPr/>
            </p:nvSpPr>
            <p:spPr bwMode="auto">
              <a:xfrm flipV="1">
                <a:off x="5170503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0" name="Line 74"/>
              <p:cNvSpPr>
                <a:spLocks noChangeShapeType="1"/>
              </p:cNvSpPr>
              <p:nvPr/>
            </p:nvSpPr>
            <p:spPr bwMode="auto">
              <a:xfrm flipV="1">
                <a:off x="5262210" y="51706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1" name="Line 75"/>
              <p:cNvSpPr>
                <a:spLocks noChangeShapeType="1"/>
              </p:cNvSpPr>
              <p:nvPr/>
            </p:nvSpPr>
            <p:spPr bwMode="auto">
              <a:xfrm>
                <a:off x="5349090" y="5170636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2" name="Line 76"/>
              <p:cNvSpPr>
                <a:spLocks noChangeShapeType="1"/>
              </p:cNvSpPr>
              <p:nvPr/>
            </p:nvSpPr>
            <p:spPr bwMode="auto">
              <a:xfrm>
                <a:off x="5440795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3" name="Line 77"/>
              <p:cNvSpPr>
                <a:spLocks noChangeShapeType="1"/>
              </p:cNvSpPr>
              <p:nvPr/>
            </p:nvSpPr>
            <p:spPr bwMode="auto">
              <a:xfrm>
                <a:off x="5532501" y="518396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4" name="Line 78"/>
              <p:cNvSpPr>
                <a:spLocks noChangeShapeType="1"/>
              </p:cNvSpPr>
              <p:nvPr/>
            </p:nvSpPr>
            <p:spPr bwMode="auto">
              <a:xfrm>
                <a:off x="5624206" y="5200615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5" name="Line 79"/>
              <p:cNvSpPr>
                <a:spLocks noChangeShapeType="1"/>
              </p:cNvSpPr>
              <p:nvPr/>
            </p:nvSpPr>
            <p:spPr bwMode="auto">
              <a:xfrm>
                <a:off x="5715912" y="522393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6" name="Line 80"/>
              <p:cNvSpPr>
                <a:spLocks noChangeShapeType="1"/>
              </p:cNvSpPr>
              <p:nvPr/>
            </p:nvSpPr>
            <p:spPr bwMode="auto">
              <a:xfrm>
                <a:off x="5802791" y="5253911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7" name="Line 81"/>
              <p:cNvSpPr>
                <a:spLocks noChangeShapeType="1"/>
              </p:cNvSpPr>
              <p:nvPr/>
            </p:nvSpPr>
            <p:spPr bwMode="auto">
              <a:xfrm>
                <a:off x="5894498" y="5290552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8" name="Line 82"/>
              <p:cNvSpPr>
                <a:spLocks noChangeShapeType="1"/>
              </p:cNvSpPr>
              <p:nvPr/>
            </p:nvSpPr>
            <p:spPr bwMode="auto">
              <a:xfrm>
                <a:off x="5986204" y="5330524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9" name="Line 83"/>
              <p:cNvSpPr>
                <a:spLocks noChangeShapeType="1"/>
              </p:cNvSpPr>
              <p:nvPr/>
            </p:nvSpPr>
            <p:spPr bwMode="auto">
              <a:xfrm>
                <a:off x="6077910" y="5377158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0" name="Line 84"/>
              <p:cNvSpPr>
                <a:spLocks noChangeShapeType="1"/>
              </p:cNvSpPr>
              <p:nvPr/>
            </p:nvSpPr>
            <p:spPr bwMode="auto">
              <a:xfrm>
                <a:off x="6169615" y="5430455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1" name="Line 85"/>
              <p:cNvSpPr>
                <a:spLocks noChangeShapeType="1"/>
              </p:cNvSpPr>
              <p:nvPr/>
            </p:nvSpPr>
            <p:spPr bwMode="auto">
              <a:xfrm>
                <a:off x="6256494" y="5487082"/>
                <a:ext cx="91706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2" name="Line 86"/>
              <p:cNvSpPr>
                <a:spLocks noChangeShapeType="1"/>
              </p:cNvSpPr>
              <p:nvPr/>
            </p:nvSpPr>
            <p:spPr bwMode="auto">
              <a:xfrm>
                <a:off x="6348200" y="5547039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3" name="Line 87"/>
              <p:cNvSpPr>
                <a:spLocks noChangeShapeType="1"/>
              </p:cNvSpPr>
              <p:nvPr/>
            </p:nvSpPr>
            <p:spPr bwMode="auto">
              <a:xfrm>
                <a:off x="6439907" y="5610328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4" name="Line 88"/>
              <p:cNvSpPr>
                <a:spLocks noChangeShapeType="1"/>
              </p:cNvSpPr>
              <p:nvPr/>
            </p:nvSpPr>
            <p:spPr bwMode="auto">
              <a:xfrm>
                <a:off x="6531613" y="5676947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5" name="Line 89"/>
              <p:cNvSpPr>
                <a:spLocks noChangeShapeType="1"/>
              </p:cNvSpPr>
              <p:nvPr/>
            </p:nvSpPr>
            <p:spPr bwMode="auto">
              <a:xfrm>
                <a:off x="6623318" y="5743568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6" name="Line 90"/>
              <p:cNvSpPr>
                <a:spLocks noChangeShapeType="1"/>
              </p:cNvSpPr>
              <p:nvPr/>
            </p:nvSpPr>
            <p:spPr bwMode="auto">
              <a:xfrm>
                <a:off x="6715024" y="5813518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7" name="Line 91"/>
              <p:cNvSpPr>
                <a:spLocks noChangeShapeType="1"/>
              </p:cNvSpPr>
              <p:nvPr/>
            </p:nvSpPr>
            <p:spPr bwMode="auto">
              <a:xfrm>
                <a:off x="6801903" y="5880139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8" name="Line 92"/>
              <p:cNvSpPr>
                <a:spLocks noChangeShapeType="1"/>
              </p:cNvSpPr>
              <p:nvPr/>
            </p:nvSpPr>
            <p:spPr bwMode="auto">
              <a:xfrm>
                <a:off x="6893609" y="595008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9" name="Line 93"/>
              <p:cNvSpPr>
                <a:spLocks noChangeShapeType="1"/>
              </p:cNvSpPr>
              <p:nvPr/>
            </p:nvSpPr>
            <p:spPr bwMode="auto">
              <a:xfrm>
                <a:off x="6985314" y="60167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0" name="Line 94"/>
              <p:cNvSpPr>
                <a:spLocks noChangeShapeType="1"/>
              </p:cNvSpPr>
              <p:nvPr/>
            </p:nvSpPr>
            <p:spPr bwMode="auto">
              <a:xfrm>
                <a:off x="7077022" y="608333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1" name="Line 95"/>
              <p:cNvSpPr>
                <a:spLocks noChangeShapeType="1"/>
              </p:cNvSpPr>
              <p:nvPr/>
            </p:nvSpPr>
            <p:spPr bwMode="auto">
              <a:xfrm>
                <a:off x="7168727" y="614661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2" name="Line 33"/>
              <p:cNvSpPr>
                <a:spLocks noChangeShapeType="1"/>
              </p:cNvSpPr>
              <p:nvPr/>
            </p:nvSpPr>
            <p:spPr bwMode="auto">
              <a:xfrm flipH="1">
                <a:off x="9093215" y="617687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3" name="Line 34"/>
              <p:cNvSpPr>
                <a:spLocks noChangeShapeType="1"/>
              </p:cNvSpPr>
              <p:nvPr/>
            </p:nvSpPr>
            <p:spPr bwMode="auto">
              <a:xfrm flipH="1">
                <a:off x="9001509" y="6236835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4" name="Line 35"/>
              <p:cNvSpPr>
                <a:spLocks noChangeShapeType="1"/>
              </p:cNvSpPr>
              <p:nvPr/>
            </p:nvSpPr>
            <p:spPr bwMode="auto">
              <a:xfrm flipH="1">
                <a:off x="8909804" y="6293461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5" name="Line 36"/>
              <p:cNvSpPr>
                <a:spLocks noChangeShapeType="1"/>
              </p:cNvSpPr>
              <p:nvPr/>
            </p:nvSpPr>
            <p:spPr bwMode="auto">
              <a:xfrm flipH="1">
                <a:off x="8818097" y="6343426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6" name="Line 37"/>
              <p:cNvSpPr>
                <a:spLocks noChangeShapeType="1"/>
              </p:cNvSpPr>
              <p:nvPr/>
            </p:nvSpPr>
            <p:spPr bwMode="auto">
              <a:xfrm flipH="1">
                <a:off x="8726391" y="6393391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7" name="Line 38"/>
              <p:cNvSpPr>
                <a:spLocks noChangeShapeType="1"/>
              </p:cNvSpPr>
              <p:nvPr/>
            </p:nvSpPr>
            <p:spPr bwMode="auto">
              <a:xfrm flipH="1">
                <a:off x="8639514" y="643336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8" name="Line 39"/>
              <p:cNvSpPr>
                <a:spLocks noChangeShapeType="1"/>
              </p:cNvSpPr>
              <p:nvPr/>
            </p:nvSpPr>
            <p:spPr bwMode="auto">
              <a:xfrm flipH="1">
                <a:off x="8547806" y="6470005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9" name="Line 40"/>
              <p:cNvSpPr>
                <a:spLocks noChangeShapeType="1"/>
              </p:cNvSpPr>
              <p:nvPr/>
            </p:nvSpPr>
            <p:spPr bwMode="auto">
              <a:xfrm flipH="1">
                <a:off x="8456100" y="649998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0" name="Line 41"/>
              <p:cNvSpPr>
                <a:spLocks noChangeShapeType="1"/>
              </p:cNvSpPr>
              <p:nvPr/>
            </p:nvSpPr>
            <p:spPr bwMode="auto">
              <a:xfrm flipH="1">
                <a:off x="8364394" y="652330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1" name="Line 42"/>
              <p:cNvSpPr>
                <a:spLocks noChangeShapeType="1"/>
              </p:cNvSpPr>
              <p:nvPr/>
            </p:nvSpPr>
            <p:spPr bwMode="auto">
              <a:xfrm flipH="1">
                <a:off x="827268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2" name="Line 43"/>
              <p:cNvSpPr>
                <a:spLocks noChangeShapeType="1"/>
              </p:cNvSpPr>
              <p:nvPr/>
            </p:nvSpPr>
            <p:spPr bwMode="auto">
              <a:xfrm flipH="1">
                <a:off x="8180983" y="6549949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3" name="Line 44"/>
              <p:cNvSpPr>
                <a:spLocks noChangeShapeType="1"/>
              </p:cNvSpPr>
              <p:nvPr/>
            </p:nvSpPr>
            <p:spPr bwMode="auto">
              <a:xfrm flipH="1" flipV="1">
                <a:off x="8094105" y="6549949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4" name="Line 45"/>
              <p:cNvSpPr>
                <a:spLocks noChangeShapeType="1"/>
              </p:cNvSpPr>
              <p:nvPr/>
            </p:nvSpPr>
            <p:spPr bwMode="auto">
              <a:xfrm flipH="1" flipV="1">
                <a:off x="800239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5" name="Line 46"/>
              <p:cNvSpPr>
                <a:spLocks noChangeShapeType="1"/>
              </p:cNvSpPr>
              <p:nvPr/>
            </p:nvSpPr>
            <p:spPr bwMode="auto">
              <a:xfrm flipH="1" flipV="1">
                <a:off x="7910691" y="6519969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6" name="Line 47"/>
              <p:cNvSpPr>
                <a:spLocks noChangeShapeType="1"/>
              </p:cNvSpPr>
              <p:nvPr/>
            </p:nvSpPr>
            <p:spPr bwMode="auto">
              <a:xfrm flipH="1" flipV="1">
                <a:off x="7818985" y="649665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7" name="Line 48"/>
              <p:cNvSpPr>
                <a:spLocks noChangeShapeType="1"/>
              </p:cNvSpPr>
              <p:nvPr/>
            </p:nvSpPr>
            <p:spPr bwMode="auto">
              <a:xfrm flipH="1" flipV="1">
                <a:off x="7727279" y="6466674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8" name="Line 49"/>
              <p:cNvSpPr>
                <a:spLocks noChangeShapeType="1"/>
              </p:cNvSpPr>
              <p:nvPr/>
            </p:nvSpPr>
            <p:spPr bwMode="auto">
              <a:xfrm flipH="1" flipV="1">
                <a:off x="7640402" y="643003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9" name="Line 50"/>
              <p:cNvSpPr>
                <a:spLocks noChangeShapeType="1"/>
              </p:cNvSpPr>
              <p:nvPr/>
            </p:nvSpPr>
            <p:spPr bwMode="auto">
              <a:xfrm flipH="1" flipV="1">
                <a:off x="7548695" y="6386729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0" name="Line 51"/>
              <p:cNvSpPr>
                <a:spLocks noChangeShapeType="1"/>
              </p:cNvSpPr>
              <p:nvPr/>
            </p:nvSpPr>
            <p:spPr bwMode="auto">
              <a:xfrm flipH="1" flipV="1">
                <a:off x="7456989" y="634009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1" name="Line 52"/>
              <p:cNvSpPr>
                <a:spLocks noChangeShapeType="1"/>
              </p:cNvSpPr>
              <p:nvPr/>
            </p:nvSpPr>
            <p:spPr bwMode="auto">
              <a:xfrm flipH="1" flipV="1">
                <a:off x="7365283" y="6286799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2" name="Line 53"/>
              <p:cNvSpPr>
                <a:spLocks noChangeShapeType="1"/>
              </p:cNvSpPr>
              <p:nvPr/>
            </p:nvSpPr>
            <p:spPr bwMode="auto">
              <a:xfrm flipH="1" flipV="1">
                <a:off x="7273576" y="6220941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3" name="Line 54"/>
              <p:cNvSpPr>
                <a:spLocks noChangeShapeType="1"/>
              </p:cNvSpPr>
              <p:nvPr/>
            </p:nvSpPr>
            <p:spPr bwMode="auto">
              <a:xfrm flipH="1" flipV="1">
                <a:off x="7186698" y="615860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7676934" y="5868601"/>
              <a:ext cx="214307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1631904" y="5860664"/>
              <a:ext cx="7837267" cy="1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516" name="TextBox 543"/>
            <p:cNvSpPr txBox="1">
              <a:spLocks noChangeArrowheads="1"/>
            </p:cNvSpPr>
            <p:nvPr/>
          </p:nvSpPr>
          <p:spPr bwMode="auto">
            <a:xfrm>
              <a:off x="7397810" y="2319869"/>
              <a:ext cx="201507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 lower than normal here</a:t>
              </a:r>
            </a:p>
          </p:txBody>
        </p:sp>
        <p:cxnSp>
          <p:nvCxnSpPr>
            <p:cNvPr id="545" name="Straight Arrow Connector 544"/>
            <p:cNvCxnSpPr>
              <a:stCxn id="487516" idx="1"/>
            </p:cNvCxnSpPr>
            <p:nvPr/>
          </p:nvCxnSpPr>
          <p:spPr>
            <a:xfrm rot="10800000">
              <a:off x="5517995" y="813427"/>
              <a:ext cx="1879547" cy="2106190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487516" idx="1"/>
            </p:cNvCxnSpPr>
            <p:nvPr/>
          </p:nvCxnSpPr>
          <p:spPr>
            <a:xfrm rot="10800000" flipH="1" flipV="1">
              <a:off x="7397542" y="2919617"/>
              <a:ext cx="931837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/>
            <p:cNvCxnSpPr>
              <a:stCxn id="487516" idx="1"/>
            </p:cNvCxnSpPr>
            <p:nvPr/>
          </p:nvCxnSpPr>
          <p:spPr>
            <a:xfrm rot="10800000" flipV="1">
              <a:off x="2724073" y="2919617"/>
              <a:ext cx="4673468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573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223.4.2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223.4.2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Will sound travel faster on a hot day or a cold day?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Hot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Cold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00C31-1AEF-40A0-A6E9-08C5FA52767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AC80D-74C9-41DC-A482-5937D870D37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Speed of Waves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Waves travel with a specific speed</a:t>
            </a:r>
          </a:p>
          <a:p>
            <a:pPr lvl="1" eaLnBrk="1" hangingPunct="1"/>
            <a:r>
              <a:rPr lang="en-US" sz="2400"/>
              <a:t>The speed depends on the properties of the medium being disturbed</a:t>
            </a:r>
          </a:p>
          <a:p>
            <a:pPr eaLnBrk="1" hangingPunct="1"/>
            <a:r>
              <a:rPr lang="en-US" sz="2800"/>
              <a:t>The wave function is given by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/>
              <a:t>This is for a wave moving to the right</a:t>
            </a:r>
          </a:p>
          <a:p>
            <a:pPr lvl="1" eaLnBrk="1" hangingPunct="1"/>
            <a:r>
              <a:rPr lang="en-US" sz="2400"/>
              <a:t>For a wave moving to the left, replace </a:t>
            </a:r>
            <a:r>
              <a:rPr lang="en-US" sz="2400" i="1"/>
              <a:t>x</a:t>
            </a:r>
            <a:r>
              <a:rPr lang="en-US" sz="2400"/>
              <a:t> – </a:t>
            </a:r>
            <a:r>
              <a:rPr lang="en-US" sz="2400" i="1"/>
              <a:t>vt </a:t>
            </a:r>
            <a:r>
              <a:rPr lang="en-US" sz="2400"/>
              <a:t>with 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vt 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3546475"/>
            <a:ext cx="3397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5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ED46C-3496-4F4D-B6B4-CABD5763A9F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 and Wavelength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9975" cy="4525963"/>
          </a:xfrm>
        </p:spPr>
        <p:txBody>
          <a:bodyPr/>
          <a:lstStyle/>
          <a:p>
            <a:pPr eaLnBrk="1" hangingPunct="1"/>
            <a:r>
              <a:rPr lang="en-US" sz="2400"/>
              <a:t>The </a:t>
            </a:r>
            <a:r>
              <a:rPr lang="en-US" sz="2400" b="1"/>
              <a:t>crest</a:t>
            </a:r>
            <a:r>
              <a:rPr lang="en-US" sz="2400"/>
              <a:t> of the wave is the location of the maximum displacement of the element from its normal position</a:t>
            </a:r>
          </a:p>
          <a:p>
            <a:pPr lvl="1" eaLnBrk="1" hangingPunct="1"/>
            <a:r>
              <a:rPr lang="en-US" sz="2000"/>
              <a:t>This distance is called the </a:t>
            </a:r>
            <a:r>
              <a:rPr lang="en-US" sz="2000" b="1"/>
              <a:t>amplitude</a:t>
            </a:r>
            <a:r>
              <a:rPr lang="en-US" sz="2000"/>
              <a:t>, </a:t>
            </a:r>
            <a:r>
              <a:rPr lang="en-US" sz="2000" i="1"/>
              <a:t>A</a:t>
            </a:r>
          </a:p>
          <a:p>
            <a:pPr lvl="1" eaLnBrk="1" hangingPunct="1"/>
            <a:r>
              <a:rPr lang="en-US" sz="2000"/>
              <a:t>The point at the negative amplitude is called the </a:t>
            </a:r>
            <a:r>
              <a:rPr lang="en-US" sz="2000" b="1"/>
              <a:t>trough</a:t>
            </a:r>
            <a:endParaRPr lang="en-US" sz="2000"/>
          </a:p>
          <a:p>
            <a:pPr eaLnBrk="1" hangingPunct="1"/>
            <a:r>
              <a:rPr lang="en-US" sz="2400"/>
              <a:t>The </a:t>
            </a:r>
            <a:r>
              <a:rPr lang="en-US" sz="2400" b="1"/>
              <a:t>wavelength</a:t>
            </a:r>
            <a:r>
              <a:rPr lang="en-US" sz="2400"/>
              <a:t>,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, is the distance from one crest to the next</a:t>
            </a:r>
          </a:p>
        </p:txBody>
      </p:sp>
      <p:sp>
        <p:nvSpPr>
          <p:cNvPr id="9" name="ClipArt Placeholder 8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1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496DA-9A26-4127-B4DB-65938A21EBF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452688" y="2206625"/>
            <a:ext cx="5108575" cy="2635250"/>
            <a:chOff x="2287" y="1006"/>
            <a:chExt cx="3218" cy="1660"/>
          </a:xfrm>
        </p:grpSpPr>
        <p:sp>
          <p:nvSpPr>
            <p:cNvPr id="10250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0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0257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43" name="Object 3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024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6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9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0255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9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A3FB9-8224-4B6F-9F67-0AF968C11E1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27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1272" name="Rectangle 5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Tension on the RHS of the element from the rest of the string on the right, 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Tension on the LHS of the element from the rest of the string on the left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Force due to gravity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1275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6" name="Object 23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77480" progId="Equation.3">
                    <p:embed/>
                  </p:oleObj>
                </mc:Choice>
                <mc:Fallback>
                  <p:oleObj name="Equation" r:id="rId2" imgW="203040" imgH="177480" progId="Equation.3">
                    <p:embed/>
                    <p:pic>
                      <p:nvPicPr>
                        <p:cNvPr id="1126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1282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67" name="Object 3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040" imgH="177480" progId="Equation.3">
                      <p:embed/>
                    </p:oleObj>
                  </mc:Choice>
                  <mc:Fallback>
                    <p:oleObj name="Equation" r:id="rId4" imgW="203040" imgH="177480" progId="Equation.3">
                      <p:embed/>
                      <p:pic>
                        <p:nvPicPr>
                          <p:cNvPr id="1126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88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1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2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94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1280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4876800" y="4514850"/>
            <a:ext cx="3367088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 algn="l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48795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7D73-E016-4D34-A007-D3CAB01028E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2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229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893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that </a:t>
            </a:r>
            <a:r>
              <a:rPr lang="en-US" sz="2400">
                <a:sym typeface="Symbol" pitchFamily="18" charset="2"/>
              </a:rPr>
              <a:t>s</a:t>
            </a:r>
            <a:r>
              <a:rPr lang="en-US" sz="2400"/>
              <a:t> an arc of a circle with radius 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left on the left end of the element that is tangent to the arc,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right at the right end of the element which is tangent to the arc.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forces produce centripetal accelerations</a:t>
            </a:r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6126163" y="4743450"/>
          <a:ext cx="10429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418918" progId="Equation.3">
                  <p:embed/>
                </p:oleObj>
              </mc:Choice>
              <mc:Fallback>
                <p:oleObj name="Equation" r:id="rId2" imgW="444307" imgH="418918" progId="Equation.3">
                  <p:embed/>
                  <p:pic>
                    <p:nvPicPr>
                      <p:cNvPr id="122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43450"/>
                        <a:ext cx="10429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1" name="Object 59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229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Freeform 60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61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62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2306" name="Oval 64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2" name="Object 6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2292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Arc 6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6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6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7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2" name="Line 71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72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73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5" name="Text Box 74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6" name="Line 75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76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8" name="Text Box 77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79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090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3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0964-3FFB-4881-9119-45BABDCA57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3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horizontal components of the forces cancel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vertical component,    is directed toward the center of the arc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the rope is not moving in the  x direction, then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Then the force is </a:t>
            </a:r>
          </a:p>
        </p:txBody>
      </p:sp>
      <p:sp>
        <p:nvSpPr>
          <p:cNvPr id="13327" name="Oval 5"/>
          <p:cNvSpPr>
            <a:spLocks noChangeArrowheads="1"/>
          </p:cNvSpPr>
          <p:nvPr/>
        </p:nvSpPr>
        <p:spPr bwMode="auto">
          <a:xfrm>
            <a:off x="4721225" y="1692275"/>
            <a:ext cx="514350" cy="4905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86325" y="16748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77480" progId="Equation.3">
                  <p:embed/>
                </p:oleObj>
              </mc:Choice>
              <mc:Fallback>
                <p:oleObj name="Equation" r:id="rId2" imgW="203040" imgH="177480" progId="Equation.3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674813"/>
                        <a:ext cx="203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Freeform 7"/>
          <p:cNvSpPr>
            <a:spLocks/>
          </p:cNvSpPr>
          <p:nvPr/>
        </p:nvSpPr>
        <p:spPr bwMode="auto">
          <a:xfrm>
            <a:off x="3630613" y="1930400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Freeform 8"/>
          <p:cNvSpPr>
            <a:spLocks/>
          </p:cNvSpPr>
          <p:nvPr/>
        </p:nvSpPr>
        <p:spPr bwMode="auto">
          <a:xfrm flipH="1">
            <a:off x="4983163" y="1935163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rc 9"/>
          <p:cNvSpPr>
            <a:spLocks/>
          </p:cNvSpPr>
          <p:nvPr/>
        </p:nvSpPr>
        <p:spPr bwMode="auto">
          <a:xfrm>
            <a:off x="4775200" y="1930400"/>
            <a:ext cx="425450" cy="508000"/>
          </a:xfrm>
          <a:custGeom>
            <a:avLst/>
            <a:gdLst>
              <a:gd name="T0" fmla="*/ 0 w 17927"/>
              <a:gd name="T1" fmla="*/ 1027689 h 21600"/>
              <a:gd name="T2" fmla="*/ 10096931 w 17927"/>
              <a:gd name="T3" fmla="*/ 1128371 h 21600"/>
              <a:gd name="T4" fmla="*/ 4936662 w 17927"/>
              <a:gd name="T5" fmla="*/ 11947406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6115050" y="1598613"/>
            <a:ext cx="2624138" cy="2633662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7323138" y="202565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177480" progId="Equation.3">
                  <p:embed/>
                </p:oleObj>
              </mc:Choice>
              <mc:Fallback>
                <p:oleObj name="Equation" r:id="rId4" imgW="203040" imgH="177480" progId="Equation.3">
                  <p:embed/>
                  <p:pic>
                    <p:nvPicPr>
                      <p:cNvPr id="133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025650"/>
                        <a:ext cx="274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rc 13"/>
          <p:cNvSpPr>
            <a:spLocks/>
          </p:cNvSpPr>
          <p:nvPr/>
        </p:nvSpPr>
        <p:spPr bwMode="auto">
          <a:xfrm>
            <a:off x="6884988" y="2489200"/>
            <a:ext cx="1125537" cy="1530350"/>
          </a:xfrm>
          <a:custGeom>
            <a:avLst/>
            <a:gdLst>
              <a:gd name="T0" fmla="*/ 0 w 17927"/>
              <a:gd name="T1" fmla="*/ 9326492 h 21600"/>
              <a:gd name="T2" fmla="*/ 70666232 w 17927"/>
              <a:gd name="T3" fmla="*/ 10240097 h 21600"/>
              <a:gd name="T4" fmla="*/ 34550665 w 17927"/>
              <a:gd name="T5" fmla="*/ 108424585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H="1">
            <a:off x="7434263" y="2617788"/>
            <a:ext cx="555625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>
            <a:off x="6867525" y="2560638"/>
            <a:ext cx="554038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16"/>
          <p:cNvSpPr>
            <a:spLocks noChangeShapeType="1"/>
          </p:cNvSpPr>
          <p:nvPr/>
        </p:nvSpPr>
        <p:spPr bwMode="auto">
          <a:xfrm>
            <a:off x="7434263" y="24034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17"/>
          <p:cNvSpPr txBox="1">
            <a:spLocks noChangeArrowheads="1"/>
          </p:cNvSpPr>
          <p:nvPr/>
        </p:nvSpPr>
        <p:spPr bwMode="auto">
          <a:xfrm>
            <a:off x="7415213" y="3228975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37" name="Line 18"/>
          <p:cNvSpPr>
            <a:spLocks noChangeShapeType="1"/>
          </p:cNvSpPr>
          <p:nvPr/>
        </p:nvSpPr>
        <p:spPr bwMode="auto">
          <a:xfrm flipH="1">
            <a:off x="6546850" y="2613025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9"/>
          <p:cNvSpPr>
            <a:spLocks noChangeShapeType="1"/>
          </p:cNvSpPr>
          <p:nvPr/>
        </p:nvSpPr>
        <p:spPr bwMode="auto">
          <a:xfrm>
            <a:off x="8020050" y="2635250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0"/>
          <p:cNvSpPr txBox="1">
            <a:spLocks noChangeArrowheads="1"/>
          </p:cNvSpPr>
          <p:nvPr/>
        </p:nvSpPr>
        <p:spPr bwMode="auto">
          <a:xfrm>
            <a:off x="8154988" y="277971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0" name="Text Box 21"/>
          <p:cNvSpPr txBox="1">
            <a:spLocks noChangeArrowheads="1"/>
          </p:cNvSpPr>
          <p:nvPr/>
        </p:nvSpPr>
        <p:spPr bwMode="auto">
          <a:xfrm>
            <a:off x="6346825" y="280193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1" name="Line 22"/>
          <p:cNvSpPr>
            <a:spLocks noChangeShapeType="1"/>
          </p:cNvSpPr>
          <p:nvPr/>
        </p:nvSpPr>
        <p:spPr bwMode="auto">
          <a:xfrm>
            <a:off x="6329363" y="2468563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23"/>
          <p:cNvSpPr txBox="1">
            <a:spLocks noChangeArrowheads="1"/>
          </p:cNvSpPr>
          <p:nvPr/>
        </p:nvSpPr>
        <p:spPr bwMode="auto">
          <a:xfrm>
            <a:off x="8234363" y="2420938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3" name="Text Box 24"/>
          <p:cNvSpPr txBox="1">
            <a:spLocks noChangeArrowheads="1"/>
          </p:cNvSpPr>
          <p:nvPr/>
        </p:nvSpPr>
        <p:spPr bwMode="auto">
          <a:xfrm>
            <a:off x="6384925" y="2427288"/>
            <a:ext cx="290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4" name="Line 25"/>
          <p:cNvSpPr>
            <a:spLocks noChangeShapeType="1"/>
          </p:cNvSpPr>
          <p:nvPr/>
        </p:nvSpPr>
        <p:spPr bwMode="auto">
          <a:xfrm flipH="1">
            <a:off x="4949825" y="1597025"/>
            <a:ext cx="26701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9"/>
          <p:cNvGraphicFramePr>
            <a:graphicFrameLocks noChangeAspect="1"/>
          </p:cNvGraphicFramePr>
          <p:nvPr/>
        </p:nvGraphicFramePr>
        <p:xfrm>
          <a:off x="1503363" y="2409825"/>
          <a:ext cx="1249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133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09825"/>
                        <a:ext cx="1249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682750" y="3913188"/>
          <a:ext cx="1001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15806" progId="Equation.3">
                  <p:embed/>
                </p:oleObj>
              </mc:Choice>
              <mc:Fallback>
                <p:oleObj name="Equation" r:id="rId8" imgW="609336" imgH="215806" progId="Equation.3">
                  <p:embed/>
                  <p:pic>
                    <p:nvPicPr>
                      <p:cNvPr id="1331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913188"/>
                        <a:ext cx="10017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514475" y="5114925"/>
          <a:ext cx="1298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3">
                  <p:embed/>
                </p:oleObj>
              </mc:Choice>
              <mc:Fallback>
                <p:oleObj name="Equation" r:id="rId10" imgW="698400" imgH="228600" progId="Equation.3">
                  <p:embed/>
                  <p:pic>
                    <p:nvPicPr>
                      <p:cNvPr id="1331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14925"/>
                        <a:ext cx="12985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5"/>
          <p:cNvGraphicFramePr>
            <a:graphicFrameLocks noChangeAspect="1"/>
          </p:cNvGraphicFramePr>
          <p:nvPr/>
        </p:nvGraphicFramePr>
        <p:xfrm>
          <a:off x="5424488" y="4835525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241200" progId="Equation.3">
                  <p:embed/>
                </p:oleObj>
              </mc:Choice>
              <mc:Fallback>
                <p:oleObj name="Equation" r:id="rId12" imgW="901440" imgH="241200" progId="Equation.3">
                  <p:embed/>
                  <p:pic>
                    <p:nvPicPr>
                      <p:cNvPr id="133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35525"/>
                        <a:ext cx="1676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20" name="Object 38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3040" imgH="177480" progId="Equation.3">
                    <p:embed/>
                  </p:oleObj>
                </mc:Choice>
                <mc:Fallback>
                  <p:oleObj name="Equation" r:id="rId14" imgW="203040" imgH="177480" progId="Equation.3">
                    <p:embed/>
                    <p:pic>
                      <p:nvPicPr>
                        <p:cNvPr id="1332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Freeform 39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Freeform 40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rc 41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3356" name="Oval 43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321" name="Object 44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177480" progId="Equation.3">
                      <p:embed/>
                    </p:oleObj>
                  </mc:Choice>
                  <mc:Fallback>
                    <p:oleObj name="Equation" r:id="rId15" imgW="203040" imgH="177480" progId="Equation.3">
                      <p:embed/>
                      <p:pic>
                        <p:nvPicPr>
                          <p:cNvPr id="1332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7" name="Arc 45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6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Text Box 49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5" name="Text Box 53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3354" name="Line 57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58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103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0E9A9-CDC9-4C8C-AA01-E7907DAB06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Small Angle Aprox.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Define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so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434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30"/>
          <p:cNvGraphicFramePr>
            <a:graphicFrameLocks noChangeAspect="1"/>
          </p:cNvGraphicFramePr>
          <p:nvPr/>
        </p:nvGraphicFramePr>
        <p:xfrm>
          <a:off x="941388" y="3875088"/>
          <a:ext cx="1982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3">
                  <p:embed/>
                </p:oleObj>
              </mc:Choice>
              <mc:Fallback>
                <p:oleObj name="Equation" r:id="rId2" imgW="1066680" imgH="203040" progId="Equation.3">
                  <p:embed/>
                  <p:pic>
                    <p:nvPicPr>
                      <p:cNvPr id="143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75088"/>
                        <a:ext cx="198278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1"/>
          <p:cNvGraphicFramePr>
            <a:graphicFrameLocks noChangeAspect="1"/>
          </p:cNvGraphicFramePr>
          <p:nvPr/>
        </p:nvGraphicFramePr>
        <p:xfrm>
          <a:off x="1290638" y="2005013"/>
          <a:ext cx="1700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3">
                  <p:embed/>
                </p:oleObj>
              </mc:Choice>
              <mc:Fallback>
                <p:oleObj name="Equation" r:id="rId4" imgW="914400" imgH="241200" progId="Equation.3">
                  <p:embed/>
                  <p:pic>
                    <p:nvPicPr>
                      <p:cNvPr id="143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005013"/>
                        <a:ext cx="1700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4352" name="Oval 33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1" name="Object 34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177480" progId="Equation.3">
                    <p:embed/>
                  </p:oleObj>
                </mc:Choice>
                <mc:Fallback>
                  <p:oleObj name="Equation" r:id="rId6" imgW="203040" imgH="177480" progId="Equation.3">
                    <p:embed/>
                    <p:pic>
                      <p:nvPicPr>
                        <p:cNvPr id="1434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35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36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rc 37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4359" name="Oval 39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40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177480" progId="Equation.3">
                      <p:embed/>
                    </p:oleObj>
                  </mc:Choice>
                  <mc:Fallback>
                    <p:oleObj name="Equation" r:id="rId8" imgW="203040" imgH="177480" progId="Equation.3">
                      <p:embed/>
                      <p:pic>
                        <p:nvPicPr>
                          <p:cNvPr id="1434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Arc 41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42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43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Text Box 45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47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Text Box 48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8" name="Text Box 49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9" name="Line 50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Text Box 51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71" name="Text Box 52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4357" name="Line 53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4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55"/>
          <p:cNvGraphicFramePr>
            <a:graphicFrameLocks noChangeAspect="1"/>
          </p:cNvGraphicFramePr>
          <p:nvPr/>
        </p:nvGraphicFramePr>
        <p:xfrm>
          <a:off x="1725613" y="2755900"/>
          <a:ext cx="8969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393480" progId="Equation.3">
                  <p:embed/>
                </p:oleObj>
              </mc:Choice>
              <mc:Fallback>
                <p:oleObj name="Equation" r:id="rId10" imgW="482400" imgH="393480" progId="Equation.3">
                  <p:embed/>
                  <p:pic>
                    <p:nvPicPr>
                      <p:cNvPr id="1434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755900"/>
                        <a:ext cx="8969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207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C6F0E-A2C5-4AC2-BD25-525A6BEF0D8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Use Newton’ Second in Radial Direction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5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1214438" y="2174875"/>
          <a:ext cx="1793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19040" progId="Equation.3">
                  <p:embed/>
                </p:oleObj>
              </mc:Choice>
              <mc:Fallback>
                <p:oleObj name="Equation" r:id="rId2" imgW="965160" imgH="419040" progId="Equation.3">
                  <p:embed/>
                  <p:pic>
                    <p:nvPicPr>
                      <p:cNvPr id="153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74875"/>
                        <a:ext cx="1793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11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40" imgH="177480" progId="Equation.3">
                    <p:embed/>
                  </p:oleObj>
                </mc:Choice>
                <mc:Fallback>
                  <p:oleObj name="Equation" r:id="rId4" imgW="203040" imgH="177480" progId="Equation.3">
                    <p:embed/>
                    <p:pic>
                      <p:nvPicPr>
                        <p:cNvPr id="153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1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5389" name="Oval 16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7" name="Object 17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177480" progId="Equation.3">
                      <p:embed/>
                    </p:oleObj>
                  </mc:Choice>
                  <mc:Fallback>
                    <p:oleObj name="Equation" r:id="rId6" imgW="203040" imgH="177480" progId="Equation.3">
                      <p:embed/>
                      <p:pic>
                        <p:nvPicPr>
                          <p:cNvPr id="1536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Arc 18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9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20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21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Text Box 22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395" name="Line 23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4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Text Box 25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8" name="Text Box 26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9" name="Line 27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Text Box 28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401" name="Text Box 29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31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1320800" y="3363913"/>
          <a:ext cx="1346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419040" progId="Equation.3">
                  <p:embed/>
                </p:oleObj>
              </mc:Choice>
              <mc:Fallback>
                <p:oleObj name="Equation" r:id="rId8" imgW="723600" imgH="419040" progId="Equation.3">
                  <p:embed/>
                  <p:pic>
                    <p:nvPicPr>
                      <p:cNvPr id="1536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63913"/>
                        <a:ext cx="1346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1042988" y="4706938"/>
          <a:ext cx="1771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19040" progId="Equation.3">
                  <p:embed/>
                </p:oleObj>
              </mc:Choice>
              <mc:Fallback>
                <p:oleObj name="Equation" r:id="rId10" imgW="952200" imgH="419040" progId="Equation.3">
                  <p:embed/>
                  <p:pic>
                    <p:nvPicPr>
                      <p:cNvPr id="1536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6938"/>
                        <a:ext cx="17716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35"/>
          <p:cNvSpPr>
            <a:spLocks noChangeShapeType="1"/>
          </p:cNvSpPr>
          <p:nvPr/>
        </p:nvSpPr>
        <p:spPr bwMode="auto">
          <a:xfrm flipH="1">
            <a:off x="987425" y="4833938"/>
            <a:ext cx="333375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H="1">
            <a:off x="1314450" y="4899025"/>
            <a:ext cx="3333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 flipH="1">
            <a:off x="1873250" y="479107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389188" y="479742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9"/>
          <p:cNvSpPr>
            <a:spLocks noChangeShapeType="1"/>
          </p:cNvSpPr>
          <p:nvPr/>
        </p:nvSpPr>
        <p:spPr bwMode="auto">
          <a:xfrm>
            <a:off x="3005138" y="5094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0"/>
          <p:cNvGraphicFramePr>
            <a:graphicFrameLocks noChangeAspect="1"/>
          </p:cNvGraphicFramePr>
          <p:nvPr/>
        </p:nvGraphicFramePr>
        <p:xfrm>
          <a:off x="4067175" y="4586288"/>
          <a:ext cx="946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469800" progId="Equation.3">
                  <p:embed/>
                </p:oleObj>
              </mc:Choice>
              <mc:Fallback>
                <p:oleObj name="Equation" r:id="rId12" imgW="507960" imgH="469800" progId="Equation.3">
                  <p:embed/>
                  <p:pic>
                    <p:nvPicPr>
                      <p:cNvPr id="153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6288"/>
                        <a:ext cx="9461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509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223.4.3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800" b="1" dirty="0"/>
              <a:t>When a sound wave passes from air into water, what properties of the wave will change?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frequency </a:t>
            </a:r>
            <a:r>
              <a:rPr lang="en-US" sz="2800" i="1" dirty="0">
                <a:solidFill>
                  <a:schemeClr val="tx2"/>
                </a:solidFill>
                <a:latin typeface="Arial Black" pitchFamily="34" charset="0"/>
              </a:rPr>
              <a:t>f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wavelength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speed of the wave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>
                <a:solidFill>
                  <a:schemeClr val="tx2"/>
                </a:solidFill>
              </a:rPr>
              <a:t>f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 err="1">
                <a:solidFill>
                  <a:schemeClr val="tx2"/>
                </a:solidFill>
              </a:rPr>
              <a:t>v</a:t>
            </a:r>
            <a:r>
              <a:rPr lang="en-US" sz="2800" b="1" baseline="-25000" dirty="0" err="1">
                <a:solidFill>
                  <a:schemeClr val="tx2"/>
                </a:solidFill>
              </a:rPr>
              <a:t>wave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800" dirty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43066-6A67-4F35-A09C-605218B5A8F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5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4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93" y="762000"/>
            <a:ext cx="8803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306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ropes of different linear mass density are tied together.  A sinusoidal wave goes from rope A rope where the wave speed is 4.0 m/s to rope B where the wave speed is 2.0 m/s. If the initial wave has a wavelength of 3.0 m, what is the wavelength in rope B?</a:t>
            </a:r>
          </a:p>
          <a:p>
            <a:pPr marL="514350" indent="-514350">
              <a:buAutoNum type="alphaLcParenR"/>
            </a:pPr>
            <a:r>
              <a:rPr lang="en-US" dirty="0"/>
              <a:t>2/3 m</a:t>
            </a:r>
          </a:p>
          <a:p>
            <a:pPr marL="514350" indent="-514350">
              <a:buAutoNum type="alphaLcParenR"/>
            </a:pPr>
            <a:r>
              <a:rPr lang="en-US" dirty="0"/>
              <a:t>3/2 m</a:t>
            </a:r>
          </a:p>
          <a:p>
            <a:pPr marL="514350" indent="-514350">
              <a:buAutoNum type="alphaLcParenR"/>
            </a:pPr>
            <a:r>
              <a:rPr lang="en-US" dirty="0"/>
              <a:t>3 m</a:t>
            </a:r>
          </a:p>
          <a:p>
            <a:pPr marL="514350" indent="-514350">
              <a:buAutoNum type="alphaLcParenR"/>
            </a:pPr>
            <a:r>
              <a:rPr lang="en-US" dirty="0"/>
              <a:t>6 m</a:t>
            </a:r>
          </a:p>
          <a:p>
            <a:pPr marL="514350" indent="-514350">
              <a:buAutoNum type="alphaLcParenR"/>
            </a:pPr>
            <a:r>
              <a:rPr lang="en-US" dirty="0"/>
              <a:t>1/6 m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39"/>
            <a:ext cx="3873500" cy="68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80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30" y="374754"/>
            <a:ext cx="385497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Question 223.4.4.1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857" y="192314"/>
            <a:ext cx="440463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Can sound travel through space?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Only if you are George Lucas?</a:t>
            </a:r>
          </a:p>
        </p:txBody>
      </p:sp>
      <p:pic>
        <p:nvPicPr>
          <p:cNvPr id="7" name="-assXMb3eY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47127" y="39243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5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light travel through space?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223.4.4.3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32058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the medium for a light wave?…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The electromagnetic field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Air molecules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Free space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Water  molecules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62F2E-7083-45D0-8919-2DFD6873DB3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6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binson dadson curves.jpg"/>
          <p:cNvPicPr>
            <a:picLocks noChangeAspect="1"/>
          </p:cNvPicPr>
          <p:nvPr/>
        </p:nvPicPr>
        <p:blipFill>
          <a:blip r:embed="rId2" cstate="print"/>
          <a:srcRect l="12404" t="14208" r="15377" b="10601"/>
          <a:stretch>
            <a:fillRect/>
          </a:stretch>
        </p:blipFill>
        <p:spPr>
          <a:xfrm>
            <a:off x="1521283" y="914614"/>
            <a:ext cx="6190937" cy="5156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8" y="6291687"/>
            <a:ext cx="730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William Strong and </a:t>
            </a:r>
            <a:r>
              <a:rPr lang="en-US" sz="1400" dirty="0" err="1"/>
              <a:t>Grorge</a:t>
            </a:r>
            <a:r>
              <a:rPr lang="en-US" sz="1400" dirty="0"/>
              <a:t> </a:t>
            </a:r>
            <a:r>
              <a:rPr lang="en-US" sz="1400" dirty="0" err="1"/>
              <a:t>Plitnik</a:t>
            </a:r>
            <a:r>
              <a:rPr lang="en-US" sz="1400" dirty="0"/>
              <a:t>, </a:t>
            </a:r>
            <a:r>
              <a:rPr lang="en-US" sz="1400" i="1" dirty="0"/>
              <a:t>Music Speech Audio,</a:t>
            </a:r>
            <a:r>
              <a:rPr lang="en-US" sz="1400" dirty="0"/>
              <a:t> 2</a:t>
            </a:r>
            <a:r>
              <a:rPr lang="en-US" sz="1400" baseline="30000" dirty="0"/>
              <a:t>nd</a:t>
            </a:r>
            <a:r>
              <a:rPr lang="en-US" sz="1400" dirty="0"/>
              <a:t>. </a:t>
            </a:r>
            <a:r>
              <a:rPr lang="en-US" sz="1400" dirty="0" err="1"/>
              <a:t>Ed.,BYU</a:t>
            </a:r>
            <a:r>
              <a:rPr lang="en-US" sz="1400" dirty="0"/>
              <a:t> Academic Publishing, 2005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882"/>
            <a:ext cx="8229600" cy="48300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50A5104-046C-40F8-8172-02896F65E1E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8763" y="1177142"/>
            <a:ext cx="8209808" cy="46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6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7354" y="-989152"/>
            <a:ext cx="5867401" cy="891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5867400"/>
            <a:ext cx="228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Materialscientist</a:t>
            </a:r>
            <a:r>
              <a:rPr lang="en-US" sz="1100" dirty="0"/>
              <a:t>, used under the Creative Commons Attribution-Share Alike 2.5 Generic License.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51200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b="1" dirty="0"/>
              <a:t>Does a longitudinal wave, such as a sound wave, have an amplitude ?</a:t>
            </a:r>
            <a:endParaRPr lang="en-US" sz="2200" b="1" dirty="0"/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a)  yes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b)  no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c)  it depends on the medium the wave is in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0F4AF-F7D9-43D4-9D0C-E33F993FEEBD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4827588" y="2038350"/>
            <a:ext cx="3805237" cy="1216025"/>
            <a:chOff x="3160" y="2326"/>
            <a:chExt cx="2397" cy="766"/>
          </a:xfrm>
        </p:grpSpPr>
        <p:grpSp>
          <p:nvGrpSpPr>
            <p:cNvPr id="45075" name="Group 5"/>
            <p:cNvGrpSpPr>
              <a:grpSpLocks/>
            </p:cNvGrpSpPr>
            <p:nvPr/>
          </p:nvGrpSpPr>
          <p:grpSpPr bwMode="auto">
            <a:xfrm>
              <a:off x="3544" y="2331"/>
              <a:ext cx="2013" cy="348"/>
              <a:chOff x="1920" y="2928"/>
              <a:chExt cx="2013" cy="480"/>
            </a:xfrm>
          </p:grpSpPr>
          <p:sp>
            <p:nvSpPr>
              <p:cNvPr id="45081" name="Rectangle 6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2" name="Rectangle 7"/>
              <p:cNvSpPr>
                <a:spLocks noChangeArrowheads="1"/>
              </p:cNvSpPr>
              <p:nvPr/>
            </p:nvSpPr>
            <p:spPr bwMode="auto">
              <a:xfrm>
                <a:off x="2589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Rectangle 8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76" name="Group 9"/>
            <p:cNvGrpSpPr>
              <a:grpSpLocks/>
            </p:cNvGrpSpPr>
            <p:nvPr/>
          </p:nvGrpSpPr>
          <p:grpSpPr bwMode="auto">
            <a:xfrm flipH="1">
              <a:off x="3160" y="2326"/>
              <a:ext cx="330" cy="357"/>
              <a:chOff x="1499" y="1255"/>
              <a:chExt cx="576" cy="624"/>
            </a:xfrm>
          </p:grpSpPr>
          <p:sp>
            <p:nvSpPr>
              <p:cNvPr id="45079" name="AutoShape 10"/>
              <p:cNvSpPr>
                <a:spLocks noChangeArrowheads="1"/>
              </p:cNvSpPr>
              <p:nvPr/>
            </p:nvSpPr>
            <p:spPr bwMode="auto">
              <a:xfrm rot="-5400000">
                <a:off x="1379" y="1375"/>
                <a:ext cx="624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85 w 21600"/>
                  <a:gd name="T13" fmla="*/ 4106 h 21600"/>
                  <a:gd name="T14" fmla="*/ 17515 w 21600"/>
                  <a:gd name="T15" fmla="*/ 174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569" y="21600"/>
                    </a:lnTo>
                    <a:lnTo>
                      <a:pt x="1703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1B1B1B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0" name="Rectangle 11"/>
              <p:cNvSpPr>
                <a:spLocks noChangeArrowheads="1"/>
              </p:cNvSpPr>
              <p:nvPr/>
            </p:nvSpPr>
            <p:spPr bwMode="auto">
              <a:xfrm rot="-5400000">
                <a:off x="1799" y="1471"/>
                <a:ext cx="360" cy="192"/>
              </a:xfrm>
              <a:prstGeom prst="rect">
                <a:avLst/>
              </a:prstGeom>
              <a:gradFill rotWithShape="0">
                <a:gsLst>
                  <a:gs pos="0">
                    <a:srgbClr val="DDDDDD"/>
                  </a:gs>
                  <a:gs pos="100000">
                    <a:srgbClr val="1B1B1B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7" name="Line 12"/>
            <p:cNvSpPr>
              <a:spLocks noChangeShapeType="1"/>
            </p:cNvSpPr>
            <p:nvPr/>
          </p:nvSpPr>
          <p:spPr bwMode="auto">
            <a:xfrm>
              <a:off x="4201" y="2779"/>
              <a:ext cx="651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4398" y="2727"/>
              <a:ext cx="257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</a:t>
              </a:r>
              <a:endPara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45062" name="Group 14"/>
          <p:cNvGrpSpPr>
            <a:grpSpLocks/>
          </p:cNvGrpSpPr>
          <p:nvPr/>
        </p:nvGrpSpPr>
        <p:grpSpPr bwMode="auto">
          <a:xfrm>
            <a:off x="4322763" y="2749550"/>
            <a:ext cx="4467225" cy="2454275"/>
            <a:chOff x="2842" y="2774"/>
            <a:chExt cx="2814" cy="1546"/>
          </a:xfrm>
        </p:grpSpPr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3045" y="3826"/>
              <a:ext cx="38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low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2998" y="3304"/>
              <a:ext cx="45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high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2842" y="3583"/>
              <a:ext cx="64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</a:t>
              </a:r>
            </a:p>
          </p:txBody>
        </p:sp>
        <p:sp>
          <p:nvSpPr>
            <p:cNvPr id="45066" name="Line 18"/>
            <p:cNvSpPr>
              <a:spLocks noChangeShapeType="1"/>
            </p:cNvSpPr>
            <p:nvPr/>
          </p:nvSpPr>
          <p:spPr bwMode="auto">
            <a:xfrm flipV="1">
              <a:off x="3460" y="4084"/>
              <a:ext cx="20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9"/>
            <p:cNvSpPr>
              <a:spLocks noChangeShapeType="1"/>
            </p:cNvSpPr>
            <p:nvPr/>
          </p:nvSpPr>
          <p:spPr bwMode="auto">
            <a:xfrm flipH="1" flipV="1">
              <a:off x="3472" y="3146"/>
              <a:ext cx="1" cy="9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2" name="Text Box 20"/>
            <p:cNvSpPr txBox="1">
              <a:spLocks noChangeArrowheads="1"/>
            </p:cNvSpPr>
            <p:nvPr/>
          </p:nvSpPr>
          <p:spPr bwMode="auto">
            <a:xfrm>
              <a:off x="3077" y="2774"/>
              <a:ext cx="792" cy="38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air</a:t>
              </a:r>
            </a:p>
            <a:p>
              <a:pPr algn="ctr" eaLnBrk="0" hangingPunct="0">
                <a:lnSpc>
                  <a:spcPct val="70000"/>
                </a:lnSpc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pressure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5387" y="4032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x</a:t>
              </a:r>
              <a:endParaRPr lang="en-US" sz="2400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70" name="Freeform 22"/>
            <p:cNvSpPr>
              <a:spLocks/>
            </p:cNvSpPr>
            <p:nvPr/>
          </p:nvSpPr>
          <p:spPr bwMode="auto">
            <a:xfrm>
              <a:off x="3498" y="3444"/>
              <a:ext cx="1730" cy="534"/>
            </a:xfrm>
            <a:custGeom>
              <a:avLst/>
              <a:gdLst>
                <a:gd name="T0" fmla="*/ 2147483647 w 272"/>
                <a:gd name="T1" fmla="*/ 12755434 h 168"/>
                <a:gd name="T2" fmla="*/ 2147483647 w 272"/>
                <a:gd name="T3" fmla="*/ 1062304 h 168"/>
                <a:gd name="T4" fmla="*/ 2147483647 w 272"/>
                <a:gd name="T5" fmla="*/ 0 h 168"/>
                <a:gd name="T6" fmla="*/ 2147483647 w 272"/>
                <a:gd name="T7" fmla="*/ 0 h 168"/>
                <a:gd name="T8" fmla="*/ 2147483647 w 272"/>
                <a:gd name="T9" fmla="*/ 0 h 168"/>
                <a:gd name="T10" fmla="*/ 2147483647 w 272"/>
                <a:gd name="T11" fmla="*/ 4303678 h 168"/>
                <a:gd name="T12" fmla="*/ 2147483647 w 272"/>
                <a:gd name="T13" fmla="*/ 46827880 h 168"/>
                <a:gd name="T14" fmla="*/ 2147483647 w 272"/>
                <a:gd name="T15" fmla="*/ 157286795 h 168"/>
                <a:gd name="T16" fmla="*/ 2147483647 w 272"/>
                <a:gd name="T17" fmla="*/ 175375148 h 168"/>
                <a:gd name="T18" fmla="*/ 2147483647 w 272"/>
                <a:gd name="T19" fmla="*/ 178647601 h 168"/>
                <a:gd name="T20" fmla="*/ 2147483647 w 272"/>
                <a:gd name="T21" fmla="*/ 178647601 h 168"/>
                <a:gd name="T22" fmla="*/ 2147483647 w 272"/>
                <a:gd name="T23" fmla="*/ 178647601 h 168"/>
                <a:gd name="T24" fmla="*/ 2147483647 w 272"/>
                <a:gd name="T25" fmla="*/ 171300475 h 168"/>
                <a:gd name="T26" fmla="*/ 2147483647 w 272"/>
                <a:gd name="T27" fmla="*/ 88328984 h 168"/>
                <a:gd name="T28" fmla="*/ 2147483647 w 272"/>
                <a:gd name="T29" fmla="*/ 12755434 h 168"/>
                <a:gd name="T30" fmla="*/ 2147483647 w 272"/>
                <a:gd name="T31" fmla="*/ 1062304 h 168"/>
                <a:gd name="T32" fmla="*/ 2147483647 w 272"/>
                <a:gd name="T33" fmla="*/ 0 h 168"/>
                <a:gd name="T34" fmla="*/ 2147483647 w 272"/>
                <a:gd name="T35" fmla="*/ 0 h 168"/>
                <a:gd name="T36" fmla="*/ 2147483647 w 272"/>
                <a:gd name="T37" fmla="*/ 1062304 h 168"/>
                <a:gd name="T38" fmla="*/ 2147483647 w 272"/>
                <a:gd name="T39" fmla="*/ 12755434 h 168"/>
                <a:gd name="T40" fmla="*/ 2147483647 w 272"/>
                <a:gd name="T41" fmla="*/ 131819480 h 168"/>
                <a:gd name="T42" fmla="*/ 2147483647 w 272"/>
                <a:gd name="T43" fmla="*/ 172320364 h 168"/>
                <a:gd name="T44" fmla="*/ 2147483647 w 272"/>
                <a:gd name="T45" fmla="*/ 177686299 h 168"/>
                <a:gd name="T46" fmla="*/ 2147483647 w 272"/>
                <a:gd name="T47" fmla="*/ 178647601 h 168"/>
                <a:gd name="T48" fmla="*/ 2147483647 w 272"/>
                <a:gd name="T49" fmla="*/ 178647601 h 168"/>
                <a:gd name="T50" fmla="*/ 2147483647 w 272"/>
                <a:gd name="T51" fmla="*/ 176667530 h 168"/>
                <a:gd name="T52" fmla="*/ 2147483647 w 272"/>
                <a:gd name="T53" fmla="*/ 150959863 h 168"/>
                <a:gd name="T54" fmla="*/ 2147483647 w 272"/>
                <a:gd name="T55" fmla="*/ 39481746 h 168"/>
                <a:gd name="T56" fmla="*/ 2147483647 w 272"/>
                <a:gd name="T57" fmla="*/ 5365883 h 168"/>
                <a:gd name="T58" fmla="*/ 2147483647 w 272"/>
                <a:gd name="T59" fmla="*/ 1062304 h 168"/>
                <a:gd name="T60" fmla="*/ 2147483647 w 272"/>
                <a:gd name="T61" fmla="*/ 0 h 168"/>
                <a:gd name="T62" fmla="*/ 2147483647 w 272"/>
                <a:gd name="T63" fmla="*/ 0 h 168"/>
                <a:gd name="T64" fmla="*/ 2147483647 w 272"/>
                <a:gd name="T65" fmla="*/ 1062304 h 168"/>
                <a:gd name="T66" fmla="*/ 2147483647 w 272"/>
                <a:gd name="T67" fmla="*/ 12755434 h 168"/>
                <a:gd name="T68" fmla="*/ 2147483647 w 272"/>
                <a:gd name="T69" fmla="*/ 117074779 h 168"/>
                <a:gd name="T70" fmla="*/ 2147483647 w 272"/>
                <a:gd name="T71" fmla="*/ 168976712 h 168"/>
                <a:gd name="T72" fmla="*/ 2147483647 w 272"/>
                <a:gd name="T73" fmla="*/ 177686299 h 168"/>
                <a:gd name="T74" fmla="*/ 2147483647 w 272"/>
                <a:gd name="T75" fmla="*/ 178647601 h 168"/>
                <a:gd name="T76" fmla="*/ 2147483647 w 272"/>
                <a:gd name="T77" fmla="*/ 178647601 h 168"/>
                <a:gd name="T78" fmla="*/ 2147483647 w 272"/>
                <a:gd name="T79" fmla="*/ 176667530 h 168"/>
                <a:gd name="T80" fmla="*/ 2147483647 w 272"/>
                <a:gd name="T81" fmla="*/ 150959863 h 168"/>
                <a:gd name="T82" fmla="*/ 2147483647 w 272"/>
                <a:gd name="T83" fmla="*/ 27788905 h 168"/>
                <a:gd name="T84" fmla="*/ 2147483647 w 272"/>
                <a:gd name="T85" fmla="*/ 4303678 h 168"/>
                <a:gd name="T86" fmla="*/ 2147483647 w 272"/>
                <a:gd name="T87" fmla="*/ 0 h 168"/>
                <a:gd name="T88" fmla="*/ 2147483647 w 272"/>
                <a:gd name="T89" fmla="*/ 0 h 168"/>
                <a:gd name="T90" fmla="*/ 2147483647 w 272"/>
                <a:gd name="T91" fmla="*/ 0 h 168"/>
                <a:gd name="T92" fmla="*/ 2147483647 w 272"/>
                <a:gd name="T93" fmla="*/ 4303678 h 168"/>
                <a:gd name="T94" fmla="*/ 2147483647 w 272"/>
                <a:gd name="T95" fmla="*/ 43481379 h 168"/>
                <a:gd name="T96" fmla="*/ 2147483647 w 272"/>
                <a:gd name="T97" fmla="*/ 159607405 h 168"/>
                <a:gd name="T98" fmla="*/ 2147483647 w 272"/>
                <a:gd name="T99" fmla="*/ 176667530 h 168"/>
                <a:gd name="T100" fmla="*/ 2147483647 w 272"/>
                <a:gd name="T101" fmla="*/ 178647601 h 168"/>
                <a:gd name="T102" fmla="*/ 2147483647 w 272"/>
                <a:gd name="T103" fmla="*/ 178647601 h 168"/>
                <a:gd name="T104" fmla="*/ 2147483647 w 272"/>
                <a:gd name="T105" fmla="*/ 177686299 h 168"/>
                <a:gd name="T106" fmla="*/ 2147483647 w 272"/>
                <a:gd name="T107" fmla="*/ 166954429 h 168"/>
                <a:gd name="T108" fmla="*/ 2147483647 w 272"/>
                <a:gd name="T109" fmla="*/ 89390423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2"/>
                <a:gd name="T166" fmla="*/ 0 h 168"/>
                <a:gd name="T167" fmla="*/ 272 w 272"/>
                <a:gd name="T168" fmla="*/ 168 h 16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2" h="168">
                  <a:moveTo>
                    <a:pt x="0" y="84"/>
                  </a:moveTo>
                  <a:lnTo>
                    <a:pt x="5" y="44"/>
                  </a:lnTo>
                  <a:lnTo>
                    <a:pt x="8" y="27"/>
                  </a:lnTo>
                  <a:lnTo>
                    <a:pt x="11" y="12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3" y="13"/>
                  </a:lnTo>
                  <a:lnTo>
                    <a:pt x="26" y="27"/>
                  </a:lnTo>
                  <a:lnTo>
                    <a:pt x="28" y="44"/>
                  </a:lnTo>
                  <a:lnTo>
                    <a:pt x="34" y="89"/>
                  </a:lnTo>
                  <a:lnTo>
                    <a:pt x="37" y="111"/>
                  </a:lnTo>
                  <a:lnTo>
                    <a:pt x="40" y="132"/>
                  </a:lnTo>
                  <a:lnTo>
                    <a:pt x="43" y="148"/>
                  </a:lnTo>
                  <a:lnTo>
                    <a:pt x="45" y="154"/>
                  </a:lnTo>
                  <a:lnTo>
                    <a:pt x="46" y="159"/>
                  </a:lnTo>
                  <a:lnTo>
                    <a:pt x="47" y="163"/>
                  </a:lnTo>
                  <a:lnTo>
                    <a:pt x="48" y="165"/>
                  </a:lnTo>
                  <a:lnTo>
                    <a:pt x="48" y="166"/>
                  </a:lnTo>
                  <a:lnTo>
                    <a:pt x="49" y="167"/>
                  </a:lnTo>
                  <a:lnTo>
                    <a:pt x="50" y="168"/>
                  </a:lnTo>
                  <a:lnTo>
                    <a:pt x="51" y="168"/>
                  </a:lnTo>
                  <a:lnTo>
                    <a:pt x="52" y="168"/>
                  </a:lnTo>
                  <a:lnTo>
                    <a:pt x="52" y="167"/>
                  </a:lnTo>
                  <a:lnTo>
                    <a:pt x="53" y="166"/>
                  </a:lnTo>
                  <a:lnTo>
                    <a:pt x="54" y="165"/>
                  </a:lnTo>
                  <a:lnTo>
                    <a:pt x="55" y="161"/>
                  </a:lnTo>
                  <a:lnTo>
                    <a:pt x="57" y="156"/>
                  </a:lnTo>
                  <a:lnTo>
                    <a:pt x="60" y="141"/>
                  </a:lnTo>
                  <a:lnTo>
                    <a:pt x="63" y="123"/>
                  </a:lnTo>
                  <a:lnTo>
                    <a:pt x="68" y="83"/>
                  </a:lnTo>
                  <a:lnTo>
                    <a:pt x="73" y="44"/>
                  </a:lnTo>
                  <a:lnTo>
                    <a:pt x="76" y="25"/>
                  </a:lnTo>
                  <a:lnTo>
                    <a:pt x="78" y="18"/>
                  </a:lnTo>
                  <a:lnTo>
                    <a:pt x="79" y="12"/>
                  </a:lnTo>
                  <a:lnTo>
                    <a:pt x="80" y="7"/>
                  </a:lnTo>
                  <a:lnTo>
                    <a:pt x="82" y="3"/>
                  </a:lnTo>
                  <a:lnTo>
                    <a:pt x="83" y="2"/>
                  </a:lnTo>
                  <a:lnTo>
                    <a:pt x="83" y="1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7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9" y="7"/>
                  </a:lnTo>
                  <a:lnTo>
                    <a:pt x="91" y="12"/>
                  </a:lnTo>
                  <a:lnTo>
                    <a:pt x="93" y="25"/>
                  </a:lnTo>
                  <a:lnTo>
                    <a:pt x="96" y="43"/>
                  </a:lnTo>
                  <a:lnTo>
                    <a:pt x="102" y="82"/>
                  </a:lnTo>
                  <a:lnTo>
                    <a:pt x="107" y="124"/>
                  </a:lnTo>
                  <a:lnTo>
                    <a:pt x="110" y="143"/>
                  </a:lnTo>
                  <a:lnTo>
                    <a:pt x="112" y="151"/>
                  </a:lnTo>
                  <a:lnTo>
                    <a:pt x="113" y="158"/>
                  </a:lnTo>
                  <a:lnTo>
                    <a:pt x="115" y="162"/>
                  </a:lnTo>
                  <a:lnTo>
                    <a:pt x="116" y="164"/>
                  </a:lnTo>
                  <a:lnTo>
                    <a:pt x="116" y="166"/>
                  </a:lnTo>
                  <a:lnTo>
                    <a:pt x="117" y="167"/>
                  </a:lnTo>
                  <a:lnTo>
                    <a:pt x="118" y="168"/>
                  </a:lnTo>
                  <a:lnTo>
                    <a:pt x="119" y="168"/>
                  </a:lnTo>
                  <a:lnTo>
                    <a:pt x="120" y="168"/>
                  </a:lnTo>
                  <a:lnTo>
                    <a:pt x="121" y="167"/>
                  </a:lnTo>
                  <a:lnTo>
                    <a:pt x="121" y="166"/>
                  </a:lnTo>
                  <a:lnTo>
                    <a:pt x="122" y="165"/>
                  </a:lnTo>
                  <a:lnTo>
                    <a:pt x="123" y="161"/>
                  </a:lnTo>
                  <a:lnTo>
                    <a:pt x="125" y="156"/>
                  </a:lnTo>
                  <a:lnTo>
                    <a:pt x="128" y="142"/>
                  </a:lnTo>
                  <a:lnTo>
                    <a:pt x="131" y="125"/>
                  </a:lnTo>
                  <a:lnTo>
                    <a:pt x="137" y="80"/>
                  </a:lnTo>
                  <a:lnTo>
                    <a:pt x="139" y="58"/>
                  </a:lnTo>
                  <a:lnTo>
                    <a:pt x="142" y="37"/>
                  </a:lnTo>
                  <a:lnTo>
                    <a:pt x="145" y="20"/>
                  </a:lnTo>
                  <a:lnTo>
                    <a:pt x="147" y="14"/>
                  </a:lnTo>
                  <a:lnTo>
                    <a:pt x="148" y="9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1" y="2"/>
                  </a:lnTo>
                  <a:lnTo>
                    <a:pt x="151" y="1"/>
                  </a:lnTo>
                  <a:lnTo>
                    <a:pt x="152" y="1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8" y="7"/>
                  </a:lnTo>
                  <a:lnTo>
                    <a:pt x="159" y="12"/>
                  </a:lnTo>
                  <a:lnTo>
                    <a:pt x="162" y="26"/>
                  </a:lnTo>
                  <a:lnTo>
                    <a:pt x="165" y="43"/>
                  </a:lnTo>
                  <a:lnTo>
                    <a:pt x="171" y="88"/>
                  </a:lnTo>
                  <a:lnTo>
                    <a:pt x="173" y="110"/>
                  </a:lnTo>
                  <a:lnTo>
                    <a:pt x="176" y="131"/>
                  </a:lnTo>
                  <a:lnTo>
                    <a:pt x="179" y="146"/>
                  </a:lnTo>
                  <a:lnTo>
                    <a:pt x="181" y="153"/>
                  </a:lnTo>
                  <a:lnTo>
                    <a:pt x="182" y="159"/>
                  </a:lnTo>
                  <a:lnTo>
                    <a:pt x="183" y="161"/>
                  </a:lnTo>
                  <a:lnTo>
                    <a:pt x="184" y="164"/>
                  </a:lnTo>
                  <a:lnTo>
                    <a:pt x="184" y="165"/>
                  </a:lnTo>
                  <a:lnTo>
                    <a:pt x="185" y="167"/>
                  </a:lnTo>
                  <a:lnTo>
                    <a:pt x="186" y="167"/>
                  </a:lnTo>
                  <a:lnTo>
                    <a:pt x="186" y="168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9" y="167"/>
                  </a:lnTo>
                  <a:lnTo>
                    <a:pt x="190" y="166"/>
                  </a:lnTo>
                  <a:lnTo>
                    <a:pt x="190" y="165"/>
                  </a:lnTo>
                  <a:lnTo>
                    <a:pt x="192" y="161"/>
                  </a:lnTo>
                  <a:lnTo>
                    <a:pt x="193" y="156"/>
                  </a:lnTo>
                  <a:lnTo>
                    <a:pt x="196" y="142"/>
                  </a:lnTo>
                  <a:lnTo>
                    <a:pt x="199" y="124"/>
                  </a:lnTo>
                  <a:lnTo>
                    <a:pt x="204" y="84"/>
                  </a:lnTo>
                  <a:lnTo>
                    <a:pt x="209" y="45"/>
                  </a:lnTo>
                  <a:lnTo>
                    <a:pt x="212" y="26"/>
                  </a:lnTo>
                  <a:lnTo>
                    <a:pt x="214" y="18"/>
                  </a:lnTo>
                  <a:lnTo>
                    <a:pt x="215" y="12"/>
                  </a:lnTo>
                  <a:lnTo>
                    <a:pt x="216" y="8"/>
                  </a:lnTo>
                  <a:lnTo>
                    <a:pt x="218" y="4"/>
                  </a:lnTo>
                  <a:lnTo>
                    <a:pt x="219" y="2"/>
                  </a:lnTo>
                  <a:lnTo>
                    <a:pt x="219" y="1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1"/>
                  </a:lnTo>
                  <a:lnTo>
                    <a:pt x="224" y="2"/>
                  </a:lnTo>
                  <a:lnTo>
                    <a:pt x="225" y="4"/>
                  </a:lnTo>
                  <a:lnTo>
                    <a:pt x="225" y="6"/>
                  </a:lnTo>
                  <a:lnTo>
                    <a:pt x="227" y="11"/>
                  </a:lnTo>
                  <a:lnTo>
                    <a:pt x="230" y="24"/>
                  </a:lnTo>
                  <a:lnTo>
                    <a:pt x="232" y="41"/>
                  </a:lnTo>
                  <a:lnTo>
                    <a:pt x="238" y="80"/>
                  </a:lnTo>
                  <a:lnTo>
                    <a:pt x="243" y="122"/>
                  </a:lnTo>
                  <a:lnTo>
                    <a:pt x="246" y="141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1" y="162"/>
                  </a:lnTo>
                  <a:lnTo>
                    <a:pt x="252" y="164"/>
                  </a:lnTo>
                  <a:lnTo>
                    <a:pt x="253" y="166"/>
                  </a:lnTo>
                  <a:lnTo>
                    <a:pt x="253" y="167"/>
                  </a:lnTo>
                  <a:lnTo>
                    <a:pt x="254" y="167"/>
                  </a:lnTo>
                  <a:lnTo>
                    <a:pt x="254" y="168"/>
                  </a:lnTo>
                  <a:lnTo>
                    <a:pt x="255" y="168"/>
                  </a:lnTo>
                  <a:lnTo>
                    <a:pt x="256" y="168"/>
                  </a:lnTo>
                  <a:lnTo>
                    <a:pt x="257" y="167"/>
                  </a:lnTo>
                  <a:lnTo>
                    <a:pt x="258" y="166"/>
                  </a:lnTo>
                  <a:lnTo>
                    <a:pt x="258" y="165"/>
                  </a:lnTo>
                  <a:lnTo>
                    <a:pt x="260" y="162"/>
                  </a:lnTo>
                  <a:lnTo>
                    <a:pt x="261" y="157"/>
                  </a:lnTo>
                  <a:lnTo>
                    <a:pt x="264" y="144"/>
                  </a:lnTo>
                  <a:lnTo>
                    <a:pt x="267" y="127"/>
                  </a:lnTo>
                  <a:lnTo>
                    <a:pt x="272" y="88"/>
                  </a:lnTo>
                  <a:lnTo>
                    <a:pt x="272" y="84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5375" y="3414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A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72" name="Line 24"/>
            <p:cNvSpPr>
              <a:spLocks noChangeShapeType="1"/>
            </p:cNvSpPr>
            <p:nvPr/>
          </p:nvSpPr>
          <p:spPr bwMode="auto">
            <a:xfrm rot="16200000" flipH="1">
              <a:off x="5213" y="3566"/>
              <a:ext cx="26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25"/>
            <p:cNvSpPr>
              <a:spLocks noChangeShapeType="1"/>
            </p:cNvSpPr>
            <p:nvPr/>
          </p:nvSpPr>
          <p:spPr bwMode="auto">
            <a:xfrm>
              <a:off x="3488" y="3708"/>
              <a:ext cx="19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26"/>
            <p:cNvSpPr>
              <a:spLocks noChangeShapeType="1"/>
            </p:cNvSpPr>
            <p:nvPr/>
          </p:nvSpPr>
          <p:spPr bwMode="auto">
            <a:xfrm>
              <a:off x="4745" y="3421"/>
              <a:ext cx="6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968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 when we say “amplitude” for a sound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from equilibrium of the molecule perpendicular to the wave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of one air molecule from it’s equilibrium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distance an air particle travels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0B612-0B94-463A-9AD6-D3899DCBBD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Wavelength and Period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More generally, the </a:t>
            </a:r>
            <a:r>
              <a:rPr lang="en-US" b="1"/>
              <a:t>wavelength</a:t>
            </a:r>
            <a:r>
              <a:rPr lang="en-US"/>
              <a:t> is the minimum distance between any two identical points on adjacent waves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period</a:t>
            </a:r>
            <a:r>
              <a:rPr lang="en-US" i="1"/>
              <a:t>,</a:t>
            </a:r>
            <a:r>
              <a:rPr lang="en-US" b="1" i="1"/>
              <a:t> </a:t>
            </a:r>
            <a:r>
              <a:rPr lang="en-US" i="1"/>
              <a:t>T ,</a:t>
            </a:r>
            <a:r>
              <a:rPr lang="en-US"/>
              <a:t> is the time interval required for two identical points of adjacent waves to pass by a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period of the wave is the same as the period of the simple harmonic oscillation of one element of the medium</a:t>
            </a:r>
          </a:p>
        </p:txBody>
      </p:sp>
    </p:spTree>
    <p:extLst>
      <p:ext uri="{BB962C8B-B14F-4D97-AF65-F5344CB8AC3E}">
        <p14:creationId xmlns:p14="http://schemas.microsoft.com/office/powerpoint/2010/main" val="27105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6F50B-7866-470A-8715-38CA1645C1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/>
              <a:t>frequency</a:t>
            </a:r>
            <a:r>
              <a:rPr lang="en-US" sz="2800"/>
              <a:t>, ƒ, is the number of crests (or any point on the wave) that pass a given point in a unit time interval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time interval is most commonly the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frequency of the wave is the same as the frequency of the simple harmonic motion of one element of the medium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1597025"/>
            <a:ext cx="362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88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D31FD-9B7F-4D94-878A-4AD12AC2E9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Frequency, cont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frequency and the period are related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When the time interval is the second, the units of frequency are s</a:t>
            </a:r>
            <a:r>
              <a:rPr lang="en-US" baseline="30000"/>
              <a:t>-1</a:t>
            </a:r>
            <a:r>
              <a:rPr lang="en-US"/>
              <a:t> = Hz</a:t>
            </a:r>
          </a:p>
          <a:p>
            <a:pPr lvl="1" eaLnBrk="1" hangingPunct="1"/>
            <a:r>
              <a:rPr lang="en-US"/>
              <a:t>Hz is a hertz</a:t>
            </a:r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338" y="2206625"/>
            <a:ext cx="11763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87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1" y="1011238"/>
            <a:ext cx="7323138" cy="484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6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1650</Words>
  <Application>Microsoft Office PowerPoint</Application>
  <PresentationFormat>On-screen Show (4:3)</PresentationFormat>
  <Paragraphs>336</Paragraphs>
  <Slides>57</Slides>
  <Notes>3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Calibri</vt:lpstr>
      <vt:lpstr>Cambria Math</vt:lpstr>
      <vt:lpstr>Symbol</vt:lpstr>
      <vt:lpstr>Tahoma</vt:lpstr>
      <vt:lpstr>Office Theme</vt:lpstr>
      <vt:lpstr>Equation</vt:lpstr>
      <vt:lpstr>Lecture 5</vt:lpstr>
      <vt:lpstr>Sinusoidal Waves</vt:lpstr>
      <vt:lpstr>Question 223.3.1</vt:lpstr>
      <vt:lpstr>Amplitude and Wavelength</vt:lpstr>
      <vt:lpstr>PowerPoint Presentation</vt:lpstr>
      <vt:lpstr>Wavelength and Period</vt:lpstr>
      <vt:lpstr>Frequency</vt:lpstr>
      <vt:lpstr>Frequency, cont</vt:lpstr>
      <vt:lpstr>PowerPoint Presentation</vt:lpstr>
      <vt:lpstr>PowerPoint Presentation</vt:lpstr>
      <vt:lpstr>Question 223.3.4</vt:lpstr>
      <vt:lpstr>Question 223.3.5</vt:lpstr>
      <vt:lpstr>Question 223.3.6</vt:lpstr>
      <vt:lpstr>Question 223.3.8</vt:lpstr>
      <vt:lpstr>Wavenumber</vt:lpstr>
      <vt:lpstr>Wavenumber</vt:lpstr>
      <vt:lpstr>PowerPoint Presentation</vt:lpstr>
      <vt:lpstr>PowerPoint Presentation</vt:lpstr>
      <vt:lpstr>PowerPoint Presentation</vt:lpstr>
      <vt:lpstr>Musical Rumble Strip Route 66</vt:lpstr>
      <vt:lpstr>Question 223.3.3</vt:lpstr>
      <vt:lpstr>PowerPoint Presentation</vt:lpstr>
      <vt:lpstr>PowerPoint Presentation</vt:lpstr>
      <vt:lpstr>Question 223.3.9</vt:lpstr>
      <vt:lpstr>PowerPoint Presentation</vt:lpstr>
      <vt:lpstr>PowerPoint Presentation</vt:lpstr>
      <vt:lpstr>END</vt:lpstr>
      <vt:lpstr>Question 223.4.0.1</vt:lpstr>
      <vt:lpstr>Question 223.4.0.2</vt:lpstr>
      <vt:lpstr>Question 223.4.0.3</vt:lpstr>
      <vt:lpstr>PowerPoint Presentation</vt:lpstr>
      <vt:lpstr>PowerPoint Presentation</vt:lpstr>
      <vt:lpstr>Wave Function</vt:lpstr>
      <vt:lpstr>PowerPoint Presentation</vt:lpstr>
      <vt:lpstr>PowerPoint Presentation</vt:lpstr>
      <vt:lpstr>PowerPoint Presentation</vt:lpstr>
      <vt:lpstr>Question 223.4.2</vt:lpstr>
      <vt:lpstr>Question 223.4.2</vt:lpstr>
      <vt:lpstr>Speed of Waves</vt:lpstr>
      <vt:lpstr>PowerPoint Presentation</vt:lpstr>
      <vt:lpstr>Forces on a Segment of String</vt:lpstr>
      <vt:lpstr>Forces on a Segment of String</vt:lpstr>
      <vt:lpstr>Forces on a Segment of String</vt:lpstr>
      <vt:lpstr>Forces on a Segment of String</vt:lpstr>
      <vt:lpstr>Forces on a Segment of String</vt:lpstr>
      <vt:lpstr>Question 223.4.3</vt:lpstr>
      <vt:lpstr>Question 223.4.4</vt:lpstr>
      <vt:lpstr>PowerPoint Presentation</vt:lpstr>
      <vt:lpstr>Question 223.4.4.5</vt:lpstr>
      <vt:lpstr>Question 223.4.4.1</vt:lpstr>
      <vt:lpstr>Question 223.4.4.2</vt:lpstr>
      <vt:lpstr>Question 223.4.4.3</vt:lpstr>
      <vt:lpstr>Frequency Response</vt:lpstr>
      <vt:lpstr>PowerPoint Presentation</vt:lpstr>
      <vt:lpstr>PowerPoint Presentation</vt:lpstr>
      <vt:lpstr>Question 223.3.2</vt:lpstr>
      <vt:lpstr>Question 223.3.2.5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2011-09-12T21:35:14Z</dcterms:created>
  <dcterms:modified xsi:type="dcterms:W3CDTF">2025-04-22T20:38:32Z</dcterms:modified>
</cp:coreProperties>
</file>