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45" r:id="rId2"/>
    <p:sldId id="347" r:id="rId3"/>
    <p:sldId id="346" r:id="rId4"/>
    <p:sldId id="286" r:id="rId5"/>
    <p:sldId id="285" r:id="rId6"/>
    <p:sldId id="287" r:id="rId7"/>
    <p:sldId id="289" r:id="rId8"/>
    <p:sldId id="341" r:id="rId9"/>
    <p:sldId id="310" r:id="rId10"/>
    <p:sldId id="344" r:id="rId11"/>
    <p:sldId id="288" r:id="rId12"/>
    <p:sldId id="311" r:id="rId13"/>
    <p:sldId id="290" r:id="rId14"/>
    <p:sldId id="291" r:id="rId15"/>
    <p:sldId id="312" r:id="rId16"/>
    <p:sldId id="292" r:id="rId17"/>
    <p:sldId id="313" r:id="rId18"/>
    <p:sldId id="293" r:id="rId19"/>
    <p:sldId id="294" r:id="rId20"/>
    <p:sldId id="295" r:id="rId21"/>
    <p:sldId id="296" r:id="rId22"/>
    <p:sldId id="297" r:id="rId23"/>
    <p:sldId id="298" r:id="rId24"/>
    <p:sldId id="314" r:id="rId25"/>
    <p:sldId id="315" r:id="rId26"/>
    <p:sldId id="316" r:id="rId27"/>
    <p:sldId id="317" r:id="rId28"/>
    <p:sldId id="299" r:id="rId29"/>
    <p:sldId id="300" r:id="rId30"/>
    <p:sldId id="301" r:id="rId31"/>
    <p:sldId id="302" r:id="rId32"/>
    <p:sldId id="303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04" r:id="rId42"/>
    <p:sldId id="305" r:id="rId43"/>
    <p:sldId id="306" r:id="rId44"/>
    <p:sldId id="307" r:id="rId45"/>
    <p:sldId id="308" r:id="rId46"/>
    <p:sldId id="309" r:id="rId47"/>
    <p:sldId id="336" r:id="rId48"/>
    <p:sldId id="337" r:id="rId49"/>
    <p:sldId id="342" r:id="rId50"/>
    <p:sldId id="343" r:id="rId51"/>
    <p:sldId id="339" r:id="rId52"/>
    <p:sldId id="340" r:id="rId53"/>
    <p:sldId id="284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E905DC-A7E5-4A40-BD03-0BDCEA7D9035}" v="31" dt="2025-04-22T21:02:36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D14D749C-C0D3-485E-8084-7F974543AFC9}"/>
    <pc:docChg chg="custSel addSld modSld sldOrd">
      <pc:chgData name="Lines, Todd" userId="afaf7c3a-e8aa-4568-882a-02ad8f9e19b0" providerId="ADAL" clId="{D14D749C-C0D3-485E-8084-7F974543AFC9}" dt="2019-04-30T18:57:28.338" v="60"/>
      <pc:docMkLst>
        <pc:docMk/>
      </pc:docMkLst>
      <pc:sldChg chg="ord">
        <pc:chgData name="Lines, Todd" userId="afaf7c3a-e8aa-4568-882a-02ad8f9e19b0" providerId="ADAL" clId="{D14D749C-C0D3-485E-8084-7F974543AFC9}" dt="2019-04-30T18:19:22.249" v="45"/>
        <pc:sldMkLst>
          <pc:docMk/>
          <pc:sldMk cId="3687487709" sldId="287"/>
        </pc:sldMkLst>
      </pc:sldChg>
      <pc:sldChg chg="ord">
        <pc:chgData name="Lines, Todd" userId="afaf7c3a-e8aa-4568-882a-02ad8f9e19b0" providerId="ADAL" clId="{D14D749C-C0D3-485E-8084-7F974543AFC9}" dt="2019-04-30T18:19:41.998" v="46"/>
        <pc:sldMkLst>
          <pc:docMk/>
          <pc:sldMk cId="3852839569" sldId="289"/>
        </pc:sldMkLst>
      </pc:sldChg>
      <pc:sldChg chg="addSp delSp modSp ord">
        <pc:chgData name="Lines, Todd" userId="afaf7c3a-e8aa-4568-882a-02ad8f9e19b0" providerId="ADAL" clId="{D14D749C-C0D3-485E-8084-7F974543AFC9}" dt="2019-04-30T18:19:06.778" v="44"/>
        <pc:sldMkLst>
          <pc:docMk/>
          <pc:sldMk cId="1389832616" sldId="310"/>
        </pc:sldMkLst>
      </pc:sldChg>
      <pc:sldChg chg="ord">
        <pc:chgData name="Lines, Todd" userId="afaf7c3a-e8aa-4568-882a-02ad8f9e19b0" providerId="ADAL" clId="{D14D749C-C0D3-485E-8084-7F974543AFC9}" dt="2019-04-30T18:32:17.690" v="48"/>
        <pc:sldMkLst>
          <pc:docMk/>
          <pc:sldMk cId="1729789265" sldId="311"/>
        </pc:sldMkLst>
      </pc:sldChg>
      <pc:sldChg chg="delSp modSp">
        <pc:chgData name="Lines, Todd" userId="afaf7c3a-e8aa-4568-882a-02ad8f9e19b0" providerId="ADAL" clId="{D14D749C-C0D3-485E-8084-7F974543AFC9}" dt="2019-04-30T18:53:59.664" v="50"/>
        <pc:sldMkLst>
          <pc:docMk/>
          <pc:sldMk cId="1222242176" sldId="314"/>
        </pc:sldMkLst>
      </pc:sldChg>
      <pc:sldChg chg="delSp modSp">
        <pc:chgData name="Lines, Todd" userId="afaf7c3a-e8aa-4568-882a-02ad8f9e19b0" providerId="ADAL" clId="{D14D749C-C0D3-485E-8084-7F974543AFC9}" dt="2019-04-30T18:55:25.372" v="52"/>
        <pc:sldMkLst>
          <pc:docMk/>
          <pc:sldMk cId="1189374261" sldId="315"/>
        </pc:sldMkLst>
      </pc:sldChg>
      <pc:sldChg chg="delSp modSp">
        <pc:chgData name="Lines, Todd" userId="afaf7c3a-e8aa-4568-882a-02ad8f9e19b0" providerId="ADAL" clId="{D14D749C-C0D3-485E-8084-7F974543AFC9}" dt="2019-04-30T18:56:17.180" v="55"/>
        <pc:sldMkLst>
          <pc:docMk/>
          <pc:sldMk cId="1734463390" sldId="316"/>
        </pc:sldMkLst>
      </pc:sldChg>
      <pc:sldChg chg="delSp modSp">
        <pc:chgData name="Lines, Todd" userId="afaf7c3a-e8aa-4568-882a-02ad8f9e19b0" providerId="ADAL" clId="{D14D749C-C0D3-485E-8084-7F974543AFC9}" dt="2019-04-30T18:56:42.530" v="58"/>
        <pc:sldMkLst>
          <pc:docMk/>
          <pc:sldMk cId="3937303269" sldId="317"/>
        </pc:sldMkLst>
      </pc:sldChg>
      <pc:sldChg chg="delSp modSp">
        <pc:chgData name="Lines, Todd" userId="afaf7c3a-e8aa-4568-882a-02ad8f9e19b0" providerId="ADAL" clId="{D14D749C-C0D3-485E-8084-7F974543AFC9}" dt="2019-04-30T18:57:28.338" v="60"/>
        <pc:sldMkLst>
          <pc:docMk/>
          <pc:sldMk cId="3726261940" sldId="336"/>
        </pc:sldMkLst>
      </pc:sldChg>
      <pc:sldChg chg="add">
        <pc:chgData name="Lines, Todd" userId="afaf7c3a-e8aa-4568-882a-02ad8f9e19b0" providerId="ADAL" clId="{D14D749C-C0D3-485E-8084-7F974543AFC9}" dt="2019-04-30T18:26:48.630" v="47"/>
        <pc:sldMkLst>
          <pc:docMk/>
          <pc:sldMk cId="103656388" sldId="344"/>
        </pc:sldMkLst>
      </pc:sldChg>
    </pc:docChg>
  </pc:docChgLst>
  <pc:docChgLst>
    <pc:chgData name="Lines, Todd" userId="afaf7c3a-e8aa-4568-882a-02ad8f9e19b0" providerId="ADAL" clId="{12E905DC-A7E5-4A40-BD03-0BDCEA7D9035}"/>
    <pc:docChg chg="undo custSel addSld modSld">
      <pc:chgData name="Lines, Todd" userId="afaf7c3a-e8aa-4568-882a-02ad8f9e19b0" providerId="ADAL" clId="{12E905DC-A7E5-4A40-BD03-0BDCEA7D9035}" dt="2025-04-22T21:02:40.986" v="122" actId="21"/>
      <pc:docMkLst>
        <pc:docMk/>
      </pc:docMkLst>
      <pc:sldChg chg="modSp new mod">
        <pc:chgData name="Lines, Todd" userId="afaf7c3a-e8aa-4568-882a-02ad8f9e19b0" providerId="ADAL" clId="{12E905DC-A7E5-4A40-BD03-0BDCEA7D9035}" dt="2025-04-22T20:51:26.915" v="9" actId="20577"/>
        <pc:sldMkLst>
          <pc:docMk/>
          <pc:sldMk cId="3875607050" sldId="345"/>
        </pc:sldMkLst>
        <pc:spChg chg="mod">
          <ac:chgData name="Lines, Todd" userId="afaf7c3a-e8aa-4568-882a-02ad8f9e19b0" providerId="ADAL" clId="{12E905DC-A7E5-4A40-BD03-0BDCEA7D9035}" dt="2025-04-22T20:51:26.915" v="9" actId="20577"/>
          <ac:spMkLst>
            <pc:docMk/>
            <pc:sldMk cId="3875607050" sldId="345"/>
            <ac:spMk id="2" creationId="{E1C3A048-6484-8EDE-428B-D7D2F7E8C037}"/>
          </ac:spMkLst>
        </pc:spChg>
      </pc:sldChg>
      <pc:sldChg chg="addSp delSp modSp new mod modClrScheme chgLayout">
        <pc:chgData name="Lines, Todd" userId="afaf7c3a-e8aa-4568-882a-02ad8f9e19b0" providerId="ADAL" clId="{12E905DC-A7E5-4A40-BD03-0BDCEA7D9035}" dt="2025-04-22T20:51:34.209" v="14" actId="20577"/>
        <pc:sldMkLst>
          <pc:docMk/>
          <pc:sldMk cId="1412958550" sldId="346"/>
        </pc:sldMkLst>
        <pc:spChg chg="del mod ord">
          <ac:chgData name="Lines, Todd" userId="afaf7c3a-e8aa-4568-882a-02ad8f9e19b0" providerId="ADAL" clId="{12E905DC-A7E5-4A40-BD03-0BDCEA7D9035}" dt="2025-04-22T20:51:32.232" v="11" actId="700"/>
          <ac:spMkLst>
            <pc:docMk/>
            <pc:sldMk cId="1412958550" sldId="346"/>
            <ac:spMk id="2" creationId="{049977CA-3104-AC29-456C-E6F1AD47AD1F}"/>
          </ac:spMkLst>
        </pc:spChg>
        <pc:spChg chg="del mod ord">
          <ac:chgData name="Lines, Todd" userId="afaf7c3a-e8aa-4568-882a-02ad8f9e19b0" providerId="ADAL" clId="{12E905DC-A7E5-4A40-BD03-0BDCEA7D9035}" dt="2025-04-22T20:51:32.232" v="11" actId="700"/>
          <ac:spMkLst>
            <pc:docMk/>
            <pc:sldMk cId="1412958550" sldId="346"/>
            <ac:spMk id="3" creationId="{B57FF44F-DD49-1128-BEED-B4C00658DFA5}"/>
          </ac:spMkLst>
        </pc:spChg>
        <pc:spChg chg="add mod ord">
          <ac:chgData name="Lines, Todd" userId="afaf7c3a-e8aa-4568-882a-02ad8f9e19b0" providerId="ADAL" clId="{12E905DC-A7E5-4A40-BD03-0BDCEA7D9035}" dt="2025-04-22T20:51:34.209" v="14" actId="20577"/>
          <ac:spMkLst>
            <pc:docMk/>
            <pc:sldMk cId="1412958550" sldId="346"/>
            <ac:spMk id="4" creationId="{1B0358E7-5ABA-69A2-E2B3-B3C44C1A0611}"/>
          </ac:spMkLst>
        </pc:spChg>
        <pc:spChg chg="add mod ord">
          <ac:chgData name="Lines, Todd" userId="afaf7c3a-e8aa-4568-882a-02ad8f9e19b0" providerId="ADAL" clId="{12E905DC-A7E5-4A40-BD03-0BDCEA7D9035}" dt="2025-04-22T20:51:32.232" v="11" actId="700"/>
          <ac:spMkLst>
            <pc:docMk/>
            <pc:sldMk cId="1412958550" sldId="346"/>
            <ac:spMk id="5" creationId="{20BA4F39-95C8-22FC-D198-3A41F6A5CD2F}"/>
          </ac:spMkLst>
        </pc:spChg>
      </pc:sldChg>
      <pc:sldChg chg="addSp delSp modSp new mod">
        <pc:chgData name="Lines, Todd" userId="afaf7c3a-e8aa-4568-882a-02ad8f9e19b0" providerId="ADAL" clId="{12E905DC-A7E5-4A40-BD03-0BDCEA7D9035}" dt="2025-04-22T21:02:40.986" v="122" actId="21"/>
        <pc:sldMkLst>
          <pc:docMk/>
          <pc:sldMk cId="1643441071" sldId="347"/>
        </pc:sldMkLst>
        <pc:spChg chg="del">
          <ac:chgData name="Lines, Todd" userId="afaf7c3a-e8aa-4568-882a-02ad8f9e19b0" providerId="ADAL" clId="{12E905DC-A7E5-4A40-BD03-0BDCEA7D9035}" dt="2025-04-22T20:51:53.184" v="16" actId="478"/>
          <ac:spMkLst>
            <pc:docMk/>
            <pc:sldMk cId="1643441071" sldId="347"/>
            <ac:spMk id="2" creationId="{385B1757-2E78-AD1A-A2E3-C7CCCC1FE5E0}"/>
          </ac:spMkLst>
        </pc:spChg>
        <pc:spChg chg="del">
          <ac:chgData name="Lines, Todd" userId="afaf7c3a-e8aa-4568-882a-02ad8f9e19b0" providerId="ADAL" clId="{12E905DC-A7E5-4A40-BD03-0BDCEA7D9035}" dt="2025-04-22T20:51:53.184" v="16" actId="478"/>
          <ac:spMkLst>
            <pc:docMk/>
            <pc:sldMk cId="1643441071" sldId="347"/>
            <ac:spMk id="3" creationId="{4BFCC663-6974-4AE0-F4CE-56FDF6C4554C}"/>
          </ac:spMkLst>
        </pc:spChg>
        <pc:spChg chg="add mod">
          <ac:chgData name="Lines, Todd" userId="afaf7c3a-e8aa-4568-882a-02ad8f9e19b0" providerId="ADAL" clId="{12E905DC-A7E5-4A40-BD03-0BDCEA7D9035}" dt="2025-04-22T20:53:09.399" v="19" actId="2085"/>
          <ac:spMkLst>
            <pc:docMk/>
            <pc:sldMk cId="1643441071" sldId="347"/>
            <ac:spMk id="4" creationId="{613C0366-ADBD-5FA5-A76A-CC6520D623DA}"/>
          </ac:spMkLst>
        </pc:spChg>
        <pc:spChg chg="add mod">
          <ac:chgData name="Lines, Todd" userId="afaf7c3a-e8aa-4568-882a-02ad8f9e19b0" providerId="ADAL" clId="{12E905DC-A7E5-4A40-BD03-0BDCEA7D9035}" dt="2025-04-22T20:53:44.218" v="24" actId="207"/>
          <ac:spMkLst>
            <pc:docMk/>
            <pc:sldMk cId="1643441071" sldId="347"/>
            <ac:spMk id="5" creationId="{8DEE0855-A788-A402-48A5-46F63F828A3E}"/>
          </ac:spMkLst>
        </pc:spChg>
        <pc:spChg chg="add mod">
          <ac:chgData name="Lines, Todd" userId="afaf7c3a-e8aa-4568-882a-02ad8f9e19b0" providerId="ADAL" clId="{12E905DC-A7E5-4A40-BD03-0BDCEA7D9035}" dt="2025-04-22T20:54:01.816" v="28" actId="207"/>
          <ac:spMkLst>
            <pc:docMk/>
            <pc:sldMk cId="1643441071" sldId="347"/>
            <ac:spMk id="6" creationId="{70FE5A38-89EB-A82A-AB61-B6D8415A3953}"/>
          </ac:spMkLst>
        </pc:spChg>
        <pc:spChg chg="add mod ord">
          <ac:chgData name="Lines, Todd" userId="afaf7c3a-e8aa-4568-882a-02ad8f9e19b0" providerId="ADAL" clId="{12E905DC-A7E5-4A40-BD03-0BDCEA7D9035}" dt="2025-04-22T20:54:34.554" v="36" actId="14100"/>
          <ac:spMkLst>
            <pc:docMk/>
            <pc:sldMk cId="1643441071" sldId="347"/>
            <ac:spMk id="7" creationId="{D8FD1B72-CCBE-CE40-E955-1FAE8C362531}"/>
          </ac:spMkLst>
        </pc:spChg>
        <pc:spChg chg="add mod">
          <ac:chgData name="Lines, Todd" userId="afaf7c3a-e8aa-4568-882a-02ad8f9e19b0" providerId="ADAL" clId="{12E905DC-A7E5-4A40-BD03-0BDCEA7D9035}" dt="2025-04-22T21:00:33.404" v="107" actId="208"/>
          <ac:spMkLst>
            <pc:docMk/>
            <pc:sldMk cId="1643441071" sldId="347"/>
            <ac:spMk id="9" creationId="{97BAF4FB-DA6A-6AD6-F1CC-6144FB3A9559}"/>
          </ac:spMkLst>
        </pc:spChg>
        <pc:spChg chg="add mod">
          <ac:chgData name="Lines, Todd" userId="afaf7c3a-e8aa-4568-882a-02ad8f9e19b0" providerId="ADAL" clId="{12E905DC-A7E5-4A40-BD03-0BDCEA7D9035}" dt="2025-04-22T21:01:32.822" v="117" actId="1076"/>
          <ac:spMkLst>
            <pc:docMk/>
            <pc:sldMk cId="1643441071" sldId="347"/>
            <ac:spMk id="10" creationId="{72AF48F9-FB2B-4063-8E03-104E1C15DF2D}"/>
          </ac:spMkLst>
        </pc:spChg>
        <pc:spChg chg="add mod">
          <ac:chgData name="Lines, Todd" userId="afaf7c3a-e8aa-4568-882a-02ad8f9e19b0" providerId="ADAL" clId="{12E905DC-A7E5-4A40-BD03-0BDCEA7D9035}" dt="2025-04-22T21:02:13.592" v="120" actId="1076"/>
          <ac:spMkLst>
            <pc:docMk/>
            <pc:sldMk cId="1643441071" sldId="347"/>
            <ac:spMk id="11" creationId="{E7585B40-CC23-8828-633D-7F296358D19A}"/>
          </ac:spMkLst>
        </pc:spChg>
        <pc:picChg chg="add del mod">
          <ac:chgData name="Lines, Todd" userId="afaf7c3a-e8aa-4568-882a-02ad8f9e19b0" providerId="ADAL" clId="{12E905DC-A7E5-4A40-BD03-0BDCEA7D9035}" dt="2025-04-22T20:59:59.133" v="101" actId="478"/>
          <ac:picMkLst>
            <pc:docMk/>
            <pc:sldMk cId="1643441071" sldId="347"/>
            <ac:picMk id="8" creationId="{0E3A0BF1-4A0D-F53F-016A-90E4B7185960}"/>
          </ac:picMkLst>
        </pc:picChg>
        <pc:picChg chg="del mod">
          <ac:chgData name="Lines, Todd" userId="afaf7c3a-e8aa-4568-882a-02ad8f9e19b0" providerId="ADAL" clId="{12E905DC-A7E5-4A40-BD03-0BDCEA7D9035}" dt="2025-04-22T21:02:40.986" v="122" actId="21"/>
          <ac:picMkLst>
            <pc:docMk/>
            <pc:sldMk cId="1643441071" sldId="347"/>
            <ac:picMk id="12" creationId="{15D6841E-DACC-8B5A-668E-C4C36F2C459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81139-F0BA-49F9-93A6-6F626C1CF54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20C94-1406-4988-8D1D-1073C32750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52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652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842607B-54DC-48D1-A218-DA4A714D19E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2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40B7-8B0E-44A6-9E20-D5135BF064F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269B-7283-4F48-9330-57B44A0E80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40B7-8B0E-44A6-9E20-D5135BF064F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269B-7283-4F48-9330-57B44A0E80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40B7-8B0E-44A6-9E20-D5135BF064F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269B-7283-4F48-9330-57B44A0E80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40B7-8B0E-44A6-9E20-D5135BF064F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269B-7283-4F48-9330-57B44A0E80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40B7-8B0E-44A6-9E20-D5135BF064F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269B-7283-4F48-9330-57B44A0E80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40B7-8B0E-44A6-9E20-D5135BF064F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269B-7283-4F48-9330-57B44A0E80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40B7-8B0E-44A6-9E20-D5135BF064F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269B-7283-4F48-9330-57B44A0E80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40B7-8B0E-44A6-9E20-D5135BF064F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269B-7283-4F48-9330-57B44A0E80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40B7-8B0E-44A6-9E20-D5135BF064F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269B-7283-4F48-9330-57B44A0E80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40B7-8B0E-44A6-9E20-D5135BF064F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269B-7283-4F48-9330-57B44A0E80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40B7-8B0E-44A6-9E20-D5135BF064F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269B-7283-4F48-9330-57B44A0E80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140B7-8B0E-44A6-9E20-D5135BF064F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2269B-7283-4F48-9330-57B44A0E80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H-6JG0NeGg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rtlines\Documents\BYU-I\Course_Materials\FDSCI206\Lecture%20Slides%203day\red_green_and_resultant_wave.avi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rtlines\Documents\BYU-I\Course_Materials\FDSCI206\Lecture%20Slides%203day\reg_gree_purple_separate.avi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ik7IxJ52u7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sGN_HO7_lUg" TargetMode="External"/><Relationship Id="rId4" Type="http://schemas.openxmlformats.org/officeDocument/2006/relationships/image" Target="../media/image20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X04ySm4TTk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A048-6484-8EDE-428B-D7D2F7E8C0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FF576-B4FD-4AA6-5391-5A45FB1C8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0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924128" y="291829"/>
            <a:ext cx="6945548" cy="6313252"/>
            <a:chOff x="1056" y="1824"/>
            <a:chExt cx="1536" cy="1584"/>
          </a:xfrm>
        </p:grpSpPr>
        <p:sp>
          <p:nvSpPr>
            <p:cNvPr id="5131" name="Oval 6"/>
            <p:cNvSpPr>
              <a:spLocks noChangeArrowheads="1"/>
            </p:cNvSpPr>
            <p:nvPr/>
          </p:nvSpPr>
          <p:spPr bwMode="auto">
            <a:xfrm>
              <a:off x="1056" y="1824"/>
              <a:ext cx="1536" cy="1584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32" name="Oval 7"/>
            <p:cNvSpPr>
              <a:spLocks noChangeArrowheads="1"/>
            </p:cNvSpPr>
            <p:nvPr/>
          </p:nvSpPr>
          <p:spPr bwMode="auto">
            <a:xfrm>
              <a:off x="1224" y="1992"/>
              <a:ext cx="1200" cy="1248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8"/>
            <p:cNvSpPr>
              <a:spLocks noChangeArrowheads="1"/>
            </p:cNvSpPr>
            <p:nvPr/>
          </p:nvSpPr>
          <p:spPr bwMode="auto">
            <a:xfrm>
              <a:off x="1392" y="2136"/>
              <a:ext cx="864" cy="96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9"/>
            <p:cNvSpPr>
              <a:spLocks noChangeArrowheads="1"/>
            </p:cNvSpPr>
            <p:nvPr/>
          </p:nvSpPr>
          <p:spPr bwMode="auto">
            <a:xfrm>
              <a:off x="1512" y="2256"/>
              <a:ext cx="624" cy="72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0"/>
            <p:cNvSpPr>
              <a:spLocks noChangeArrowheads="1"/>
            </p:cNvSpPr>
            <p:nvPr/>
          </p:nvSpPr>
          <p:spPr bwMode="auto">
            <a:xfrm>
              <a:off x="1622" y="2400"/>
              <a:ext cx="400" cy="432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1"/>
            <p:cNvSpPr>
              <a:spLocks noChangeArrowheads="1"/>
            </p:cNvSpPr>
            <p:nvPr/>
          </p:nvSpPr>
          <p:spPr bwMode="auto">
            <a:xfrm>
              <a:off x="1738" y="2520"/>
              <a:ext cx="179" cy="192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2"/>
            <p:cNvSpPr>
              <a:spLocks noChangeArrowheads="1"/>
            </p:cNvSpPr>
            <p:nvPr/>
          </p:nvSpPr>
          <p:spPr bwMode="auto">
            <a:xfrm>
              <a:off x="1816" y="2599"/>
              <a:ext cx="26" cy="3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65807" y="3208274"/>
            <a:ext cx="1101841" cy="2876952"/>
            <a:chOff x="1255765" y="2207348"/>
            <a:chExt cx="1272743" cy="3815140"/>
          </a:xfrm>
          <a:solidFill>
            <a:schemeClr val="tx2">
              <a:lumMod val="50000"/>
            </a:schemeClr>
          </a:solidFill>
        </p:grpSpPr>
        <p:sp>
          <p:nvSpPr>
            <p:cNvPr id="20" name="Oval 12"/>
            <p:cNvSpPr>
              <a:spLocks noChangeArrowheads="1"/>
            </p:cNvSpPr>
            <p:nvPr/>
          </p:nvSpPr>
          <p:spPr bwMode="auto">
            <a:xfrm flipH="1">
              <a:off x="1681044" y="2865611"/>
              <a:ext cx="420688" cy="1400456"/>
            </a:xfrm>
            <a:prstGeom prst="ellipse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 rot="10099660" flipH="1">
              <a:off x="2313352" y="3441501"/>
              <a:ext cx="169239" cy="70485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 flipH="1">
              <a:off x="1271541" y="5760992"/>
              <a:ext cx="448907" cy="20538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 flipH="1">
              <a:off x="1628646" y="2207348"/>
              <a:ext cx="496888" cy="692150"/>
            </a:xfrm>
            <a:prstGeom prst="ellipse">
              <a:avLst/>
            </a:prstGeom>
            <a:grp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 rot="8649417" flipH="1">
              <a:off x="2100794" y="2904963"/>
              <a:ext cx="183140" cy="70185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 rot="20522501" flipH="1">
              <a:off x="1956616" y="3998171"/>
              <a:ext cx="239713" cy="1019175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 flipH="1">
              <a:off x="2108045" y="4871561"/>
              <a:ext cx="236538" cy="115092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 rot="335058" flipH="1">
              <a:off x="2127532" y="5806095"/>
              <a:ext cx="360147" cy="19259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 rot="631007" flipH="1">
              <a:off x="1551643" y="3961764"/>
              <a:ext cx="241300" cy="1019175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Rectangle 15"/>
            <p:cNvSpPr>
              <a:spLocks noChangeArrowheads="1"/>
            </p:cNvSpPr>
            <p:nvPr/>
          </p:nvSpPr>
          <p:spPr bwMode="auto">
            <a:xfrm flipH="1">
              <a:off x="1504795" y="4791106"/>
              <a:ext cx="209037" cy="1189088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 rot="811954" flipH="1">
              <a:off x="2384593" y="4006620"/>
              <a:ext cx="143915" cy="300064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 rot="11244453" flipH="1">
              <a:off x="1319151" y="3460533"/>
              <a:ext cx="169239" cy="70485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 rot="12761612" flipH="1">
              <a:off x="1514614" y="2863204"/>
              <a:ext cx="183140" cy="70185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 rot="7497537" flipH="1">
              <a:off x="1303841" y="4035577"/>
              <a:ext cx="165219" cy="261372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5" name="Oval 34"/>
          <p:cNvSpPr/>
          <p:nvPr/>
        </p:nvSpPr>
        <p:spPr>
          <a:xfrm>
            <a:off x="4953029" y="4053306"/>
            <a:ext cx="513289" cy="71162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154083" y="3752559"/>
            <a:ext cx="121920" cy="753290"/>
            <a:chOff x="3770811" y="2873829"/>
            <a:chExt cx="448492" cy="2475098"/>
          </a:xfrm>
          <a:solidFill>
            <a:schemeClr val="bg1"/>
          </a:solidFill>
        </p:grpSpPr>
        <p:sp>
          <p:nvSpPr>
            <p:cNvPr id="37" name="Isosceles Triangle 36"/>
            <p:cNvSpPr/>
            <p:nvPr/>
          </p:nvSpPr>
          <p:spPr>
            <a:xfrm rot="10800000">
              <a:off x="3770811" y="2873829"/>
              <a:ext cx="435429" cy="339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/>
          </p:nvSpPr>
          <p:spPr>
            <a:xfrm rot="10800000" flipV="1">
              <a:off x="3775163" y="3200400"/>
              <a:ext cx="435429" cy="183315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/>
            <p:cNvSpPr/>
            <p:nvPr/>
          </p:nvSpPr>
          <p:spPr>
            <a:xfrm rot="10800000">
              <a:off x="3783874" y="5009292"/>
              <a:ext cx="435429" cy="33963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366863" y="3127212"/>
            <a:ext cx="1101841" cy="2876952"/>
            <a:chOff x="1255765" y="2207348"/>
            <a:chExt cx="1272743" cy="3815140"/>
          </a:xfrm>
          <a:solidFill>
            <a:schemeClr val="tx2">
              <a:lumMod val="50000"/>
            </a:schemeClr>
          </a:solidFill>
        </p:grpSpPr>
        <p:sp>
          <p:nvSpPr>
            <p:cNvPr id="43" name="Oval 12"/>
            <p:cNvSpPr>
              <a:spLocks noChangeArrowheads="1"/>
            </p:cNvSpPr>
            <p:nvPr/>
          </p:nvSpPr>
          <p:spPr bwMode="auto">
            <a:xfrm flipH="1">
              <a:off x="1681044" y="2865611"/>
              <a:ext cx="420688" cy="1400456"/>
            </a:xfrm>
            <a:prstGeom prst="ellipse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Rectangle 14"/>
            <p:cNvSpPr>
              <a:spLocks noChangeArrowheads="1"/>
            </p:cNvSpPr>
            <p:nvPr/>
          </p:nvSpPr>
          <p:spPr bwMode="auto">
            <a:xfrm rot="10099660" flipH="1">
              <a:off x="2313352" y="3441501"/>
              <a:ext cx="169239" cy="70485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Rectangle 17"/>
            <p:cNvSpPr>
              <a:spLocks noChangeArrowheads="1"/>
            </p:cNvSpPr>
            <p:nvPr/>
          </p:nvSpPr>
          <p:spPr bwMode="auto">
            <a:xfrm flipH="1">
              <a:off x="1271541" y="5760992"/>
              <a:ext cx="448907" cy="20538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 flipH="1">
              <a:off x="1628646" y="2207348"/>
              <a:ext cx="496888" cy="692150"/>
            </a:xfrm>
            <a:prstGeom prst="ellipse">
              <a:avLst/>
            </a:prstGeom>
            <a:grp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 rot="8649417" flipH="1">
              <a:off x="2100794" y="2904963"/>
              <a:ext cx="183140" cy="70185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Rectangle 15"/>
            <p:cNvSpPr>
              <a:spLocks noChangeArrowheads="1"/>
            </p:cNvSpPr>
            <p:nvPr/>
          </p:nvSpPr>
          <p:spPr bwMode="auto">
            <a:xfrm rot="20522501" flipH="1">
              <a:off x="1956616" y="3998171"/>
              <a:ext cx="239713" cy="1019175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Rectangle 15"/>
            <p:cNvSpPr>
              <a:spLocks noChangeArrowheads="1"/>
            </p:cNvSpPr>
            <p:nvPr/>
          </p:nvSpPr>
          <p:spPr bwMode="auto">
            <a:xfrm flipH="1">
              <a:off x="2108045" y="4871561"/>
              <a:ext cx="236538" cy="115092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 rot="335058" flipH="1">
              <a:off x="2127532" y="5806095"/>
              <a:ext cx="360147" cy="19259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Rectangle 15"/>
            <p:cNvSpPr>
              <a:spLocks noChangeArrowheads="1"/>
            </p:cNvSpPr>
            <p:nvPr/>
          </p:nvSpPr>
          <p:spPr bwMode="auto">
            <a:xfrm rot="631007" flipH="1">
              <a:off x="1551643" y="3961764"/>
              <a:ext cx="241300" cy="1019175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Rectangle 15"/>
            <p:cNvSpPr>
              <a:spLocks noChangeArrowheads="1"/>
            </p:cNvSpPr>
            <p:nvPr/>
          </p:nvSpPr>
          <p:spPr bwMode="auto">
            <a:xfrm flipH="1">
              <a:off x="1504795" y="4791106"/>
              <a:ext cx="209037" cy="1189088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Rectangle 13"/>
            <p:cNvSpPr>
              <a:spLocks noChangeArrowheads="1"/>
            </p:cNvSpPr>
            <p:nvPr/>
          </p:nvSpPr>
          <p:spPr bwMode="auto">
            <a:xfrm rot="811954" flipH="1">
              <a:off x="2384593" y="4006620"/>
              <a:ext cx="143915" cy="300064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Rectangle 14"/>
            <p:cNvSpPr>
              <a:spLocks noChangeArrowheads="1"/>
            </p:cNvSpPr>
            <p:nvPr/>
          </p:nvSpPr>
          <p:spPr bwMode="auto">
            <a:xfrm rot="11244453" flipH="1">
              <a:off x="1319151" y="3460533"/>
              <a:ext cx="169239" cy="70485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 rot="12761612" flipH="1">
              <a:off x="1514614" y="2863204"/>
              <a:ext cx="183140" cy="70185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Rectangle 13"/>
            <p:cNvSpPr>
              <a:spLocks noChangeArrowheads="1"/>
            </p:cNvSpPr>
            <p:nvPr/>
          </p:nvSpPr>
          <p:spPr bwMode="auto">
            <a:xfrm rot="7497537" flipH="1">
              <a:off x="1303841" y="4035577"/>
              <a:ext cx="165219" cy="261372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57" name="Oval 56"/>
          <p:cNvSpPr/>
          <p:nvPr/>
        </p:nvSpPr>
        <p:spPr>
          <a:xfrm>
            <a:off x="7654085" y="3972244"/>
            <a:ext cx="513289" cy="71162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7855139" y="3671497"/>
            <a:ext cx="121920" cy="753290"/>
            <a:chOff x="3770811" y="2873829"/>
            <a:chExt cx="448492" cy="2475098"/>
          </a:xfrm>
          <a:solidFill>
            <a:schemeClr val="bg1"/>
          </a:solidFill>
        </p:grpSpPr>
        <p:sp>
          <p:nvSpPr>
            <p:cNvPr id="59" name="Isosceles Triangle 58"/>
            <p:cNvSpPr/>
            <p:nvPr/>
          </p:nvSpPr>
          <p:spPr>
            <a:xfrm rot="10800000">
              <a:off x="3770811" y="2873829"/>
              <a:ext cx="435429" cy="339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 rot="10800000" flipV="1">
              <a:off x="3775163" y="3200400"/>
              <a:ext cx="435429" cy="183315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/>
          </p:nvSpPr>
          <p:spPr>
            <a:xfrm rot="10800000">
              <a:off x="3783874" y="5009292"/>
              <a:ext cx="435429" cy="33963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630366" y="6138153"/>
            <a:ext cx="1249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Professor 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321685" y="6096000"/>
            <a:ext cx="1241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Professor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111" y="359923"/>
            <a:ext cx="6116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which professor is the sound louder?</a:t>
            </a:r>
          </a:p>
        </p:txBody>
      </p:sp>
      <p:sp>
        <p:nvSpPr>
          <p:cNvPr id="65" name="Line 15"/>
          <p:cNvSpPr>
            <a:spLocks noChangeShapeType="1"/>
          </p:cNvSpPr>
          <p:nvPr/>
        </p:nvSpPr>
        <p:spPr bwMode="auto">
          <a:xfrm flipV="1">
            <a:off x="2334638" y="3563026"/>
            <a:ext cx="1987685" cy="18163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 Box 16"/>
          <p:cNvSpPr txBox="1">
            <a:spLocks noChangeArrowheads="1"/>
          </p:cNvSpPr>
          <p:nvPr/>
        </p:nvSpPr>
        <p:spPr bwMode="auto">
          <a:xfrm>
            <a:off x="979251" y="5228076"/>
            <a:ext cx="14922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Point Source</a:t>
            </a:r>
          </a:p>
        </p:txBody>
      </p:sp>
    </p:spTree>
    <p:extLst>
      <p:ext uri="{BB962C8B-B14F-4D97-AF65-F5344CB8AC3E}">
        <p14:creationId xmlns:p14="http://schemas.microsoft.com/office/powerpoint/2010/main" val="10365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223.4.7   123.22.3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Tuning Fork: Which tuning fork is louder, the 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mounted one 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free one</a:t>
            </a:r>
          </a:p>
          <a:p>
            <a:pPr marL="609600" indent="-609600" eaLnBrk="1" hangingPunct="1"/>
            <a:endParaRPr lang="en-US" dirty="0"/>
          </a:p>
        </p:txBody>
      </p:sp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EC24E5-89AC-43BC-95C0-434346ACF2A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14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63638" y="1122363"/>
            <a:ext cx="6262687" cy="4262437"/>
            <a:chOff x="1163783" y="1122218"/>
            <a:chExt cx="6262252" cy="4262460"/>
          </a:xfrm>
        </p:grpSpPr>
        <p:pic>
          <p:nvPicPr>
            <p:cNvPr id="540674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 l="20950" b="11513"/>
            <a:stretch>
              <a:fillRect/>
            </a:stretch>
          </p:blipFill>
          <p:spPr bwMode="auto">
            <a:xfrm>
              <a:off x="2355273" y="1122218"/>
              <a:ext cx="5070762" cy="3726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0675" name="TextBox 3"/>
            <p:cNvSpPr txBox="1">
              <a:spLocks noChangeArrowheads="1"/>
            </p:cNvSpPr>
            <p:nvPr/>
          </p:nvSpPr>
          <p:spPr bwMode="auto">
            <a:xfrm>
              <a:off x="1163783" y="2549235"/>
              <a:ext cx="112221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/>
                <a:t>Intensity in W/m</a:t>
              </a:r>
              <a:r>
                <a:rPr lang="en-US" baseline="30000"/>
                <a:t>2</a:t>
              </a:r>
              <a:r>
                <a:rPr lang="en-US"/>
                <a:t> </a:t>
              </a:r>
            </a:p>
          </p:txBody>
        </p:sp>
        <p:sp>
          <p:nvSpPr>
            <p:cNvPr id="540676" name="TextBox 4"/>
            <p:cNvSpPr txBox="1">
              <a:spLocks noChangeArrowheads="1"/>
            </p:cNvSpPr>
            <p:nvPr/>
          </p:nvSpPr>
          <p:spPr bwMode="auto">
            <a:xfrm>
              <a:off x="4308764" y="5015346"/>
              <a:ext cx="192206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Distance in meters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567258" y="4697287"/>
              <a:ext cx="290492" cy="387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789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14" name="Title 6"/>
          <p:cNvSpPr>
            <a:spLocks noGrp="1"/>
          </p:cNvSpPr>
          <p:nvPr>
            <p:ph type="title"/>
          </p:nvPr>
        </p:nvSpPr>
        <p:spPr>
          <a:xfrm>
            <a:off x="457201" y="274638"/>
            <a:ext cx="448056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Question 223.4.9</a:t>
            </a:r>
          </a:p>
        </p:txBody>
      </p:sp>
      <p:sp>
        <p:nvSpPr>
          <p:cNvPr id="64516" name="Content Placeholder 7"/>
          <p:cNvSpPr>
            <a:spLocks noGrp="1"/>
          </p:cNvSpPr>
          <p:nvPr>
            <p:ph sz="half" idx="2"/>
          </p:nvPr>
        </p:nvSpPr>
        <p:spPr>
          <a:xfrm>
            <a:off x="524435" y="1210234"/>
            <a:ext cx="4450977" cy="533848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800" dirty="0">
                <a:solidFill>
                  <a:schemeClr val="bg1"/>
                </a:solidFill>
              </a:rPr>
              <a:t>The Pioneer 10 spacecraft has a large dish antenna, the Earth Observation System spacecraft has a much smaller antenna. Why?</a:t>
            </a:r>
          </a:p>
          <a:p>
            <a:pPr>
              <a:buFontTx/>
              <a:buAutoNum type="alphaUcPeriod"/>
            </a:pPr>
            <a:r>
              <a:rPr lang="en-US" sz="1800" dirty="0">
                <a:solidFill>
                  <a:schemeClr val="bg1"/>
                </a:solidFill>
              </a:rPr>
              <a:t>Pioneer 10 is really smaller, it just looks like it is big in the picture.</a:t>
            </a:r>
          </a:p>
          <a:p>
            <a:pPr>
              <a:buFontTx/>
              <a:buAutoNum type="alphaUcPeriod"/>
            </a:pPr>
            <a:r>
              <a:rPr lang="en-US" sz="1800" dirty="0">
                <a:solidFill>
                  <a:schemeClr val="bg1"/>
                </a:solidFill>
              </a:rPr>
              <a:t>The intensity of the communication signal goes down with the square of the distance. Pioneer 10 must be designed to work farther away.</a:t>
            </a:r>
          </a:p>
          <a:p>
            <a:pPr>
              <a:buFontTx/>
              <a:buAutoNum type="alphaUcPeriod"/>
            </a:pPr>
            <a:r>
              <a:rPr lang="en-US" sz="1800" dirty="0">
                <a:solidFill>
                  <a:schemeClr val="bg1"/>
                </a:solidFill>
              </a:rPr>
              <a:t>The EOS satellite probably does not need to communicate as much as the Pioneer 10 spacecraft.</a:t>
            </a:r>
          </a:p>
          <a:p>
            <a:pPr>
              <a:buFontTx/>
              <a:buAutoNum type="alphaUcPeriod"/>
            </a:pPr>
            <a:r>
              <a:rPr lang="en-US" sz="1800" dirty="0">
                <a:solidFill>
                  <a:schemeClr val="bg1"/>
                </a:solidFill>
              </a:rPr>
              <a:t>The Pioneer 10 spacecraft must have a wimpy transceiver.</a:t>
            </a:r>
          </a:p>
          <a:p>
            <a:pPr>
              <a:buFontTx/>
              <a:buAutoNum type="alphaUcPeriod"/>
            </a:pPr>
            <a:r>
              <a:rPr lang="en-US" sz="1800" dirty="0">
                <a:solidFill>
                  <a:schemeClr val="bg1"/>
                </a:solidFill>
              </a:rPr>
              <a:t>No good reason, they have artists design the look of these things so they look far out and cool</a:t>
            </a:r>
          </a:p>
        </p:txBody>
      </p:sp>
      <p:sp>
        <p:nvSpPr>
          <p:cNvPr id="6451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5A48A1-FA10-4297-9A45-A4DF9393E8E1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39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6487" y="3886087"/>
            <a:ext cx="2482044" cy="2441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3495" y="582305"/>
            <a:ext cx="2367887" cy="315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94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223.4.10  123.22.5</a:t>
            </a:r>
          </a:p>
        </p:txBody>
      </p:sp>
      <p:sp>
        <p:nvSpPr>
          <p:cNvPr id="539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I have 100W of power coming from my speaker. What is the intensity 0.5m from the speaker?</a:t>
            </a:r>
          </a:p>
          <a:p>
            <a:pPr>
              <a:buFontTx/>
              <a:buNone/>
            </a:pPr>
            <a:r>
              <a:rPr lang="en-US" dirty="0"/>
              <a:t>a) 0.01W</a:t>
            </a:r>
          </a:p>
          <a:p>
            <a:pPr>
              <a:buFontTx/>
              <a:buNone/>
            </a:pPr>
            <a:r>
              <a:rPr lang="en-US" dirty="0"/>
              <a:t>b) Just under 1W</a:t>
            </a:r>
          </a:p>
          <a:p>
            <a:pPr>
              <a:buFontTx/>
              <a:buNone/>
            </a:pPr>
            <a:r>
              <a:rPr lang="en-US" dirty="0"/>
              <a:t>c) A little over 10W</a:t>
            </a:r>
          </a:p>
          <a:p>
            <a:pPr>
              <a:buFontTx/>
              <a:buNone/>
            </a:pPr>
            <a:r>
              <a:rPr lang="en-US" dirty="0"/>
              <a:t>d) A little over 30W</a:t>
            </a:r>
          </a:p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92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1" name="Title 1"/>
          <p:cNvSpPr>
            <a:spLocks noGrp="1"/>
          </p:cNvSpPr>
          <p:nvPr>
            <p:ph type="title"/>
          </p:nvPr>
        </p:nvSpPr>
        <p:spPr>
          <a:xfrm>
            <a:off x="4616450" y="90488"/>
            <a:ext cx="4305300" cy="914400"/>
          </a:xfrm>
        </p:spPr>
        <p:txBody>
          <a:bodyPr/>
          <a:lstStyle/>
          <a:p>
            <a:r>
              <a:rPr lang="en-US"/>
              <a:t>Intensity</a:t>
            </a: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461963" y="682625"/>
            <a:ext cx="5638800" cy="5486400"/>
            <a:chOff x="1676400" y="1371600"/>
            <a:chExt cx="5638800" cy="5486400"/>
          </a:xfrm>
        </p:grpSpPr>
        <p:sp>
          <p:nvSpPr>
            <p:cNvPr id="6" name="Oval 5"/>
            <p:cNvSpPr/>
            <p:nvPr/>
          </p:nvSpPr>
          <p:spPr>
            <a:xfrm>
              <a:off x="1828800" y="1371600"/>
              <a:ext cx="5486400" cy="5486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" name="Arc 53"/>
            <p:cNvSpPr/>
            <p:nvPr/>
          </p:nvSpPr>
          <p:spPr>
            <a:xfrm>
              <a:off x="1676400" y="1371600"/>
              <a:ext cx="5638800" cy="5486400"/>
            </a:xfrm>
            <a:prstGeom prst="arc">
              <a:avLst>
                <a:gd name="adj1" fmla="val 19422644"/>
                <a:gd name="adj2" fmla="val 2217654"/>
              </a:avLst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743200" y="2247900"/>
              <a:ext cx="3657600" cy="3733800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5" name="Straight Connector 14"/>
            <p:cNvCxnSpPr>
              <a:endCxn id="34" idx="0"/>
            </p:cNvCxnSpPr>
            <p:nvPr/>
          </p:nvCxnSpPr>
          <p:spPr>
            <a:xfrm flipV="1">
              <a:off x="4572000" y="2438400"/>
              <a:ext cx="2171700" cy="16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34" idx="4"/>
            </p:cNvCxnSpPr>
            <p:nvPr/>
          </p:nvCxnSpPr>
          <p:spPr>
            <a:xfrm>
              <a:off x="4572000" y="4114800"/>
              <a:ext cx="2171700" cy="16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6019800" y="2362200"/>
              <a:ext cx="685800" cy="34480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629400" y="2438400"/>
              <a:ext cx="228600" cy="3352800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" name="Arc 54"/>
            <p:cNvSpPr/>
            <p:nvPr/>
          </p:nvSpPr>
          <p:spPr>
            <a:xfrm>
              <a:off x="2743200" y="2252663"/>
              <a:ext cx="3657600" cy="3690937"/>
            </a:xfrm>
            <a:prstGeom prst="arc">
              <a:avLst>
                <a:gd name="adj1" fmla="val 19331133"/>
                <a:gd name="adj2" fmla="val 2328634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257800" y="2971800"/>
              <a:ext cx="762000" cy="228600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657600" y="3124200"/>
              <a:ext cx="1828800" cy="19812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0" name="Arc 59"/>
            <p:cNvSpPr/>
            <p:nvPr/>
          </p:nvSpPr>
          <p:spPr>
            <a:xfrm>
              <a:off x="3581400" y="3124200"/>
              <a:ext cx="1905000" cy="1981200"/>
            </a:xfrm>
            <a:prstGeom prst="arc">
              <a:avLst>
                <a:gd name="adj1" fmla="val 19422644"/>
                <a:gd name="adj2" fmla="val 2125500"/>
              </a:avLst>
            </a:prstGeom>
            <a:solidFill>
              <a:srgbClr val="32757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b="1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943600" y="2986088"/>
              <a:ext cx="152400" cy="223361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114800" y="3581400"/>
              <a:ext cx="1219200" cy="10668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63" name="Straight Connector 62"/>
            <p:cNvCxnSpPr>
              <a:endCxn id="34" idx="0"/>
            </p:cNvCxnSpPr>
            <p:nvPr/>
          </p:nvCxnSpPr>
          <p:spPr>
            <a:xfrm flipV="1">
              <a:off x="4572000" y="2438400"/>
              <a:ext cx="2171700" cy="16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endCxn id="34" idx="4"/>
            </p:cNvCxnSpPr>
            <p:nvPr/>
          </p:nvCxnSpPr>
          <p:spPr>
            <a:xfrm>
              <a:off x="4572000" y="4114800"/>
              <a:ext cx="2171700" cy="16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5257800" y="3552825"/>
              <a:ext cx="76200" cy="1119188"/>
            </a:xfrm>
            <a:prstGeom prst="ellipse">
              <a:avLst/>
            </a:prstGeom>
            <a:solidFill>
              <a:srgbClr val="32757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" name="Group 80"/>
          <p:cNvGrpSpPr>
            <a:grpSpLocks/>
          </p:cNvGrpSpPr>
          <p:nvPr/>
        </p:nvGrpSpPr>
        <p:grpSpPr bwMode="auto">
          <a:xfrm rot="-5400000">
            <a:off x="3034506" y="3331370"/>
            <a:ext cx="581025" cy="233362"/>
            <a:chOff x="957263" y="4371974"/>
            <a:chExt cx="581026" cy="233365"/>
          </a:xfrm>
        </p:grpSpPr>
        <p:sp>
          <p:nvSpPr>
            <p:cNvPr id="78" name="Trapezoid 77"/>
            <p:cNvSpPr/>
            <p:nvPr/>
          </p:nvSpPr>
          <p:spPr>
            <a:xfrm>
              <a:off x="957264" y="4449763"/>
              <a:ext cx="581026" cy="155577"/>
            </a:xfrm>
            <a:prstGeom prst="trapezoid">
              <a:avLst>
                <a:gd name="adj" fmla="val 104546"/>
              </a:avLst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109663" y="4371974"/>
              <a:ext cx="276225" cy="889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83" name="Straight Connector 82"/>
          <p:cNvCxnSpPr/>
          <p:nvPr/>
        </p:nvCxnSpPr>
        <p:spPr>
          <a:xfrm rot="5400000" flipH="1" flipV="1">
            <a:off x="1786731" y="5003007"/>
            <a:ext cx="3133725" cy="206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 flipH="1" flipV="1">
            <a:off x="2523331" y="5003007"/>
            <a:ext cx="3133725" cy="206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 flipH="1" flipV="1">
            <a:off x="3245644" y="5003007"/>
            <a:ext cx="3133725" cy="206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 flipH="1" flipV="1">
            <a:off x="3967162" y="5003801"/>
            <a:ext cx="3133725" cy="190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728" name="TextBox 86"/>
          <p:cNvSpPr txBox="1">
            <a:spLocks noChangeArrowheads="1"/>
          </p:cNvSpPr>
          <p:nvPr/>
        </p:nvSpPr>
        <p:spPr bwMode="auto">
          <a:xfrm>
            <a:off x="3432175" y="6340475"/>
            <a:ext cx="633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10m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3343275" y="6310313"/>
            <a:ext cx="749300" cy="158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3344863" y="5965825"/>
            <a:ext cx="1452562" cy="317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3362325" y="5607050"/>
            <a:ext cx="2214563" cy="476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732" name="TextBox 102"/>
          <p:cNvSpPr txBox="1">
            <a:spLocks noChangeArrowheads="1"/>
          </p:cNvSpPr>
          <p:nvPr/>
        </p:nvSpPr>
        <p:spPr bwMode="auto">
          <a:xfrm>
            <a:off x="4035425" y="5938838"/>
            <a:ext cx="6334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20m</a:t>
            </a:r>
          </a:p>
        </p:txBody>
      </p:sp>
      <p:sp>
        <p:nvSpPr>
          <p:cNvPr id="542733" name="TextBox 103"/>
          <p:cNvSpPr txBox="1">
            <a:spLocks noChangeArrowheads="1"/>
          </p:cNvSpPr>
          <p:nvPr/>
        </p:nvSpPr>
        <p:spPr bwMode="auto">
          <a:xfrm>
            <a:off x="4832350" y="5626100"/>
            <a:ext cx="633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30m</a:t>
            </a:r>
          </a:p>
        </p:txBody>
      </p:sp>
      <p:cxnSp>
        <p:nvCxnSpPr>
          <p:cNvPr id="105" name="Straight Connector 104"/>
          <p:cNvCxnSpPr/>
          <p:nvPr/>
        </p:nvCxnSpPr>
        <p:spPr>
          <a:xfrm flipH="1" flipV="1">
            <a:off x="4089400" y="4002088"/>
            <a:ext cx="3133725" cy="206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 flipV="1">
            <a:off x="4106863" y="2879725"/>
            <a:ext cx="3133725" cy="206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 flipV="1">
            <a:off x="4811713" y="4514850"/>
            <a:ext cx="3133725" cy="190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4829175" y="2298700"/>
            <a:ext cx="3133725" cy="190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 flipV="1">
            <a:off x="5535613" y="1760538"/>
            <a:ext cx="3133725" cy="206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 flipV="1">
            <a:off x="5538788" y="5076825"/>
            <a:ext cx="3133725" cy="190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rot="5400000">
            <a:off x="6183312" y="3440113"/>
            <a:ext cx="1154113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16200000" flipH="1">
            <a:off x="6549231" y="3418682"/>
            <a:ext cx="2162175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5400000">
            <a:off x="6639719" y="3437731"/>
            <a:ext cx="3317875" cy="1111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743" name="TextBox 119"/>
          <p:cNvSpPr txBox="1">
            <a:spLocks noChangeArrowheads="1"/>
          </p:cNvSpPr>
          <p:nvPr/>
        </p:nvSpPr>
        <p:spPr bwMode="auto">
          <a:xfrm>
            <a:off x="6837363" y="3240088"/>
            <a:ext cx="5064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1m</a:t>
            </a:r>
          </a:p>
        </p:txBody>
      </p:sp>
      <p:sp>
        <p:nvSpPr>
          <p:cNvPr id="542744" name="TextBox 120"/>
          <p:cNvSpPr txBox="1">
            <a:spLocks noChangeArrowheads="1"/>
          </p:cNvSpPr>
          <p:nvPr/>
        </p:nvSpPr>
        <p:spPr bwMode="auto">
          <a:xfrm>
            <a:off x="7634288" y="3243263"/>
            <a:ext cx="5064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2m</a:t>
            </a:r>
          </a:p>
        </p:txBody>
      </p:sp>
      <p:sp>
        <p:nvSpPr>
          <p:cNvPr id="542745" name="TextBox 121"/>
          <p:cNvSpPr txBox="1">
            <a:spLocks noChangeArrowheads="1"/>
          </p:cNvSpPr>
          <p:nvPr/>
        </p:nvSpPr>
        <p:spPr bwMode="auto">
          <a:xfrm>
            <a:off x="8356600" y="3244850"/>
            <a:ext cx="506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3m</a:t>
            </a:r>
          </a:p>
        </p:txBody>
      </p:sp>
    </p:spTree>
    <p:extLst>
      <p:ext uri="{BB962C8B-B14F-4D97-AF65-F5344CB8AC3E}">
        <p14:creationId xmlns:p14="http://schemas.microsoft.com/office/powerpoint/2010/main" val="1315044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223.4.11  123.22.7</a:t>
            </a:r>
          </a:p>
        </p:txBody>
      </p:sp>
      <p:sp>
        <p:nvSpPr>
          <p:cNvPr id="545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/>
              <a:t>Suppose I have a loud speaker and 1m away from that loud speaker I measure an intensity of 1W /m². What is the sound level? </a:t>
            </a:r>
          </a:p>
          <a:p>
            <a:pPr>
              <a:buFontTx/>
              <a:buNone/>
            </a:pPr>
            <a:r>
              <a:rPr lang="en-US" b="1" dirty="0"/>
              <a:t>a)  3dB</a:t>
            </a:r>
          </a:p>
          <a:p>
            <a:pPr>
              <a:buFontTx/>
              <a:buNone/>
            </a:pPr>
            <a:r>
              <a:rPr lang="en-US" b="1" dirty="0"/>
              <a:t>b) 10dB</a:t>
            </a:r>
          </a:p>
          <a:p>
            <a:pPr>
              <a:buFontTx/>
              <a:buNone/>
            </a:pPr>
            <a:r>
              <a:rPr lang="en-US" b="1" dirty="0"/>
              <a:t>c) 120dB</a:t>
            </a:r>
          </a:p>
          <a:p>
            <a:pPr>
              <a:buFontTx/>
              <a:buNone/>
            </a:pPr>
            <a:r>
              <a:rPr lang="en-US" b="1" dirty="0"/>
              <a:t>d) 150dB</a:t>
            </a:r>
          </a:p>
        </p:txBody>
      </p:sp>
    </p:spTree>
    <p:extLst>
      <p:ext uri="{BB962C8B-B14F-4D97-AF65-F5344CB8AC3E}">
        <p14:creationId xmlns:p14="http://schemas.microsoft.com/office/powerpoint/2010/main" val="2265301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745" name="Object 1"/>
          <p:cNvGraphicFramePr>
            <a:graphicFrameLocks noChangeAspect="1"/>
          </p:cNvGraphicFramePr>
          <p:nvPr/>
        </p:nvGraphicFramePr>
        <p:xfrm>
          <a:off x="519113" y="685800"/>
          <a:ext cx="8183562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32040" imgH="2336760" progId="Equation.3">
                  <p:embed/>
                </p:oleObj>
              </mc:Choice>
              <mc:Fallback>
                <p:oleObj name="Equation" r:id="rId2" imgW="3632040" imgH="2336760" progId="Equation.3">
                  <p:embed/>
                  <p:pic>
                    <p:nvPicPr>
                      <p:cNvPr id="3174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685800"/>
                        <a:ext cx="8183562" cy="525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5830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223.4.12 123.22.8</a:t>
            </a:r>
          </a:p>
        </p:txBody>
      </p:sp>
      <p:sp>
        <p:nvSpPr>
          <p:cNvPr id="546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/>
              <a:t>Suppose I have a loud speaker and 10m away from that loud speaker I measure an intensity of 0.01 W /m². What is the sound level? </a:t>
            </a:r>
          </a:p>
          <a:p>
            <a:pPr>
              <a:buFontTx/>
              <a:buNone/>
            </a:pPr>
            <a:r>
              <a:rPr lang="en-US" b="1" dirty="0"/>
              <a:t>a)  30dB</a:t>
            </a:r>
          </a:p>
          <a:p>
            <a:pPr>
              <a:buFontTx/>
              <a:buNone/>
            </a:pPr>
            <a:r>
              <a:rPr lang="en-US" b="1" dirty="0"/>
              <a:t>b) 100dB</a:t>
            </a:r>
          </a:p>
          <a:p>
            <a:pPr>
              <a:buFontTx/>
              <a:buNone/>
            </a:pPr>
            <a:r>
              <a:rPr lang="en-US" b="1" dirty="0"/>
              <a:t>c) 120dB</a:t>
            </a:r>
          </a:p>
          <a:p>
            <a:pPr>
              <a:buFontTx/>
              <a:buNone/>
            </a:pPr>
            <a:r>
              <a:rPr lang="en-US" b="1" dirty="0"/>
              <a:t>d) 150dB</a:t>
            </a:r>
          </a:p>
        </p:txBody>
      </p:sp>
    </p:spTree>
    <p:extLst>
      <p:ext uri="{BB962C8B-B14F-4D97-AF65-F5344CB8AC3E}">
        <p14:creationId xmlns:p14="http://schemas.microsoft.com/office/powerpoint/2010/main" val="2277089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223.4.13 123.22.9</a:t>
            </a:r>
          </a:p>
        </p:txBody>
      </p:sp>
      <p:sp>
        <p:nvSpPr>
          <p:cNvPr id="54784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b="1" dirty="0"/>
              <a:t>Suppose I have two French horn players both playing the same note at the same time.  I stand a meter away and find that they are each playing with an intensity of  0.00001 W/m</a:t>
            </a:r>
            <a:r>
              <a:rPr lang="en-US" b="1" baseline="30000" dirty="0"/>
              <a:t>2</a:t>
            </a:r>
            <a:r>
              <a:rPr lang="en-US" b="1" dirty="0"/>
              <a:t>. What is the sound level? </a:t>
            </a:r>
          </a:p>
          <a:p>
            <a:pPr>
              <a:buFontTx/>
              <a:buNone/>
            </a:pPr>
            <a:r>
              <a:rPr lang="en-US" b="1" dirty="0"/>
              <a:t>a) 0.00001</a:t>
            </a:r>
          </a:p>
          <a:p>
            <a:pPr>
              <a:buFontTx/>
              <a:buNone/>
            </a:pPr>
            <a:r>
              <a:rPr lang="en-US" b="1" dirty="0"/>
              <a:t>b) 70dB</a:t>
            </a:r>
          </a:p>
          <a:p>
            <a:pPr>
              <a:buFontTx/>
              <a:buNone/>
            </a:pPr>
            <a:r>
              <a:rPr lang="en-US" b="1" dirty="0"/>
              <a:t>c) 73dB</a:t>
            </a:r>
          </a:p>
          <a:p>
            <a:pPr>
              <a:buFontTx/>
              <a:buNone/>
            </a:pPr>
            <a:r>
              <a:rPr lang="en-US" b="1" dirty="0"/>
              <a:t>d) 1400dB</a:t>
            </a:r>
          </a:p>
        </p:txBody>
      </p:sp>
    </p:spTree>
    <p:extLst>
      <p:ext uri="{BB962C8B-B14F-4D97-AF65-F5344CB8AC3E}">
        <p14:creationId xmlns:p14="http://schemas.microsoft.com/office/powerpoint/2010/main" val="323551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FD1B72-CCBE-CE40-E955-1FAE8C362531}"/>
              </a:ext>
            </a:extLst>
          </p:cNvPr>
          <p:cNvSpPr/>
          <p:nvPr/>
        </p:nvSpPr>
        <p:spPr>
          <a:xfrm>
            <a:off x="1898904" y="935734"/>
            <a:ext cx="149352" cy="36179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3C0366-ADBD-5FA5-A76A-CC6520D623DA}"/>
              </a:ext>
            </a:extLst>
          </p:cNvPr>
          <p:cNvSpPr/>
          <p:nvPr/>
        </p:nvSpPr>
        <p:spPr>
          <a:xfrm>
            <a:off x="1143000" y="1517904"/>
            <a:ext cx="2276856" cy="987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EE0855-A788-A402-48A5-46F63F828A3E}"/>
              </a:ext>
            </a:extLst>
          </p:cNvPr>
          <p:cNvSpPr/>
          <p:nvPr/>
        </p:nvSpPr>
        <p:spPr>
          <a:xfrm>
            <a:off x="3419856" y="1975104"/>
            <a:ext cx="512064" cy="64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FE5A38-89EB-A82A-AB61-B6D8415A3953}"/>
              </a:ext>
            </a:extLst>
          </p:cNvPr>
          <p:cNvSpPr/>
          <p:nvPr/>
        </p:nvSpPr>
        <p:spPr>
          <a:xfrm>
            <a:off x="1143000" y="1972056"/>
            <a:ext cx="2276856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7BAF4FB-DA6A-6AD6-F1CC-6144FB3A9559}"/>
              </a:ext>
            </a:extLst>
          </p:cNvPr>
          <p:cNvSpPr/>
          <p:nvPr/>
        </p:nvSpPr>
        <p:spPr>
          <a:xfrm>
            <a:off x="3931920" y="1443569"/>
            <a:ext cx="3813048" cy="1148411"/>
          </a:xfrm>
          <a:custGeom>
            <a:avLst/>
            <a:gdLst>
              <a:gd name="connsiteX0" fmla="*/ 0 w 5632704"/>
              <a:gd name="connsiteY0" fmla="*/ 2062670 h 4110927"/>
              <a:gd name="connsiteX1" fmla="*/ 841248 w 5632704"/>
              <a:gd name="connsiteY1" fmla="*/ 60134 h 4110927"/>
              <a:gd name="connsiteX2" fmla="*/ 2642616 w 5632704"/>
              <a:gd name="connsiteY2" fmla="*/ 4110926 h 4110927"/>
              <a:gd name="connsiteX3" fmla="*/ 4398264 w 5632704"/>
              <a:gd name="connsiteY3" fmla="*/ 41846 h 4110927"/>
              <a:gd name="connsiteX4" fmla="*/ 5632704 w 5632704"/>
              <a:gd name="connsiteY4" fmla="*/ 3205670 h 4110927"/>
              <a:gd name="connsiteX0" fmla="*/ 0 w 5632704"/>
              <a:gd name="connsiteY0" fmla="*/ 2030402 h 4078696"/>
              <a:gd name="connsiteX1" fmla="*/ 905256 w 5632704"/>
              <a:gd name="connsiteY1" fmla="*/ 91874 h 4078696"/>
              <a:gd name="connsiteX2" fmla="*/ 2642616 w 5632704"/>
              <a:gd name="connsiteY2" fmla="*/ 4078658 h 4078696"/>
              <a:gd name="connsiteX3" fmla="*/ 4398264 w 5632704"/>
              <a:gd name="connsiteY3" fmla="*/ 9578 h 4078696"/>
              <a:gd name="connsiteX4" fmla="*/ 5632704 w 5632704"/>
              <a:gd name="connsiteY4" fmla="*/ 3173402 h 4078696"/>
              <a:gd name="connsiteX0" fmla="*/ 0 w 5632704"/>
              <a:gd name="connsiteY0" fmla="*/ 2030402 h 4078692"/>
              <a:gd name="connsiteX1" fmla="*/ 905256 w 5632704"/>
              <a:gd name="connsiteY1" fmla="*/ 91874 h 4078692"/>
              <a:gd name="connsiteX2" fmla="*/ 2642616 w 5632704"/>
              <a:gd name="connsiteY2" fmla="*/ 4078658 h 4078692"/>
              <a:gd name="connsiteX3" fmla="*/ 4398264 w 5632704"/>
              <a:gd name="connsiteY3" fmla="*/ 9578 h 4078692"/>
              <a:gd name="connsiteX4" fmla="*/ 5632704 w 5632704"/>
              <a:gd name="connsiteY4" fmla="*/ 3173402 h 4078692"/>
              <a:gd name="connsiteX0" fmla="*/ 0 w 5632704"/>
              <a:gd name="connsiteY0" fmla="*/ 2030402 h 4078673"/>
              <a:gd name="connsiteX1" fmla="*/ 859536 w 5632704"/>
              <a:gd name="connsiteY1" fmla="*/ 64442 h 4078673"/>
              <a:gd name="connsiteX2" fmla="*/ 2642616 w 5632704"/>
              <a:gd name="connsiteY2" fmla="*/ 4078658 h 4078673"/>
              <a:gd name="connsiteX3" fmla="*/ 4398264 w 5632704"/>
              <a:gd name="connsiteY3" fmla="*/ 9578 h 4078673"/>
              <a:gd name="connsiteX4" fmla="*/ 5632704 w 5632704"/>
              <a:gd name="connsiteY4" fmla="*/ 3173402 h 4078673"/>
              <a:gd name="connsiteX0" fmla="*/ 0 w 5632704"/>
              <a:gd name="connsiteY0" fmla="*/ 2030402 h 4078673"/>
              <a:gd name="connsiteX1" fmla="*/ 859536 w 5632704"/>
              <a:gd name="connsiteY1" fmla="*/ 64442 h 4078673"/>
              <a:gd name="connsiteX2" fmla="*/ 2642616 w 5632704"/>
              <a:gd name="connsiteY2" fmla="*/ 4078658 h 4078673"/>
              <a:gd name="connsiteX3" fmla="*/ 4398264 w 5632704"/>
              <a:gd name="connsiteY3" fmla="*/ 9578 h 4078673"/>
              <a:gd name="connsiteX4" fmla="*/ 5632704 w 5632704"/>
              <a:gd name="connsiteY4" fmla="*/ 3173402 h 4078673"/>
              <a:gd name="connsiteX0" fmla="*/ 0 w 5632704"/>
              <a:gd name="connsiteY0" fmla="*/ 2030402 h 4078673"/>
              <a:gd name="connsiteX1" fmla="*/ 859536 w 5632704"/>
              <a:gd name="connsiteY1" fmla="*/ 64442 h 4078673"/>
              <a:gd name="connsiteX2" fmla="*/ 2642616 w 5632704"/>
              <a:gd name="connsiteY2" fmla="*/ 4078658 h 4078673"/>
              <a:gd name="connsiteX3" fmla="*/ 4398264 w 5632704"/>
              <a:gd name="connsiteY3" fmla="*/ 9578 h 4078673"/>
              <a:gd name="connsiteX4" fmla="*/ 5632704 w 5632704"/>
              <a:gd name="connsiteY4" fmla="*/ 3173402 h 4078673"/>
              <a:gd name="connsiteX0" fmla="*/ 0 w 5632704"/>
              <a:gd name="connsiteY0" fmla="*/ 2030402 h 4078673"/>
              <a:gd name="connsiteX1" fmla="*/ 859536 w 5632704"/>
              <a:gd name="connsiteY1" fmla="*/ 64442 h 4078673"/>
              <a:gd name="connsiteX2" fmla="*/ 2642616 w 5632704"/>
              <a:gd name="connsiteY2" fmla="*/ 4078658 h 4078673"/>
              <a:gd name="connsiteX3" fmla="*/ 4398264 w 5632704"/>
              <a:gd name="connsiteY3" fmla="*/ 9578 h 4078673"/>
              <a:gd name="connsiteX4" fmla="*/ 5632704 w 5632704"/>
              <a:gd name="connsiteY4" fmla="*/ 3173402 h 4078673"/>
              <a:gd name="connsiteX0" fmla="*/ 0 w 5632704"/>
              <a:gd name="connsiteY0" fmla="*/ 2030402 h 4078673"/>
              <a:gd name="connsiteX1" fmla="*/ 859536 w 5632704"/>
              <a:gd name="connsiteY1" fmla="*/ 64442 h 4078673"/>
              <a:gd name="connsiteX2" fmla="*/ 2642616 w 5632704"/>
              <a:gd name="connsiteY2" fmla="*/ 4078658 h 4078673"/>
              <a:gd name="connsiteX3" fmla="*/ 4398264 w 5632704"/>
              <a:gd name="connsiteY3" fmla="*/ 9578 h 4078673"/>
              <a:gd name="connsiteX4" fmla="*/ 5632704 w 5632704"/>
              <a:gd name="connsiteY4" fmla="*/ 3173402 h 4078673"/>
              <a:gd name="connsiteX0" fmla="*/ 0 w 5632704"/>
              <a:gd name="connsiteY0" fmla="*/ 2030402 h 4078673"/>
              <a:gd name="connsiteX1" fmla="*/ 859536 w 5632704"/>
              <a:gd name="connsiteY1" fmla="*/ 64442 h 4078673"/>
              <a:gd name="connsiteX2" fmla="*/ 2642616 w 5632704"/>
              <a:gd name="connsiteY2" fmla="*/ 4078658 h 4078673"/>
              <a:gd name="connsiteX3" fmla="*/ 4398264 w 5632704"/>
              <a:gd name="connsiteY3" fmla="*/ 9578 h 4078673"/>
              <a:gd name="connsiteX4" fmla="*/ 5632704 w 5632704"/>
              <a:gd name="connsiteY4" fmla="*/ 3173402 h 4078673"/>
              <a:gd name="connsiteX0" fmla="*/ 0 w 5632704"/>
              <a:gd name="connsiteY0" fmla="*/ 2030402 h 4078673"/>
              <a:gd name="connsiteX1" fmla="*/ 859536 w 5632704"/>
              <a:gd name="connsiteY1" fmla="*/ 64442 h 4078673"/>
              <a:gd name="connsiteX2" fmla="*/ 2642616 w 5632704"/>
              <a:gd name="connsiteY2" fmla="*/ 4078658 h 4078673"/>
              <a:gd name="connsiteX3" fmla="*/ 4398264 w 5632704"/>
              <a:gd name="connsiteY3" fmla="*/ 9578 h 4078673"/>
              <a:gd name="connsiteX4" fmla="*/ 5632704 w 5632704"/>
              <a:gd name="connsiteY4" fmla="*/ 3173402 h 4078673"/>
              <a:gd name="connsiteX0" fmla="*/ 0 w 5632704"/>
              <a:gd name="connsiteY0" fmla="*/ 2030402 h 4078673"/>
              <a:gd name="connsiteX1" fmla="*/ 859536 w 5632704"/>
              <a:gd name="connsiteY1" fmla="*/ 64442 h 4078673"/>
              <a:gd name="connsiteX2" fmla="*/ 2642616 w 5632704"/>
              <a:gd name="connsiteY2" fmla="*/ 4078658 h 4078673"/>
              <a:gd name="connsiteX3" fmla="*/ 4398264 w 5632704"/>
              <a:gd name="connsiteY3" fmla="*/ 9578 h 4078673"/>
              <a:gd name="connsiteX4" fmla="*/ 5632704 w 5632704"/>
              <a:gd name="connsiteY4" fmla="*/ 3173402 h 4078673"/>
              <a:gd name="connsiteX0" fmla="*/ 0 w 5632704"/>
              <a:gd name="connsiteY0" fmla="*/ 2030402 h 4078673"/>
              <a:gd name="connsiteX1" fmla="*/ 859536 w 5632704"/>
              <a:gd name="connsiteY1" fmla="*/ 64442 h 4078673"/>
              <a:gd name="connsiteX2" fmla="*/ 2642616 w 5632704"/>
              <a:gd name="connsiteY2" fmla="*/ 4078658 h 4078673"/>
              <a:gd name="connsiteX3" fmla="*/ 4398264 w 5632704"/>
              <a:gd name="connsiteY3" fmla="*/ 9578 h 4078673"/>
              <a:gd name="connsiteX4" fmla="*/ 5632704 w 5632704"/>
              <a:gd name="connsiteY4" fmla="*/ 3173402 h 4078673"/>
              <a:gd name="connsiteX0" fmla="*/ 0 w 5632704"/>
              <a:gd name="connsiteY0" fmla="*/ 2030402 h 4078906"/>
              <a:gd name="connsiteX1" fmla="*/ 859536 w 5632704"/>
              <a:gd name="connsiteY1" fmla="*/ 64442 h 4078906"/>
              <a:gd name="connsiteX2" fmla="*/ 2642616 w 5632704"/>
              <a:gd name="connsiteY2" fmla="*/ 4078658 h 4078906"/>
              <a:gd name="connsiteX3" fmla="*/ 4398264 w 5632704"/>
              <a:gd name="connsiteY3" fmla="*/ 9578 h 4078906"/>
              <a:gd name="connsiteX4" fmla="*/ 5632704 w 5632704"/>
              <a:gd name="connsiteY4" fmla="*/ 3173402 h 4078906"/>
              <a:gd name="connsiteX0" fmla="*/ 0 w 5632704"/>
              <a:gd name="connsiteY0" fmla="*/ 2030402 h 4078798"/>
              <a:gd name="connsiteX1" fmla="*/ 859536 w 5632704"/>
              <a:gd name="connsiteY1" fmla="*/ 64442 h 4078798"/>
              <a:gd name="connsiteX2" fmla="*/ 2642616 w 5632704"/>
              <a:gd name="connsiteY2" fmla="*/ 4078658 h 4078798"/>
              <a:gd name="connsiteX3" fmla="*/ 4398264 w 5632704"/>
              <a:gd name="connsiteY3" fmla="*/ 9578 h 4078798"/>
              <a:gd name="connsiteX4" fmla="*/ 5632704 w 5632704"/>
              <a:gd name="connsiteY4" fmla="*/ 3173402 h 4078798"/>
              <a:gd name="connsiteX0" fmla="*/ 0 w 5632704"/>
              <a:gd name="connsiteY0" fmla="*/ 2030402 h 4078798"/>
              <a:gd name="connsiteX1" fmla="*/ 859536 w 5632704"/>
              <a:gd name="connsiteY1" fmla="*/ 64442 h 4078798"/>
              <a:gd name="connsiteX2" fmla="*/ 2642616 w 5632704"/>
              <a:gd name="connsiteY2" fmla="*/ 4078658 h 4078798"/>
              <a:gd name="connsiteX3" fmla="*/ 4398264 w 5632704"/>
              <a:gd name="connsiteY3" fmla="*/ 9578 h 4078798"/>
              <a:gd name="connsiteX4" fmla="*/ 5632704 w 5632704"/>
              <a:gd name="connsiteY4" fmla="*/ 3173402 h 4078798"/>
              <a:gd name="connsiteX0" fmla="*/ 0 w 5632704"/>
              <a:gd name="connsiteY0" fmla="*/ 2030402 h 4078798"/>
              <a:gd name="connsiteX1" fmla="*/ 859536 w 5632704"/>
              <a:gd name="connsiteY1" fmla="*/ 64442 h 4078798"/>
              <a:gd name="connsiteX2" fmla="*/ 2642616 w 5632704"/>
              <a:gd name="connsiteY2" fmla="*/ 4078658 h 4078798"/>
              <a:gd name="connsiteX3" fmla="*/ 4398264 w 5632704"/>
              <a:gd name="connsiteY3" fmla="*/ 9578 h 4078798"/>
              <a:gd name="connsiteX4" fmla="*/ 5632704 w 5632704"/>
              <a:gd name="connsiteY4" fmla="*/ 3173402 h 4078798"/>
              <a:gd name="connsiteX0" fmla="*/ 0 w 5632704"/>
              <a:gd name="connsiteY0" fmla="*/ 2030402 h 4078798"/>
              <a:gd name="connsiteX1" fmla="*/ 859536 w 5632704"/>
              <a:gd name="connsiteY1" fmla="*/ 64442 h 4078798"/>
              <a:gd name="connsiteX2" fmla="*/ 2642616 w 5632704"/>
              <a:gd name="connsiteY2" fmla="*/ 4078658 h 4078798"/>
              <a:gd name="connsiteX3" fmla="*/ 4398264 w 5632704"/>
              <a:gd name="connsiteY3" fmla="*/ 9578 h 4078798"/>
              <a:gd name="connsiteX4" fmla="*/ 5632704 w 5632704"/>
              <a:gd name="connsiteY4" fmla="*/ 3173402 h 4078798"/>
              <a:gd name="connsiteX0" fmla="*/ 0 w 5632704"/>
              <a:gd name="connsiteY0" fmla="*/ 2030402 h 4078798"/>
              <a:gd name="connsiteX1" fmla="*/ 859536 w 5632704"/>
              <a:gd name="connsiteY1" fmla="*/ 64442 h 4078798"/>
              <a:gd name="connsiteX2" fmla="*/ 2642616 w 5632704"/>
              <a:gd name="connsiteY2" fmla="*/ 4078658 h 4078798"/>
              <a:gd name="connsiteX3" fmla="*/ 4398264 w 5632704"/>
              <a:gd name="connsiteY3" fmla="*/ 9578 h 4078798"/>
              <a:gd name="connsiteX4" fmla="*/ 5632704 w 5632704"/>
              <a:gd name="connsiteY4" fmla="*/ 3173402 h 4078798"/>
              <a:gd name="connsiteX0" fmla="*/ 0 w 5632704"/>
              <a:gd name="connsiteY0" fmla="*/ 2030402 h 4097085"/>
              <a:gd name="connsiteX1" fmla="*/ 859536 w 5632704"/>
              <a:gd name="connsiteY1" fmla="*/ 64442 h 4097085"/>
              <a:gd name="connsiteX2" fmla="*/ 2660904 w 5632704"/>
              <a:gd name="connsiteY2" fmla="*/ 4096946 h 4097085"/>
              <a:gd name="connsiteX3" fmla="*/ 4398264 w 5632704"/>
              <a:gd name="connsiteY3" fmla="*/ 9578 h 4097085"/>
              <a:gd name="connsiteX4" fmla="*/ 5632704 w 5632704"/>
              <a:gd name="connsiteY4" fmla="*/ 3173402 h 4097085"/>
              <a:gd name="connsiteX0" fmla="*/ 0 w 5632704"/>
              <a:gd name="connsiteY0" fmla="*/ 2030402 h 4097085"/>
              <a:gd name="connsiteX1" fmla="*/ 859536 w 5632704"/>
              <a:gd name="connsiteY1" fmla="*/ 64442 h 4097085"/>
              <a:gd name="connsiteX2" fmla="*/ 2660904 w 5632704"/>
              <a:gd name="connsiteY2" fmla="*/ 4096946 h 4097085"/>
              <a:gd name="connsiteX3" fmla="*/ 4398264 w 5632704"/>
              <a:gd name="connsiteY3" fmla="*/ 9578 h 4097085"/>
              <a:gd name="connsiteX4" fmla="*/ 5632704 w 5632704"/>
              <a:gd name="connsiteY4" fmla="*/ 3173402 h 4097085"/>
              <a:gd name="connsiteX0" fmla="*/ 0 w 5632704"/>
              <a:gd name="connsiteY0" fmla="*/ 1975837 h 4042520"/>
              <a:gd name="connsiteX1" fmla="*/ 859536 w 5632704"/>
              <a:gd name="connsiteY1" fmla="*/ 9877 h 4042520"/>
              <a:gd name="connsiteX2" fmla="*/ 2660904 w 5632704"/>
              <a:gd name="connsiteY2" fmla="*/ 4042381 h 4042520"/>
              <a:gd name="connsiteX3" fmla="*/ 4398264 w 5632704"/>
              <a:gd name="connsiteY3" fmla="*/ 9877 h 4042520"/>
              <a:gd name="connsiteX4" fmla="*/ 5632704 w 5632704"/>
              <a:gd name="connsiteY4" fmla="*/ 3118837 h 4042520"/>
              <a:gd name="connsiteX0" fmla="*/ 0 w 5632704"/>
              <a:gd name="connsiteY0" fmla="*/ 1975837 h 4042520"/>
              <a:gd name="connsiteX1" fmla="*/ 859536 w 5632704"/>
              <a:gd name="connsiteY1" fmla="*/ 9877 h 4042520"/>
              <a:gd name="connsiteX2" fmla="*/ 2660904 w 5632704"/>
              <a:gd name="connsiteY2" fmla="*/ 4042381 h 4042520"/>
              <a:gd name="connsiteX3" fmla="*/ 4398264 w 5632704"/>
              <a:gd name="connsiteY3" fmla="*/ 9877 h 4042520"/>
              <a:gd name="connsiteX4" fmla="*/ 5632704 w 5632704"/>
              <a:gd name="connsiteY4" fmla="*/ 3118837 h 4042520"/>
              <a:gd name="connsiteX0" fmla="*/ 0 w 5632704"/>
              <a:gd name="connsiteY0" fmla="*/ 1975837 h 4042520"/>
              <a:gd name="connsiteX1" fmla="*/ 859536 w 5632704"/>
              <a:gd name="connsiteY1" fmla="*/ 9877 h 4042520"/>
              <a:gd name="connsiteX2" fmla="*/ 2660904 w 5632704"/>
              <a:gd name="connsiteY2" fmla="*/ 4042381 h 4042520"/>
              <a:gd name="connsiteX3" fmla="*/ 4398264 w 5632704"/>
              <a:gd name="connsiteY3" fmla="*/ 9877 h 4042520"/>
              <a:gd name="connsiteX4" fmla="*/ 5632704 w 5632704"/>
              <a:gd name="connsiteY4" fmla="*/ 3118837 h 4042520"/>
              <a:gd name="connsiteX0" fmla="*/ 0 w 5632704"/>
              <a:gd name="connsiteY0" fmla="*/ 1967657 h 4034340"/>
              <a:gd name="connsiteX1" fmla="*/ 859536 w 5632704"/>
              <a:gd name="connsiteY1" fmla="*/ 1697 h 4034340"/>
              <a:gd name="connsiteX2" fmla="*/ 2660904 w 5632704"/>
              <a:gd name="connsiteY2" fmla="*/ 4034201 h 4034340"/>
              <a:gd name="connsiteX3" fmla="*/ 4398264 w 5632704"/>
              <a:gd name="connsiteY3" fmla="*/ 1697 h 4034340"/>
              <a:gd name="connsiteX4" fmla="*/ 5632704 w 5632704"/>
              <a:gd name="connsiteY4" fmla="*/ 3110657 h 4034340"/>
              <a:gd name="connsiteX0" fmla="*/ 0 w 5632704"/>
              <a:gd name="connsiteY0" fmla="*/ 1967648 h 4034331"/>
              <a:gd name="connsiteX1" fmla="*/ 859536 w 5632704"/>
              <a:gd name="connsiteY1" fmla="*/ 1688 h 4034331"/>
              <a:gd name="connsiteX2" fmla="*/ 2660904 w 5632704"/>
              <a:gd name="connsiteY2" fmla="*/ 4034192 h 4034331"/>
              <a:gd name="connsiteX3" fmla="*/ 4398264 w 5632704"/>
              <a:gd name="connsiteY3" fmla="*/ 1688 h 4034331"/>
              <a:gd name="connsiteX4" fmla="*/ 5632704 w 5632704"/>
              <a:gd name="connsiteY4" fmla="*/ 3110648 h 403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2704" h="4034331">
                <a:moveTo>
                  <a:pt x="0" y="1967648"/>
                </a:moveTo>
                <a:cubicBezTo>
                  <a:pt x="273558" y="804836"/>
                  <a:pt x="620268" y="-28792"/>
                  <a:pt x="859536" y="1688"/>
                </a:cubicBezTo>
                <a:cubicBezTo>
                  <a:pt x="1537716" y="32168"/>
                  <a:pt x="2025396" y="4061624"/>
                  <a:pt x="2660904" y="4034192"/>
                </a:cubicBezTo>
                <a:cubicBezTo>
                  <a:pt x="3259836" y="4025048"/>
                  <a:pt x="3790188" y="115988"/>
                  <a:pt x="4398264" y="1688"/>
                </a:cubicBezTo>
                <a:cubicBezTo>
                  <a:pt x="4777740" y="-57748"/>
                  <a:pt x="5200650" y="1462442"/>
                  <a:pt x="5632704" y="3110648"/>
                </a:cubicBezTo>
              </a:path>
            </a:pathLst>
          </a:cu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72AF48F9-FB2B-4063-8E03-104E1C15DF2D}"/>
              </a:ext>
            </a:extLst>
          </p:cNvPr>
          <p:cNvSpPr/>
          <p:nvPr/>
        </p:nvSpPr>
        <p:spPr>
          <a:xfrm rot="2488798">
            <a:off x="4138531" y="1564117"/>
            <a:ext cx="74456" cy="18889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585B40-CC23-8828-633D-7F296358D19A}"/>
              </a:ext>
            </a:extLst>
          </p:cNvPr>
          <p:cNvSpPr txBox="1"/>
          <p:nvPr/>
        </p:nvSpPr>
        <p:spPr>
          <a:xfrm>
            <a:off x="4077796" y="1625583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m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41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223.4.14  123.22.10</a:t>
            </a:r>
          </a:p>
        </p:txBody>
      </p:sp>
      <p:sp>
        <p:nvSpPr>
          <p:cNvPr id="54886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dirty="0"/>
              <a:t>You are sitting in church. The speaker is talking into a microphone. The sound system radiates sound with a power of 50W . You are 20m  from the sound system output. What is the sound level? </a:t>
            </a:r>
          </a:p>
          <a:p>
            <a:pPr>
              <a:buFontTx/>
              <a:buNone/>
            </a:pPr>
            <a:r>
              <a:rPr lang="en-US" b="1" dirty="0"/>
              <a:t>a) 78dB</a:t>
            </a:r>
          </a:p>
          <a:p>
            <a:pPr>
              <a:buFontTx/>
              <a:buNone/>
            </a:pPr>
            <a:r>
              <a:rPr lang="en-US" b="1" dirty="0"/>
              <a:t>b) 80dB</a:t>
            </a:r>
          </a:p>
          <a:p>
            <a:pPr>
              <a:buFontTx/>
              <a:buNone/>
            </a:pPr>
            <a:r>
              <a:rPr lang="en-US" b="1" dirty="0"/>
              <a:t>c) 100dB</a:t>
            </a:r>
          </a:p>
          <a:p>
            <a:pPr>
              <a:buFontTx/>
              <a:buNone/>
            </a:pPr>
            <a:r>
              <a:rPr lang="en-US" b="1" dirty="0"/>
              <a:t>d) 120dB</a:t>
            </a:r>
          </a:p>
        </p:txBody>
      </p:sp>
    </p:spTree>
    <p:extLst>
      <p:ext uri="{BB962C8B-B14F-4D97-AF65-F5344CB8AC3E}">
        <p14:creationId xmlns:p14="http://schemas.microsoft.com/office/powerpoint/2010/main" val="1123963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8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223.4.15 GR 123.22.11 GR</a:t>
            </a:r>
          </a:p>
        </p:txBody>
      </p:sp>
      <p:sp>
        <p:nvSpPr>
          <p:cNvPr id="54989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dirty="0"/>
              <a:t>You are standing outside a Guns &amp; Roses Concert. The concert is in a stadium. You are 40 m from the stadium. You have a sound level meter with you and find that where you stand the sound level is 120dB. How much acoustic power are the “musicians” creating at their output location?</a:t>
            </a:r>
          </a:p>
          <a:p>
            <a:pPr>
              <a:buFontTx/>
              <a:buNone/>
            </a:pPr>
            <a:r>
              <a:rPr lang="en-US" b="1" dirty="0"/>
              <a:t>a) 78W</a:t>
            </a:r>
          </a:p>
          <a:p>
            <a:pPr>
              <a:buFontTx/>
              <a:buNone/>
            </a:pPr>
            <a:r>
              <a:rPr lang="en-US" b="1" dirty="0"/>
              <a:t>b) 134W</a:t>
            </a:r>
          </a:p>
          <a:p>
            <a:pPr>
              <a:buFontTx/>
              <a:buNone/>
            </a:pPr>
            <a:r>
              <a:rPr lang="en-US" b="1" dirty="0"/>
              <a:t>c) 545W</a:t>
            </a:r>
          </a:p>
          <a:p>
            <a:pPr>
              <a:buFontTx/>
              <a:buNone/>
            </a:pPr>
            <a:r>
              <a:rPr lang="en-US" b="1" dirty="0"/>
              <a:t>d) 20106W</a:t>
            </a:r>
          </a:p>
        </p:txBody>
      </p:sp>
    </p:spTree>
    <p:extLst>
      <p:ext uri="{BB962C8B-B14F-4D97-AF65-F5344CB8AC3E}">
        <p14:creationId xmlns:p14="http://schemas.microsoft.com/office/powerpoint/2010/main" val="3912737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223.4.16  123.22.12</a:t>
            </a:r>
          </a:p>
        </p:txBody>
      </p:sp>
      <p:sp>
        <p:nvSpPr>
          <p:cNvPr id="5509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dirty="0"/>
              <a:t>You are sitting in church. The speaker is talking into a microphone. The sound system radiates sound with a power of 100W . You are 10m  from the sound system output. What is the sound level? We can find this using our new SIL equation that includes power and distance.</a:t>
            </a:r>
          </a:p>
          <a:p>
            <a:pPr>
              <a:buFontTx/>
              <a:buNone/>
            </a:pPr>
            <a:r>
              <a:rPr lang="en-US" b="1" dirty="0"/>
              <a:t>a)50dB</a:t>
            </a:r>
          </a:p>
          <a:p>
            <a:pPr>
              <a:buFontTx/>
              <a:buNone/>
            </a:pPr>
            <a:r>
              <a:rPr lang="en-US" b="1" dirty="0"/>
              <a:t>b) 78dB</a:t>
            </a:r>
          </a:p>
          <a:p>
            <a:pPr>
              <a:buFontTx/>
              <a:buNone/>
            </a:pPr>
            <a:r>
              <a:rPr lang="en-US" b="1" dirty="0"/>
              <a:t>c) 109dB</a:t>
            </a:r>
          </a:p>
          <a:p>
            <a:pPr>
              <a:buFontTx/>
              <a:buNone/>
            </a:pPr>
            <a:r>
              <a:rPr lang="en-US" b="1" dirty="0"/>
              <a:t>d) 140dB</a:t>
            </a:r>
          </a:p>
        </p:txBody>
      </p:sp>
    </p:spTree>
    <p:extLst>
      <p:ext uri="{BB962C8B-B14F-4D97-AF65-F5344CB8AC3E}">
        <p14:creationId xmlns:p14="http://schemas.microsoft.com/office/powerpoint/2010/main" val="3325622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223.5.1  123.22.13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en-US" dirty="0"/>
              <a:t>You are a parent standing at platform 9.75. The Hogwarts Express is just leaving the station. The whistle blows. The engineer (if there is one) hears a perfect middle C (256 Hz). What do you hear as the train leaves?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higher pitch than 256 Hz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lower pitch than 256 Hz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Middle C (256 Hz)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Nothing</a:t>
            </a:r>
          </a:p>
        </p:txBody>
      </p:sp>
    </p:spTree>
    <p:extLst>
      <p:ext uri="{BB962C8B-B14F-4D97-AF65-F5344CB8AC3E}">
        <p14:creationId xmlns:p14="http://schemas.microsoft.com/office/powerpoint/2010/main" val="3161209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Inertial Frames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2921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Remember Inertial Reference Frames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two observers can both take the view that they are stationary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Newton’s laws are all good in either frame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84575" y="3113088"/>
            <a:ext cx="4987925" cy="1803400"/>
            <a:chOff x="802" y="2409"/>
            <a:chExt cx="3142" cy="113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02" y="2409"/>
              <a:ext cx="3142" cy="1136"/>
              <a:chOff x="802" y="2409"/>
              <a:chExt cx="3142" cy="113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802" y="2409"/>
                <a:ext cx="3142" cy="1136"/>
                <a:chOff x="802" y="2409"/>
                <a:chExt cx="3142" cy="1136"/>
              </a:xfrm>
            </p:grpSpPr>
            <p:sp>
              <p:nvSpPr>
                <p:cNvPr id="38937" name="Rectangle 7"/>
                <p:cNvSpPr>
                  <a:spLocks noChangeArrowheads="1"/>
                </p:cNvSpPr>
                <p:nvPr/>
              </p:nvSpPr>
              <p:spPr bwMode="auto">
                <a:xfrm>
                  <a:off x="987" y="3355"/>
                  <a:ext cx="1774" cy="5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PerspectiveTop"/>
                  <a:lightRig rig="legacyFlat3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8938" name="Rectangle 8"/>
                <p:cNvSpPr>
                  <a:spLocks noChangeArrowheads="1"/>
                </p:cNvSpPr>
                <p:nvPr/>
              </p:nvSpPr>
              <p:spPr bwMode="auto">
                <a:xfrm>
                  <a:off x="2170" y="3030"/>
                  <a:ext cx="1774" cy="5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PerspectiveTop"/>
                  <a:lightRig rig="legacyFlat3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893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024" y="2587"/>
                  <a:ext cx="0" cy="7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028" y="3387"/>
                  <a:ext cx="267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802" y="2482"/>
                  <a:ext cx="188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y</a:t>
                  </a:r>
                </a:p>
              </p:txBody>
            </p:sp>
            <p:sp>
              <p:nvSpPr>
                <p:cNvPr id="3894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691" y="3314"/>
                  <a:ext cx="188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x</a:t>
                  </a:r>
                </a:p>
              </p:txBody>
            </p:sp>
            <p:sp>
              <p:nvSpPr>
                <p:cNvPr id="38943" name="Line 13"/>
                <p:cNvSpPr>
                  <a:spLocks noChangeShapeType="1"/>
                </p:cNvSpPr>
                <p:nvPr/>
              </p:nvSpPr>
              <p:spPr bwMode="auto">
                <a:xfrm>
                  <a:off x="3072" y="2724"/>
                  <a:ext cx="411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182" y="2409"/>
                  <a:ext cx="236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0000"/>
                      </a:solidFill>
                    </a:rPr>
                    <a:t>v</a:t>
                  </a:r>
                  <a:r>
                    <a:rPr lang="en-US" baseline="-25000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</p:grp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 flipH="1">
                <a:off x="3759" y="2701"/>
                <a:ext cx="74" cy="275"/>
                <a:chOff x="4491" y="2017"/>
                <a:chExt cx="422" cy="1421"/>
              </a:xfrm>
            </p:grpSpPr>
            <p:sp>
              <p:nvSpPr>
                <p:cNvPr id="38930" name="Oval 16"/>
                <p:cNvSpPr>
                  <a:spLocks noChangeArrowheads="1"/>
                </p:cNvSpPr>
                <p:nvPr/>
              </p:nvSpPr>
              <p:spPr bwMode="auto">
                <a:xfrm>
                  <a:off x="4675" y="2017"/>
                  <a:ext cx="238" cy="275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1" name="Oval 17"/>
                <p:cNvSpPr>
                  <a:spLocks noChangeArrowheads="1"/>
                </p:cNvSpPr>
                <p:nvPr/>
              </p:nvSpPr>
              <p:spPr bwMode="auto">
                <a:xfrm>
                  <a:off x="4681" y="2277"/>
                  <a:ext cx="201" cy="594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2" name="Rectangle 18"/>
                <p:cNvSpPr>
                  <a:spLocks noChangeArrowheads="1"/>
                </p:cNvSpPr>
                <p:nvPr/>
              </p:nvSpPr>
              <p:spPr bwMode="auto">
                <a:xfrm rot="3194042">
                  <a:off x="4624" y="2261"/>
                  <a:ext cx="51" cy="318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3" name="Rectangle 19"/>
                <p:cNvSpPr>
                  <a:spLocks noChangeArrowheads="1"/>
                </p:cNvSpPr>
                <p:nvPr/>
              </p:nvSpPr>
              <p:spPr bwMode="auto">
                <a:xfrm rot="-2837193">
                  <a:off x="4615" y="2443"/>
                  <a:ext cx="66" cy="28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4" name="Rectangle 20"/>
                <p:cNvSpPr>
                  <a:spLocks noChangeArrowheads="1"/>
                </p:cNvSpPr>
                <p:nvPr/>
              </p:nvSpPr>
              <p:spPr bwMode="auto">
                <a:xfrm rot="-725482">
                  <a:off x="4755" y="2780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5" name="Rectangle 21"/>
                <p:cNvSpPr>
                  <a:spLocks noChangeArrowheads="1"/>
                </p:cNvSpPr>
                <p:nvPr/>
              </p:nvSpPr>
              <p:spPr bwMode="auto">
                <a:xfrm rot="1101632">
                  <a:off x="4746" y="3071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6" name="Rectangle 22"/>
                <p:cNvSpPr>
                  <a:spLocks noChangeArrowheads="1"/>
                </p:cNvSpPr>
                <p:nvPr/>
              </p:nvSpPr>
              <p:spPr bwMode="auto">
                <a:xfrm>
                  <a:off x="4695" y="3366"/>
                  <a:ext cx="195" cy="72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23"/>
              <p:cNvGrpSpPr>
                <a:grpSpLocks/>
              </p:cNvGrpSpPr>
              <p:nvPr/>
            </p:nvGrpSpPr>
            <p:grpSpPr bwMode="auto">
              <a:xfrm>
                <a:off x="1101" y="3043"/>
                <a:ext cx="74" cy="275"/>
                <a:chOff x="4491" y="2017"/>
                <a:chExt cx="422" cy="1421"/>
              </a:xfrm>
            </p:grpSpPr>
            <p:sp>
              <p:nvSpPr>
                <p:cNvPr id="38923" name="Oval 24"/>
                <p:cNvSpPr>
                  <a:spLocks noChangeArrowheads="1"/>
                </p:cNvSpPr>
                <p:nvPr/>
              </p:nvSpPr>
              <p:spPr bwMode="auto">
                <a:xfrm>
                  <a:off x="4675" y="2017"/>
                  <a:ext cx="238" cy="275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4" name="Oval 25"/>
                <p:cNvSpPr>
                  <a:spLocks noChangeArrowheads="1"/>
                </p:cNvSpPr>
                <p:nvPr/>
              </p:nvSpPr>
              <p:spPr bwMode="auto">
                <a:xfrm>
                  <a:off x="4681" y="2277"/>
                  <a:ext cx="201" cy="594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5" name="Rectangle 26"/>
                <p:cNvSpPr>
                  <a:spLocks noChangeArrowheads="1"/>
                </p:cNvSpPr>
                <p:nvPr/>
              </p:nvSpPr>
              <p:spPr bwMode="auto">
                <a:xfrm rot="3194042">
                  <a:off x="4624" y="2261"/>
                  <a:ext cx="51" cy="318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6" name="Rectangle 27"/>
                <p:cNvSpPr>
                  <a:spLocks noChangeArrowheads="1"/>
                </p:cNvSpPr>
                <p:nvPr/>
              </p:nvSpPr>
              <p:spPr bwMode="auto">
                <a:xfrm rot="-2837193">
                  <a:off x="4615" y="2443"/>
                  <a:ext cx="66" cy="28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7" name="Rectangle 28"/>
                <p:cNvSpPr>
                  <a:spLocks noChangeArrowheads="1"/>
                </p:cNvSpPr>
                <p:nvPr/>
              </p:nvSpPr>
              <p:spPr bwMode="auto">
                <a:xfrm rot="-725482">
                  <a:off x="4755" y="2780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8" name="Rectangle 29"/>
                <p:cNvSpPr>
                  <a:spLocks noChangeArrowheads="1"/>
                </p:cNvSpPr>
                <p:nvPr/>
              </p:nvSpPr>
              <p:spPr bwMode="auto">
                <a:xfrm rot="1101632">
                  <a:off x="4746" y="3071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9" name="Rectangle 30"/>
                <p:cNvSpPr>
                  <a:spLocks noChangeArrowheads="1"/>
                </p:cNvSpPr>
                <p:nvPr/>
              </p:nvSpPr>
              <p:spPr bwMode="auto">
                <a:xfrm>
                  <a:off x="4695" y="3366"/>
                  <a:ext cx="195" cy="72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8918" name="Text Box 31"/>
            <p:cNvSpPr txBox="1">
              <a:spLocks noChangeArrowheads="1"/>
            </p:cNvSpPr>
            <p:nvPr/>
          </p:nvSpPr>
          <p:spPr bwMode="auto">
            <a:xfrm>
              <a:off x="1055" y="2684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38919" name="Text Box 32"/>
            <p:cNvSpPr txBox="1">
              <a:spLocks noChangeArrowheads="1"/>
            </p:cNvSpPr>
            <p:nvPr/>
          </p:nvSpPr>
          <p:spPr bwMode="auto">
            <a:xfrm>
              <a:off x="2330" y="2606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2242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Spherical Emitter Setup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71488" y="1743075"/>
            <a:ext cx="7713662" cy="4386263"/>
            <a:chOff x="297" y="1098"/>
            <a:chExt cx="4859" cy="276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490" y="1098"/>
              <a:ext cx="2871" cy="2763"/>
              <a:chOff x="1056" y="1824"/>
              <a:chExt cx="1536" cy="1584"/>
            </a:xfrm>
          </p:grpSpPr>
          <p:sp>
            <p:nvSpPr>
              <p:cNvPr id="39949" name="Oval 5"/>
              <p:cNvSpPr>
                <a:spLocks noChangeArrowheads="1"/>
              </p:cNvSpPr>
              <p:nvPr/>
            </p:nvSpPr>
            <p:spPr bwMode="auto">
              <a:xfrm>
                <a:off x="1056" y="1824"/>
                <a:ext cx="1536" cy="1584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0" name="Oval 6"/>
              <p:cNvSpPr>
                <a:spLocks noChangeArrowheads="1"/>
              </p:cNvSpPr>
              <p:nvPr/>
            </p:nvSpPr>
            <p:spPr bwMode="auto">
              <a:xfrm>
                <a:off x="1224" y="1992"/>
                <a:ext cx="1200" cy="1248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1" name="Oval 7"/>
              <p:cNvSpPr>
                <a:spLocks noChangeArrowheads="1"/>
              </p:cNvSpPr>
              <p:nvPr/>
            </p:nvSpPr>
            <p:spPr bwMode="auto">
              <a:xfrm>
                <a:off x="1392" y="2136"/>
                <a:ext cx="864" cy="96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2" name="Oval 8"/>
              <p:cNvSpPr>
                <a:spLocks noChangeArrowheads="1"/>
              </p:cNvSpPr>
              <p:nvPr/>
            </p:nvSpPr>
            <p:spPr bwMode="auto">
              <a:xfrm>
                <a:off x="1512" y="2256"/>
                <a:ext cx="624" cy="72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3" name="Oval 9"/>
              <p:cNvSpPr>
                <a:spLocks noChangeArrowheads="1"/>
              </p:cNvSpPr>
              <p:nvPr/>
            </p:nvSpPr>
            <p:spPr bwMode="auto">
              <a:xfrm>
                <a:off x="1644" y="2400"/>
                <a:ext cx="360" cy="43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4" name="Oval 10"/>
              <p:cNvSpPr>
                <a:spLocks noChangeArrowheads="1"/>
              </p:cNvSpPr>
              <p:nvPr/>
            </p:nvSpPr>
            <p:spPr bwMode="auto">
              <a:xfrm>
                <a:off x="1752" y="2520"/>
                <a:ext cx="144" cy="19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5" name="Oval 11"/>
              <p:cNvSpPr>
                <a:spLocks noChangeArrowheads="1"/>
              </p:cNvSpPr>
              <p:nvPr/>
            </p:nvSpPr>
            <p:spPr bwMode="auto">
              <a:xfrm>
                <a:off x="1800" y="25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41" name="Line 12"/>
            <p:cNvSpPr>
              <a:spLocks noChangeShapeType="1"/>
            </p:cNvSpPr>
            <p:nvPr/>
          </p:nvSpPr>
          <p:spPr bwMode="auto">
            <a:xfrm flipV="1">
              <a:off x="1252" y="2452"/>
              <a:ext cx="1573" cy="10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2" name="Text Box 13"/>
            <p:cNvSpPr txBox="1">
              <a:spLocks noChangeArrowheads="1"/>
            </p:cNvSpPr>
            <p:nvPr/>
          </p:nvSpPr>
          <p:spPr bwMode="auto">
            <a:xfrm>
              <a:off x="297" y="2422"/>
              <a:ext cx="94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Point Source</a:t>
              </a:r>
            </a:p>
          </p:txBody>
        </p:sp>
        <p:sp>
          <p:nvSpPr>
            <p:cNvPr id="39943" name="Line 14"/>
            <p:cNvSpPr>
              <a:spLocks noChangeShapeType="1"/>
            </p:cNvSpPr>
            <p:nvPr/>
          </p:nvSpPr>
          <p:spPr bwMode="auto">
            <a:xfrm>
              <a:off x="1435" y="1804"/>
              <a:ext cx="202" cy="45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4" name="Text Box 15"/>
            <p:cNvSpPr txBox="1">
              <a:spLocks noChangeArrowheads="1"/>
            </p:cNvSpPr>
            <p:nvPr/>
          </p:nvSpPr>
          <p:spPr bwMode="auto">
            <a:xfrm>
              <a:off x="393" y="1540"/>
              <a:ext cx="1095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Spherical Wave Crests</a:t>
              </a:r>
            </a:p>
          </p:txBody>
        </p:sp>
        <p:sp>
          <p:nvSpPr>
            <p:cNvPr id="39945" name="Line 16"/>
            <p:cNvSpPr>
              <a:spLocks noChangeShapeType="1"/>
            </p:cNvSpPr>
            <p:nvPr/>
          </p:nvSpPr>
          <p:spPr bwMode="auto">
            <a:xfrm>
              <a:off x="1430" y="1800"/>
              <a:ext cx="431" cy="327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6" name="Oval 17"/>
            <p:cNvSpPr>
              <a:spLocks noChangeArrowheads="1"/>
            </p:cNvSpPr>
            <p:nvPr/>
          </p:nvSpPr>
          <p:spPr bwMode="auto">
            <a:xfrm>
              <a:off x="3831" y="2359"/>
              <a:ext cx="119" cy="11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7" name="Line 18"/>
            <p:cNvSpPr>
              <a:spLocks noChangeShapeType="1"/>
            </p:cNvSpPr>
            <p:nvPr/>
          </p:nvSpPr>
          <p:spPr bwMode="auto">
            <a:xfrm flipH="1">
              <a:off x="3968" y="2077"/>
              <a:ext cx="648" cy="3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8" name="Text Box 19"/>
            <p:cNvSpPr txBox="1">
              <a:spLocks noChangeArrowheads="1"/>
            </p:cNvSpPr>
            <p:nvPr/>
          </p:nvSpPr>
          <p:spPr bwMode="auto">
            <a:xfrm>
              <a:off x="4496" y="1846"/>
              <a:ext cx="6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Detector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9374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Moving Detector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17775" y="1895475"/>
            <a:ext cx="4557713" cy="4386263"/>
            <a:chOff x="1586" y="1194"/>
            <a:chExt cx="2871" cy="276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586" y="1194"/>
              <a:ext cx="2871" cy="2763"/>
              <a:chOff x="1056" y="1824"/>
              <a:chExt cx="1536" cy="1584"/>
            </a:xfrm>
          </p:grpSpPr>
          <p:sp>
            <p:nvSpPr>
              <p:cNvPr id="40968" name="Oval 6"/>
              <p:cNvSpPr>
                <a:spLocks noChangeArrowheads="1"/>
              </p:cNvSpPr>
              <p:nvPr/>
            </p:nvSpPr>
            <p:spPr bwMode="auto">
              <a:xfrm>
                <a:off x="1056" y="1824"/>
                <a:ext cx="1536" cy="1584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9" name="Oval 7"/>
              <p:cNvSpPr>
                <a:spLocks noChangeArrowheads="1"/>
              </p:cNvSpPr>
              <p:nvPr/>
            </p:nvSpPr>
            <p:spPr bwMode="auto">
              <a:xfrm>
                <a:off x="1224" y="1992"/>
                <a:ext cx="1200" cy="1248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0" name="Oval 8"/>
              <p:cNvSpPr>
                <a:spLocks noChangeArrowheads="1"/>
              </p:cNvSpPr>
              <p:nvPr/>
            </p:nvSpPr>
            <p:spPr bwMode="auto">
              <a:xfrm>
                <a:off x="1392" y="2136"/>
                <a:ext cx="864" cy="96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1" name="Oval 9"/>
              <p:cNvSpPr>
                <a:spLocks noChangeArrowheads="1"/>
              </p:cNvSpPr>
              <p:nvPr/>
            </p:nvSpPr>
            <p:spPr bwMode="auto">
              <a:xfrm>
                <a:off x="1512" y="2256"/>
                <a:ext cx="624" cy="72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2" name="Oval 10"/>
              <p:cNvSpPr>
                <a:spLocks noChangeArrowheads="1"/>
              </p:cNvSpPr>
              <p:nvPr/>
            </p:nvSpPr>
            <p:spPr bwMode="auto">
              <a:xfrm>
                <a:off x="1644" y="2400"/>
                <a:ext cx="360" cy="43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3" name="Oval 11"/>
              <p:cNvSpPr>
                <a:spLocks noChangeArrowheads="1"/>
              </p:cNvSpPr>
              <p:nvPr/>
            </p:nvSpPr>
            <p:spPr bwMode="auto">
              <a:xfrm>
                <a:off x="1752" y="2520"/>
                <a:ext cx="144" cy="19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4" name="Oval 12"/>
              <p:cNvSpPr>
                <a:spLocks noChangeArrowheads="1"/>
              </p:cNvSpPr>
              <p:nvPr/>
            </p:nvSpPr>
            <p:spPr bwMode="auto">
              <a:xfrm>
                <a:off x="1800" y="25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66" name="Oval 13"/>
            <p:cNvSpPr>
              <a:spLocks noChangeArrowheads="1"/>
            </p:cNvSpPr>
            <p:nvPr/>
          </p:nvSpPr>
          <p:spPr bwMode="auto">
            <a:xfrm>
              <a:off x="3927" y="2455"/>
              <a:ext cx="119" cy="11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Line 14"/>
            <p:cNvSpPr>
              <a:spLocks noChangeShapeType="1"/>
            </p:cNvSpPr>
            <p:nvPr/>
          </p:nvSpPr>
          <p:spPr bwMode="auto">
            <a:xfrm flipH="1">
              <a:off x="3675" y="2515"/>
              <a:ext cx="25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4463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Moving Detector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70175" y="2047875"/>
            <a:ext cx="4557713" cy="4386263"/>
            <a:chOff x="1682" y="1290"/>
            <a:chExt cx="2871" cy="276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682" y="1290"/>
              <a:ext cx="2871" cy="2763"/>
              <a:chOff x="1056" y="1824"/>
              <a:chExt cx="1536" cy="1584"/>
            </a:xfrm>
          </p:grpSpPr>
          <p:sp>
            <p:nvSpPr>
              <p:cNvPr id="41992" name="Oval 6"/>
              <p:cNvSpPr>
                <a:spLocks noChangeArrowheads="1"/>
              </p:cNvSpPr>
              <p:nvPr/>
            </p:nvSpPr>
            <p:spPr bwMode="auto">
              <a:xfrm>
                <a:off x="1056" y="1824"/>
                <a:ext cx="1536" cy="1584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3" name="Oval 7"/>
              <p:cNvSpPr>
                <a:spLocks noChangeArrowheads="1"/>
              </p:cNvSpPr>
              <p:nvPr/>
            </p:nvSpPr>
            <p:spPr bwMode="auto">
              <a:xfrm>
                <a:off x="1224" y="1992"/>
                <a:ext cx="1200" cy="1248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4" name="Oval 8"/>
              <p:cNvSpPr>
                <a:spLocks noChangeArrowheads="1"/>
              </p:cNvSpPr>
              <p:nvPr/>
            </p:nvSpPr>
            <p:spPr bwMode="auto">
              <a:xfrm>
                <a:off x="1392" y="2136"/>
                <a:ext cx="864" cy="96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5" name="Oval 9"/>
              <p:cNvSpPr>
                <a:spLocks noChangeArrowheads="1"/>
              </p:cNvSpPr>
              <p:nvPr/>
            </p:nvSpPr>
            <p:spPr bwMode="auto">
              <a:xfrm>
                <a:off x="1512" y="2256"/>
                <a:ext cx="624" cy="72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6" name="Oval 10"/>
              <p:cNvSpPr>
                <a:spLocks noChangeArrowheads="1"/>
              </p:cNvSpPr>
              <p:nvPr/>
            </p:nvSpPr>
            <p:spPr bwMode="auto">
              <a:xfrm>
                <a:off x="1644" y="2400"/>
                <a:ext cx="360" cy="43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7" name="Oval 11"/>
              <p:cNvSpPr>
                <a:spLocks noChangeArrowheads="1"/>
              </p:cNvSpPr>
              <p:nvPr/>
            </p:nvSpPr>
            <p:spPr bwMode="auto">
              <a:xfrm>
                <a:off x="1752" y="2520"/>
                <a:ext cx="144" cy="19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8" name="Oval 12"/>
              <p:cNvSpPr>
                <a:spLocks noChangeArrowheads="1"/>
              </p:cNvSpPr>
              <p:nvPr/>
            </p:nvSpPr>
            <p:spPr bwMode="auto">
              <a:xfrm>
                <a:off x="1800" y="25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990" name="Oval 13"/>
            <p:cNvSpPr>
              <a:spLocks noChangeArrowheads="1"/>
            </p:cNvSpPr>
            <p:nvPr/>
          </p:nvSpPr>
          <p:spPr bwMode="auto">
            <a:xfrm>
              <a:off x="4023" y="2551"/>
              <a:ext cx="119" cy="11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1" name="Line 14"/>
            <p:cNvSpPr>
              <a:spLocks noChangeShapeType="1"/>
            </p:cNvSpPr>
            <p:nvPr/>
          </p:nvSpPr>
          <p:spPr bwMode="auto">
            <a:xfrm>
              <a:off x="4137" y="2611"/>
              <a:ext cx="25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7303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223.5.2 Question 123.22.14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A train passes you while blowing its whistle. Describe the frequency change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The change is nearly instantaneous 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The change is gradual, as the train approaches the frequency changes proportionately with the distance from you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The change is gradual, as the train approaches the frequency changes inverse proportionately with the distance from you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Can’t tell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endParaRPr lang="en-US" sz="2800" dirty="0"/>
          </a:p>
        </p:txBody>
      </p:sp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A722F0-04E0-4C85-BB4F-F38C170A22C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13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8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223.5.3 Question 123.22.15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en-US" dirty="0"/>
              <a:t>You are sitting on the Hogwarts Express. It  is just leaving the station. The whistle blows. The engineer (if there is one) hears a perfect middle C (256 Hz). What do you hear as the train leaves?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higher pitch than 256 Hz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lower pitch than 256 Hz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Middle C (256 Hz)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Nothing</a:t>
            </a:r>
          </a:p>
        </p:txBody>
      </p:sp>
    </p:spTree>
    <p:extLst>
      <p:ext uri="{BB962C8B-B14F-4D97-AF65-F5344CB8AC3E}">
        <p14:creationId xmlns:p14="http://schemas.microsoft.com/office/powerpoint/2010/main" val="291876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0358E7-5ABA-69A2-E2B3-B3C44C1A06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0BA4F39-95C8-22FC-D198-3A41F6A5CD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58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225.5.4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dirty="0"/>
              <a:t>Often a single jet will create two sonic booms, why?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One is from the plane and one is from the condensation trail that follows the plane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The nose and the tail both act as wave sources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One is from the plane and one is a Newton's third law reaction</a:t>
            </a:r>
          </a:p>
        </p:txBody>
      </p:sp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44647A-B62D-46AC-8BB6-871103D5B2E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78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223.5.4.1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are playing your Irish tin whistle at 440Hz. Your friend runs toward you at 10m/s. What frequency does your friend hear? (take 343m.s as the speed of sound)</a:t>
            </a:r>
          </a:p>
          <a:p>
            <a:pPr marL="514350" indent="-514350">
              <a:buAutoNum type="alphaLcParenR"/>
            </a:pPr>
            <a:r>
              <a:rPr lang="en-US" dirty="0"/>
              <a:t>453.8Hz</a:t>
            </a:r>
          </a:p>
          <a:p>
            <a:pPr marL="514350" indent="-514350">
              <a:buAutoNum type="alphaLcParenR"/>
            </a:pPr>
            <a:r>
              <a:rPr lang="en-US" dirty="0"/>
              <a:t>427.1Hz</a:t>
            </a:r>
          </a:p>
          <a:p>
            <a:pPr marL="514350" indent="-514350">
              <a:buAutoNum type="alphaLcParenR"/>
            </a:pPr>
            <a:r>
              <a:rPr lang="en-US" dirty="0"/>
              <a:t>453.2</a:t>
            </a:r>
          </a:p>
          <a:p>
            <a:pPr marL="514350" indent="-514350">
              <a:buAutoNum type="alphaLcParenR"/>
            </a:pPr>
            <a:r>
              <a:rPr lang="en-US" dirty="0"/>
              <a:t>427.5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88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2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223.5.5 Question 123.22.16</a:t>
            </a:r>
          </a:p>
        </p:txBody>
      </p:sp>
      <p:pic>
        <p:nvPicPr>
          <p:cNvPr id="560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625" y="1631950"/>
            <a:ext cx="38131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0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200" y="3859213"/>
            <a:ext cx="37211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01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35550" y="1395413"/>
            <a:ext cx="419735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0133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35550" y="3179763"/>
            <a:ext cx="4206875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0134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62563" y="4876800"/>
            <a:ext cx="3881437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0135" name="TextBox 11"/>
          <p:cNvSpPr txBox="1">
            <a:spLocks noChangeArrowheads="1"/>
          </p:cNvSpPr>
          <p:nvPr/>
        </p:nvSpPr>
        <p:spPr bwMode="auto">
          <a:xfrm>
            <a:off x="5619750" y="1430338"/>
            <a:ext cx="458788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60136" name="TextBox 12"/>
          <p:cNvSpPr txBox="1">
            <a:spLocks noChangeArrowheads="1"/>
          </p:cNvSpPr>
          <p:nvPr/>
        </p:nvSpPr>
        <p:spPr bwMode="auto">
          <a:xfrm>
            <a:off x="5624513" y="2881313"/>
            <a:ext cx="4587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60137" name="TextBox 13"/>
          <p:cNvSpPr txBox="1">
            <a:spLocks noChangeArrowheads="1"/>
          </p:cNvSpPr>
          <p:nvPr/>
        </p:nvSpPr>
        <p:spPr bwMode="auto">
          <a:xfrm>
            <a:off x="5688013" y="4581525"/>
            <a:ext cx="48101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C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836738" y="3006725"/>
            <a:ext cx="619125" cy="620713"/>
            <a:chOff x="4239950" y="2048691"/>
            <a:chExt cx="620486" cy="620486"/>
          </a:xfrm>
        </p:grpSpPr>
        <p:sp>
          <p:nvSpPr>
            <p:cNvPr id="15" name="Rectangle 14"/>
            <p:cNvSpPr/>
            <p:nvPr/>
          </p:nvSpPr>
          <p:spPr>
            <a:xfrm>
              <a:off x="4239950" y="2301012"/>
              <a:ext cx="620486" cy="115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6200000">
              <a:off x="4239949" y="2301659"/>
              <a:ext cx="620486" cy="114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4217988" y="3367088"/>
            <a:ext cx="620712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22750" y="3567113"/>
            <a:ext cx="620713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84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H-6JG0NeGg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932873"/>
            <a:ext cx="8991858" cy="505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58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red_green_and_resultant_wave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50" y="2541588"/>
            <a:ext cx="89471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529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10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675" y="825500"/>
            <a:ext cx="4938713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910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2800" y="3111500"/>
            <a:ext cx="4938713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910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82800" y="5332413"/>
            <a:ext cx="4938713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262438" y="4826000"/>
            <a:ext cx="619125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67200" y="5027613"/>
            <a:ext cx="620713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40213" y="2817813"/>
            <a:ext cx="620712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rot="16200000">
            <a:off x="4239418" y="2818607"/>
            <a:ext cx="620713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84388" y="392113"/>
            <a:ext cx="4975225" cy="608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47958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11.3</a:t>
            </a:r>
          </a:p>
        </p:txBody>
      </p:sp>
      <p:pic>
        <p:nvPicPr>
          <p:cNvPr id="560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625" y="1631950"/>
            <a:ext cx="38131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0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200" y="3859213"/>
            <a:ext cx="37211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01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35550" y="1395413"/>
            <a:ext cx="419735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0133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35550" y="3179763"/>
            <a:ext cx="4206875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0134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62563" y="4876800"/>
            <a:ext cx="3881437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0135" name="TextBox 11"/>
          <p:cNvSpPr txBox="1">
            <a:spLocks noChangeArrowheads="1"/>
          </p:cNvSpPr>
          <p:nvPr/>
        </p:nvSpPr>
        <p:spPr bwMode="auto">
          <a:xfrm>
            <a:off x="5619750" y="1430338"/>
            <a:ext cx="458788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60136" name="TextBox 12"/>
          <p:cNvSpPr txBox="1">
            <a:spLocks noChangeArrowheads="1"/>
          </p:cNvSpPr>
          <p:nvPr/>
        </p:nvSpPr>
        <p:spPr bwMode="auto">
          <a:xfrm>
            <a:off x="5624513" y="2881313"/>
            <a:ext cx="4587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60137" name="TextBox 13"/>
          <p:cNvSpPr txBox="1">
            <a:spLocks noChangeArrowheads="1"/>
          </p:cNvSpPr>
          <p:nvPr/>
        </p:nvSpPr>
        <p:spPr bwMode="auto">
          <a:xfrm>
            <a:off x="5688013" y="4581525"/>
            <a:ext cx="48101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C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836738" y="3006725"/>
            <a:ext cx="619125" cy="620713"/>
            <a:chOff x="4239950" y="2048691"/>
            <a:chExt cx="620486" cy="620486"/>
          </a:xfrm>
        </p:grpSpPr>
        <p:sp>
          <p:nvSpPr>
            <p:cNvPr id="15" name="Rectangle 14"/>
            <p:cNvSpPr/>
            <p:nvPr/>
          </p:nvSpPr>
          <p:spPr>
            <a:xfrm>
              <a:off x="4239950" y="2301012"/>
              <a:ext cx="620486" cy="115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6200000">
              <a:off x="4239949" y="2301659"/>
              <a:ext cx="620486" cy="114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4217988" y="3367088"/>
            <a:ext cx="620712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22750" y="3567113"/>
            <a:ext cx="620713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05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reg_gree_purple_separate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01875"/>
            <a:ext cx="9058275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498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177" name="Picture 3" descr="wave_addition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0"/>
            <a:ext cx="85725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16472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k7IxJ52u7U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69454" y="1042555"/>
            <a:ext cx="8054109" cy="453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3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223.4.5.1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the index of refraction is  n = 2, how fast is the light going in the material medium?</a:t>
            </a:r>
          </a:p>
          <a:p>
            <a:pPr marL="514350" indent="-514350">
              <a:buAutoNum type="alphaLcParenR"/>
            </a:pPr>
            <a:r>
              <a:rPr lang="en-US" dirty="0"/>
              <a:t>Twice the speed of light</a:t>
            </a:r>
          </a:p>
          <a:p>
            <a:pPr marL="514350" indent="-514350">
              <a:buAutoNum type="alphaLcParenR"/>
            </a:pPr>
            <a:r>
              <a:rPr lang="en-US" dirty="0"/>
              <a:t>Half the speed of light</a:t>
            </a:r>
          </a:p>
          <a:p>
            <a:pPr marL="514350" indent="-514350">
              <a:buAutoNum type="alphaLcParenR"/>
            </a:pPr>
            <a:r>
              <a:rPr lang="en-US" dirty="0"/>
              <a:t>A quarter the speed of light</a:t>
            </a:r>
          </a:p>
          <a:p>
            <a:pPr marL="514350" indent="-514350">
              <a:buAutoNum type="alphaLcParenR"/>
            </a:pPr>
            <a:r>
              <a:rPr lang="en-US" dirty="0"/>
              <a:t>1/16 the speed of light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964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GN_HO7_lUg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40146" y="774701"/>
            <a:ext cx="8802254" cy="495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430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223.5.6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>
          <a:xfrm>
            <a:off x="476250" y="1371600"/>
            <a:ext cx="8229600" cy="45259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dirty="0"/>
              <a:t>Two pulses travel along a string in opposite directions. One pulse is inverted. When they meet, the string looks flat. Something must have canceled out.  What is it?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Wave velocities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Segment velocities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Energy of the waves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Power of the waves</a:t>
            </a:r>
          </a:p>
        </p:txBody>
      </p:sp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539879-F00E-4549-815A-3F0634DD449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60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223.5.7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en-US" dirty="0"/>
              <a:t>I add two sinusoidal waves on a string and the two waves have the same amplitude and frequency, but are going the opposite direction. If the phase difference is equal to a half a wavelength, what do I get?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Twice the amplitude of the original waves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Half the amplitude of the original waves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negative amplitude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Nothing</a:t>
            </a:r>
          </a:p>
        </p:txBody>
      </p:sp>
      <p:pic>
        <p:nvPicPr>
          <p:cNvPr id="5088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078" y="5383129"/>
            <a:ext cx="3068637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38390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223.5.8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en-US" dirty="0"/>
              <a:t>I add two sinusoidal waves on a string and the two waves have the same amplitude and frequency, but are going the opposite direction. If the phase difference is equal to a whole wavelength, what do I get?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Constructive Interference 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Destructive Interference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negative amplitude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Nothing</a:t>
            </a:r>
          </a:p>
        </p:txBody>
      </p:sp>
      <p:pic>
        <p:nvPicPr>
          <p:cNvPr id="50872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677" y="5106402"/>
            <a:ext cx="3068637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0734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223.6.0.1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have two sinusoidal waves in the same medium. The waves travel the same direction (unlike our class demonstration).  If the resultant wave has a larger amplitude than the original waves we call this…</a:t>
            </a:r>
          </a:p>
          <a:p>
            <a:pPr marL="514350" indent="-514350">
              <a:buAutoNum type="alphaLcParenR"/>
            </a:pPr>
            <a:r>
              <a:rPr lang="en-US" dirty="0"/>
              <a:t>Constructive interference</a:t>
            </a:r>
          </a:p>
          <a:p>
            <a:pPr marL="514350" indent="-514350">
              <a:buAutoNum type="alphaLcParenR"/>
            </a:pPr>
            <a:r>
              <a:rPr lang="en-US" dirty="0"/>
              <a:t>Destructive interference</a:t>
            </a:r>
          </a:p>
          <a:p>
            <a:pPr marL="514350" indent="-514350">
              <a:buAutoNum type="alphaLcParenR"/>
            </a:pPr>
            <a:r>
              <a:rPr lang="en-US" dirty="0"/>
              <a:t>A miracle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459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223.6.0.2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have two sinusoidal waves in the same medium. The waves travel the same direction (unlike our class demonstration).  If the resultant wave has a smaller amplitude than the original waves we call this…</a:t>
            </a:r>
          </a:p>
          <a:p>
            <a:pPr marL="514350" indent="-514350">
              <a:buAutoNum type="alphaLcParenR"/>
            </a:pPr>
            <a:r>
              <a:rPr lang="en-US" dirty="0"/>
              <a:t>Constructive interference</a:t>
            </a:r>
          </a:p>
          <a:p>
            <a:pPr marL="514350" indent="-514350">
              <a:buAutoNum type="alphaLcParenR"/>
            </a:pPr>
            <a:r>
              <a:rPr lang="en-US" dirty="0"/>
              <a:t>Destructive interference</a:t>
            </a:r>
          </a:p>
          <a:p>
            <a:pPr marL="514350" indent="-514350">
              <a:buAutoNum type="alphaLcParenR"/>
            </a:pPr>
            <a:r>
              <a:rPr lang="en-US" dirty="0"/>
              <a:t>Depressing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185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223.6.0.3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 have two sinusoidal waves in the same medium. The waves travel the same direction (unlike our class demonstration).  Sometimes we get constructive and sometimes destructive interference. What makes the difference?</a:t>
            </a:r>
          </a:p>
          <a:p>
            <a:pPr marL="514350" indent="-514350">
              <a:buAutoNum type="alphaLcParenR"/>
            </a:pPr>
            <a:r>
              <a:rPr lang="en-US" dirty="0"/>
              <a:t>The relative amplitude of the waves</a:t>
            </a:r>
          </a:p>
          <a:p>
            <a:pPr marL="514350" indent="-514350">
              <a:buAutoNum type="alphaLcParenR"/>
            </a:pPr>
            <a:r>
              <a:rPr lang="en-US" dirty="0"/>
              <a:t>The relative phase constant of the waves</a:t>
            </a:r>
          </a:p>
          <a:p>
            <a:pPr marL="514350" indent="-514350">
              <a:buAutoNum type="alphaLcParenR"/>
            </a:pPr>
            <a:r>
              <a:rPr lang="en-US" dirty="0"/>
              <a:t>The wavelength of the waves</a:t>
            </a:r>
          </a:p>
          <a:p>
            <a:pPr marL="514350" indent="-514350">
              <a:buAutoNum type="alphaLcParenR"/>
            </a:pPr>
            <a:r>
              <a:rPr lang="en-US" dirty="0"/>
              <a:t>Random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460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Sonic Boom Setup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1873250" cy="4525963"/>
          </a:xfrm>
        </p:spPr>
        <p:txBody>
          <a:bodyPr/>
          <a:lstStyle/>
          <a:p>
            <a:pPr eaLnBrk="1" hangingPunct="1"/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97300" y="1571625"/>
            <a:ext cx="4897438" cy="4876800"/>
            <a:chOff x="2392" y="990"/>
            <a:chExt cx="3085" cy="307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392" y="990"/>
              <a:ext cx="3085" cy="3072"/>
              <a:chOff x="2392" y="990"/>
              <a:chExt cx="3085" cy="3072"/>
            </a:xfrm>
          </p:grpSpPr>
          <p:sp>
            <p:nvSpPr>
              <p:cNvPr id="50185" name="AutoShape 6"/>
              <p:cNvSpPr>
                <a:spLocks noChangeArrowheads="1"/>
              </p:cNvSpPr>
              <p:nvPr/>
            </p:nvSpPr>
            <p:spPr bwMode="auto">
              <a:xfrm rot="5400000">
                <a:off x="2158" y="1326"/>
                <a:ext cx="3072" cy="240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86" name="Line 7"/>
              <p:cNvSpPr>
                <a:spLocks noChangeShapeType="1"/>
              </p:cNvSpPr>
              <p:nvPr/>
            </p:nvSpPr>
            <p:spPr bwMode="auto">
              <a:xfrm flipV="1">
                <a:off x="2392" y="2530"/>
                <a:ext cx="3085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87" name="Oval 8"/>
              <p:cNvSpPr>
                <a:spLocks noChangeArrowheads="1"/>
              </p:cNvSpPr>
              <p:nvPr/>
            </p:nvSpPr>
            <p:spPr bwMode="auto">
              <a:xfrm>
                <a:off x="2706" y="1746"/>
                <a:ext cx="1518" cy="1554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88" name="Oval 9"/>
              <p:cNvSpPr>
                <a:spLocks noChangeArrowheads="1"/>
              </p:cNvSpPr>
              <p:nvPr/>
            </p:nvSpPr>
            <p:spPr bwMode="auto">
              <a:xfrm>
                <a:off x="3437" y="2495"/>
                <a:ext cx="56" cy="56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3251" y="1932"/>
                <a:ext cx="1116" cy="1189"/>
                <a:chOff x="2706" y="1746"/>
                <a:chExt cx="1518" cy="1554"/>
              </a:xfrm>
            </p:grpSpPr>
            <p:sp>
              <p:nvSpPr>
                <p:cNvPr id="50215" name="Oval 11"/>
                <p:cNvSpPr>
                  <a:spLocks noChangeArrowheads="1"/>
                </p:cNvSpPr>
                <p:nvPr/>
              </p:nvSpPr>
              <p:spPr bwMode="auto">
                <a:xfrm>
                  <a:off x="2706" y="1746"/>
                  <a:ext cx="1518" cy="1554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16" name="Oval 12"/>
                <p:cNvSpPr>
                  <a:spLocks noChangeArrowheads="1"/>
                </p:cNvSpPr>
                <p:nvPr/>
              </p:nvSpPr>
              <p:spPr bwMode="auto">
                <a:xfrm>
                  <a:off x="3437" y="2495"/>
                  <a:ext cx="56" cy="56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3777" y="2128"/>
                <a:ext cx="749" cy="796"/>
                <a:chOff x="2706" y="1746"/>
                <a:chExt cx="1518" cy="1554"/>
              </a:xfrm>
            </p:grpSpPr>
            <p:sp>
              <p:nvSpPr>
                <p:cNvPr id="50213" name="Oval 14"/>
                <p:cNvSpPr>
                  <a:spLocks noChangeArrowheads="1"/>
                </p:cNvSpPr>
                <p:nvPr/>
              </p:nvSpPr>
              <p:spPr bwMode="auto">
                <a:xfrm>
                  <a:off x="2706" y="1746"/>
                  <a:ext cx="1518" cy="1554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14" name="Oval 15"/>
                <p:cNvSpPr>
                  <a:spLocks noChangeArrowheads="1"/>
                </p:cNvSpPr>
                <p:nvPr/>
              </p:nvSpPr>
              <p:spPr bwMode="auto">
                <a:xfrm>
                  <a:off x="3437" y="2495"/>
                  <a:ext cx="56" cy="56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4295" y="2317"/>
                <a:ext cx="409" cy="419"/>
                <a:chOff x="2706" y="1746"/>
                <a:chExt cx="1518" cy="1554"/>
              </a:xfrm>
            </p:grpSpPr>
            <p:sp>
              <p:nvSpPr>
                <p:cNvPr id="50211" name="Oval 17"/>
                <p:cNvSpPr>
                  <a:spLocks noChangeArrowheads="1"/>
                </p:cNvSpPr>
                <p:nvPr/>
              </p:nvSpPr>
              <p:spPr bwMode="auto">
                <a:xfrm>
                  <a:off x="2706" y="1746"/>
                  <a:ext cx="1518" cy="1554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12" name="Oval 18"/>
                <p:cNvSpPr>
                  <a:spLocks noChangeArrowheads="1"/>
                </p:cNvSpPr>
                <p:nvPr/>
              </p:nvSpPr>
              <p:spPr bwMode="auto">
                <a:xfrm>
                  <a:off x="3437" y="2495"/>
                  <a:ext cx="56" cy="56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4746" y="2467"/>
                <a:ext cx="99" cy="115"/>
                <a:chOff x="2706" y="1746"/>
                <a:chExt cx="1518" cy="1554"/>
              </a:xfrm>
            </p:grpSpPr>
            <p:sp>
              <p:nvSpPr>
                <p:cNvPr id="50209" name="Oval 20"/>
                <p:cNvSpPr>
                  <a:spLocks noChangeArrowheads="1"/>
                </p:cNvSpPr>
                <p:nvPr/>
              </p:nvSpPr>
              <p:spPr bwMode="auto">
                <a:xfrm>
                  <a:off x="2706" y="1746"/>
                  <a:ext cx="1518" cy="1554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10" name="Oval 21"/>
                <p:cNvSpPr>
                  <a:spLocks noChangeArrowheads="1"/>
                </p:cNvSpPr>
                <p:nvPr/>
              </p:nvSpPr>
              <p:spPr bwMode="auto">
                <a:xfrm>
                  <a:off x="3437" y="2495"/>
                  <a:ext cx="56" cy="56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0193" name="Oval 22"/>
              <p:cNvSpPr>
                <a:spLocks noChangeArrowheads="1"/>
              </p:cNvSpPr>
              <p:nvPr/>
            </p:nvSpPr>
            <p:spPr bwMode="auto">
              <a:xfrm>
                <a:off x="3785" y="2499"/>
                <a:ext cx="56" cy="56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94" name="Oval 23"/>
              <p:cNvSpPr>
                <a:spLocks noChangeArrowheads="1"/>
              </p:cNvSpPr>
              <p:nvPr/>
            </p:nvSpPr>
            <p:spPr bwMode="auto">
              <a:xfrm>
                <a:off x="4129" y="2499"/>
                <a:ext cx="56" cy="56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95" name="Oval 24"/>
              <p:cNvSpPr>
                <a:spLocks noChangeArrowheads="1"/>
              </p:cNvSpPr>
              <p:nvPr/>
            </p:nvSpPr>
            <p:spPr bwMode="auto">
              <a:xfrm>
                <a:off x="4477" y="2499"/>
                <a:ext cx="56" cy="56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96" name="Oval 25"/>
              <p:cNvSpPr>
                <a:spLocks noChangeArrowheads="1"/>
              </p:cNvSpPr>
              <p:nvPr/>
            </p:nvSpPr>
            <p:spPr bwMode="auto">
              <a:xfrm>
                <a:off x="4769" y="2499"/>
                <a:ext cx="56" cy="56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97" name="Text Box 26"/>
              <p:cNvSpPr txBox="1">
                <a:spLocks noChangeArrowheads="1"/>
              </p:cNvSpPr>
              <p:nvPr/>
            </p:nvSpPr>
            <p:spPr bwMode="auto">
              <a:xfrm>
                <a:off x="3447" y="2495"/>
                <a:ext cx="241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  <a:r>
                  <a:rPr lang="en-US" baseline="-25000"/>
                  <a:t>o</a:t>
                </a:r>
              </a:p>
            </p:txBody>
          </p:sp>
          <p:sp>
            <p:nvSpPr>
              <p:cNvPr id="50198" name="Text Box 27"/>
              <p:cNvSpPr txBox="1">
                <a:spLocks noChangeArrowheads="1"/>
              </p:cNvSpPr>
              <p:nvPr/>
            </p:nvSpPr>
            <p:spPr bwMode="auto">
              <a:xfrm>
                <a:off x="3759" y="2495"/>
                <a:ext cx="241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  <a:r>
                  <a:rPr lang="en-US" baseline="-25000"/>
                  <a:t>1</a:t>
                </a:r>
              </a:p>
            </p:txBody>
          </p:sp>
          <p:sp>
            <p:nvSpPr>
              <p:cNvPr id="50199" name="Text Box 28"/>
              <p:cNvSpPr txBox="1">
                <a:spLocks noChangeArrowheads="1"/>
              </p:cNvSpPr>
              <p:nvPr/>
            </p:nvSpPr>
            <p:spPr bwMode="auto">
              <a:xfrm>
                <a:off x="4127" y="2479"/>
                <a:ext cx="241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  <a:r>
                  <a:rPr lang="en-US" baseline="-25000"/>
                  <a:t>2</a:t>
                </a:r>
              </a:p>
            </p:txBody>
          </p:sp>
          <p:sp>
            <p:nvSpPr>
              <p:cNvPr id="50200" name="Text Box 29"/>
              <p:cNvSpPr txBox="1">
                <a:spLocks noChangeArrowheads="1"/>
              </p:cNvSpPr>
              <p:nvPr/>
            </p:nvSpPr>
            <p:spPr bwMode="auto">
              <a:xfrm>
                <a:off x="4463" y="2487"/>
                <a:ext cx="241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  <a:r>
                  <a:rPr lang="en-US" baseline="-25000"/>
                  <a:t>3</a:t>
                </a:r>
              </a:p>
            </p:txBody>
          </p:sp>
          <p:sp>
            <p:nvSpPr>
              <p:cNvPr id="50201" name="Text Box 30"/>
              <p:cNvSpPr txBox="1">
                <a:spLocks noChangeArrowheads="1"/>
              </p:cNvSpPr>
              <p:nvPr/>
            </p:nvSpPr>
            <p:spPr bwMode="auto">
              <a:xfrm>
                <a:off x="4679" y="2543"/>
                <a:ext cx="241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  <a:r>
                  <a:rPr lang="en-US" baseline="-25000"/>
                  <a:t>4</a:t>
                </a:r>
              </a:p>
            </p:txBody>
          </p:sp>
          <p:sp>
            <p:nvSpPr>
              <p:cNvPr id="50202" name="Text Box 31"/>
              <p:cNvSpPr txBox="1">
                <a:spLocks noChangeArrowheads="1"/>
              </p:cNvSpPr>
              <p:nvPr/>
            </p:nvSpPr>
            <p:spPr bwMode="auto">
              <a:xfrm>
                <a:off x="4879" y="2271"/>
                <a:ext cx="241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  <a:r>
                  <a:rPr lang="en-US" baseline="-25000"/>
                  <a:t>n</a:t>
                </a:r>
              </a:p>
            </p:txBody>
          </p:sp>
          <p:sp>
            <p:nvSpPr>
              <p:cNvPr id="50203" name="Line 32"/>
              <p:cNvSpPr>
                <a:spLocks noChangeShapeType="1"/>
              </p:cNvSpPr>
              <p:nvPr/>
            </p:nvSpPr>
            <p:spPr bwMode="auto">
              <a:xfrm>
                <a:off x="3456" y="2536"/>
                <a:ext cx="0" cy="11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04" name="Line 33"/>
              <p:cNvSpPr>
                <a:spLocks noChangeShapeType="1"/>
              </p:cNvSpPr>
              <p:nvPr/>
            </p:nvSpPr>
            <p:spPr bwMode="auto">
              <a:xfrm>
                <a:off x="4896" y="2536"/>
                <a:ext cx="0" cy="11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05" name="Line 34"/>
              <p:cNvSpPr>
                <a:spLocks noChangeShapeType="1"/>
              </p:cNvSpPr>
              <p:nvPr/>
            </p:nvSpPr>
            <p:spPr bwMode="auto">
              <a:xfrm>
                <a:off x="3464" y="3544"/>
                <a:ext cx="1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06" name="Text Box 35"/>
              <p:cNvSpPr txBox="1">
                <a:spLocks noChangeArrowheads="1"/>
              </p:cNvSpPr>
              <p:nvPr/>
            </p:nvSpPr>
            <p:spPr bwMode="auto">
              <a:xfrm>
                <a:off x="4085" y="3423"/>
                <a:ext cx="276" cy="23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v</a:t>
                </a:r>
                <a:r>
                  <a:rPr lang="en-US" baseline="-25000"/>
                  <a:t>s</a:t>
                </a:r>
                <a:r>
                  <a:rPr lang="en-US"/>
                  <a:t>t</a:t>
                </a:r>
                <a:endParaRPr lang="en-US" baseline="-25000"/>
              </a:p>
            </p:txBody>
          </p:sp>
          <p:sp>
            <p:nvSpPr>
              <p:cNvPr id="50207" name="Line 36"/>
              <p:cNvSpPr>
                <a:spLocks noChangeShapeType="1"/>
              </p:cNvSpPr>
              <p:nvPr/>
            </p:nvSpPr>
            <p:spPr bwMode="auto">
              <a:xfrm>
                <a:off x="4376" y="1800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08" name="Text Box 37"/>
              <p:cNvSpPr txBox="1">
                <a:spLocks noChangeArrowheads="1"/>
              </p:cNvSpPr>
              <p:nvPr/>
            </p:nvSpPr>
            <p:spPr bwMode="auto">
              <a:xfrm>
                <a:off x="4423" y="1455"/>
                <a:ext cx="241" cy="23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v</a:t>
                </a:r>
                <a:r>
                  <a:rPr lang="en-US" baseline="-25000">
                    <a:solidFill>
                      <a:srgbClr val="FF0000"/>
                    </a:solidFill>
                  </a:rPr>
                  <a:t>s</a:t>
                </a:r>
              </a:p>
            </p:txBody>
          </p:sp>
        </p:grpSp>
        <p:sp>
          <p:nvSpPr>
            <p:cNvPr id="50182" name="Line 38"/>
            <p:cNvSpPr>
              <a:spLocks noChangeShapeType="1"/>
            </p:cNvSpPr>
            <p:nvPr/>
          </p:nvSpPr>
          <p:spPr bwMode="auto">
            <a:xfrm flipH="1" flipV="1">
              <a:off x="2496" y="992"/>
              <a:ext cx="2400" cy="1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3" name="Arc 39"/>
            <p:cNvSpPr>
              <a:spLocks/>
            </p:cNvSpPr>
            <p:nvPr/>
          </p:nvSpPr>
          <p:spPr bwMode="auto">
            <a:xfrm flipH="1">
              <a:off x="3632" y="1891"/>
              <a:ext cx="328" cy="637"/>
            </a:xfrm>
            <a:custGeom>
              <a:avLst/>
              <a:gdLst>
                <a:gd name="T0" fmla="*/ 0 w 21600"/>
                <a:gd name="T1" fmla="*/ 0 h 20092"/>
                <a:gd name="T2" fmla="*/ 0 w 21600"/>
                <a:gd name="T3" fmla="*/ 1 h 20092"/>
                <a:gd name="T4" fmla="*/ 0 w 21600"/>
                <a:gd name="T5" fmla="*/ 1 h 2009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092"/>
                <a:gd name="T11" fmla="*/ 21600 w 21600"/>
                <a:gd name="T12" fmla="*/ 20092 h 200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092" fill="none" extrusionOk="0">
                  <a:moveTo>
                    <a:pt x="7929" y="0"/>
                  </a:moveTo>
                  <a:cubicBezTo>
                    <a:pt x="16179" y="3256"/>
                    <a:pt x="21600" y="11223"/>
                    <a:pt x="21600" y="20092"/>
                  </a:cubicBezTo>
                </a:path>
                <a:path w="21600" h="20092" stroke="0" extrusionOk="0">
                  <a:moveTo>
                    <a:pt x="7929" y="0"/>
                  </a:moveTo>
                  <a:cubicBezTo>
                    <a:pt x="16179" y="3256"/>
                    <a:pt x="21600" y="11223"/>
                    <a:pt x="21600" y="20092"/>
                  </a:cubicBezTo>
                  <a:lnTo>
                    <a:pt x="0" y="20092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4" name="Text Box 40"/>
            <p:cNvSpPr txBox="1">
              <a:spLocks noChangeArrowheads="1"/>
            </p:cNvSpPr>
            <p:nvPr/>
          </p:nvSpPr>
          <p:spPr bwMode="auto">
            <a:xfrm>
              <a:off x="3457" y="2085"/>
              <a:ext cx="19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62619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upload.wikimedia.org/wikipedia/commons/thumb/0/0d/US_Navy_070205-N-6436W-127_Patrol_Boats_assigned_to_Inshore_Boat_Units_Five_One_%28IBU-51%29_and_IBU-52_conduct_operations_near_Coronado_Bay_Bridge.jpg/800px-US_Navy_070205-N-6436W-127_Patrol_Boats_assigned_to_Inshore_Boat_Units_Five_One_%28IBU-51%29_and_IBU-52_conduct_operations_near_Coronado_Bay_Brid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43"/>
          <a:stretch/>
        </p:blipFill>
        <p:spPr bwMode="auto">
          <a:xfrm>
            <a:off x="1539324" y="-1"/>
            <a:ext cx="631290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2369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ttps://upload.wikimedia.org/wikipedia/commons/5/52/Sonic_boom_clou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4" y="0"/>
            <a:ext cx="7682139" cy="684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88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 223.4.5     123.22.1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 60W light bulb is allowed to burn for 3600s. How much energy has been used?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36000J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72000J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144000J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216000J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5400000J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589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QX04ySm4TTk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37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48218" y="1812928"/>
            <a:ext cx="24337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Top: Normal 'dark' spectral line positions at rest. Middle: Source moving away from observer. Bottom: Source moving towards observer. (Public domain image courtesy NASA: http://www.jwst.nasa.gov/education/7Page45.pdf)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077" y="1919020"/>
            <a:ext cx="3880424" cy="338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443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68289" y="2071454"/>
            <a:ext cx="230447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High </a:t>
            </a:r>
            <a:r>
              <a:rPr lang="en-US" dirty="0"/>
              <a:t>Redshift Galaxy Cluster shown here in false color from the Spitzer Space Telescope. (Public domain image courtesy NASA/JPL-Caltech/S.A. Stanford (UC Davis/LLNL)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811" y="1844759"/>
            <a:ext cx="3725044" cy="418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618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667000"/>
            <a:ext cx="6524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223.4.6   123.22.2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/>
              <a:t>Suppose I do 50J of work in two hours, then I do 50J of work in one hour. For which set of work was the power larger?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The first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The second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They are the same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Neither amount of work had power associated with it.</a:t>
            </a:r>
          </a:p>
          <a:p>
            <a:pPr>
              <a:buFontTx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487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223.4.8  123.22.4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If you cup your hand to your ear, you can hear better. This is because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You change the frequency of the sound with your hand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You increase the collection area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You increase the amplitude of the wave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Can’t tell</a:t>
            </a:r>
          </a:p>
          <a:p>
            <a:pPr marL="609600" indent="-609600" eaLnBrk="1" hangingPunct="1"/>
            <a:endParaRPr lang="en-US" dirty="0"/>
          </a:p>
        </p:txBody>
      </p:sp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3EBA7D-9A04-4522-9A2F-EC8F4813A80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3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924128" y="291829"/>
            <a:ext cx="6945548" cy="6313252"/>
            <a:chOff x="1056" y="1824"/>
            <a:chExt cx="1536" cy="1584"/>
          </a:xfrm>
        </p:grpSpPr>
        <p:sp>
          <p:nvSpPr>
            <p:cNvPr id="5131" name="Oval 6"/>
            <p:cNvSpPr>
              <a:spLocks noChangeArrowheads="1"/>
            </p:cNvSpPr>
            <p:nvPr/>
          </p:nvSpPr>
          <p:spPr bwMode="auto">
            <a:xfrm>
              <a:off x="1056" y="1824"/>
              <a:ext cx="1536" cy="1584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32" name="Oval 7"/>
            <p:cNvSpPr>
              <a:spLocks noChangeArrowheads="1"/>
            </p:cNvSpPr>
            <p:nvPr/>
          </p:nvSpPr>
          <p:spPr bwMode="auto">
            <a:xfrm>
              <a:off x="1224" y="1992"/>
              <a:ext cx="1200" cy="1248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8"/>
            <p:cNvSpPr>
              <a:spLocks noChangeArrowheads="1"/>
            </p:cNvSpPr>
            <p:nvPr/>
          </p:nvSpPr>
          <p:spPr bwMode="auto">
            <a:xfrm>
              <a:off x="1392" y="2136"/>
              <a:ext cx="864" cy="96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9"/>
            <p:cNvSpPr>
              <a:spLocks noChangeArrowheads="1"/>
            </p:cNvSpPr>
            <p:nvPr/>
          </p:nvSpPr>
          <p:spPr bwMode="auto">
            <a:xfrm>
              <a:off x="1512" y="2256"/>
              <a:ext cx="624" cy="72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0"/>
            <p:cNvSpPr>
              <a:spLocks noChangeArrowheads="1"/>
            </p:cNvSpPr>
            <p:nvPr/>
          </p:nvSpPr>
          <p:spPr bwMode="auto">
            <a:xfrm>
              <a:off x="1622" y="2400"/>
              <a:ext cx="400" cy="432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1"/>
            <p:cNvSpPr>
              <a:spLocks noChangeArrowheads="1"/>
            </p:cNvSpPr>
            <p:nvPr/>
          </p:nvSpPr>
          <p:spPr bwMode="auto">
            <a:xfrm>
              <a:off x="1738" y="2520"/>
              <a:ext cx="179" cy="192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2"/>
            <p:cNvSpPr>
              <a:spLocks noChangeArrowheads="1"/>
            </p:cNvSpPr>
            <p:nvPr/>
          </p:nvSpPr>
          <p:spPr bwMode="auto">
            <a:xfrm>
              <a:off x="1816" y="2599"/>
              <a:ext cx="26" cy="3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65807" y="3208274"/>
            <a:ext cx="1101841" cy="2876952"/>
            <a:chOff x="1255765" y="2207348"/>
            <a:chExt cx="1272743" cy="3815140"/>
          </a:xfrm>
          <a:solidFill>
            <a:schemeClr val="tx2">
              <a:lumMod val="50000"/>
            </a:schemeClr>
          </a:solidFill>
        </p:grpSpPr>
        <p:sp>
          <p:nvSpPr>
            <p:cNvPr id="20" name="Oval 12"/>
            <p:cNvSpPr>
              <a:spLocks noChangeArrowheads="1"/>
            </p:cNvSpPr>
            <p:nvPr/>
          </p:nvSpPr>
          <p:spPr bwMode="auto">
            <a:xfrm flipH="1">
              <a:off x="1681044" y="2865611"/>
              <a:ext cx="420688" cy="1400456"/>
            </a:xfrm>
            <a:prstGeom prst="ellipse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 rot="10099660" flipH="1">
              <a:off x="2313352" y="3441501"/>
              <a:ext cx="169239" cy="70485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 flipH="1">
              <a:off x="1271541" y="5760992"/>
              <a:ext cx="448907" cy="20538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 flipH="1">
              <a:off x="1628646" y="2207348"/>
              <a:ext cx="496888" cy="692150"/>
            </a:xfrm>
            <a:prstGeom prst="ellipse">
              <a:avLst/>
            </a:prstGeom>
            <a:grp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 rot="8649417" flipH="1">
              <a:off x="2100794" y="2904963"/>
              <a:ext cx="183140" cy="70185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 rot="20522501" flipH="1">
              <a:off x="1956616" y="3998171"/>
              <a:ext cx="239713" cy="1019175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 flipH="1">
              <a:off x="2108045" y="4871561"/>
              <a:ext cx="236538" cy="115092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 rot="335058" flipH="1">
              <a:off x="2127532" y="5806095"/>
              <a:ext cx="360147" cy="19259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 rot="631007" flipH="1">
              <a:off x="1551643" y="3961764"/>
              <a:ext cx="241300" cy="1019175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Rectangle 15"/>
            <p:cNvSpPr>
              <a:spLocks noChangeArrowheads="1"/>
            </p:cNvSpPr>
            <p:nvPr/>
          </p:nvSpPr>
          <p:spPr bwMode="auto">
            <a:xfrm flipH="1">
              <a:off x="1504795" y="4791106"/>
              <a:ext cx="209037" cy="1189088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 rot="811954" flipH="1">
              <a:off x="2384593" y="4006620"/>
              <a:ext cx="143915" cy="300064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 rot="11244453" flipH="1">
              <a:off x="1319151" y="3460533"/>
              <a:ext cx="169239" cy="70485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 rot="12761612" flipH="1">
              <a:off x="1514614" y="2863204"/>
              <a:ext cx="183140" cy="70185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 rot="7497537" flipH="1">
              <a:off x="1303841" y="4035577"/>
              <a:ext cx="165219" cy="261372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5" name="Oval 34"/>
          <p:cNvSpPr/>
          <p:nvPr/>
        </p:nvSpPr>
        <p:spPr>
          <a:xfrm>
            <a:off x="4953029" y="4053306"/>
            <a:ext cx="513289" cy="71162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154083" y="3752559"/>
            <a:ext cx="121920" cy="753290"/>
            <a:chOff x="3770811" y="2873829"/>
            <a:chExt cx="448492" cy="2475098"/>
          </a:xfrm>
          <a:solidFill>
            <a:schemeClr val="bg1"/>
          </a:solidFill>
        </p:grpSpPr>
        <p:sp>
          <p:nvSpPr>
            <p:cNvPr id="37" name="Isosceles Triangle 36"/>
            <p:cNvSpPr/>
            <p:nvPr/>
          </p:nvSpPr>
          <p:spPr>
            <a:xfrm rot="10800000">
              <a:off x="3770811" y="2873829"/>
              <a:ext cx="435429" cy="339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/>
          </p:nvSpPr>
          <p:spPr>
            <a:xfrm rot="10800000" flipV="1">
              <a:off x="3775163" y="3200400"/>
              <a:ext cx="435429" cy="183315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/>
            <p:cNvSpPr/>
            <p:nvPr/>
          </p:nvSpPr>
          <p:spPr>
            <a:xfrm rot="10800000">
              <a:off x="3783874" y="5009292"/>
              <a:ext cx="435429" cy="33963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366863" y="3127212"/>
            <a:ext cx="1101841" cy="2876952"/>
            <a:chOff x="1255765" y="2207348"/>
            <a:chExt cx="1272743" cy="3815140"/>
          </a:xfrm>
          <a:solidFill>
            <a:schemeClr val="tx2">
              <a:lumMod val="50000"/>
            </a:schemeClr>
          </a:solidFill>
        </p:grpSpPr>
        <p:sp>
          <p:nvSpPr>
            <p:cNvPr id="43" name="Oval 12"/>
            <p:cNvSpPr>
              <a:spLocks noChangeArrowheads="1"/>
            </p:cNvSpPr>
            <p:nvPr/>
          </p:nvSpPr>
          <p:spPr bwMode="auto">
            <a:xfrm flipH="1">
              <a:off x="1681044" y="2865611"/>
              <a:ext cx="420688" cy="1400456"/>
            </a:xfrm>
            <a:prstGeom prst="ellipse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Rectangle 14"/>
            <p:cNvSpPr>
              <a:spLocks noChangeArrowheads="1"/>
            </p:cNvSpPr>
            <p:nvPr/>
          </p:nvSpPr>
          <p:spPr bwMode="auto">
            <a:xfrm rot="10099660" flipH="1">
              <a:off x="2313352" y="3441501"/>
              <a:ext cx="169239" cy="70485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Rectangle 17"/>
            <p:cNvSpPr>
              <a:spLocks noChangeArrowheads="1"/>
            </p:cNvSpPr>
            <p:nvPr/>
          </p:nvSpPr>
          <p:spPr bwMode="auto">
            <a:xfrm flipH="1">
              <a:off x="1271541" y="5760992"/>
              <a:ext cx="448907" cy="20538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 flipH="1">
              <a:off x="1628646" y="2207348"/>
              <a:ext cx="496888" cy="692150"/>
            </a:xfrm>
            <a:prstGeom prst="ellipse">
              <a:avLst/>
            </a:prstGeom>
            <a:grp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 rot="8649417" flipH="1">
              <a:off x="2100794" y="2904963"/>
              <a:ext cx="183140" cy="70185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Rectangle 15"/>
            <p:cNvSpPr>
              <a:spLocks noChangeArrowheads="1"/>
            </p:cNvSpPr>
            <p:nvPr/>
          </p:nvSpPr>
          <p:spPr bwMode="auto">
            <a:xfrm rot="20522501" flipH="1">
              <a:off x="1956616" y="3998171"/>
              <a:ext cx="239713" cy="1019175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Rectangle 15"/>
            <p:cNvSpPr>
              <a:spLocks noChangeArrowheads="1"/>
            </p:cNvSpPr>
            <p:nvPr/>
          </p:nvSpPr>
          <p:spPr bwMode="auto">
            <a:xfrm flipH="1">
              <a:off x="2108045" y="4871561"/>
              <a:ext cx="236538" cy="115092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 rot="335058" flipH="1">
              <a:off x="2127532" y="5806095"/>
              <a:ext cx="360147" cy="19259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Rectangle 15"/>
            <p:cNvSpPr>
              <a:spLocks noChangeArrowheads="1"/>
            </p:cNvSpPr>
            <p:nvPr/>
          </p:nvSpPr>
          <p:spPr bwMode="auto">
            <a:xfrm rot="631007" flipH="1">
              <a:off x="1551643" y="3961764"/>
              <a:ext cx="241300" cy="1019175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Rectangle 15"/>
            <p:cNvSpPr>
              <a:spLocks noChangeArrowheads="1"/>
            </p:cNvSpPr>
            <p:nvPr/>
          </p:nvSpPr>
          <p:spPr bwMode="auto">
            <a:xfrm flipH="1">
              <a:off x="1504795" y="4791106"/>
              <a:ext cx="209037" cy="1189088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Rectangle 13"/>
            <p:cNvSpPr>
              <a:spLocks noChangeArrowheads="1"/>
            </p:cNvSpPr>
            <p:nvPr/>
          </p:nvSpPr>
          <p:spPr bwMode="auto">
            <a:xfrm rot="811954" flipH="1">
              <a:off x="2384593" y="4006620"/>
              <a:ext cx="143915" cy="300064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Rectangle 14"/>
            <p:cNvSpPr>
              <a:spLocks noChangeArrowheads="1"/>
            </p:cNvSpPr>
            <p:nvPr/>
          </p:nvSpPr>
          <p:spPr bwMode="auto">
            <a:xfrm rot="11244453" flipH="1">
              <a:off x="1319151" y="3460533"/>
              <a:ext cx="169239" cy="70485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 rot="12761612" flipH="1">
              <a:off x="1514614" y="2863204"/>
              <a:ext cx="183140" cy="70185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Rectangle 13"/>
            <p:cNvSpPr>
              <a:spLocks noChangeArrowheads="1"/>
            </p:cNvSpPr>
            <p:nvPr/>
          </p:nvSpPr>
          <p:spPr bwMode="auto">
            <a:xfrm rot="7497537" flipH="1">
              <a:off x="1303841" y="4035577"/>
              <a:ext cx="165219" cy="261372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57" name="Oval 56"/>
          <p:cNvSpPr/>
          <p:nvPr/>
        </p:nvSpPr>
        <p:spPr>
          <a:xfrm>
            <a:off x="7654085" y="3972244"/>
            <a:ext cx="513289" cy="71162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7855139" y="3671497"/>
            <a:ext cx="121920" cy="753290"/>
            <a:chOff x="3770811" y="2873829"/>
            <a:chExt cx="448492" cy="2475098"/>
          </a:xfrm>
          <a:solidFill>
            <a:schemeClr val="bg1"/>
          </a:solidFill>
        </p:grpSpPr>
        <p:sp>
          <p:nvSpPr>
            <p:cNvPr id="59" name="Isosceles Triangle 58"/>
            <p:cNvSpPr/>
            <p:nvPr/>
          </p:nvSpPr>
          <p:spPr>
            <a:xfrm rot="10800000">
              <a:off x="3770811" y="2873829"/>
              <a:ext cx="435429" cy="339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 rot="10800000" flipV="1">
              <a:off x="3775163" y="3200400"/>
              <a:ext cx="435429" cy="183315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/>
          </p:nvSpPr>
          <p:spPr>
            <a:xfrm rot="10800000">
              <a:off x="3783874" y="5009292"/>
              <a:ext cx="435429" cy="33963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630366" y="6138153"/>
            <a:ext cx="1249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Professor 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321685" y="6096000"/>
            <a:ext cx="1241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Professor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111" y="359923"/>
            <a:ext cx="6116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which professor is the sound louder?</a:t>
            </a:r>
          </a:p>
        </p:txBody>
      </p:sp>
      <p:sp>
        <p:nvSpPr>
          <p:cNvPr id="65" name="Line 15"/>
          <p:cNvSpPr>
            <a:spLocks noChangeShapeType="1"/>
          </p:cNvSpPr>
          <p:nvPr/>
        </p:nvSpPr>
        <p:spPr bwMode="auto">
          <a:xfrm flipV="1">
            <a:off x="2334638" y="3563026"/>
            <a:ext cx="1987685" cy="18163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 Box 16"/>
          <p:cNvSpPr txBox="1">
            <a:spLocks noChangeArrowheads="1"/>
          </p:cNvSpPr>
          <p:nvPr/>
        </p:nvSpPr>
        <p:spPr bwMode="auto">
          <a:xfrm>
            <a:off x="979251" y="5228076"/>
            <a:ext cx="14922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Point Source</a:t>
            </a:r>
          </a:p>
        </p:txBody>
      </p:sp>
    </p:spTree>
    <p:extLst>
      <p:ext uri="{BB962C8B-B14F-4D97-AF65-F5344CB8AC3E}">
        <p14:creationId xmlns:p14="http://schemas.microsoft.com/office/powerpoint/2010/main" val="326677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Intensity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DAC785-4362-47EC-9CB8-3B72511717BB}"/>
              </a:ext>
            </a:extLst>
          </p:cNvPr>
          <p:cNvGrpSpPr/>
          <p:nvPr/>
        </p:nvGrpSpPr>
        <p:grpSpPr>
          <a:xfrm>
            <a:off x="2819400" y="1994725"/>
            <a:ext cx="3818906" cy="3372159"/>
            <a:chOff x="2819400" y="1994725"/>
            <a:chExt cx="3818906" cy="3372159"/>
          </a:xfrm>
        </p:grpSpPr>
        <p:sp>
          <p:nvSpPr>
            <p:cNvPr id="5131" name="Oval 6"/>
            <p:cNvSpPr>
              <a:spLocks noChangeArrowheads="1"/>
            </p:cNvSpPr>
            <p:nvPr/>
          </p:nvSpPr>
          <p:spPr bwMode="auto">
            <a:xfrm>
              <a:off x="4019795" y="1994725"/>
              <a:ext cx="2618511" cy="251460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7"/>
            <p:cNvSpPr>
              <a:spLocks noChangeArrowheads="1"/>
            </p:cNvSpPr>
            <p:nvPr/>
          </p:nvSpPr>
          <p:spPr bwMode="auto">
            <a:xfrm>
              <a:off x="4279476" y="2273300"/>
              <a:ext cx="2109448" cy="198120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8"/>
            <p:cNvSpPr>
              <a:spLocks noChangeArrowheads="1"/>
            </p:cNvSpPr>
            <p:nvPr/>
          </p:nvSpPr>
          <p:spPr bwMode="auto">
            <a:xfrm>
              <a:off x="4539156" y="2490025"/>
              <a:ext cx="1579789" cy="152400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9"/>
            <p:cNvSpPr>
              <a:spLocks noChangeArrowheads="1"/>
            </p:cNvSpPr>
            <p:nvPr/>
          </p:nvSpPr>
          <p:spPr bwMode="auto">
            <a:xfrm>
              <a:off x="4758571" y="2680525"/>
              <a:ext cx="1140959" cy="114300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0"/>
            <p:cNvSpPr>
              <a:spLocks noChangeArrowheads="1"/>
            </p:cNvSpPr>
            <p:nvPr/>
          </p:nvSpPr>
          <p:spPr bwMode="auto">
            <a:xfrm>
              <a:off x="4978937" y="2909125"/>
              <a:ext cx="700227" cy="68580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1"/>
            <p:cNvSpPr>
              <a:spLocks noChangeArrowheads="1"/>
            </p:cNvSpPr>
            <p:nvPr/>
          </p:nvSpPr>
          <p:spPr bwMode="auto">
            <a:xfrm>
              <a:off x="5172676" y="3099625"/>
              <a:ext cx="312748" cy="30480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2"/>
            <p:cNvSpPr>
              <a:spLocks noChangeArrowheads="1"/>
            </p:cNvSpPr>
            <p:nvPr/>
          </p:nvSpPr>
          <p:spPr bwMode="auto">
            <a:xfrm>
              <a:off x="5285167" y="3213925"/>
              <a:ext cx="87766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6" name="Freeform 13"/>
            <p:cNvSpPr>
              <a:spLocks/>
            </p:cNvSpPr>
            <p:nvPr/>
          </p:nvSpPr>
          <p:spPr bwMode="auto">
            <a:xfrm>
              <a:off x="3691247" y="3525652"/>
              <a:ext cx="304800" cy="914400"/>
            </a:xfrm>
            <a:custGeom>
              <a:avLst/>
              <a:gdLst>
                <a:gd name="T0" fmla="*/ 77 w 480"/>
                <a:gd name="T1" fmla="*/ 0 h 384"/>
                <a:gd name="T2" fmla="*/ 38 w 480"/>
                <a:gd name="T3" fmla="*/ 216 h 384"/>
                <a:gd name="T4" fmla="*/ 46 w 480"/>
                <a:gd name="T5" fmla="*/ 432 h 384"/>
                <a:gd name="T6" fmla="*/ 0 w 480"/>
                <a:gd name="T7" fmla="*/ 86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480" y="0"/>
                  </a:moveTo>
                  <a:cubicBezTo>
                    <a:pt x="376" y="32"/>
                    <a:pt x="272" y="64"/>
                    <a:pt x="240" y="96"/>
                  </a:cubicBezTo>
                  <a:cubicBezTo>
                    <a:pt x="208" y="128"/>
                    <a:pt x="328" y="144"/>
                    <a:pt x="288" y="192"/>
                  </a:cubicBezTo>
                  <a:cubicBezTo>
                    <a:pt x="248" y="240"/>
                    <a:pt x="124" y="312"/>
                    <a:pt x="0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122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9432345"/>
                </p:ext>
              </p:extLst>
            </p:nvPr>
          </p:nvGraphicFramePr>
          <p:xfrm>
            <a:off x="2819400" y="4368800"/>
            <a:ext cx="1708150" cy="525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825480" imgH="253800" progId="Equation.3">
                    <p:embed/>
                  </p:oleObj>
                </mc:Choice>
                <mc:Fallback>
                  <p:oleObj name="Equation" r:id="rId2" imgW="825480" imgH="253800" progId="Equation.3">
                    <p:embed/>
                    <p:pic>
                      <p:nvPicPr>
                        <p:cNvPr id="5122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400" y="4368800"/>
                          <a:ext cx="1708150" cy="525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7" name="Line 15"/>
            <p:cNvSpPr>
              <a:spLocks noChangeShapeType="1"/>
            </p:cNvSpPr>
            <p:nvPr/>
          </p:nvSpPr>
          <p:spPr bwMode="auto">
            <a:xfrm flipV="1">
              <a:off x="4888675" y="3289466"/>
              <a:ext cx="419595" cy="17057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" name="Text Box 16"/>
            <p:cNvSpPr txBox="1">
              <a:spLocks noChangeArrowheads="1"/>
            </p:cNvSpPr>
            <p:nvPr/>
          </p:nvSpPr>
          <p:spPr bwMode="auto">
            <a:xfrm>
              <a:off x="4154384" y="5000171"/>
              <a:ext cx="149225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Point Source</a:t>
              </a:r>
            </a:p>
          </p:txBody>
        </p:sp>
        <p:sp>
          <p:nvSpPr>
            <p:cNvPr id="5129" name="Line 17"/>
            <p:cNvSpPr>
              <a:spLocks noChangeShapeType="1"/>
            </p:cNvSpPr>
            <p:nvPr/>
          </p:nvSpPr>
          <p:spPr bwMode="auto">
            <a:xfrm flipV="1">
              <a:off x="5320145" y="2094673"/>
              <a:ext cx="494806" cy="1159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Text Box 18"/>
            <p:cNvSpPr txBox="1">
              <a:spLocks noChangeArrowheads="1"/>
            </p:cNvSpPr>
            <p:nvPr/>
          </p:nvSpPr>
          <p:spPr bwMode="auto">
            <a:xfrm>
              <a:off x="5374574" y="2199574"/>
              <a:ext cx="26035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983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1511</Words>
  <Application>Microsoft Office PowerPoint</Application>
  <PresentationFormat>On-screen Show (4:3)</PresentationFormat>
  <Paragraphs>212</Paragraphs>
  <Slides>53</Slides>
  <Notes>1</Notes>
  <HiddenSlides>0</HiddenSlides>
  <MMClips>6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Symbol</vt:lpstr>
      <vt:lpstr>Office Theme</vt:lpstr>
      <vt:lpstr>Equation</vt:lpstr>
      <vt:lpstr>Lecture 6</vt:lpstr>
      <vt:lpstr>PowerPoint Presentation</vt:lpstr>
      <vt:lpstr>End</vt:lpstr>
      <vt:lpstr>Question 223.4.5.1</vt:lpstr>
      <vt:lpstr>Question  223.4.5     123.22.1</vt:lpstr>
      <vt:lpstr>Question 223.4.6   123.22.2</vt:lpstr>
      <vt:lpstr>Question 223.4.8  123.22.4</vt:lpstr>
      <vt:lpstr>PowerPoint Presentation</vt:lpstr>
      <vt:lpstr>Intensity</vt:lpstr>
      <vt:lpstr>PowerPoint Presentation</vt:lpstr>
      <vt:lpstr>Question 223.4.7   123.22.3</vt:lpstr>
      <vt:lpstr>PowerPoint Presentation</vt:lpstr>
      <vt:lpstr>Question 223.4.9</vt:lpstr>
      <vt:lpstr>Question 223.4.10  123.22.5</vt:lpstr>
      <vt:lpstr>Intensity</vt:lpstr>
      <vt:lpstr>Question 223.4.11  123.22.7</vt:lpstr>
      <vt:lpstr>PowerPoint Presentation</vt:lpstr>
      <vt:lpstr>Question 223.4.12 123.22.8</vt:lpstr>
      <vt:lpstr>Question 223.4.13 123.22.9</vt:lpstr>
      <vt:lpstr>Question 223.4.14  123.22.10</vt:lpstr>
      <vt:lpstr>Question 223.4.15 GR 123.22.11 GR</vt:lpstr>
      <vt:lpstr>Question 223.4.16  123.22.12</vt:lpstr>
      <vt:lpstr>Question 223.5.1  123.22.13</vt:lpstr>
      <vt:lpstr>Inertial Frames</vt:lpstr>
      <vt:lpstr>Spherical Emitter Setup</vt:lpstr>
      <vt:lpstr>Moving Detector</vt:lpstr>
      <vt:lpstr>Moving Detector</vt:lpstr>
      <vt:lpstr>Question 223.5.2 Question 123.22.14</vt:lpstr>
      <vt:lpstr>Question 223.5.3 Question 123.22.15</vt:lpstr>
      <vt:lpstr>Question 225.5.4</vt:lpstr>
      <vt:lpstr>Question 223.5.4.1</vt:lpstr>
      <vt:lpstr>Question 223.5.5 Question 123.22.16</vt:lpstr>
      <vt:lpstr>PowerPoint Presentation</vt:lpstr>
      <vt:lpstr>PowerPoint Presentation</vt:lpstr>
      <vt:lpstr>PowerPoint Presentation</vt:lpstr>
      <vt:lpstr>Question 11.3</vt:lpstr>
      <vt:lpstr>PowerPoint Presentation</vt:lpstr>
      <vt:lpstr>PowerPoint Presentation</vt:lpstr>
      <vt:lpstr>PowerPoint Presentation</vt:lpstr>
      <vt:lpstr>PowerPoint Presentation</vt:lpstr>
      <vt:lpstr>Question 223.5.6</vt:lpstr>
      <vt:lpstr>Question 223.5.7</vt:lpstr>
      <vt:lpstr>Question 223.5.8</vt:lpstr>
      <vt:lpstr>Question 223.6.0.1</vt:lpstr>
      <vt:lpstr>Question 223.6.0.2</vt:lpstr>
      <vt:lpstr>Question 223.6.0.3</vt:lpstr>
      <vt:lpstr>Sonic Boom Setup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Intensity</dc:title>
  <dc:creator>rtlines</dc:creator>
  <cp:lastModifiedBy>Lines, Todd</cp:lastModifiedBy>
  <cp:revision>6</cp:revision>
  <dcterms:created xsi:type="dcterms:W3CDTF">2011-11-04T18:22:03Z</dcterms:created>
  <dcterms:modified xsi:type="dcterms:W3CDTF">2025-04-22T21:02:45Z</dcterms:modified>
</cp:coreProperties>
</file>