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10" r:id="rId3"/>
    <p:sldId id="280" r:id="rId4"/>
    <p:sldId id="342" r:id="rId5"/>
    <p:sldId id="338" r:id="rId6"/>
    <p:sldId id="339" r:id="rId7"/>
    <p:sldId id="344" r:id="rId8"/>
    <p:sldId id="345" r:id="rId9"/>
    <p:sldId id="334" r:id="rId10"/>
    <p:sldId id="335" r:id="rId11"/>
    <p:sldId id="336" r:id="rId12"/>
    <p:sldId id="337" r:id="rId13"/>
    <p:sldId id="340" r:id="rId14"/>
    <p:sldId id="303" r:id="rId15"/>
    <p:sldId id="306" r:id="rId16"/>
    <p:sldId id="304" r:id="rId17"/>
    <p:sldId id="305" r:id="rId18"/>
    <p:sldId id="307" r:id="rId19"/>
    <p:sldId id="308" r:id="rId20"/>
    <p:sldId id="309" r:id="rId21"/>
    <p:sldId id="343" r:id="rId22"/>
    <p:sldId id="311" r:id="rId23"/>
    <p:sldId id="312" r:id="rId24"/>
    <p:sldId id="313" r:id="rId25"/>
    <p:sldId id="314" r:id="rId26"/>
    <p:sldId id="315" r:id="rId27"/>
    <p:sldId id="316" r:id="rId28"/>
    <p:sldId id="341" r:id="rId29"/>
    <p:sldId id="281" r:id="rId30"/>
    <p:sldId id="282" r:id="rId31"/>
    <p:sldId id="283" r:id="rId32"/>
    <p:sldId id="284" r:id="rId33"/>
    <p:sldId id="285" r:id="rId34"/>
    <p:sldId id="286" r:id="rId35"/>
    <p:sldId id="287" r:id="rId36"/>
    <p:sldId id="288" r:id="rId37"/>
    <p:sldId id="276" r:id="rId38"/>
    <p:sldId id="289" r:id="rId39"/>
    <p:sldId id="290" r:id="rId40"/>
    <p:sldId id="291" r:id="rId41"/>
    <p:sldId id="292" r:id="rId42"/>
    <p:sldId id="293" r:id="rId43"/>
    <p:sldId id="294" r:id="rId44"/>
    <p:sldId id="295" r:id="rId45"/>
    <p:sldId id="296" r:id="rId46"/>
    <p:sldId id="297" r:id="rId47"/>
    <p:sldId id="298" r:id="rId48"/>
    <p:sldId id="299" r:id="rId49"/>
    <p:sldId id="278" r:id="rId50"/>
    <p:sldId id="279" r:id="rId51"/>
    <p:sldId id="270" r:id="rId52"/>
    <p:sldId id="271" r:id="rId53"/>
    <p:sldId id="272" r:id="rId54"/>
    <p:sldId id="273" r:id="rId55"/>
    <p:sldId id="274" r:id="rId56"/>
    <p:sldId id="275" r:id="rId57"/>
    <p:sldId id="257" r:id="rId58"/>
    <p:sldId id="277" r:id="rId59"/>
    <p:sldId id="258" r:id="rId60"/>
    <p:sldId id="260" r:id="rId61"/>
    <p:sldId id="261" r:id="rId62"/>
    <p:sldId id="259" r:id="rId63"/>
    <p:sldId id="266" r:id="rId64"/>
    <p:sldId id="267" r:id="rId65"/>
    <p:sldId id="268" r:id="rId66"/>
    <p:sldId id="262" r:id="rId67"/>
    <p:sldId id="263" r:id="rId68"/>
    <p:sldId id="264" r:id="rId69"/>
    <p:sldId id="265" r:id="rId70"/>
    <p:sldId id="26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A913D-ACA3-42E4-8FE3-DADE79063D98}" v="143" dt="2025-07-03T19:11:36.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311A913D-ACA3-42E4-8FE3-DADE79063D98}"/>
    <pc:docChg chg="undo custSel addSld modSld sldOrd">
      <pc:chgData name="Lines, Todd" userId="afaf7c3a-e8aa-4568-882a-02ad8f9e19b0" providerId="ADAL" clId="{311A913D-ACA3-42E4-8FE3-DADE79063D98}" dt="2025-07-03T19:11:41.012" v="587" actId="21"/>
      <pc:docMkLst>
        <pc:docMk/>
      </pc:docMkLst>
      <pc:sldChg chg="modSp mod">
        <pc:chgData name="Lines, Todd" userId="afaf7c3a-e8aa-4568-882a-02ad8f9e19b0" providerId="ADAL" clId="{311A913D-ACA3-42E4-8FE3-DADE79063D98}" dt="2025-06-11T21:23:42.291" v="32" actId="20577"/>
        <pc:sldMkLst>
          <pc:docMk/>
          <pc:sldMk cId="0" sldId="256"/>
        </pc:sldMkLst>
        <pc:spChg chg="mod">
          <ac:chgData name="Lines, Todd" userId="afaf7c3a-e8aa-4568-882a-02ad8f9e19b0" providerId="ADAL" clId="{311A913D-ACA3-42E4-8FE3-DADE79063D98}" dt="2025-06-11T21:23:42.291" v="32" actId="20577"/>
          <ac:spMkLst>
            <pc:docMk/>
            <pc:sldMk cId="0" sldId="256"/>
            <ac:spMk id="2" creationId="{00000000-0000-0000-0000-000000000000}"/>
          </ac:spMkLst>
        </pc:spChg>
      </pc:sldChg>
      <pc:sldChg chg="delSp modSp mod">
        <pc:chgData name="Lines, Todd" userId="afaf7c3a-e8aa-4568-882a-02ad8f9e19b0" providerId="ADAL" clId="{311A913D-ACA3-42E4-8FE3-DADE79063D98}" dt="2025-07-03T19:11:41.012" v="587" actId="21"/>
        <pc:sldMkLst>
          <pc:docMk/>
          <pc:sldMk cId="0" sldId="262"/>
        </pc:sldMkLst>
        <pc:picChg chg="del mod">
          <ac:chgData name="Lines, Todd" userId="afaf7c3a-e8aa-4568-882a-02ad8f9e19b0" providerId="ADAL" clId="{311A913D-ACA3-42E4-8FE3-DADE79063D98}" dt="2025-07-03T19:11:41.012" v="587" actId="21"/>
          <ac:picMkLst>
            <pc:docMk/>
            <pc:sldMk cId="0" sldId="262"/>
            <ac:picMk id="4" creationId="{29B60F5B-6CEC-616F-47A3-832C3F399EDC}"/>
          </ac:picMkLst>
        </pc:picChg>
      </pc:sldChg>
      <pc:sldChg chg="add">
        <pc:chgData name="Lines, Todd" userId="afaf7c3a-e8aa-4568-882a-02ad8f9e19b0" providerId="ADAL" clId="{311A913D-ACA3-42E4-8FE3-DADE79063D98}" dt="2025-06-11T21:23:44.322" v="33"/>
        <pc:sldMkLst>
          <pc:docMk/>
          <pc:sldMk cId="3837239213" sldId="276"/>
        </pc:sldMkLst>
      </pc:sldChg>
      <pc:sldChg chg="addSp delSp modSp new mod modClrScheme chgLayout">
        <pc:chgData name="Lines, Todd" userId="afaf7c3a-e8aa-4568-882a-02ad8f9e19b0" providerId="ADAL" clId="{311A913D-ACA3-42E4-8FE3-DADE79063D98}" dt="2025-06-11T21:23:26.064" v="4" actId="20577"/>
        <pc:sldMkLst>
          <pc:docMk/>
          <pc:sldMk cId="3158032870" sldId="278"/>
        </pc:sldMkLst>
        <pc:spChg chg="add mod ord">
          <ac:chgData name="Lines, Todd" userId="afaf7c3a-e8aa-4568-882a-02ad8f9e19b0" providerId="ADAL" clId="{311A913D-ACA3-42E4-8FE3-DADE79063D98}" dt="2025-06-11T21:23:26.064" v="4" actId="20577"/>
          <ac:spMkLst>
            <pc:docMk/>
            <pc:sldMk cId="3158032870" sldId="278"/>
            <ac:spMk id="4" creationId="{7FBBE119-8A08-27B4-DCA8-3A25DB4F4BEF}"/>
          </ac:spMkLst>
        </pc:spChg>
        <pc:spChg chg="add mod ord">
          <ac:chgData name="Lines, Todd" userId="afaf7c3a-e8aa-4568-882a-02ad8f9e19b0" providerId="ADAL" clId="{311A913D-ACA3-42E4-8FE3-DADE79063D98}" dt="2025-06-11T21:23:23.030" v="1" actId="700"/>
          <ac:spMkLst>
            <pc:docMk/>
            <pc:sldMk cId="3158032870" sldId="278"/>
            <ac:spMk id="5" creationId="{20518560-9F1A-AB4D-799B-2A8F0769F3D1}"/>
          </ac:spMkLst>
        </pc:spChg>
      </pc:sldChg>
      <pc:sldChg chg="addSp delSp modSp new mod modClrScheme chgLayout">
        <pc:chgData name="Lines, Todd" userId="afaf7c3a-e8aa-4568-882a-02ad8f9e19b0" providerId="ADAL" clId="{311A913D-ACA3-42E4-8FE3-DADE79063D98}" dt="2025-06-11T21:23:35.520" v="22" actId="20577"/>
        <pc:sldMkLst>
          <pc:docMk/>
          <pc:sldMk cId="135018237" sldId="279"/>
        </pc:sldMkLst>
        <pc:spChg chg="add mod ord">
          <ac:chgData name="Lines, Todd" userId="afaf7c3a-e8aa-4568-882a-02ad8f9e19b0" providerId="ADAL" clId="{311A913D-ACA3-42E4-8FE3-DADE79063D98}" dt="2025-06-11T21:23:35.520" v="22" actId="20577"/>
          <ac:spMkLst>
            <pc:docMk/>
            <pc:sldMk cId="135018237" sldId="279"/>
            <ac:spMk id="4" creationId="{4260D1A0-CFD3-E85A-FB85-0A60E62A6403}"/>
          </ac:spMkLst>
        </pc:spChg>
        <pc:spChg chg="add mod ord">
          <ac:chgData name="Lines, Todd" userId="afaf7c3a-e8aa-4568-882a-02ad8f9e19b0" providerId="ADAL" clId="{311A913D-ACA3-42E4-8FE3-DADE79063D98}" dt="2025-06-11T21:23:31.339" v="6" actId="700"/>
          <ac:spMkLst>
            <pc:docMk/>
            <pc:sldMk cId="135018237" sldId="279"/>
            <ac:spMk id="5" creationId="{CFB6E71B-5B88-09A2-AEA7-FC260E37525F}"/>
          </ac:spMkLst>
        </pc:spChg>
      </pc:sldChg>
      <pc:sldChg chg="addSp add">
        <pc:chgData name="Lines, Todd" userId="afaf7c3a-e8aa-4568-882a-02ad8f9e19b0" providerId="ADAL" clId="{311A913D-ACA3-42E4-8FE3-DADE79063D98}" dt="2025-06-13T18:10:38.640" v="45"/>
        <pc:sldMkLst>
          <pc:docMk/>
          <pc:sldMk cId="2880775303" sldId="280"/>
        </pc:sldMkLst>
      </pc:sldChg>
      <pc:sldChg chg="add">
        <pc:chgData name="Lines, Todd" userId="afaf7c3a-e8aa-4568-882a-02ad8f9e19b0" providerId="ADAL" clId="{311A913D-ACA3-42E4-8FE3-DADE79063D98}" dt="2025-06-11T21:23:44.322" v="33"/>
        <pc:sldMkLst>
          <pc:docMk/>
          <pc:sldMk cId="2693185142" sldId="281"/>
        </pc:sldMkLst>
      </pc:sldChg>
      <pc:sldChg chg="add">
        <pc:chgData name="Lines, Todd" userId="afaf7c3a-e8aa-4568-882a-02ad8f9e19b0" providerId="ADAL" clId="{311A913D-ACA3-42E4-8FE3-DADE79063D98}" dt="2025-06-11T21:23:44.322" v="33"/>
        <pc:sldMkLst>
          <pc:docMk/>
          <pc:sldMk cId="2163596990" sldId="282"/>
        </pc:sldMkLst>
      </pc:sldChg>
      <pc:sldChg chg="add">
        <pc:chgData name="Lines, Todd" userId="afaf7c3a-e8aa-4568-882a-02ad8f9e19b0" providerId="ADAL" clId="{311A913D-ACA3-42E4-8FE3-DADE79063D98}" dt="2025-06-11T21:23:44.322" v="33"/>
        <pc:sldMkLst>
          <pc:docMk/>
          <pc:sldMk cId="3222716508" sldId="283"/>
        </pc:sldMkLst>
      </pc:sldChg>
      <pc:sldChg chg="add">
        <pc:chgData name="Lines, Todd" userId="afaf7c3a-e8aa-4568-882a-02ad8f9e19b0" providerId="ADAL" clId="{311A913D-ACA3-42E4-8FE3-DADE79063D98}" dt="2025-06-11T21:23:44.322" v="33"/>
        <pc:sldMkLst>
          <pc:docMk/>
          <pc:sldMk cId="0" sldId="284"/>
        </pc:sldMkLst>
      </pc:sldChg>
      <pc:sldChg chg="add">
        <pc:chgData name="Lines, Todd" userId="afaf7c3a-e8aa-4568-882a-02ad8f9e19b0" providerId="ADAL" clId="{311A913D-ACA3-42E4-8FE3-DADE79063D98}" dt="2025-06-11T21:23:44.322" v="33"/>
        <pc:sldMkLst>
          <pc:docMk/>
          <pc:sldMk cId="0" sldId="285"/>
        </pc:sldMkLst>
      </pc:sldChg>
      <pc:sldChg chg="add">
        <pc:chgData name="Lines, Todd" userId="afaf7c3a-e8aa-4568-882a-02ad8f9e19b0" providerId="ADAL" clId="{311A913D-ACA3-42E4-8FE3-DADE79063D98}" dt="2025-06-11T21:23:44.322" v="33"/>
        <pc:sldMkLst>
          <pc:docMk/>
          <pc:sldMk cId="1120738173" sldId="286"/>
        </pc:sldMkLst>
      </pc:sldChg>
      <pc:sldChg chg="add">
        <pc:chgData name="Lines, Todd" userId="afaf7c3a-e8aa-4568-882a-02ad8f9e19b0" providerId="ADAL" clId="{311A913D-ACA3-42E4-8FE3-DADE79063D98}" dt="2025-06-11T21:23:44.322" v="33"/>
        <pc:sldMkLst>
          <pc:docMk/>
          <pc:sldMk cId="3649027420" sldId="287"/>
        </pc:sldMkLst>
      </pc:sldChg>
      <pc:sldChg chg="add">
        <pc:chgData name="Lines, Todd" userId="afaf7c3a-e8aa-4568-882a-02ad8f9e19b0" providerId="ADAL" clId="{311A913D-ACA3-42E4-8FE3-DADE79063D98}" dt="2025-06-11T21:23:44.322" v="33"/>
        <pc:sldMkLst>
          <pc:docMk/>
          <pc:sldMk cId="3606080872" sldId="288"/>
        </pc:sldMkLst>
      </pc:sldChg>
      <pc:sldChg chg="add">
        <pc:chgData name="Lines, Todd" userId="afaf7c3a-e8aa-4568-882a-02ad8f9e19b0" providerId="ADAL" clId="{311A913D-ACA3-42E4-8FE3-DADE79063D98}" dt="2025-06-11T21:23:44.322" v="33"/>
        <pc:sldMkLst>
          <pc:docMk/>
          <pc:sldMk cId="0" sldId="289"/>
        </pc:sldMkLst>
      </pc:sldChg>
      <pc:sldChg chg="add">
        <pc:chgData name="Lines, Todd" userId="afaf7c3a-e8aa-4568-882a-02ad8f9e19b0" providerId="ADAL" clId="{311A913D-ACA3-42E4-8FE3-DADE79063D98}" dt="2025-06-11T21:23:44.322" v="33"/>
        <pc:sldMkLst>
          <pc:docMk/>
          <pc:sldMk cId="0" sldId="290"/>
        </pc:sldMkLst>
      </pc:sldChg>
      <pc:sldChg chg="add">
        <pc:chgData name="Lines, Todd" userId="afaf7c3a-e8aa-4568-882a-02ad8f9e19b0" providerId="ADAL" clId="{311A913D-ACA3-42E4-8FE3-DADE79063D98}" dt="2025-06-11T21:23:44.322" v="33"/>
        <pc:sldMkLst>
          <pc:docMk/>
          <pc:sldMk cId="0" sldId="291"/>
        </pc:sldMkLst>
      </pc:sldChg>
      <pc:sldChg chg="add">
        <pc:chgData name="Lines, Todd" userId="afaf7c3a-e8aa-4568-882a-02ad8f9e19b0" providerId="ADAL" clId="{311A913D-ACA3-42E4-8FE3-DADE79063D98}" dt="2025-06-11T21:23:44.322" v="33"/>
        <pc:sldMkLst>
          <pc:docMk/>
          <pc:sldMk cId="0" sldId="292"/>
        </pc:sldMkLst>
      </pc:sldChg>
      <pc:sldChg chg="add">
        <pc:chgData name="Lines, Todd" userId="afaf7c3a-e8aa-4568-882a-02ad8f9e19b0" providerId="ADAL" clId="{311A913D-ACA3-42E4-8FE3-DADE79063D98}" dt="2025-06-11T21:23:44.322" v="33"/>
        <pc:sldMkLst>
          <pc:docMk/>
          <pc:sldMk cId="0" sldId="293"/>
        </pc:sldMkLst>
      </pc:sldChg>
      <pc:sldChg chg="add">
        <pc:chgData name="Lines, Todd" userId="afaf7c3a-e8aa-4568-882a-02ad8f9e19b0" providerId="ADAL" clId="{311A913D-ACA3-42E4-8FE3-DADE79063D98}" dt="2025-06-11T21:23:44.322" v="33"/>
        <pc:sldMkLst>
          <pc:docMk/>
          <pc:sldMk cId="0" sldId="294"/>
        </pc:sldMkLst>
      </pc:sldChg>
      <pc:sldChg chg="add">
        <pc:chgData name="Lines, Todd" userId="afaf7c3a-e8aa-4568-882a-02ad8f9e19b0" providerId="ADAL" clId="{311A913D-ACA3-42E4-8FE3-DADE79063D98}" dt="2025-06-11T21:23:44.322" v="33"/>
        <pc:sldMkLst>
          <pc:docMk/>
          <pc:sldMk cId="0" sldId="295"/>
        </pc:sldMkLst>
      </pc:sldChg>
      <pc:sldChg chg="add">
        <pc:chgData name="Lines, Todd" userId="afaf7c3a-e8aa-4568-882a-02ad8f9e19b0" providerId="ADAL" clId="{311A913D-ACA3-42E4-8FE3-DADE79063D98}" dt="2025-06-11T21:23:44.322" v="33"/>
        <pc:sldMkLst>
          <pc:docMk/>
          <pc:sldMk cId="2616234773" sldId="296"/>
        </pc:sldMkLst>
      </pc:sldChg>
      <pc:sldChg chg="add">
        <pc:chgData name="Lines, Todd" userId="afaf7c3a-e8aa-4568-882a-02ad8f9e19b0" providerId="ADAL" clId="{311A913D-ACA3-42E4-8FE3-DADE79063D98}" dt="2025-06-11T21:23:44.322" v="33"/>
        <pc:sldMkLst>
          <pc:docMk/>
          <pc:sldMk cId="883463887" sldId="297"/>
        </pc:sldMkLst>
      </pc:sldChg>
      <pc:sldChg chg="add">
        <pc:chgData name="Lines, Todd" userId="afaf7c3a-e8aa-4568-882a-02ad8f9e19b0" providerId="ADAL" clId="{311A913D-ACA3-42E4-8FE3-DADE79063D98}" dt="2025-06-11T21:23:44.322" v="33"/>
        <pc:sldMkLst>
          <pc:docMk/>
          <pc:sldMk cId="4188413939" sldId="298"/>
        </pc:sldMkLst>
      </pc:sldChg>
      <pc:sldChg chg="add">
        <pc:chgData name="Lines, Todd" userId="afaf7c3a-e8aa-4568-882a-02ad8f9e19b0" providerId="ADAL" clId="{311A913D-ACA3-42E4-8FE3-DADE79063D98}" dt="2025-06-11T21:23:44.322" v="33"/>
        <pc:sldMkLst>
          <pc:docMk/>
          <pc:sldMk cId="861656512" sldId="299"/>
        </pc:sldMkLst>
      </pc:sldChg>
      <pc:sldChg chg="add">
        <pc:chgData name="Lines, Todd" userId="afaf7c3a-e8aa-4568-882a-02ad8f9e19b0" providerId="ADAL" clId="{311A913D-ACA3-42E4-8FE3-DADE79063D98}" dt="2025-06-13T19:22:55.439" v="355"/>
        <pc:sldMkLst>
          <pc:docMk/>
          <pc:sldMk cId="3655143904" sldId="303"/>
        </pc:sldMkLst>
      </pc:sldChg>
      <pc:sldChg chg="modSp add mod">
        <pc:chgData name="Lines, Todd" userId="afaf7c3a-e8aa-4568-882a-02ad8f9e19b0" providerId="ADAL" clId="{311A913D-ACA3-42E4-8FE3-DADE79063D98}" dt="2025-06-13T19:44:43.111" v="417" actId="20577"/>
        <pc:sldMkLst>
          <pc:docMk/>
          <pc:sldMk cId="3034226127" sldId="304"/>
        </pc:sldMkLst>
        <pc:spChg chg="mod">
          <ac:chgData name="Lines, Todd" userId="afaf7c3a-e8aa-4568-882a-02ad8f9e19b0" providerId="ADAL" clId="{311A913D-ACA3-42E4-8FE3-DADE79063D98}" dt="2025-06-13T19:44:43.111" v="417" actId="20577"/>
          <ac:spMkLst>
            <pc:docMk/>
            <pc:sldMk cId="3034226127" sldId="304"/>
            <ac:spMk id="52245" creationId="{00000000-0000-0000-0000-000000000000}"/>
          </ac:spMkLst>
        </pc:spChg>
      </pc:sldChg>
      <pc:sldChg chg="add">
        <pc:chgData name="Lines, Todd" userId="afaf7c3a-e8aa-4568-882a-02ad8f9e19b0" providerId="ADAL" clId="{311A913D-ACA3-42E4-8FE3-DADE79063D98}" dt="2025-06-13T19:22:55.439" v="355"/>
        <pc:sldMkLst>
          <pc:docMk/>
          <pc:sldMk cId="516721487" sldId="305"/>
        </pc:sldMkLst>
      </pc:sldChg>
      <pc:sldChg chg="addSp delSp modSp add mod ord">
        <pc:chgData name="Lines, Todd" userId="afaf7c3a-e8aa-4568-882a-02ad8f9e19b0" providerId="ADAL" clId="{311A913D-ACA3-42E4-8FE3-DADE79063D98}" dt="2025-06-13T19:26:26.081" v="416" actId="21"/>
        <pc:sldMkLst>
          <pc:docMk/>
          <pc:sldMk cId="0" sldId="306"/>
        </pc:sldMkLst>
        <pc:spChg chg="add mod">
          <ac:chgData name="Lines, Todd" userId="afaf7c3a-e8aa-4568-882a-02ad8f9e19b0" providerId="ADAL" clId="{311A913D-ACA3-42E4-8FE3-DADE79063D98}" dt="2025-06-13T19:25:12.108" v="394" actId="20577"/>
          <ac:spMkLst>
            <pc:docMk/>
            <pc:sldMk cId="0" sldId="306"/>
            <ac:spMk id="8" creationId="{6841E9E0-30C5-A6AC-CD35-8EE0380B3804}"/>
          </ac:spMkLst>
        </pc:spChg>
        <pc:spChg chg="add mod">
          <ac:chgData name="Lines, Todd" userId="afaf7c3a-e8aa-4568-882a-02ad8f9e19b0" providerId="ADAL" clId="{311A913D-ACA3-42E4-8FE3-DADE79063D98}" dt="2025-06-13T19:25:50.490" v="406" actId="1076"/>
          <ac:spMkLst>
            <pc:docMk/>
            <pc:sldMk cId="0" sldId="306"/>
            <ac:spMk id="9" creationId="{0C7E5F5B-569B-0EFE-9A5C-BF7683F6CD30}"/>
          </ac:spMkLst>
        </pc:spChg>
        <pc:spChg chg="add mod">
          <ac:chgData name="Lines, Todd" userId="afaf7c3a-e8aa-4568-882a-02ad8f9e19b0" providerId="ADAL" clId="{311A913D-ACA3-42E4-8FE3-DADE79063D98}" dt="2025-06-13T19:25:29.043" v="400" actId="1076"/>
          <ac:spMkLst>
            <pc:docMk/>
            <pc:sldMk cId="0" sldId="306"/>
            <ac:spMk id="10" creationId="{41A7B10E-1276-CBD4-D0B8-3442437F913F}"/>
          </ac:spMkLst>
        </pc:spChg>
        <pc:spChg chg="add mod">
          <ac:chgData name="Lines, Todd" userId="afaf7c3a-e8aa-4568-882a-02ad8f9e19b0" providerId="ADAL" clId="{311A913D-ACA3-42E4-8FE3-DADE79063D98}" dt="2025-06-13T19:26:08.461" v="413" actId="1076"/>
          <ac:spMkLst>
            <pc:docMk/>
            <pc:sldMk cId="0" sldId="306"/>
            <ac:spMk id="11" creationId="{F34CCE7E-CD2B-4062-5EDC-B5756778423F}"/>
          </ac:spMkLst>
        </pc:spChg>
        <pc:spChg chg="mod topLvl">
          <ac:chgData name="Lines, Todd" userId="afaf7c3a-e8aa-4568-882a-02ad8f9e19b0" providerId="ADAL" clId="{311A913D-ACA3-42E4-8FE3-DADE79063D98}" dt="2025-06-13T19:24:02.664" v="377" actId="165"/>
          <ac:spMkLst>
            <pc:docMk/>
            <pc:sldMk cId="0" sldId="306"/>
            <ac:spMk id="27664"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67"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68"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71"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73"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75" creationId="{00000000-0000-0000-0000-000000000000}"/>
          </ac:spMkLst>
        </pc:spChg>
        <pc:spChg chg="mod">
          <ac:chgData name="Lines, Todd" userId="afaf7c3a-e8aa-4568-882a-02ad8f9e19b0" providerId="ADAL" clId="{311A913D-ACA3-42E4-8FE3-DADE79063D98}" dt="2025-06-13T19:24:02.664" v="377" actId="165"/>
          <ac:spMkLst>
            <pc:docMk/>
            <pc:sldMk cId="0" sldId="306"/>
            <ac:spMk id="27683" creationId="{00000000-0000-0000-0000-000000000000}"/>
          </ac:spMkLst>
        </pc:spChg>
      </pc:sldChg>
      <pc:sldChg chg="add">
        <pc:chgData name="Lines, Todd" userId="afaf7c3a-e8aa-4568-882a-02ad8f9e19b0" providerId="ADAL" clId="{311A913D-ACA3-42E4-8FE3-DADE79063D98}" dt="2025-06-13T19:22:55.439" v="355"/>
        <pc:sldMkLst>
          <pc:docMk/>
          <pc:sldMk cId="0" sldId="307"/>
        </pc:sldMkLst>
      </pc:sldChg>
      <pc:sldChg chg="addSp delSp modSp add mod">
        <pc:chgData name="Lines, Todd" userId="afaf7c3a-e8aa-4568-882a-02ad8f9e19b0" providerId="ADAL" clId="{311A913D-ACA3-42E4-8FE3-DADE79063D98}" dt="2025-06-13T19:46:43.509" v="443" actId="1076"/>
        <pc:sldMkLst>
          <pc:docMk/>
          <pc:sldMk cId="0" sldId="308"/>
        </pc:sldMkLst>
        <pc:spChg chg="add mod">
          <ac:chgData name="Lines, Todd" userId="afaf7c3a-e8aa-4568-882a-02ad8f9e19b0" providerId="ADAL" clId="{311A913D-ACA3-42E4-8FE3-DADE79063D98}" dt="2025-06-13T19:46:43.509" v="443" actId="1076"/>
          <ac:spMkLst>
            <pc:docMk/>
            <pc:sldMk cId="0" sldId="308"/>
            <ac:spMk id="6" creationId="{B393F64F-F1DB-C5A2-F18D-7A7A706E07FA}"/>
          </ac:spMkLst>
        </pc:spChg>
        <pc:spChg chg="add mod">
          <ac:chgData name="Lines, Todd" userId="afaf7c3a-e8aa-4568-882a-02ad8f9e19b0" providerId="ADAL" clId="{311A913D-ACA3-42E4-8FE3-DADE79063D98}" dt="2025-06-13T19:46:37.687" v="442" actId="404"/>
          <ac:spMkLst>
            <pc:docMk/>
            <pc:sldMk cId="0" sldId="308"/>
            <ac:spMk id="7" creationId="{8AD4AFAB-1868-9E8F-F08E-E373E53E2E96}"/>
          </ac:spMkLst>
        </pc:spChg>
      </pc:sldChg>
      <pc:sldChg chg="modSp add mod">
        <pc:chgData name="Lines, Todd" userId="afaf7c3a-e8aa-4568-882a-02ad8f9e19b0" providerId="ADAL" clId="{311A913D-ACA3-42E4-8FE3-DADE79063D98}" dt="2025-06-13T19:46:53.591" v="444" actId="20577"/>
        <pc:sldMkLst>
          <pc:docMk/>
          <pc:sldMk cId="0" sldId="309"/>
        </pc:sldMkLst>
        <pc:spChg chg="mod">
          <ac:chgData name="Lines, Todd" userId="afaf7c3a-e8aa-4568-882a-02ad8f9e19b0" providerId="ADAL" clId="{311A913D-ACA3-42E4-8FE3-DADE79063D98}" dt="2025-06-13T19:46:53.591" v="444" actId="20577"/>
          <ac:spMkLst>
            <pc:docMk/>
            <pc:sldMk cId="0" sldId="309"/>
            <ac:spMk id="9235" creationId="{00000000-0000-0000-0000-000000000000}"/>
          </ac:spMkLst>
        </pc:spChg>
      </pc:sldChg>
      <pc:sldChg chg="delSp modSp add mod">
        <pc:chgData name="Lines, Todd" userId="afaf7c3a-e8aa-4568-882a-02ad8f9e19b0" providerId="ADAL" clId="{311A913D-ACA3-42E4-8FE3-DADE79063D98}" dt="2025-06-12T22:01:03.056" v="42" actId="21"/>
        <pc:sldMkLst>
          <pc:docMk/>
          <pc:sldMk cId="909386411" sldId="310"/>
        </pc:sldMkLst>
      </pc:sldChg>
      <pc:sldChg chg="add">
        <pc:chgData name="Lines, Todd" userId="afaf7c3a-e8aa-4568-882a-02ad8f9e19b0" providerId="ADAL" clId="{311A913D-ACA3-42E4-8FE3-DADE79063D98}" dt="2025-06-13T19:22:55.439" v="355"/>
        <pc:sldMkLst>
          <pc:docMk/>
          <pc:sldMk cId="0" sldId="311"/>
        </pc:sldMkLst>
      </pc:sldChg>
      <pc:sldChg chg="add">
        <pc:chgData name="Lines, Todd" userId="afaf7c3a-e8aa-4568-882a-02ad8f9e19b0" providerId="ADAL" clId="{311A913D-ACA3-42E4-8FE3-DADE79063D98}" dt="2025-06-13T19:22:55.439" v="355"/>
        <pc:sldMkLst>
          <pc:docMk/>
          <pc:sldMk cId="0" sldId="312"/>
        </pc:sldMkLst>
      </pc:sldChg>
      <pc:sldChg chg="add">
        <pc:chgData name="Lines, Todd" userId="afaf7c3a-e8aa-4568-882a-02ad8f9e19b0" providerId="ADAL" clId="{311A913D-ACA3-42E4-8FE3-DADE79063D98}" dt="2025-06-13T19:22:55.439" v="355"/>
        <pc:sldMkLst>
          <pc:docMk/>
          <pc:sldMk cId="3517015590" sldId="313"/>
        </pc:sldMkLst>
      </pc:sldChg>
      <pc:sldChg chg="add">
        <pc:chgData name="Lines, Todd" userId="afaf7c3a-e8aa-4568-882a-02ad8f9e19b0" providerId="ADAL" clId="{311A913D-ACA3-42E4-8FE3-DADE79063D98}" dt="2025-06-13T19:22:55.439" v="355"/>
        <pc:sldMkLst>
          <pc:docMk/>
          <pc:sldMk cId="3004960617" sldId="314"/>
        </pc:sldMkLst>
      </pc:sldChg>
      <pc:sldChg chg="add">
        <pc:chgData name="Lines, Todd" userId="afaf7c3a-e8aa-4568-882a-02ad8f9e19b0" providerId="ADAL" clId="{311A913D-ACA3-42E4-8FE3-DADE79063D98}" dt="2025-06-13T19:22:55.439" v="355"/>
        <pc:sldMkLst>
          <pc:docMk/>
          <pc:sldMk cId="1305943226" sldId="315"/>
        </pc:sldMkLst>
      </pc:sldChg>
      <pc:sldChg chg="add">
        <pc:chgData name="Lines, Todd" userId="afaf7c3a-e8aa-4568-882a-02ad8f9e19b0" providerId="ADAL" clId="{311A913D-ACA3-42E4-8FE3-DADE79063D98}" dt="2025-06-13T19:22:55.439" v="355"/>
        <pc:sldMkLst>
          <pc:docMk/>
          <pc:sldMk cId="773049935" sldId="316"/>
        </pc:sldMkLst>
      </pc:sldChg>
      <pc:sldChg chg="add">
        <pc:chgData name="Lines, Todd" userId="afaf7c3a-e8aa-4568-882a-02ad8f9e19b0" providerId="ADAL" clId="{311A913D-ACA3-42E4-8FE3-DADE79063D98}" dt="2025-06-12T21:58:35.665" v="34"/>
        <pc:sldMkLst>
          <pc:docMk/>
          <pc:sldMk cId="0" sldId="334"/>
        </pc:sldMkLst>
      </pc:sldChg>
      <pc:sldChg chg="add">
        <pc:chgData name="Lines, Todd" userId="afaf7c3a-e8aa-4568-882a-02ad8f9e19b0" providerId="ADAL" clId="{311A913D-ACA3-42E4-8FE3-DADE79063D98}" dt="2025-06-12T21:58:35.665" v="34"/>
        <pc:sldMkLst>
          <pc:docMk/>
          <pc:sldMk cId="278080475" sldId="335"/>
        </pc:sldMkLst>
      </pc:sldChg>
      <pc:sldChg chg="add">
        <pc:chgData name="Lines, Todd" userId="afaf7c3a-e8aa-4568-882a-02ad8f9e19b0" providerId="ADAL" clId="{311A913D-ACA3-42E4-8FE3-DADE79063D98}" dt="2025-06-12T21:58:35.665" v="34"/>
        <pc:sldMkLst>
          <pc:docMk/>
          <pc:sldMk cId="1285305091" sldId="336"/>
        </pc:sldMkLst>
      </pc:sldChg>
      <pc:sldChg chg="modSp add mod">
        <pc:chgData name="Lines, Todd" userId="afaf7c3a-e8aa-4568-882a-02ad8f9e19b0" providerId="ADAL" clId="{311A913D-ACA3-42E4-8FE3-DADE79063D98}" dt="2025-06-16T15:59:33.684" v="581" actId="5793"/>
        <pc:sldMkLst>
          <pc:docMk/>
          <pc:sldMk cId="3521363409" sldId="337"/>
        </pc:sldMkLst>
        <pc:spChg chg="mod">
          <ac:chgData name="Lines, Todd" userId="afaf7c3a-e8aa-4568-882a-02ad8f9e19b0" providerId="ADAL" clId="{311A913D-ACA3-42E4-8FE3-DADE79063D98}" dt="2025-06-16T15:59:33.684" v="581" actId="5793"/>
          <ac:spMkLst>
            <pc:docMk/>
            <pc:sldMk cId="3521363409" sldId="337"/>
            <ac:spMk id="48132" creationId="{00000000-0000-0000-0000-000000000000}"/>
          </ac:spMkLst>
        </pc:spChg>
      </pc:sldChg>
      <pc:sldChg chg="add ord">
        <pc:chgData name="Lines, Todd" userId="afaf7c3a-e8aa-4568-882a-02ad8f9e19b0" providerId="ADAL" clId="{311A913D-ACA3-42E4-8FE3-DADE79063D98}" dt="2025-06-16T16:01:15.332" v="583"/>
        <pc:sldMkLst>
          <pc:docMk/>
          <pc:sldMk cId="0" sldId="338"/>
        </pc:sldMkLst>
      </pc:sldChg>
      <pc:sldChg chg="add ord">
        <pc:chgData name="Lines, Todd" userId="afaf7c3a-e8aa-4568-882a-02ad8f9e19b0" providerId="ADAL" clId="{311A913D-ACA3-42E4-8FE3-DADE79063D98}" dt="2025-06-16T16:01:26.055" v="585"/>
        <pc:sldMkLst>
          <pc:docMk/>
          <pc:sldMk cId="145735406" sldId="339"/>
        </pc:sldMkLst>
      </pc:sldChg>
      <pc:sldChg chg="delSp modSp add mod">
        <pc:chgData name="Lines, Todd" userId="afaf7c3a-e8aa-4568-882a-02ad8f9e19b0" providerId="ADAL" clId="{311A913D-ACA3-42E4-8FE3-DADE79063D98}" dt="2025-06-12T22:46:48.216" v="44" actId="21"/>
        <pc:sldMkLst>
          <pc:docMk/>
          <pc:sldMk cId="3644134135" sldId="340"/>
        </pc:sldMkLst>
      </pc:sldChg>
      <pc:sldChg chg="addSp delSp modSp new mod modClrScheme chgLayout">
        <pc:chgData name="Lines, Todd" userId="afaf7c3a-e8aa-4568-882a-02ad8f9e19b0" providerId="ADAL" clId="{311A913D-ACA3-42E4-8FE3-DADE79063D98}" dt="2025-06-12T21:58:49.891" v="39" actId="20577"/>
        <pc:sldMkLst>
          <pc:docMk/>
          <pc:sldMk cId="3284849057" sldId="341"/>
        </pc:sldMkLst>
        <pc:spChg chg="add mod ord">
          <ac:chgData name="Lines, Todd" userId="afaf7c3a-e8aa-4568-882a-02ad8f9e19b0" providerId="ADAL" clId="{311A913D-ACA3-42E4-8FE3-DADE79063D98}" dt="2025-06-12T21:58:49.891" v="39" actId="20577"/>
          <ac:spMkLst>
            <pc:docMk/>
            <pc:sldMk cId="3284849057" sldId="341"/>
            <ac:spMk id="3" creationId="{DD618982-304B-E878-8E5E-FF1C64777F5C}"/>
          </ac:spMkLst>
        </pc:spChg>
        <pc:spChg chg="add mod ord">
          <ac:chgData name="Lines, Todd" userId="afaf7c3a-e8aa-4568-882a-02ad8f9e19b0" providerId="ADAL" clId="{311A913D-ACA3-42E4-8FE3-DADE79063D98}" dt="2025-06-12T21:58:44.699" v="36" actId="700"/>
          <ac:spMkLst>
            <pc:docMk/>
            <pc:sldMk cId="3284849057" sldId="341"/>
            <ac:spMk id="4" creationId="{7EB4D199-0C37-387B-8B2F-FE1B01999CDB}"/>
          </ac:spMkLst>
        </pc:spChg>
      </pc:sldChg>
      <pc:sldChg chg="addSp delSp modSp add mod">
        <pc:chgData name="Lines, Todd" userId="afaf7c3a-e8aa-4568-882a-02ad8f9e19b0" providerId="ADAL" clId="{311A913D-ACA3-42E4-8FE3-DADE79063D98}" dt="2025-06-13T18:43:55.927" v="354" actId="21"/>
        <pc:sldMkLst>
          <pc:docMk/>
          <pc:sldMk cId="2425111024" sldId="342"/>
        </pc:sldMkLst>
        <pc:spChg chg="add mod ord">
          <ac:chgData name="Lines, Todd" userId="afaf7c3a-e8aa-4568-882a-02ad8f9e19b0" providerId="ADAL" clId="{311A913D-ACA3-42E4-8FE3-DADE79063D98}" dt="2025-06-13T18:43:20.185" v="347" actId="207"/>
          <ac:spMkLst>
            <pc:docMk/>
            <pc:sldMk cId="2425111024" sldId="342"/>
            <ac:spMk id="2" creationId="{D83B499E-B829-0FD0-917E-514389413E19}"/>
          </ac:spMkLst>
        </pc:spChg>
        <pc:spChg chg="mod">
          <ac:chgData name="Lines, Todd" userId="afaf7c3a-e8aa-4568-882a-02ad8f9e19b0" providerId="ADAL" clId="{311A913D-ACA3-42E4-8FE3-DADE79063D98}" dt="2025-06-13T18:11:07.314" v="53" actId="14100"/>
          <ac:spMkLst>
            <pc:docMk/>
            <pc:sldMk cId="2425111024" sldId="342"/>
            <ac:spMk id="9" creationId="{734E852B-E629-182E-9261-D5955E2A7086}"/>
          </ac:spMkLst>
        </pc:spChg>
        <pc:spChg chg="mod">
          <ac:chgData name="Lines, Todd" userId="afaf7c3a-e8aa-4568-882a-02ad8f9e19b0" providerId="ADAL" clId="{311A913D-ACA3-42E4-8FE3-DADE79063D98}" dt="2025-06-13T18:11:01.770" v="51" actId="14100"/>
          <ac:spMkLst>
            <pc:docMk/>
            <pc:sldMk cId="2425111024" sldId="342"/>
            <ac:spMk id="10" creationId="{62F2516B-C44A-7739-7A68-53D382E0F5C7}"/>
          </ac:spMkLst>
        </pc:spChg>
        <pc:spChg chg="mod">
          <ac:chgData name="Lines, Todd" userId="afaf7c3a-e8aa-4568-882a-02ad8f9e19b0" providerId="ADAL" clId="{311A913D-ACA3-42E4-8FE3-DADE79063D98}" dt="2025-06-13T18:33:09.663" v="233" actId="14100"/>
          <ac:spMkLst>
            <pc:docMk/>
            <pc:sldMk cId="2425111024" sldId="342"/>
            <ac:spMk id="15" creationId="{19DF2AFA-F2F7-A76A-4EE9-A29EAB4FB792}"/>
          </ac:spMkLst>
        </pc:spChg>
        <pc:spChg chg="add mod">
          <ac:chgData name="Lines, Todd" userId="afaf7c3a-e8aa-4568-882a-02ad8f9e19b0" providerId="ADAL" clId="{311A913D-ACA3-42E4-8FE3-DADE79063D98}" dt="2025-06-13T18:43:35.834" v="351" actId="207"/>
          <ac:spMkLst>
            <pc:docMk/>
            <pc:sldMk cId="2425111024" sldId="342"/>
            <ac:spMk id="23" creationId="{2849DA62-CD4A-A419-89E8-FEC196A6CE30}"/>
          </ac:spMkLst>
        </pc:spChg>
        <pc:spChg chg="add mod">
          <ac:chgData name="Lines, Todd" userId="afaf7c3a-e8aa-4568-882a-02ad8f9e19b0" providerId="ADAL" clId="{311A913D-ACA3-42E4-8FE3-DADE79063D98}" dt="2025-06-13T18:33:12.942" v="234" actId="14100"/>
          <ac:spMkLst>
            <pc:docMk/>
            <pc:sldMk cId="2425111024" sldId="342"/>
            <ac:spMk id="24" creationId="{D121D672-CDE8-16A2-8101-4C52D3198B89}"/>
          </ac:spMkLst>
        </pc:spChg>
        <pc:spChg chg="add mod ord">
          <ac:chgData name="Lines, Todd" userId="afaf7c3a-e8aa-4568-882a-02ad8f9e19b0" providerId="ADAL" clId="{311A913D-ACA3-42E4-8FE3-DADE79063D98}" dt="2025-06-13T18:17:21.405" v="148" actId="166"/>
          <ac:spMkLst>
            <pc:docMk/>
            <pc:sldMk cId="2425111024" sldId="342"/>
            <ac:spMk id="25" creationId="{C54A42AD-814E-AF69-D24A-FB308A5603A4}"/>
          </ac:spMkLst>
        </pc:spChg>
        <pc:spChg chg="add mod ord">
          <ac:chgData name="Lines, Todd" userId="afaf7c3a-e8aa-4568-882a-02ad8f9e19b0" providerId="ADAL" clId="{311A913D-ACA3-42E4-8FE3-DADE79063D98}" dt="2025-06-13T18:17:27.820" v="149" actId="166"/>
          <ac:spMkLst>
            <pc:docMk/>
            <pc:sldMk cId="2425111024" sldId="342"/>
            <ac:spMk id="26" creationId="{F8E4CFA6-5902-A42B-E232-99C312EB39A0}"/>
          </ac:spMkLst>
        </pc:spChg>
        <pc:spChg chg="add mod">
          <ac:chgData name="Lines, Todd" userId="afaf7c3a-e8aa-4568-882a-02ad8f9e19b0" providerId="ADAL" clId="{311A913D-ACA3-42E4-8FE3-DADE79063D98}" dt="2025-06-13T18:12:50.406" v="61" actId="1076"/>
          <ac:spMkLst>
            <pc:docMk/>
            <pc:sldMk cId="2425111024" sldId="342"/>
            <ac:spMk id="27" creationId="{D4071F8C-5A46-01C9-DB16-C688E6B05C1B}"/>
          </ac:spMkLst>
        </pc:spChg>
        <pc:spChg chg="add mod">
          <ac:chgData name="Lines, Todd" userId="afaf7c3a-e8aa-4568-882a-02ad8f9e19b0" providerId="ADAL" clId="{311A913D-ACA3-42E4-8FE3-DADE79063D98}" dt="2025-06-13T18:12:56.729" v="62" actId="1076"/>
          <ac:spMkLst>
            <pc:docMk/>
            <pc:sldMk cId="2425111024" sldId="342"/>
            <ac:spMk id="28" creationId="{37EDB44C-3730-CCB9-B3F0-AEAAA6494F05}"/>
          </ac:spMkLst>
        </pc:spChg>
        <pc:spChg chg="add mod">
          <ac:chgData name="Lines, Todd" userId="afaf7c3a-e8aa-4568-882a-02ad8f9e19b0" providerId="ADAL" clId="{311A913D-ACA3-42E4-8FE3-DADE79063D98}" dt="2025-06-13T18:12:56.729" v="62" actId="1076"/>
          <ac:spMkLst>
            <pc:docMk/>
            <pc:sldMk cId="2425111024" sldId="342"/>
            <ac:spMk id="29" creationId="{B805A446-C925-E2E1-B038-33628FFCC404}"/>
          </ac:spMkLst>
        </pc:spChg>
        <pc:spChg chg="add mod">
          <ac:chgData name="Lines, Todd" userId="afaf7c3a-e8aa-4568-882a-02ad8f9e19b0" providerId="ADAL" clId="{311A913D-ACA3-42E4-8FE3-DADE79063D98}" dt="2025-06-13T18:18:15.349" v="156" actId="1076"/>
          <ac:spMkLst>
            <pc:docMk/>
            <pc:sldMk cId="2425111024" sldId="342"/>
            <ac:spMk id="30" creationId="{A4FEC104-C9DE-42DF-33A9-50D2AD2DF478}"/>
          </ac:spMkLst>
        </pc:spChg>
        <pc:spChg chg="add mod ord">
          <ac:chgData name="Lines, Todd" userId="afaf7c3a-e8aa-4568-882a-02ad8f9e19b0" providerId="ADAL" clId="{311A913D-ACA3-42E4-8FE3-DADE79063D98}" dt="2025-06-13T18:18:10.964" v="155" actId="166"/>
          <ac:spMkLst>
            <pc:docMk/>
            <pc:sldMk cId="2425111024" sldId="342"/>
            <ac:spMk id="31" creationId="{2B41072E-566D-1DDE-80FD-9FFD49CB0939}"/>
          </ac:spMkLst>
        </pc:spChg>
        <pc:spChg chg="add mod">
          <ac:chgData name="Lines, Todd" userId="afaf7c3a-e8aa-4568-882a-02ad8f9e19b0" providerId="ADAL" clId="{311A913D-ACA3-42E4-8FE3-DADE79063D98}" dt="2025-06-13T18:43:27.141" v="348" actId="207"/>
          <ac:spMkLst>
            <pc:docMk/>
            <pc:sldMk cId="2425111024" sldId="342"/>
            <ac:spMk id="33" creationId="{B7BBBE03-5F86-4648-28BC-A87BB529A2D6}"/>
          </ac:spMkLst>
        </pc:spChg>
        <pc:spChg chg="add mod">
          <ac:chgData name="Lines, Todd" userId="afaf7c3a-e8aa-4568-882a-02ad8f9e19b0" providerId="ADAL" clId="{311A913D-ACA3-42E4-8FE3-DADE79063D98}" dt="2025-06-13T18:19:48.006" v="172" actId="14100"/>
          <ac:spMkLst>
            <pc:docMk/>
            <pc:sldMk cId="2425111024" sldId="342"/>
            <ac:spMk id="34" creationId="{E28ABC71-11DA-2C1F-F21F-EEBA7E8DC56E}"/>
          </ac:spMkLst>
        </pc:spChg>
        <pc:spChg chg="add mod ord">
          <ac:chgData name="Lines, Todd" userId="afaf7c3a-e8aa-4568-882a-02ad8f9e19b0" providerId="ADAL" clId="{311A913D-ACA3-42E4-8FE3-DADE79063D98}" dt="2025-06-13T18:19:34.407" v="170" actId="14100"/>
          <ac:spMkLst>
            <pc:docMk/>
            <pc:sldMk cId="2425111024" sldId="342"/>
            <ac:spMk id="35" creationId="{A23F643A-8C59-E0F2-CD9A-F1E707C9291F}"/>
          </ac:spMkLst>
        </pc:spChg>
        <pc:spChg chg="add mod">
          <ac:chgData name="Lines, Todd" userId="afaf7c3a-e8aa-4568-882a-02ad8f9e19b0" providerId="ADAL" clId="{311A913D-ACA3-42E4-8FE3-DADE79063D98}" dt="2025-06-13T18:43:39.935" v="352" actId="207"/>
          <ac:spMkLst>
            <pc:docMk/>
            <pc:sldMk cId="2425111024" sldId="342"/>
            <ac:spMk id="36" creationId="{21AF53F4-2FFA-FF7D-3901-1D4E90827AFC}"/>
          </ac:spMkLst>
        </pc:spChg>
        <pc:spChg chg="add mod">
          <ac:chgData name="Lines, Todd" userId="afaf7c3a-e8aa-4568-882a-02ad8f9e19b0" providerId="ADAL" clId="{311A913D-ACA3-42E4-8FE3-DADE79063D98}" dt="2025-06-13T18:35:55.325" v="344" actId="207"/>
          <ac:spMkLst>
            <pc:docMk/>
            <pc:sldMk cId="2425111024" sldId="342"/>
            <ac:spMk id="39" creationId="{588EFC31-C7C2-F65A-EF0C-12C3D54AFE1D}"/>
          </ac:spMkLst>
        </pc:spChg>
        <pc:spChg chg="add mod">
          <ac:chgData name="Lines, Todd" userId="afaf7c3a-e8aa-4568-882a-02ad8f9e19b0" providerId="ADAL" clId="{311A913D-ACA3-42E4-8FE3-DADE79063D98}" dt="2025-06-13T18:35:55.325" v="344" actId="207"/>
          <ac:spMkLst>
            <pc:docMk/>
            <pc:sldMk cId="2425111024" sldId="342"/>
            <ac:spMk id="40" creationId="{CB628DD1-ECDB-5CDA-2DE6-53F6BCD5445B}"/>
          </ac:spMkLst>
        </pc:spChg>
        <pc:spChg chg="add mod">
          <ac:chgData name="Lines, Todd" userId="afaf7c3a-e8aa-4568-882a-02ad8f9e19b0" providerId="ADAL" clId="{311A913D-ACA3-42E4-8FE3-DADE79063D98}" dt="2025-06-13T18:35:55.325" v="344" actId="207"/>
          <ac:spMkLst>
            <pc:docMk/>
            <pc:sldMk cId="2425111024" sldId="342"/>
            <ac:spMk id="41" creationId="{0430E26B-0B2B-A25C-138A-2FB5655F7EFD}"/>
          </ac:spMkLst>
        </pc:spChg>
        <pc:spChg chg="add mod">
          <ac:chgData name="Lines, Todd" userId="afaf7c3a-e8aa-4568-882a-02ad8f9e19b0" providerId="ADAL" clId="{311A913D-ACA3-42E4-8FE3-DADE79063D98}" dt="2025-06-13T18:35:55.325" v="344" actId="207"/>
          <ac:spMkLst>
            <pc:docMk/>
            <pc:sldMk cId="2425111024" sldId="342"/>
            <ac:spMk id="42" creationId="{99C6DC20-1045-55D7-A797-BA981C6FA594}"/>
          </ac:spMkLst>
        </pc:spChg>
        <pc:spChg chg="add mod">
          <ac:chgData name="Lines, Todd" userId="afaf7c3a-e8aa-4568-882a-02ad8f9e19b0" providerId="ADAL" clId="{311A913D-ACA3-42E4-8FE3-DADE79063D98}" dt="2025-06-13T18:35:04.855" v="331" actId="1076"/>
          <ac:spMkLst>
            <pc:docMk/>
            <pc:sldMk cId="2425111024" sldId="342"/>
            <ac:spMk id="50" creationId="{8AE0AD0D-780E-372A-B6F7-23E59E068B37}"/>
          </ac:spMkLst>
        </pc:spChg>
        <pc:spChg chg="add mod">
          <ac:chgData name="Lines, Todd" userId="afaf7c3a-e8aa-4568-882a-02ad8f9e19b0" providerId="ADAL" clId="{311A913D-ACA3-42E4-8FE3-DADE79063D98}" dt="2025-06-13T18:35:46.271" v="343" actId="1076"/>
          <ac:spMkLst>
            <pc:docMk/>
            <pc:sldMk cId="2425111024" sldId="342"/>
            <ac:spMk id="54" creationId="{61F7723C-36EF-2536-F347-C1B5FAFC7534}"/>
          </ac:spMkLst>
        </pc:spChg>
        <pc:cxnChg chg="add mod">
          <ac:chgData name="Lines, Todd" userId="afaf7c3a-e8aa-4568-882a-02ad8f9e19b0" providerId="ADAL" clId="{311A913D-ACA3-42E4-8FE3-DADE79063D98}" dt="2025-06-13T18:34:55.888" v="329" actId="1076"/>
          <ac:cxnSpMkLst>
            <pc:docMk/>
            <pc:sldMk cId="2425111024" sldId="342"/>
            <ac:cxnSpMk id="44" creationId="{8466FE98-8E93-3A77-478D-D13E5BEA84B6}"/>
          </ac:cxnSpMkLst>
        </pc:cxnChg>
        <pc:cxnChg chg="add mod">
          <ac:chgData name="Lines, Todd" userId="afaf7c3a-e8aa-4568-882a-02ad8f9e19b0" providerId="ADAL" clId="{311A913D-ACA3-42E4-8FE3-DADE79063D98}" dt="2025-06-13T18:35:06.969" v="332" actId="1076"/>
          <ac:cxnSpMkLst>
            <pc:docMk/>
            <pc:sldMk cId="2425111024" sldId="342"/>
            <ac:cxnSpMk id="46" creationId="{42B2BFFA-C36E-8DCE-6842-E7B91D5D0C52}"/>
          </ac:cxnSpMkLst>
        </pc:cxnChg>
        <pc:cxnChg chg="add mod">
          <ac:chgData name="Lines, Todd" userId="afaf7c3a-e8aa-4568-882a-02ad8f9e19b0" providerId="ADAL" clId="{311A913D-ACA3-42E4-8FE3-DADE79063D98}" dt="2025-06-13T18:35:12.272" v="333" actId="14100"/>
          <ac:cxnSpMkLst>
            <pc:docMk/>
            <pc:sldMk cId="2425111024" sldId="342"/>
            <ac:cxnSpMk id="48" creationId="{1494B5C6-3D5A-52C2-07BD-C8777BE2B1DD}"/>
          </ac:cxnSpMkLst>
        </pc:cxnChg>
        <pc:cxnChg chg="add mod">
          <ac:chgData name="Lines, Todd" userId="afaf7c3a-e8aa-4568-882a-02ad8f9e19b0" providerId="ADAL" clId="{311A913D-ACA3-42E4-8FE3-DADE79063D98}" dt="2025-06-13T18:35:17.038" v="334" actId="1076"/>
          <ac:cxnSpMkLst>
            <pc:docMk/>
            <pc:sldMk cId="2425111024" sldId="342"/>
            <ac:cxnSpMk id="51" creationId="{30F4C161-000C-42CD-F30C-63060F81D692}"/>
          </ac:cxnSpMkLst>
        </pc:cxnChg>
        <pc:cxnChg chg="add mod">
          <ac:chgData name="Lines, Todd" userId="afaf7c3a-e8aa-4568-882a-02ad8f9e19b0" providerId="ADAL" clId="{311A913D-ACA3-42E4-8FE3-DADE79063D98}" dt="2025-06-13T18:35:19.662" v="335" actId="1076"/>
          <ac:cxnSpMkLst>
            <pc:docMk/>
            <pc:sldMk cId="2425111024" sldId="342"/>
            <ac:cxnSpMk id="52" creationId="{D4051771-9388-6632-4F95-2673F44A9489}"/>
          </ac:cxnSpMkLst>
        </pc:cxnChg>
        <pc:cxnChg chg="add mod">
          <ac:chgData name="Lines, Todd" userId="afaf7c3a-e8aa-4568-882a-02ad8f9e19b0" providerId="ADAL" clId="{311A913D-ACA3-42E4-8FE3-DADE79063D98}" dt="2025-06-13T18:35:34.271" v="340" actId="14100"/>
          <ac:cxnSpMkLst>
            <pc:docMk/>
            <pc:sldMk cId="2425111024" sldId="342"/>
            <ac:cxnSpMk id="53" creationId="{ED5E4EDE-274B-7A58-DC40-D145DE27AC59}"/>
          </ac:cxnSpMkLst>
        </pc:cxnChg>
      </pc:sldChg>
      <pc:sldChg chg="add">
        <pc:chgData name="Lines, Todd" userId="afaf7c3a-e8aa-4568-882a-02ad8f9e19b0" providerId="ADAL" clId="{311A913D-ACA3-42E4-8FE3-DADE79063D98}" dt="2025-06-13T19:22:55.439" v="355"/>
        <pc:sldMkLst>
          <pc:docMk/>
          <pc:sldMk cId="0" sldId="343"/>
        </pc:sldMkLst>
      </pc:sldChg>
      <pc:sldChg chg="addSp delSp modSp new mod">
        <pc:chgData name="Lines, Todd" userId="afaf7c3a-e8aa-4568-882a-02ad8f9e19b0" providerId="ADAL" clId="{311A913D-ACA3-42E4-8FE3-DADE79063D98}" dt="2025-06-16T15:52:59.620" v="525" actId="21"/>
        <pc:sldMkLst>
          <pc:docMk/>
          <pc:sldMk cId="340925472" sldId="344"/>
        </pc:sldMkLst>
        <pc:spChg chg="add mod">
          <ac:chgData name="Lines, Todd" userId="afaf7c3a-e8aa-4568-882a-02ad8f9e19b0" providerId="ADAL" clId="{311A913D-ACA3-42E4-8FE3-DADE79063D98}" dt="2025-06-16T15:52:23.520" v="509" actId="1076"/>
          <ac:spMkLst>
            <pc:docMk/>
            <pc:sldMk cId="340925472" sldId="344"/>
            <ac:spMk id="4" creationId="{0B49418E-49F0-495D-3C72-C97C834AE993}"/>
          </ac:spMkLst>
        </pc:spChg>
        <pc:spChg chg="add mod">
          <ac:chgData name="Lines, Todd" userId="afaf7c3a-e8aa-4568-882a-02ad8f9e19b0" providerId="ADAL" clId="{311A913D-ACA3-42E4-8FE3-DADE79063D98}" dt="2025-06-16T15:52:23.520" v="509" actId="1076"/>
          <ac:spMkLst>
            <pc:docMk/>
            <pc:sldMk cId="340925472" sldId="344"/>
            <ac:spMk id="5" creationId="{D524359F-FD3A-BB8A-798E-B68C6729EA2D}"/>
          </ac:spMkLst>
        </pc:spChg>
        <pc:spChg chg="add mod">
          <ac:chgData name="Lines, Todd" userId="afaf7c3a-e8aa-4568-882a-02ad8f9e19b0" providerId="ADAL" clId="{311A913D-ACA3-42E4-8FE3-DADE79063D98}" dt="2025-06-16T15:52:23.520" v="509" actId="1076"/>
          <ac:spMkLst>
            <pc:docMk/>
            <pc:sldMk cId="340925472" sldId="344"/>
            <ac:spMk id="8" creationId="{5299A91B-9E11-E9E1-1D25-A37F888479E4}"/>
          </ac:spMkLst>
        </pc:spChg>
        <pc:spChg chg="add mod">
          <ac:chgData name="Lines, Todd" userId="afaf7c3a-e8aa-4568-882a-02ad8f9e19b0" providerId="ADAL" clId="{311A913D-ACA3-42E4-8FE3-DADE79063D98}" dt="2025-06-16T15:52:23.520" v="509" actId="1076"/>
          <ac:spMkLst>
            <pc:docMk/>
            <pc:sldMk cId="340925472" sldId="344"/>
            <ac:spMk id="11" creationId="{D89A8C62-6F29-C916-E4CA-7A1BD83C6623}"/>
          </ac:spMkLst>
        </pc:spChg>
        <pc:spChg chg="add mod">
          <ac:chgData name="Lines, Todd" userId="afaf7c3a-e8aa-4568-882a-02ad8f9e19b0" providerId="ADAL" clId="{311A913D-ACA3-42E4-8FE3-DADE79063D98}" dt="2025-06-16T15:52:23.520" v="509" actId="1076"/>
          <ac:spMkLst>
            <pc:docMk/>
            <pc:sldMk cId="340925472" sldId="344"/>
            <ac:spMk id="14" creationId="{443BAA71-E0E8-1204-93DA-920D45ADABAE}"/>
          </ac:spMkLst>
        </pc:spChg>
        <pc:spChg chg="add mod">
          <ac:chgData name="Lines, Todd" userId="afaf7c3a-e8aa-4568-882a-02ad8f9e19b0" providerId="ADAL" clId="{311A913D-ACA3-42E4-8FE3-DADE79063D98}" dt="2025-06-16T15:52:32.387" v="513" actId="1076"/>
          <ac:spMkLst>
            <pc:docMk/>
            <pc:sldMk cId="340925472" sldId="344"/>
            <ac:spMk id="16" creationId="{A99CB4F6-681A-9AD6-CEB4-DA7C50AECC61}"/>
          </ac:spMkLst>
        </pc:spChg>
        <pc:spChg chg="add mod">
          <ac:chgData name="Lines, Todd" userId="afaf7c3a-e8aa-4568-882a-02ad8f9e19b0" providerId="ADAL" clId="{311A913D-ACA3-42E4-8FE3-DADE79063D98}" dt="2025-06-16T15:52:32.387" v="513" actId="1076"/>
          <ac:spMkLst>
            <pc:docMk/>
            <pc:sldMk cId="340925472" sldId="344"/>
            <ac:spMk id="17" creationId="{9BB13FC8-A0E4-35A0-F914-59ECFF4A44FD}"/>
          </ac:spMkLst>
        </pc:spChg>
        <pc:spChg chg="add mod">
          <ac:chgData name="Lines, Todd" userId="afaf7c3a-e8aa-4568-882a-02ad8f9e19b0" providerId="ADAL" clId="{311A913D-ACA3-42E4-8FE3-DADE79063D98}" dt="2025-06-16T15:52:32.387" v="513" actId="1076"/>
          <ac:spMkLst>
            <pc:docMk/>
            <pc:sldMk cId="340925472" sldId="344"/>
            <ac:spMk id="19" creationId="{E0A86C1D-1DA0-FB64-263E-26EB19195C48}"/>
          </ac:spMkLst>
        </pc:spChg>
        <pc:spChg chg="add mod">
          <ac:chgData name="Lines, Todd" userId="afaf7c3a-e8aa-4568-882a-02ad8f9e19b0" providerId="ADAL" clId="{311A913D-ACA3-42E4-8FE3-DADE79063D98}" dt="2025-06-16T15:52:32.387" v="513" actId="1076"/>
          <ac:spMkLst>
            <pc:docMk/>
            <pc:sldMk cId="340925472" sldId="344"/>
            <ac:spMk id="21" creationId="{4BA83F52-4C15-CC87-2253-DDF8874C45EC}"/>
          </ac:spMkLst>
        </pc:spChg>
        <pc:spChg chg="add mod">
          <ac:chgData name="Lines, Todd" userId="afaf7c3a-e8aa-4568-882a-02ad8f9e19b0" providerId="ADAL" clId="{311A913D-ACA3-42E4-8FE3-DADE79063D98}" dt="2025-06-16T15:52:32.387" v="513" actId="1076"/>
          <ac:spMkLst>
            <pc:docMk/>
            <pc:sldMk cId="340925472" sldId="344"/>
            <ac:spMk id="23" creationId="{EA7EF293-EC5F-0918-69A6-4C12F4D7812E}"/>
          </ac:spMkLst>
        </pc:spChg>
        <pc:spChg chg="add mod">
          <ac:chgData name="Lines, Todd" userId="afaf7c3a-e8aa-4568-882a-02ad8f9e19b0" providerId="ADAL" clId="{311A913D-ACA3-42E4-8FE3-DADE79063D98}" dt="2025-06-16T15:52:46.868" v="523" actId="20577"/>
          <ac:spMkLst>
            <pc:docMk/>
            <pc:sldMk cId="340925472" sldId="344"/>
            <ac:spMk id="25" creationId="{A5F210CF-FDA7-279C-70AB-D68DFC9475F4}"/>
          </ac:spMkLst>
        </pc:spChg>
        <pc:cxnChg chg="add mod">
          <ac:chgData name="Lines, Todd" userId="afaf7c3a-e8aa-4568-882a-02ad8f9e19b0" providerId="ADAL" clId="{311A913D-ACA3-42E4-8FE3-DADE79063D98}" dt="2025-06-16T15:52:23.520" v="509" actId="1076"/>
          <ac:cxnSpMkLst>
            <pc:docMk/>
            <pc:sldMk cId="340925472" sldId="344"/>
            <ac:cxnSpMk id="7" creationId="{2DDCBFA5-1A53-03CB-C213-FD47A6766870}"/>
          </ac:cxnSpMkLst>
        </pc:cxnChg>
        <pc:cxnChg chg="add mod">
          <ac:chgData name="Lines, Todd" userId="afaf7c3a-e8aa-4568-882a-02ad8f9e19b0" providerId="ADAL" clId="{311A913D-ACA3-42E4-8FE3-DADE79063D98}" dt="2025-06-16T15:52:23.520" v="509" actId="1076"/>
          <ac:cxnSpMkLst>
            <pc:docMk/>
            <pc:sldMk cId="340925472" sldId="344"/>
            <ac:cxnSpMk id="9" creationId="{671D2568-6858-8917-7089-D8B7C76A214A}"/>
          </ac:cxnSpMkLst>
        </pc:cxnChg>
        <pc:cxnChg chg="add mod">
          <ac:chgData name="Lines, Todd" userId="afaf7c3a-e8aa-4568-882a-02ad8f9e19b0" providerId="ADAL" clId="{311A913D-ACA3-42E4-8FE3-DADE79063D98}" dt="2025-06-16T15:52:23.520" v="509" actId="1076"/>
          <ac:cxnSpMkLst>
            <pc:docMk/>
            <pc:sldMk cId="340925472" sldId="344"/>
            <ac:cxnSpMk id="12" creationId="{EC7E135A-8551-F9D2-9BCE-79EF6FFE4BCC}"/>
          </ac:cxnSpMkLst>
        </pc:cxnChg>
        <pc:cxnChg chg="add mod">
          <ac:chgData name="Lines, Todd" userId="afaf7c3a-e8aa-4568-882a-02ad8f9e19b0" providerId="ADAL" clId="{311A913D-ACA3-42E4-8FE3-DADE79063D98}" dt="2025-06-16T15:52:32.387" v="513" actId="1076"/>
          <ac:cxnSpMkLst>
            <pc:docMk/>
            <pc:sldMk cId="340925472" sldId="344"/>
            <ac:cxnSpMk id="18" creationId="{1B653F35-5241-3AA2-D330-CE3A00D832CF}"/>
          </ac:cxnSpMkLst>
        </pc:cxnChg>
        <pc:cxnChg chg="add mod">
          <ac:chgData name="Lines, Todd" userId="afaf7c3a-e8aa-4568-882a-02ad8f9e19b0" providerId="ADAL" clId="{311A913D-ACA3-42E4-8FE3-DADE79063D98}" dt="2025-06-16T15:52:32.387" v="513" actId="1076"/>
          <ac:cxnSpMkLst>
            <pc:docMk/>
            <pc:sldMk cId="340925472" sldId="344"/>
            <ac:cxnSpMk id="20" creationId="{1AF44ED7-3125-BAB4-4D04-BAB5910658B3}"/>
          </ac:cxnSpMkLst>
        </pc:cxnChg>
        <pc:cxnChg chg="add mod">
          <ac:chgData name="Lines, Todd" userId="afaf7c3a-e8aa-4568-882a-02ad8f9e19b0" providerId="ADAL" clId="{311A913D-ACA3-42E4-8FE3-DADE79063D98}" dt="2025-06-16T15:52:35.920" v="514" actId="1076"/>
          <ac:cxnSpMkLst>
            <pc:docMk/>
            <pc:sldMk cId="340925472" sldId="344"/>
            <ac:cxnSpMk id="22" creationId="{E96E5388-4585-65A8-DB9B-C7AAA4639843}"/>
          </ac:cxnSpMkLst>
        </pc:cxnChg>
        <pc:cxnChg chg="add mod">
          <ac:chgData name="Lines, Todd" userId="afaf7c3a-e8aa-4568-882a-02ad8f9e19b0" providerId="ADAL" clId="{311A913D-ACA3-42E4-8FE3-DADE79063D98}" dt="2025-06-16T15:52:39.122" v="516" actId="1076"/>
          <ac:cxnSpMkLst>
            <pc:docMk/>
            <pc:sldMk cId="340925472" sldId="344"/>
            <ac:cxnSpMk id="24" creationId="{EB08746F-D72A-822A-8E40-8411BC40B91F}"/>
          </ac:cxnSpMkLst>
        </pc:cxnChg>
      </pc:sldChg>
      <pc:sldChg chg="addSp delSp modSp add mod">
        <pc:chgData name="Lines, Todd" userId="afaf7c3a-e8aa-4568-882a-02ad8f9e19b0" providerId="ADAL" clId="{311A913D-ACA3-42E4-8FE3-DADE79063D98}" dt="2025-06-16T15:55:50.366" v="571" actId="21"/>
        <pc:sldMkLst>
          <pc:docMk/>
          <pc:sldMk cId="4187672818" sldId="345"/>
        </pc:sldMkLst>
        <pc:spChg chg="add mod ord">
          <ac:chgData name="Lines, Todd" userId="afaf7c3a-e8aa-4568-882a-02ad8f9e19b0" providerId="ADAL" clId="{311A913D-ACA3-42E4-8FE3-DADE79063D98}" dt="2025-06-16T15:54:59.169" v="557" actId="167"/>
          <ac:spMkLst>
            <pc:docMk/>
            <pc:sldMk cId="4187672818" sldId="345"/>
            <ac:spMk id="2" creationId="{CDC93EAB-D142-53CD-E175-2239C8268FB0}"/>
          </ac:spMkLst>
        </pc:spChg>
        <pc:spChg chg="add mod ord">
          <ac:chgData name="Lines, Todd" userId="afaf7c3a-e8aa-4568-882a-02ad8f9e19b0" providerId="ADAL" clId="{311A913D-ACA3-42E4-8FE3-DADE79063D98}" dt="2025-06-16T15:54:59.169" v="557" actId="167"/>
          <ac:spMkLst>
            <pc:docMk/>
            <pc:sldMk cId="4187672818" sldId="345"/>
            <ac:spMk id="3" creationId="{8E1552DA-62FC-7DFF-DF52-F7552697599D}"/>
          </ac:spMkLst>
        </pc:spChg>
        <pc:spChg chg="mod">
          <ac:chgData name="Lines, Todd" userId="afaf7c3a-e8aa-4568-882a-02ad8f9e19b0" providerId="ADAL" clId="{311A913D-ACA3-42E4-8FE3-DADE79063D98}" dt="2025-06-16T15:54:33.047" v="547" actId="1038"/>
          <ac:spMkLst>
            <pc:docMk/>
            <pc:sldMk cId="4187672818" sldId="345"/>
            <ac:spMk id="4" creationId="{F6C251C1-AFDA-D2CE-AEC2-312A7F75AE7C}"/>
          </ac:spMkLst>
        </pc:spChg>
        <pc:spChg chg="mod">
          <ac:chgData name="Lines, Todd" userId="afaf7c3a-e8aa-4568-882a-02ad8f9e19b0" providerId="ADAL" clId="{311A913D-ACA3-42E4-8FE3-DADE79063D98}" dt="2025-06-16T15:54:37.721" v="552" actId="20577"/>
          <ac:spMkLst>
            <pc:docMk/>
            <pc:sldMk cId="4187672818" sldId="345"/>
            <ac:spMk id="5" creationId="{DAB95FB2-730E-2D97-CED5-34618FB4D3C9}"/>
          </ac:spMkLst>
        </pc:spChg>
        <pc:spChg chg="mod">
          <ac:chgData name="Lines, Todd" userId="afaf7c3a-e8aa-4568-882a-02ad8f9e19b0" providerId="ADAL" clId="{311A913D-ACA3-42E4-8FE3-DADE79063D98}" dt="2025-06-16T15:55:19.504" v="568" actId="1076"/>
          <ac:spMkLst>
            <pc:docMk/>
            <pc:sldMk cId="4187672818" sldId="345"/>
            <ac:spMk id="19" creationId="{E1ECF6FE-7DAF-70E2-906D-79CB70073843}"/>
          </ac:spMkLst>
        </pc:spChg>
        <pc:spChg chg="mod">
          <ac:chgData name="Lines, Todd" userId="afaf7c3a-e8aa-4568-882a-02ad8f9e19b0" providerId="ADAL" clId="{311A913D-ACA3-42E4-8FE3-DADE79063D98}" dt="2025-06-16T15:55:23.119" v="569" actId="1076"/>
          <ac:spMkLst>
            <pc:docMk/>
            <pc:sldMk cId="4187672818" sldId="345"/>
            <ac:spMk id="25" creationId="{122CD52F-BF00-C832-7F29-EEE14CC58E60}"/>
          </ac:spMkLst>
        </pc:spChg>
        <pc:cxnChg chg="mod">
          <ac:chgData name="Lines, Todd" userId="afaf7c3a-e8aa-4568-882a-02ad8f9e19b0" providerId="ADAL" clId="{311A913D-ACA3-42E4-8FE3-DADE79063D98}" dt="2025-06-16T15:55:17.336" v="567" actId="1076"/>
          <ac:cxnSpMkLst>
            <pc:docMk/>
            <pc:sldMk cId="4187672818" sldId="345"/>
            <ac:cxnSpMk id="24" creationId="{C479D542-0B79-AA5A-6C3D-BF555FC840E8}"/>
          </ac:cxnSpMkLst>
        </pc:cxnChg>
      </pc:sldChg>
    </pc:docChg>
  </pc:docChgLst>
  <pc:docChgLst>
    <pc:chgData name="Lines, Todd" userId="afaf7c3a-e8aa-4568-882a-02ad8f9e19b0" providerId="ADAL" clId="{16D3CA0C-DA5A-4AD9-8F1C-2AB40BAC639B}"/>
    <pc:docChg chg="undo addSld delSld modSld">
      <pc:chgData name="Lines, Todd" userId="afaf7c3a-e8aa-4568-882a-02ad8f9e19b0" providerId="ADAL" clId="{16D3CA0C-DA5A-4AD9-8F1C-2AB40BAC639B}" dt="2019-05-22T19:05:02.247" v="46" actId="2696"/>
      <pc:docMkLst>
        <pc:docMk/>
      </pc:docMkLst>
      <pc:sldChg chg="add del">
        <pc:chgData name="Lines, Todd" userId="afaf7c3a-e8aa-4568-882a-02ad8f9e19b0" providerId="ADAL" clId="{16D3CA0C-DA5A-4AD9-8F1C-2AB40BAC639B}" dt="2019-05-22T18:56:39.891" v="2" actId="2696"/>
        <pc:sldMkLst>
          <pc:docMk/>
          <pc:sldMk cId="1003839417" sldId="276"/>
        </pc:sldMkLst>
      </pc:sldChg>
      <pc:sldChg chg="addSp delSp modSp add">
        <pc:chgData name="Lines, Todd" userId="afaf7c3a-e8aa-4568-882a-02ad8f9e19b0" providerId="ADAL" clId="{16D3CA0C-DA5A-4AD9-8F1C-2AB40BAC639B}" dt="2019-05-22T19:00:21.164" v="45"/>
        <pc:sldMkLst>
          <pc:docMk/>
          <pc:sldMk cId="122105412" sldId="277"/>
        </pc:sldMkLst>
      </pc:sldChg>
      <pc:sldChg chg="add del">
        <pc:chgData name="Lines, Todd" userId="afaf7c3a-e8aa-4568-882a-02ad8f9e19b0" providerId="ADAL" clId="{16D3CA0C-DA5A-4AD9-8F1C-2AB40BAC639B}" dt="2019-05-22T19:05:02.247" v="46" actId="2696"/>
        <pc:sldMkLst>
          <pc:docMk/>
          <pc:sldMk cId="417694074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2774B-9373-4B21-B2E9-B568D92D52C0}" type="datetimeFigureOut">
              <a:rPr lang="en-US" smtClean="0"/>
              <a:pPr/>
              <a:t>7/3/2025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B0B758-799E-42E9-B874-C52F55C25494}" type="slidenum">
              <a:rPr lang="en-US" smtClean="0"/>
              <a:pPr/>
              <a:t>‹#›</a:t>
            </a:fld>
            <a:endParaRPr lang="en-US"/>
          </a:p>
        </p:txBody>
      </p:sp>
    </p:spTree>
    <p:extLst>
      <p:ext uri="{BB962C8B-B14F-4D97-AF65-F5344CB8AC3E}">
        <p14:creationId xmlns:p14="http://schemas.microsoft.com/office/powerpoint/2010/main" val="2563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5</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6</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05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7718DDB-DC96-44BD-9CE9-7D411F691C46}" type="slidenum">
              <a:rPr lang="en-US"/>
              <a:pPr/>
              <a:t>9</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B663AC38-1B11-4EC7-B905-A0380A52A9F3}" type="slidenum">
              <a:rPr lang="en-US" smtClean="0"/>
              <a:pPr/>
              <a:t>11</a:t>
            </a:fld>
            <a:endParaRPr lang="en-US"/>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9198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2F1E1C48-A178-4681-ABA5-6300C4B60AE2}" type="slidenum">
              <a:rPr lang="en-US" smtClean="0"/>
              <a:pPr/>
              <a:t>12</a:t>
            </a:fld>
            <a:endParaRPr lang="en-US"/>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9118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B0B758-799E-42E9-B874-C52F55C25494}"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A376B9-9B74-4FA2-8BD5-386EFBF182CB}"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76B9-9B74-4FA2-8BD5-386EFBF182CB}"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76B9-9B74-4FA2-8BD5-386EFBF182CB}"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81DBAEE0-9797-46AF-A754-9F96C666F796}" type="slidenum">
              <a:rPr lang="en-US"/>
              <a:pPr>
                <a:defRPr/>
              </a:pPr>
              <a:t>‹#›</a:t>
            </a:fld>
            <a:endParaRPr lang="en-US"/>
          </a:p>
        </p:txBody>
      </p:sp>
    </p:spTree>
    <p:extLst>
      <p:ext uri="{BB962C8B-B14F-4D97-AF65-F5344CB8AC3E}">
        <p14:creationId xmlns:p14="http://schemas.microsoft.com/office/powerpoint/2010/main" val="23756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76B9-9B74-4FA2-8BD5-386EFBF182CB}"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376B9-9B74-4FA2-8BD5-386EFBF182CB}"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A376B9-9B74-4FA2-8BD5-386EFBF182CB}"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A376B9-9B74-4FA2-8BD5-386EFBF182CB}" type="datetimeFigureOut">
              <a:rPr lang="en-US" smtClean="0"/>
              <a:pPr/>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376B9-9B74-4FA2-8BD5-386EFBF182CB}" type="datetimeFigureOut">
              <a:rPr lang="en-US" smtClean="0"/>
              <a:pPr/>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376B9-9B74-4FA2-8BD5-386EFBF182CB}" type="datetimeFigureOut">
              <a:rPr lang="en-US" smtClean="0"/>
              <a:pPr/>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376B9-9B74-4FA2-8BD5-386EFBF182CB}"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376B9-9B74-4FA2-8BD5-386EFBF182CB}"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376B9-9B74-4FA2-8BD5-386EFBF182CB}" type="datetimeFigureOut">
              <a:rPr lang="en-US" smtClean="0"/>
              <a:pPr/>
              <a:t>7/3/2025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B99B9-6744-4B61-ACA6-5CFEF05D2F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9.png"/><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7.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12.xml"/><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12.x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oleObject" Target="../embeddings/oleObject22.bin"/><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8.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26</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0BF91071-14D0-4078-A34E-8C832721604C}" type="slidenum">
              <a:rPr lang="en-US" smtClean="0"/>
              <a:pPr/>
              <a:t>10</a:t>
            </a:fld>
            <a:endParaRPr lang="en-US"/>
          </a:p>
        </p:txBody>
      </p:sp>
      <p:sp>
        <p:nvSpPr>
          <p:cNvPr id="46083" name="Rectangle 2"/>
          <p:cNvSpPr>
            <a:spLocks noGrp="1" noChangeArrowheads="1"/>
          </p:cNvSpPr>
          <p:nvPr>
            <p:ph type="title"/>
          </p:nvPr>
        </p:nvSpPr>
        <p:spPr/>
        <p:txBody>
          <a:bodyPr/>
          <a:lstStyle/>
          <a:p>
            <a:pPr eaLnBrk="1" hangingPunct="1"/>
            <a:r>
              <a:rPr lang="en-US"/>
              <a:t>Question 123.4.7</a:t>
            </a:r>
          </a:p>
        </p:txBody>
      </p:sp>
      <p:sp>
        <p:nvSpPr>
          <p:cNvPr id="410627" name="Rectangle 3"/>
          <p:cNvSpPr>
            <a:spLocks noGrp="1" noChangeArrowheads="1"/>
          </p:cNvSpPr>
          <p:nvPr>
            <p:ph type="body" idx="1"/>
          </p:nvPr>
        </p:nvSpPr>
        <p:spPr>
          <a:xfrm>
            <a:off x="457200" y="1352550"/>
            <a:ext cx="8229600" cy="4525963"/>
          </a:xfrm>
        </p:spPr>
        <p:txBody>
          <a:bodyPr/>
          <a:lstStyle/>
          <a:p>
            <a:pPr eaLnBrk="1" hangingPunct="1">
              <a:lnSpc>
                <a:spcPct val="130000"/>
              </a:lnSpc>
              <a:spcBef>
                <a:spcPct val="50000"/>
              </a:spcBef>
              <a:buFontTx/>
              <a:buNone/>
              <a:defRPr/>
            </a:pPr>
            <a:r>
              <a:rPr lang="en-US" sz="2400">
                <a:effectLst>
                  <a:outerShdw blurRad="38100" dist="38100" dir="2700000" algn="tl">
                    <a:srgbClr val="C0C0C0"/>
                  </a:outerShdw>
                </a:effectLst>
              </a:rPr>
              <a:t>Three containers are filled with water to the same height and have the same surface area at the base, but the total weight of water is different for each.  Which container has the greatest total force acting on its base?</a:t>
            </a:r>
          </a:p>
          <a:p>
            <a:pPr eaLnBrk="1" hangingPunct="1">
              <a:lnSpc>
                <a:spcPct val="130000"/>
              </a:lnSpc>
              <a:buFontTx/>
              <a:buNone/>
              <a:defRPr/>
            </a:pPr>
            <a:r>
              <a:rPr lang="en-US" sz="2400">
                <a:solidFill>
                  <a:schemeClr val="tx2"/>
                </a:solidFill>
              </a:rPr>
              <a:t>a)</a:t>
            </a:r>
            <a:r>
              <a:rPr lang="en-US" sz="2400"/>
              <a:t>  </a:t>
            </a:r>
            <a:r>
              <a:rPr lang="en-US" sz="2400">
                <a:solidFill>
                  <a:schemeClr val="tx2"/>
                </a:solidFill>
              </a:rPr>
              <a:t>container 1 </a:t>
            </a:r>
          </a:p>
          <a:p>
            <a:pPr eaLnBrk="1" hangingPunct="1">
              <a:lnSpc>
                <a:spcPct val="130000"/>
              </a:lnSpc>
              <a:buFontTx/>
              <a:buNone/>
              <a:defRPr/>
            </a:pPr>
            <a:r>
              <a:rPr lang="en-US" sz="2400">
                <a:solidFill>
                  <a:schemeClr val="tx2"/>
                </a:solidFill>
              </a:rPr>
              <a:t>b)  container 2 </a:t>
            </a:r>
          </a:p>
          <a:p>
            <a:pPr eaLnBrk="1" hangingPunct="1">
              <a:lnSpc>
                <a:spcPct val="130000"/>
              </a:lnSpc>
              <a:buFontTx/>
              <a:buNone/>
              <a:defRPr/>
            </a:pPr>
            <a:r>
              <a:rPr lang="en-US" sz="2400">
                <a:solidFill>
                  <a:schemeClr val="tx2"/>
                </a:solidFill>
              </a:rPr>
              <a:t>c)  container 3 </a:t>
            </a:r>
          </a:p>
          <a:p>
            <a:pPr eaLnBrk="1" hangingPunct="1">
              <a:lnSpc>
                <a:spcPct val="130000"/>
              </a:lnSpc>
              <a:buFontTx/>
              <a:buNone/>
              <a:defRPr/>
            </a:pPr>
            <a:r>
              <a:rPr lang="en-US" sz="2400">
                <a:solidFill>
                  <a:schemeClr val="tx2"/>
                </a:solidFill>
              </a:rPr>
              <a:t>d)  all three are equal</a:t>
            </a:r>
            <a:endParaRPr lang="en-US" sz="2400">
              <a:effectLst>
                <a:outerShdw blurRad="38100" dist="38100" dir="2700000" algn="tl">
                  <a:srgbClr val="C0C0C0"/>
                </a:outerShdw>
              </a:effectLst>
            </a:endParaRPr>
          </a:p>
          <a:p>
            <a:pPr eaLnBrk="1" hangingPunct="1">
              <a:lnSpc>
                <a:spcPct val="90000"/>
              </a:lnSpc>
              <a:defRPr/>
            </a:pPr>
            <a:endParaRPr lang="en-US" sz="2400"/>
          </a:p>
        </p:txBody>
      </p:sp>
      <p:grpSp>
        <p:nvGrpSpPr>
          <p:cNvPr id="46085" name="Group 4"/>
          <p:cNvGrpSpPr>
            <a:grpSpLocks/>
          </p:cNvGrpSpPr>
          <p:nvPr/>
        </p:nvGrpSpPr>
        <p:grpSpPr bwMode="auto">
          <a:xfrm>
            <a:off x="4792663" y="3971925"/>
            <a:ext cx="3398837" cy="1670050"/>
            <a:chOff x="2223" y="2556"/>
            <a:chExt cx="2535" cy="954"/>
          </a:xfrm>
        </p:grpSpPr>
        <p:grpSp>
          <p:nvGrpSpPr>
            <p:cNvPr id="46086" name="Group 5"/>
            <p:cNvGrpSpPr>
              <a:grpSpLocks/>
            </p:cNvGrpSpPr>
            <p:nvPr/>
          </p:nvGrpSpPr>
          <p:grpSpPr bwMode="auto">
            <a:xfrm>
              <a:off x="2223" y="2556"/>
              <a:ext cx="2535" cy="954"/>
              <a:chOff x="1278" y="2970"/>
              <a:chExt cx="2535" cy="954"/>
            </a:xfrm>
          </p:grpSpPr>
          <p:sp>
            <p:nvSpPr>
              <p:cNvPr id="46090" name="AutoShape 6"/>
              <p:cNvSpPr>
                <a:spLocks noChangeArrowheads="1"/>
              </p:cNvSpPr>
              <p:nvPr/>
            </p:nvSpPr>
            <p:spPr bwMode="auto">
              <a:xfrm>
                <a:off x="1278" y="2970"/>
                <a:ext cx="558" cy="954"/>
              </a:xfrm>
              <a:prstGeom prst="can">
                <a:avLst>
                  <a:gd name="adj" fmla="val 42742"/>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091" name="Group 7"/>
              <p:cNvGrpSpPr>
                <a:grpSpLocks/>
              </p:cNvGrpSpPr>
              <p:nvPr/>
            </p:nvGrpSpPr>
            <p:grpSpPr bwMode="auto">
              <a:xfrm>
                <a:off x="2085" y="2985"/>
                <a:ext cx="966" cy="921"/>
                <a:chOff x="1329" y="2913"/>
                <a:chExt cx="966" cy="921"/>
              </a:xfrm>
            </p:grpSpPr>
            <p:sp>
              <p:nvSpPr>
                <p:cNvPr id="46098" name="AutoShape 8"/>
                <p:cNvSpPr>
                  <a:spLocks noChangeArrowheads="1"/>
                </p:cNvSpPr>
                <p:nvPr/>
              </p:nvSpPr>
              <p:spPr bwMode="auto">
                <a:xfrm>
                  <a:off x="1332" y="3015"/>
                  <a:ext cx="963"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8 w 21600"/>
                    <a:gd name="T13" fmla="*/ 4500 h 21600"/>
                    <a:gd name="T14" fmla="*/ 1709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sp>
              <p:nvSpPr>
                <p:cNvPr id="46099" name="Oval 9"/>
                <p:cNvSpPr>
                  <a:spLocks noChangeArrowheads="1"/>
                </p:cNvSpPr>
                <p:nvPr/>
              </p:nvSpPr>
              <p:spPr bwMode="auto">
                <a:xfrm>
                  <a:off x="1329" y="2913"/>
                  <a:ext cx="963"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100" name="Group 10"/>
                <p:cNvGrpSpPr>
                  <a:grpSpLocks/>
                </p:cNvGrpSpPr>
                <p:nvPr/>
              </p:nvGrpSpPr>
              <p:grpSpPr bwMode="auto">
                <a:xfrm>
                  <a:off x="1575" y="3606"/>
                  <a:ext cx="477" cy="228"/>
                  <a:chOff x="1575" y="3606"/>
                  <a:chExt cx="477" cy="228"/>
                </a:xfrm>
              </p:grpSpPr>
              <p:sp>
                <p:nvSpPr>
                  <p:cNvPr id="46101" name="Oval 11"/>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102" name="Oval 12"/>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grpSp>
          <p:grpSp>
            <p:nvGrpSpPr>
              <p:cNvPr id="46092" name="Group 13"/>
              <p:cNvGrpSpPr>
                <a:grpSpLocks/>
              </p:cNvGrpSpPr>
              <p:nvPr/>
            </p:nvGrpSpPr>
            <p:grpSpPr bwMode="auto">
              <a:xfrm>
                <a:off x="3291" y="3045"/>
                <a:ext cx="522" cy="867"/>
                <a:chOff x="3165" y="3099"/>
                <a:chExt cx="522" cy="867"/>
              </a:xfrm>
            </p:grpSpPr>
            <p:sp>
              <p:nvSpPr>
                <p:cNvPr id="46093" name="AutoShape 14"/>
                <p:cNvSpPr>
                  <a:spLocks noChangeArrowheads="1"/>
                </p:cNvSpPr>
                <p:nvPr/>
              </p:nvSpPr>
              <p:spPr bwMode="auto">
                <a:xfrm flipV="1">
                  <a:off x="3165" y="3147"/>
                  <a:ext cx="522"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0 w 21600"/>
                    <a:gd name="T13" fmla="*/ 4500 h 21600"/>
                    <a:gd name="T14" fmla="*/ 1709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grpSp>
              <p:nvGrpSpPr>
                <p:cNvPr id="46094" name="Group 15"/>
                <p:cNvGrpSpPr>
                  <a:grpSpLocks/>
                </p:cNvGrpSpPr>
                <p:nvPr/>
              </p:nvGrpSpPr>
              <p:grpSpPr bwMode="auto">
                <a:xfrm>
                  <a:off x="3174" y="3738"/>
                  <a:ext cx="513" cy="228"/>
                  <a:chOff x="1575" y="3606"/>
                  <a:chExt cx="477" cy="228"/>
                </a:xfrm>
              </p:grpSpPr>
              <p:sp>
                <p:nvSpPr>
                  <p:cNvPr id="46096" name="Oval 16"/>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097" name="Oval 17"/>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sp>
              <p:nvSpPr>
                <p:cNvPr id="46095" name="Oval 18"/>
                <p:cNvSpPr>
                  <a:spLocks noChangeArrowheads="1"/>
                </p:cNvSpPr>
                <p:nvPr/>
              </p:nvSpPr>
              <p:spPr bwMode="auto">
                <a:xfrm>
                  <a:off x="3297" y="3099"/>
                  <a:ext cx="261" cy="135"/>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grpSp>
        <p:sp>
          <p:nvSpPr>
            <p:cNvPr id="46087" name="WordArt 19"/>
            <p:cNvSpPr>
              <a:spLocks noChangeArrowheads="1" noChangeShapeType="1" noTextEdit="1"/>
            </p:cNvSpPr>
            <p:nvPr/>
          </p:nvSpPr>
          <p:spPr bwMode="auto">
            <a:xfrm>
              <a:off x="2415" y="297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1</a:t>
              </a:r>
            </a:p>
          </p:txBody>
        </p:sp>
        <p:sp>
          <p:nvSpPr>
            <p:cNvPr id="46088" name="WordArt 20"/>
            <p:cNvSpPr>
              <a:spLocks noChangeArrowheads="1" noChangeShapeType="1" noTextEdit="1"/>
            </p:cNvSpPr>
            <p:nvPr/>
          </p:nvSpPr>
          <p:spPr bwMode="auto">
            <a:xfrm>
              <a:off x="3447" y="2979"/>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2</a:t>
              </a:r>
            </a:p>
          </p:txBody>
        </p:sp>
        <p:sp>
          <p:nvSpPr>
            <p:cNvPr id="46089" name="WordArt 21"/>
            <p:cNvSpPr>
              <a:spLocks noChangeArrowheads="1" noChangeShapeType="1" noTextEdit="1"/>
            </p:cNvSpPr>
            <p:nvPr/>
          </p:nvSpPr>
          <p:spPr bwMode="auto">
            <a:xfrm>
              <a:off x="4434" y="300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3</a:t>
              </a:r>
            </a:p>
          </p:txBody>
        </p:sp>
      </p:grpSp>
    </p:spTree>
    <p:extLst>
      <p:ext uri="{BB962C8B-B14F-4D97-AF65-F5344CB8AC3E}">
        <p14:creationId xmlns:p14="http://schemas.microsoft.com/office/powerpoint/2010/main" val="27808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0CEA3462-0B11-49EE-A085-644CACFF9186}" type="slidenum">
              <a:rPr lang="en-US" smtClean="0"/>
              <a:pPr/>
              <a:t>11</a:t>
            </a:fld>
            <a:endParaRPr lang="en-US"/>
          </a:p>
        </p:txBody>
      </p:sp>
      <p:sp>
        <p:nvSpPr>
          <p:cNvPr id="47107" name="Rectangle 2"/>
          <p:cNvSpPr>
            <a:spLocks noGrp="1" noChangeArrowheads="1"/>
          </p:cNvSpPr>
          <p:nvPr>
            <p:ph type="title"/>
          </p:nvPr>
        </p:nvSpPr>
        <p:spPr/>
        <p:txBody>
          <a:bodyPr/>
          <a:lstStyle/>
          <a:p>
            <a:pPr eaLnBrk="1" hangingPunct="1"/>
            <a:r>
              <a:rPr lang="en-US"/>
              <a:t>Question 123.4.8</a:t>
            </a:r>
          </a:p>
        </p:txBody>
      </p:sp>
      <p:sp>
        <p:nvSpPr>
          <p:cNvPr id="47108"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a:t>How do Hydraulic Brakes Work?</a:t>
            </a:r>
          </a:p>
          <a:p>
            <a:pPr lvl="1" eaLnBrk="1" hangingPunct="1">
              <a:lnSpc>
                <a:spcPct val="80000"/>
              </a:lnSpc>
            </a:pPr>
            <a:r>
              <a:rPr lang="en-US" sz="1600"/>
              <a:t>A) The pressure due to the pedal being depressed compresses the fluid which then causes a force on the the brake pads </a:t>
            </a:r>
          </a:p>
          <a:p>
            <a:pPr lvl="1" eaLnBrk="1" hangingPunct="1">
              <a:lnSpc>
                <a:spcPct val="80000"/>
              </a:lnSpc>
            </a:pPr>
            <a:r>
              <a:rPr lang="en-US" sz="1600"/>
              <a:t>B) The force due to the pedal being depressed increases the pressure which is transmitted equally to the entire system, and causes a force on the brake pads</a:t>
            </a:r>
          </a:p>
          <a:p>
            <a:pPr lvl="1" eaLnBrk="1" hangingPunct="1">
              <a:lnSpc>
                <a:spcPct val="80000"/>
              </a:lnSpc>
            </a:pPr>
            <a:r>
              <a:rPr lang="en-US" sz="1600"/>
              <a:t>C) The force on the pedal causes a change in volume of the master cylinder which, in turn, causes there to be a higher pressure in the brake cylinder than exists in the master cylinder. This higher pressure causes a force on the brake pads</a:t>
            </a:r>
          </a:p>
        </p:txBody>
      </p:sp>
    </p:spTree>
    <p:extLst>
      <p:ext uri="{BB962C8B-B14F-4D97-AF65-F5344CB8AC3E}">
        <p14:creationId xmlns:p14="http://schemas.microsoft.com/office/powerpoint/2010/main" val="128530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F398C514-3D85-4F45-82D3-04885E8FD017}" type="slidenum">
              <a:rPr lang="en-US" smtClean="0"/>
              <a:pPr/>
              <a:t>12</a:t>
            </a:fld>
            <a:endParaRPr lang="en-US"/>
          </a:p>
        </p:txBody>
      </p:sp>
      <p:sp>
        <p:nvSpPr>
          <p:cNvPr id="48131" name="Rectangle 2"/>
          <p:cNvSpPr>
            <a:spLocks noGrp="1" noChangeArrowheads="1"/>
          </p:cNvSpPr>
          <p:nvPr>
            <p:ph type="title"/>
          </p:nvPr>
        </p:nvSpPr>
        <p:spPr/>
        <p:txBody>
          <a:bodyPr/>
          <a:lstStyle/>
          <a:p>
            <a:pPr eaLnBrk="1" hangingPunct="1"/>
            <a:r>
              <a:rPr lang="en-US"/>
              <a:t>Question 123.4.8</a:t>
            </a:r>
          </a:p>
        </p:txBody>
      </p:sp>
      <p:sp>
        <p:nvSpPr>
          <p:cNvPr id="48132"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dirty="0"/>
              <a:t>How do Hydraulic Brakes Work?</a:t>
            </a:r>
          </a:p>
          <a:p>
            <a:pPr lvl="1" eaLnBrk="1" hangingPunct="1">
              <a:lnSpc>
                <a:spcPct val="80000"/>
              </a:lnSpc>
            </a:pPr>
            <a:r>
              <a:rPr lang="en-US" sz="1600" dirty="0"/>
              <a:t>A) The pressure due to the pedal being depressed compresses the fluid which then causes a force on the </a:t>
            </a:r>
            <a:r>
              <a:rPr lang="en-US" sz="1600" dirty="0" err="1"/>
              <a:t>the</a:t>
            </a:r>
            <a:r>
              <a:rPr lang="en-US" sz="1600" dirty="0"/>
              <a:t> brake pads </a:t>
            </a:r>
          </a:p>
          <a:p>
            <a:pPr lvl="1" eaLnBrk="1" hangingPunct="1">
              <a:lnSpc>
                <a:spcPct val="80000"/>
              </a:lnSpc>
            </a:pPr>
            <a:r>
              <a:rPr lang="en-US" sz="1600" dirty="0"/>
              <a:t>B) The force due to the pedal being depressed increases the pressure which increase is transmitted equally to the entire system, and causes a force on the brake pads</a:t>
            </a:r>
          </a:p>
          <a:p>
            <a:pPr lvl="1" eaLnBrk="1" hangingPunct="1">
              <a:lnSpc>
                <a:spcPct val="80000"/>
              </a:lnSpc>
            </a:pPr>
            <a:r>
              <a:rPr lang="en-US" sz="1600" dirty="0"/>
              <a:t>C) The force on the pedal causes a change in volume of the master cylinder which, in turn, causes there to be a higher pressure in the brake cylinder than exists in the master cylinder. This higher pressure causes a force on the brake pads</a:t>
            </a:r>
          </a:p>
        </p:txBody>
      </p:sp>
      <p:pic>
        <p:nvPicPr>
          <p:cNvPr id="48133" name="Picture 4" descr="10_07"/>
          <p:cNvPicPr>
            <a:picLocks noChangeAspect="1" noChangeArrowheads="1"/>
          </p:cNvPicPr>
          <p:nvPr/>
        </p:nvPicPr>
        <p:blipFill>
          <a:blip r:embed="rId3" cstate="print"/>
          <a:srcRect l="51088" b="6471"/>
          <a:stretch>
            <a:fillRect/>
          </a:stretch>
        </p:blipFill>
        <p:spPr bwMode="auto">
          <a:xfrm>
            <a:off x="4532313" y="1506538"/>
            <a:ext cx="4071937" cy="3143250"/>
          </a:xfrm>
          <a:prstGeom prst="rect">
            <a:avLst/>
          </a:prstGeom>
          <a:noFill/>
          <a:ln w="9525">
            <a:noFill/>
            <a:miter lim="800000"/>
            <a:headEnd/>
            <a:tailEnd/>
          </a:ln>
        </p:spPr>
      </p:pic>
      <p:pic>
        <p:nvPicPr>
          <p:cNvPr id="48134" name="Picture 5" descr="10_07"/>
          <p:cNvPicPr>
            <a:picLocks noChangeAspect="1" noChangeArrowheads="1"/>
          </p:cNvPicPr>
          <p:nvPr/>
        </p:nvPicPr>
        <p:blipFill>
          <a:blip r:embed="rId3" cstate="print"/>
          <a:srcRect l="30339" t="91969" r="28757" b="1276"/>
          <a:stretch>
            <a:fillRect/>
          </a:stretch>
        </p:blipFill>
        <p:spPr bwMode="auto">
          <a:xfrm>
            <a:off x="5649913" y="4668838"/>
            <a:ext cx="2825750" cy="187325"/>
          </a:xfrm>
          <a:prstGeom prst="rect">
            <a:avLst/>
          </a:prstGeom>
          <a:noFill/>
          <a:ln w="9525">
            <a:noFill/>
            <a:miter lim="800000"/>
            <a:headEnd/>
            <a:tailEnd/>
          </a:ln>
        </p:spPr>
      </p:pic>
    </p:spTree>
    <p:extLst>
      <p:ext uri="{BB962C8B-B14F-4D97-AF65-F5344CB8AC3E}">
        <p14:creationId xmlns:p14="http://schemas.microsoft.com/office/powerpoint/2010/main" val="352136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ric 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3819525" cy="50958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 y="2590800"/>
            <a:ext cx="1909497" cy="523220"/>
          </a:xfrm>
          <a:prstGeom prst="rect">
            <a:avLst/>
          </a:prstGeom>
          <a:noFill/>
        </p:spPr>
        <p:txBody>
          <a:bodyPr wrap="none" rtlCol="0">
            <a:spAutoFit/>
          </a:bodyPr>
          <a:lstStyle/>
          <a:p>
            <a:r>
              <a:rPr lang="en-US" sz="2800" dirty="0"/>
              <a:t>Big Cylinder</a:t>
            </a:r>
          </a:p>
        </p:txBody>
      </p:sp>
      <p:cxnSp>
        <p:nvCxnSpPr>
          <p:cNvPr id="5" name="Straight Arrow Connector 4"/>
          <p:cNvCxnSpPr/>
          <p:nvPr/>
        </p:nvCxnSpPr>
        <p:spPr>
          <a:xfrm>
            <a:off x="1828800" y="3276600"/>
            <a:ext cx="228600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800600" y="3124200"/>
            <a:ext cx="2286000" cy="1066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2438400"/>
            <a:ext cx="2250937" cy="523220"/>
          </a:xfrm>
          <a:prstGeom prst="rect">
            <a:avLst/>
          </a:prstGeom>
          <a:noFill/>
        </p:spPr>
        <p:txBody>
          <a:bodyPr wrap="none" rtlCol="0">
            <a:spAutoFit/>
          </a:bodyPr>
          <a:lstStyle/>
          <a:p>
            <a:r>
              <a:rPr lang="en-US" sz="2800" dirty="0"/>
              <a:t>Small Cylinder</a:t>
            </a:r>
          </a:p>
        </p:txBody>
      </p:sp>
    </p:spTree>
    <p:extLst>
      <p:ext uri="{BB962C8B-B14F-4D97-AF65-F5344CB8AC3E}">
        <p14:creationId xmlns:p14="http://schemas.microsoft.com/office/powerpoint/2010/main" val="364413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5F-B1E6-4AD2-AF28-FFF3D5F6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18A1B-1C08-4349-B0E7-C692A4322B59}"/>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41C0E9E7-933F-4992-B8FB-A2863DD138AD}"/>
              </a:ext>
            </a:extLst>
          </p:cNvPr>
          <p:cNvGrpSpPr>
            <a:grpSpLocks/>
          </p:cNvGrpSpPr>
          <p:nvPr/>
        </p:nvGrpSpPr>
        <p:grpSpPr bwMode="auto">
          <a:xfrm>
            <a:off x="4324350" y="2506663"/>
            <a:ext cx="4195763" cy="3154362"/>
            <a:chOff x="2724" y="1579"/>
            <a:chExt cx="2643" cy="1987"/>
          </a:xfrm>
        </p:grpSpPr>
        <p:grpSp>
          <p:nvGrpSpPr>
            <p:cNvPr id="5" name="Group 5">
              <a:extLst>
                <a:ext uri="{FF2B5EF4-FFF2-40B4-BE49-F238E27FC236}">
                  <a16:creationId xmlns:a16="http://schemas.microsoft.com/office/drawing/2014/main" id="{CE42E28B-50B9-47F8-B8AD-56C172A6E561}"/>
                </a:ext>
              </a:extLst>
            </p:cNvPr>
            <p:cNvGrpSpPr>
              <a:grpSpLocks/>
            </p:cNvGrpSpPr>
            <p:nvPr/>
          </p:nvGrpSpPr>
          <p:grpSpPr bwMode="auto">
            <a:xfrm>
              <a:off x="3941" y="1579"/>
              <a:ext cx="1426" cy="1987"/>
              <a:chOff x="3593" y="1643"/>
              <a:chExt cx="1426" cy="1987"/>
            </a:xfrm>
          </p:grpSpPr>
          <p:sp>
            <p:nvSpPr>
              <p:cNvPr id="13" name="Freeform 6">
                <a:extLst>
                  <a:ext uri="{FF2B5EF4-FFF2-40B4-BE49-F238E27FC236}">
                    <a16:creationId xmlns:a16="http://schemas.microsoft.com/office/drawing/2014/main" id="{E57141F2-93C3-4035-9137-B0C6385FE751}"/>
                  </a:ext>
                </a:extLst>
              </p:cNvPr>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14" name="Rectangle 7">
                <a:extLst>
                  <a:ext uri="{FF2B5EF4-FFF2-40B4-BE49-F238E27FC236}">
                    <a16:creationId xmlns:a16="http://schemas.microsoft.com/office/drawing/2014/main" id="{084A998D-9778-44CA-A5AC-7A7756B8C26B}"/>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15" name="Freeform 8">
                <a:extLst>
                  <a:ext uri="{FF2B5EF4-FFF2-40B4-BE49-F238E27FC236}">
                    <a16:creationId xmlns:a16="http://schemas.microsoft.com/office/drawing/2014/main" id="{4FA795AD-850E-4DB7-8D28-173305C80C9F}"/>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16" name="Oval 9">
                <a:extLst>
                  <a:ext uri="{FF2B5EF4-FFF2-40B4-BE49-F238E27FC236}">
                    <a16:creationId xmlns:a16="http://schemas.microsoft.com/office/drawing/2014/main" id="{AF44714E-671A-4885-938F-761616A30EBF}"/>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grpSp>
          <p:nvGrpSpPr>
            <p:cNvPr id="6" name="Group 15">
              <a:extLst>
                <a:ext uri="{FF2B5EF4-FFF2-40B4-BE49-F238E27FC236}">
                  <a16:creationId xmlns:a16="http://schemas.microsoft.com/office/drawing/2014/main" id="{CE9E22A1-D265-40F2-BCD3-3CDBA4E4C478}"/>
                </a:ext>
              </a:extLst>
            </p:cNvPr>
            <p:cNvGrpSpPr>
              <a:grpSpLocks/>
            </p:cNvGrpSpPr>
            <p:nvPr/>
          </p:nvGrpSpPr>
          <p:grpSpPr bwMode="auto">
            <a:xfrm rot="1590330">
              <a:off x="2724" y="2134"/>
              <a:ext cx="878" cy="860"/>
              <a:chOff x="2213" y="2234"/>
              <a:chExt cx="878" cy="860"/>
            </a:xfrm>
          </p:grpSpPr>
          <p:sp>
            <p:nvSpPr>
              <p:cNvPr id="8" name="Oval 16">
                <a:extLst>
                  <a:ext uri="{FF2B5EF4-FFF2-40B4-BE49-F238E27FC236}">
                    <a16:creationId xmlns:a16="http://schemas.microsoft.com/office/drawing/2014/main" id="{6790976F-79D3-4430-9660-0AC9143B049E}"/>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9" name="Arc 17">
                <a:extLst>
                  <a:ext uri="{FF2B5EF4-FFF2-40B4-BE49-F238E27FC236}">
                    <a16:creationId xmlns:a16="http://schemas.microsoft.com/office/drawing/2014/main" id="{6151F2C8-EF2E-4F5A-9E72-A9F514F32705}"/>
                  </a:ext>
                </a:extLst>
              </p:cNvPr>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0" name="Arc 18">
                <a:extLst>
                  <a:ext uri="{FF2B5EF4-FFF2-40B4-BE49-F238E27FC236}">
                    <a16:creationId xmlns:a16="http://schemas.microsoft.com/office/drawing/2014/main" id="{C0C7E643-04C4-4811-81C6-0C0FD5B278C5}"/>
                  </a:ext>
                </a:extLst>
              </p:cNvPr>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11" name="Arc 19">
                <a:extLst>
                  <a:ext uri="{FF2B5EF4-FFF2-40B4-BE49-F238E27FC236}">
                    <a16:creationId xmlns:a16="http://schemas.microsoft.com/office/drawing/2014/main" id="{6757E5E1-68B8-40D5-A5F1-C7B07A695130}"/>
                  </a:ext>
                </a:extLst>
              </p:cNvPr>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2" name="Arc 20">
                <a:extLst>
                  <a:ext uri="{FF2B5EF4-FFF2-40B4-BE49-F238E27FC236}">
                    <a16:creationId xmlns:a16="http://schemas.microsoft.com/office/drawing/2014/main" id="{42C52354-7CF2-47A6-AECC-53FD047E873A}"/>
                  </a:ext>
                </a:extLst>
              </p:cNvPr>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65514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Winter 2007</a:t>
            </a:r>
          </a:p>
        </p:txBody>
      </p:sp>
      <p:sp>
        <p:nvSpPr>
          <p:cNvPr id="27651" name="Footer Placeholder 4"/>
          <p:cNvSpPr>
            <a:spLocks noGrp="1"/>
          </p:cNvSpPr>
          <p:nvPr>
            <p:ph type="ftr" sz="quarter" idx="11"/>
          </p:nvPr>
        </p:nvSpPr>
        <p:spPr>
          <a:noFill/>
        </p:spPr>
        <p:txBody>
          <a:bodyPr/>
          <a:lstStyle/>
          <a:p>
            <a:r>
              <a:rPr lang="en-US"/>
              <a:t>R. Todd Lines</a:t>
            </a:r>
          </a:p>
        </p:txBody>
      </p:sp>
      <p:sp>
        <p:nvSpPr>
          <p:cNvPr id="27652" name="Slide Number Placeholder 5"/>
          <p:cNvSpPr>
            <a:spLocks noGrp="1"/>
          </p:cNvSpPr>
          <p:nvPr>
            <p:ph type="sldNum" sz="quarter" idx="12"/>
          </p:nvPr>
        </p:nvSpPr>
        <p:spPr>
          <a:noFill/>
        </p:spPr>
        <p:txBody>
          <a:bodyPr/>
          <a:lstStyle/>
          <a:p>
            <a:fld id="{DD9AE172-A913-44A5-97B9-A05F9BC295C4}" type="slidenum">
              <a:rPr lang="en-US" smtClean="0"/>
              <a:pPr/>
              <a:t>15</a:t>
            </a:fld>
            <a:endParaRPr lang="en-US"/>
          </a:p>
        </p:txBody>
      </p:sp>
      <p:sp>
        <p:nvSpPr>
          <p:cNvPr id="27653" name="Rectangle 2"/>
          <p:cNvSpPr>
            <a:spLocks noGrp="1" noChangeArrowheads="1"/>
          </p:cNvSpPr>
          <p:nvPr>
            <p:ph type="title"/>
          </p:nvPr>
        </p:nvSpPr>
        <p:spPr/>
        <p:txBody>
          <a:bodyPr/>
          <a:lstStyle/>
          <a:p>
            <a:pPr eaLnBrk="1" hangingPunct="1"/>
            <a:r>
              <a:rPr lang="en-US"/>
              <a:t>Buoyant Forces</a:t>
            </a:r>
          </a:p>
        </p:txBody>
      </p:sp>
      <p:sp>
        <p:nvSpPr>
          <p:cNvPr id="27654" name="Rectangle 3"/>
          <p:cNvSpPr>
            <a:spLocks noGrp="1" noChangeArrowheads="1"/>
          </p:cNvSpPr>
          <p:nvPr>
            <p:ph type="body" idx="1"/>
          </p:nvPr>
        </p:nvSpPr>
        <p:spPr>
          <a:xfrm>
            <a:off x="457200" y="1600200"/>
            <a:ext cx="3671888" cy="4525963"/>
          </a:xfrm>
        </p:spPr>
        <p:txBody>
          <a:bodyPr/>
          <a:lstStyle/>
          <a:p>
            <a:pPr eaLnBrk="1" hangingPunct="1"/>
            <a:r>
              <a:rPr lang="en-US" sz="2800"/>
              <a:t>Remember from</a:t>
            </a:r>
          </a:p>
          <a:p>
            <a:pPr lvl="1" eaLnBrk="1" hangingPunct="1"/>
            <a:r>
              <a:rPr lang="en-US" sz="2400"/>
              <a:t>a stationary parcel of water there is a force that balances the weight of the parcel</a:t>
            </a:r>
          </a:p>
          <a:p>
            <a:pPr lvl="1" eaLnBrk="1" hangingPunct="1"/>
            <a:r>
              <a:rPr lang="en-US" sz="2400"/>
              <a:t>Forces that act in the x-direction (sideways) balance each other </a:t>
            </a:r>
          </a:p>
        </p:txBody>
      </p:sp>
      <p:grpSp>
        <p:nvGrpSpPr>
          <p:cNvPr id="3" name="Group 5"/>
          <p:cNvGrpSpPr>
            <a:grpSpLocks/>
          </p:cNvGrpSpPr>
          <p:nvPr/>
        </p:nvGrpSpPr>
        <p:grpSpPr bwMode="auto">
          <a:xfrm>
            <a:off x="5556251" y="2484438"/>
            <a:ext cx="2247900" cy="2578100"/>
            <a:chOff x="3596" y="1780"/>
            <a:chExt cx="1416" cy="1624"/>
          </a:xfrm>
        </p:grpSpPr>
        <p:sp>
          <p:nvSpPr>
            <p:cNvPr id="27683"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7684"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7662" name="AutoShape 8"/>
          <p:cNvSpPr>
            <a:spLocks noChangeArrowheads="1"/>
          </p:cNvSpPr>
          <p:nvPr/>
        </p:nvSpPr>
        <p:spPr bwMode="auto">
          <a:xfrm>
            <a:off x="5816601" y="29606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7663" name="Rectangle 9"/>
          <p:cNvSpPr>
            <a:spLocks noChangeArrowheads="1"/>
          </p:cNvSpPr>
          <p:nvPr/>
        </p:nvSpPr>
        <p:spPr bwMode="auto">
          <a:xfrm>
            <a:off x="5816601" y="29289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27664" name="Freeform 10"/>
          <p:cNvSpPr>
            <a:spLocks/>
          </p:cNvSpPr>
          <p:nvPr/>
        </p:nvSpPr>
        <p:spPr bwMode="auto">
          <a:xfrm>
            <a:off x="5689601" y="2478088"/>
            <a:ext cx="990600" cy="2520950"/>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5" name="Freeform 11"/>
          <p:cNvSpPr>
            <a:spLocks/>
          </p:cNvSpPr>
          <p:nvPr/>
        </p:nvSpPr>
        <p:spPr bwMode="auto">
          <a:xfrm flipH="1">
            <a:off x="6680201" y="2478088"/>
            <a:ext cx="990600" cy="2520950"/>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6" name="Rectangle 12"/>
          <p:cNvSpPr>
            <a:spLocks noChangeArrowheads="1"/>
          </p:cNvSpPr>
          <p:nvPr/>
        </p:nvSpPr>
        <p:spPr bwMode="auto">
          <a:xfrm>
            <a:off x="6419851" y="3271838"/>
            <a:ext cx="603250" cy="101600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67" name="Line 13"/>
          <p:cNvSpPr>
            <a:spLocks noChangeShapeType="1"/>
          </p:cNvSpPr>
          <p:nvPr/>
        </p:nvSpPr>
        <p:spPr bwMode="auto">
          <a:xfrm>
            <a:off x="6673851" y="2840038"/>
            <a:ext cx="6350" cy="4318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8" name="Line 14"/>
          <p:cNvSpPr>
            <a:spLocks noChangeShapeType="1"/>
          </p:cNvSpPr>
          <p:nvPr/>
        </p:nvSpPr>
        <p:spPr bwMode="auto">
          <a:xfrm>
            <a:off x="6527801" y="4287838"/>
            <a:ext cx="0" cy="3175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9" name="Line 15"/>
          <p:cNvSpPr>
            <a:spLocks noChangeShapeType="1"/>
          </p:cNvSpPr>
          <p:nvPr/>
        </p:nvSpPr>
        <p:spPr bwMode="auto">
          <a:xfrm flipV="1">
            <a:off x="6858001" y="4294188"/>
            <a:ext cx="6350" cy="5080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1" name="Text Box 17"/>
          <p:cNvSpPr txBox="1">
            <a:spLocks noChangeArrowheads="1"/>
          </p:cNvSpPr>
          <p:nvPr/>
        </p:nvSpPr>
        <p:spPr bwMode="auto">
          <a:xfrm>
            <a:off x="6054726" y="4540250"/>
            <a:ext cx="514350" cy="366713"/>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27673" name="Line 19"/>
          <p:cNvSpPr>
            <a:spLocks noChangeShapeType="1"/>
          </p:cNvSpPr>
          <p:nvPr/>
        </p:nvSpPr>
        <p:spPr bwMode="auto">
          <a:xfrm flipH="1" flipV="1">
            <a:off x="7002463" y="3851275"/>
            <a:ext cx="428625"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4" name="Line 20"/>
          <p:cNvSpPr>
            <a:spLocks noChangeShapeType="1"/>
          </p:cNvSpPr>
          <p:nvPr/>
        </p:nvSpPr>
        <p:spPr bwMode="auto">
          <a:xfrm flipV="1">
            <a:off x="5997576" y="3860800"/>
            <a:ext cx="428625"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5" name="Freeform 21"/>
          <p:cNvSpPr>
            <a:spLocks/>
          </p:cNvSpPr>
          <p:nvPr/>
        </p:nvSpPr>
        <p:spPr bwMode="auto">
          <a:xfrm rot="1156648">
            <a:off x="7404101" y="3208338"/>
            <a:ext cx="463550" cy="682625"/>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27676" name="Freeform 22"/>
          <p:cNvSpPr>
            <a:spLocks/>
          </p:cNvSpPr>
          <p:nvPr/>
        </p:nvSpPr>
        <p:spPr bwMode="auto">
          <a:xfrm rot="20443352" flipH="1">
            <a:off x="5654676" y="3217863"/>
            <a:ext cx="463550" cy="682625"/>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41E9E0-30C5-A6AC-CD35-8EE0380B3804}"/>
                  </a:ext>
                </a:extLst>
              </p:cNvPr>
              <p:cNvSpPr txBox="1"/>
              <p:nvPr/>
            </p:nvSpPr>
            <p:spPr>
              <a:xfrm>
                <a:off x="4882526" y="3044826"/>
                <a:ext cx="761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p:txBody>
          </p:sp>
        </mc:Choice>
        <mc:Fallback xmlns="">
          <p:sp>
            <p:nvSpPr>
              <p:cNvPr id="8" name="TextBox 7">
                <a:extLst>
                  <a:ext uri="{FF2B5EF4-FFF2-40B4-BE49-F238E27FC236}">
                    <a16:creationId xmlns:a16="http://schemas.microsoft.com/office/drawing/2014/main" id="{6841E9E0-30C5-A6AC-CD35-8EE0380B3804}"/>
                  </a:ext>
                </a:extLst>
              </p:cNvPr>
              <p:cNvSpPr txBox="1">
                <a:spLocks noRot="1" noChangeAspect="1" noMove="1" noResize="1" noEditPoints="1" noAdjustHandles="1" noChangeArrowheads="1" noChangeShapeType="1" noTextEdit="1"/>
              </p:cNvSpPr>
              <p:nvPr/>
            </p:nvSpPr>
            <p:spPr>
              <a:xfrm>
                <a:off x="4882526" y="3044826"/>
                <a:ext cx="761362" cy="276999"/>
              </a:xfrm>
              <a:prstGeom prst="rect">
                <a:avLst/>
              </a:prstGeom>
              <a:blipFill>
                <a:blip r:embed="rId2"/>
                <a:stretch>
                  <a:fillRect l="-8000" t="-23913" r="-46400"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7E5F5B-569B-0EFE-9A5C-BF7683F6CD30}"/>
                  </a:ext>
                </a:extLst>
              </p:cNvPr>
              <p:cNvSpPr txBox="1"/>
              <p:nvPr/>
            </p:nvSpPr>
            <p:spPr>
              <a:xfrm>
                <a:off x="6320229" y="2499249"/>
                <a:ext cx="7135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𝑡</m:t>
                          </m:r>
                        </m:sub>
                      </m:sSub>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9" name="TextBox 8">
                <a:extLst>
                  <a:ext uri="{FF2B5EF4-FFF2-40B4-BE49-F238E27FC236}">
                    <a16:creationId xmlns:a16="http://schemas.microsoft.com/office/drawing/2014/main" id="{0C7E5F5B-569B-0EFE-9A5C-BF7683F6CD30}"/>
                  </a:ext>
                </a:extLst>
              </p:cNvPr>
              <p:cNvSpPr txBox="1">
                <a:spLocks noRot="1" noChangeAspect="1" noMove="1" noResize="1" noEditPoints="1" noAdjustHandles="1" noChangeArrowheads="1" noChangeShapeType="1" noTextEdit="1"/>
              </p:cNvSpPr>
              <p:nvPr/>
            </p:nvSpPr>
            <p:spPr>
              <a:xfrm>
                <a:off x="6320229" y="2499249"/>
                <a:ext cx="713593" cy="276999"/>
              </a:xfrm>
              <a:prstGeom prst="rect">
                <a:avLst/>
              </a:prstGeom>
              <a:blipFill>
                <a:blip r:embed="rId3"/>
                <a:stretch>
                  <a:fillRect l="-1709" t="-26667" r="-4871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A7B10E-1276-CBD4-D0B8-3442437F913F}"/>
                  </a:ext>
                </a:extLst>
              </p:cNvPr>
              <p:cNvSpPr txBox="1"/>
              <p:nvPr/>
            </p:nvSpPr>
            <p:spPr>
              <a:xfrm>
                <a:off x="7985659" y="3096831"/>
                <a:ext cx="938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𝑚</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p:txBody>
          </p:sp>
        </mc:Choice>
        <mc:Fallback xmlns="">
          <p:sp>
            <p:nvSpPr>
              <p:cNvPr id="10" name="TextBox 9">
                <a:extLst>
                  <a:ext uri="{FF2B5EF4-FFF2-40B4-BE49-F238E27FC236}">
                    <a16:creationId xmlns:a16="http://schemas.microsoft.com/office/drawing/2014/main" id="{41A7B10E-1276-CBD4-D0B8-3442437F913F}"/>
                  </a:ext>
                </a:extLst>
              </p:cNvPr>
              <p:cNvSpPr txBox="1">
                <a:spLocks noRot="1" noChangeAspect="1" noMove="1" noResize="1" noEditPoints="1" noAdjustHandles="1" noChangeArrowheads="1" noChangeShapeType="1" noTextEdit="1"/>
              </p:cNvSpPr>
              <p:nvPr/>
            </p:nvSpPr>
            <p:spPr>
              <a:xfrm>
                <a:off x="7985659" y="3096831"/>
                <a:ext cx="938975" cy="276999"/>
              </a:xfrm>
              <a:prstGeom prst="rect">
                <a:avLst/>
              </a:prstGeom>
              <a:blipFill>
                <a:blip r:embed="rId4"/>
                <a:stretch>
                  <a:fillRect l="-1299" t="-24444" r="-370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4CCE7E-CD2B-4062-5EDC-B5756778423F}"/>
                  </a:ext>
                </a:extLst>
              </p:cNvPr>
              <p:cNvSpPr txBox="1"/>
              <p:nvPr/>
            </p:nvSpPr>
            <p:spPr>
              <a:xfrm>
                <a:off x="6918224" y="4550722"/>
                <a:ext cx="5677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𝑏</m:t>
                          </m:r>
                        </m:sub>
                      </m:sSub>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11" name="TextBox 10">
                <a:extLst>
                  <a:ext uri="{FF2B5EF4-FFF2-40B4-BE49-F238E27FC236}">
                    <a16:creationId xmlns:a16="http://schemas.microsoft.com/office/drawing/2014/main" id="{F34CCE7E-CD2B-4062-5EDC-B5756778423F}"/>
                  </a:ext>
                </a:extLst>
              </p:cNvPr>
              <p:cNvSpPr txBox="1">
                <a:spLocks noRot="1" noChangeAspect="1" noMove="1" noResize="1" noEditPoints="1" noAdjustHandles="1" noChangeArrowheads="1" noChangeShapeType="1" noTextEdit="1"/>
              </p:cNvSpPr>
              <p:nvPr/>
            </p:nvSpPr>
            <p:spPr>
              <a:xfrm>
                <a:off x="6918224" y="4550722"/>
                <a:ext cx="567720" cy="276999"/>
              </a:xfrm>
              <a:prstGeom prst="rect">
                <a:avLst/>
              </a:prstGeom>
              <a:blipFill>
                <a:blip r:embed="rId5"/>
                <a:stretch>
                  <a:fillRect l="-9677" t="-26667" r="-61290" b="-26667"/>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16</a:t>
            </a:fld>
            <a:endParaRPr lang="en-US"/>
          </a:p>
        </p:txBody>
      </p:sp>
      <p:sp>
        <p:nvSpPr>
          <p:cNvPr id="52227" name="Rectangle 2"/>
          <p:cNvSpPr>
            <a:spLocks noGrp="1" noChangeArrowheads="1"/>
          </p:cNvSpPr>
          <p:nvPr>
            <p:ph type="title"/>
          </p:nvPr>
        </p:nvSpPr>
        <p:spPr/>
        <p:txBody>
          <a:bodyPr/>
          <a:lstStyle/>
          <a:p>
            <a:pPr eaLnBrk="1" hangingPunct="1"/>
            <a:r>
              <a:rPr lang="en-US"/>
              <a:t>Question 123.5.3</a:t>
            </a:r>
          </a:p>
        </p:txBody>
      </p:sp>
      <p:sp>
        <p:nvSpPr>
          <p:cNvPr id="52228" name="Rectangle 3"/>
          <p:cNvSpPr>
            <a:spLocks noChangeArrowheads="1"/>
          </p:cNvSpPr>
          <p:nvPr/>
        </p:nvSpPr>
        <p:spPr bwMode="auto">
          <a:xfrm>
            <a:off x="485775" y="1600200"/>
            <a:ext cx="3759200" cy="4525963"/>
          </a:xfrm>
          <a:prstGeom prst="rect">
            <a:avLst/>
          </a:prstGeom>
          <a:noFill/>
          <a:ln w="9525">
            <a:noFill/>
            <a:miter lim="800000"/>
            <a:headEnd/>
            <a:tailEnd/>
          </a:ln>
        </p:spPr>
        <p:txBody>
          <a:bodyPr/>
          <a:lstStyle/>
          <a:p>
            <a:pPr marL="609600" indent="-609600">
              <a:lnSpc>
                <a:spcPct val="90000"/>
              </a:lnSpc>
              <a:spcBef>
                <a:spcPct val="20000"/>
              </a:spcBef>
            </a:pPr>
            <a:r>
              <a:rPr lang="en-US" sz="2000"/>
              <a:t>Take a beach ball sized parcel of water.  What happens if we replace the parcel with the beach ball?</a:t>
            </a:r>
          </a:p>
          <a:p>
            <a:pPr marL="990600" lvl="1" indent="-533400">
              <a:lnSpc>
                <a:spcPct val="90000"/>
              </a:lnSpc>
              <a:spcBef>
                <a:spcPct val="20000"/>
              </a:spcBef>
              <a:buFontTx/>
              <a:buAutoNum type="alphaLcParenR"/>
            </a:pPr>
            <a:r>
              <a:rPr lang="en-US"/>
              <a:t>The ball will rise because it is less dense than the water</a:t>
            </a:r>
          </a:p>
          <a:p>
            <a:pPr marL="990600" lvl="1" indent="-533400">
              <a:lnSpc>
                <a:spcPct val="90000"/>
              </a:lnSpc>
              <a:spcBef>
                <a:spcPct val="20000"/>
              </a:spcBef>
              <a:buFontTx/>
              <a:buAutoNum type="alphaLcParenR"/>
            </a:pPr>
            <a:r>
              <a:rPr lang="en-US"/>
              <a:t>The ball will rise because the buoyant force will be larger for the beach ball</a:t>
            </a:r>
          </a:p>
          <a:p>
            <a:pPr marL="990600" lvl="1" indent="-533400">
              <a:lnSpc>
                <a:spcPct val="90000"/>
              </a:lnSpc>
              <a:spcBef>
                <a:spcPct val="20000"/>
              </a:spcBef>
              <a:buFontTx/>
              <a:buAutoNum type="alphaLcParenR"/>
            </a:pPr>
            <a:r>
              <a:rPr lang="en-US"/>
              <a:t>The ball will rise because it’s surface area will be different than the parcel of water</a:t>
            </a:r>
          </a:p>
        </p:txBody>
      </p:sp>
      <p:grpSp>
        <p:nvGrpSpPr>
          <p:cNvPr id="52229" name="Group 22"/>
          <p:cNvGrpSpPr>
            <a:grpSpLocks/>
          </p:cNvGrpSpPr>
          <p:nvPr/>
        </p:nvGrpSpPr>
        <p:grpSpPr bwMode="auto">
          <a:xfrm>
            <a:off x="4324350" y="2506663"/>
            <a:ext cx="4195763" cy="3154362"/>
            <a:chOff x="2724" y="1579"/>
            <a:chExt cx="2643" cy="1987"/>
          </a:xfrm>
        </p:grpSpPr>
        <p:grpSp>
          <p:nvGrpSpPr>
            <p:cNvPr id="52230" name="Group 5"/>
            <p:cNvGrpSpPr>
              <a:grpSpLocks/>
            </p:cNvGrpSpPr>
            <p:nvPr/>
          </p:nvGrpSpPr>
          <p:grpSpPr bwMode="auto">
            <a:xfrm>
              <a:off x="3941" y="1579"/>
              <a:ext cx="1426" cy="1987"/>
              <a:chOff x="3593" y="1643"/>
              <a:chExt cx="1426" cy="1987"/>
            </a:xfrm>
          </p:grpSpPr>
          <p:sp>
            <p:nvSpPr>
              <p:cNvPr id="52238" name="Freeform 6"/>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52241"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52242"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2243" name="Line 11"/>
              <p:cNvSpPr>
                <a:spLocks noChangeShapeType="1"/>
              </p:cNvSpPr>
              <p:nvPr/>
            </p:nvSpPr>
            <p:spPr bwMode="auto">
              <a:xfrm flipH="1">
                <a:off x="4288" y="2606"/>
                <a:ext cx="0" cy="265"/>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4" name="Line 12"/>
              <p:cNvSpPr>
                <a:spLocks noChangeShapeType="1"/>
              </p:cNvSpPr>
              <p:nvPr/>
            </p:nvSpPr>
            <p:spPr bwMode="auto">
              <a:xfrm flipH="1" flipV="1">
                <a:off x="4284" y="2263"/>
                <a:ext cx="0" cy="311"/>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5"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52246"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52231" name="Group 15"/>
            <p:cNvGrpSpPr>
              <a:grpSpLocks/>
            </p:cNvGrpSpPr>
            <p:nvPr/>
          </p:nvGrpSpPr>
          <p:grpSpPr bwMode="auto">
            <a:xfrm rot="1590330">
              <a:off x="2724" y="2134"/>
              <a:ext cx="878" cy="86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2232" name="AutoShape 21"/>
            <p:cNvSpPr>
              <a:spLocks noChangeArrowheads="1"/>
            </p:cNvSpPr>
            <p:nvPr/>
          </p:nvSpPr>
          <p:spPr bwMode="auto">
            <a:xfrm>
              <a:off x="3675" y="2450"/>
              <a:ext cx="613" cy="275"/>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03422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17</a:t>
            </a:fld>
            <a:endParaRPr lang="en-US"/>
          </a:p>
        </p:txBody>
      </p:sp>
      <p:sp>
        <p:nvSpPr>
          <p:cNvPr id="52227" name="Rectangle 2"/>
          <p:cNvSpPr>
            <a:spLocks noGrp="1" noChangeArrowheads="1"/>
          </p:cNvSpPr>
          <p:nvPr>
            <p:ph type="title"/>
          </p:nvPr>
        </p:nvSpPr>
        <p:spPr/>
        <p:txBody>
          <a:bodyPr/>
          <a:lstStyle/>
          <a:p>
            <a:pPr eaLnBrk="1" hangingPunct="1"/>
            <a:r>
              <a:rPr lang="en-US" dirty="0"/>
              <a:t>Question 123.5.3.5</a:t>
            </a:r>
          </a:p>
        </p:txBody>
      </p:sp>
      <p:sp>
        <p:nvSpPr>
          <p:cNvPr id="52228" name="Rectangle 3"/>
          <p:cNvSpPr>
            <a:spLocks noChangeArrowheads="1"/>
          </p:cNvSpPr>
          <p:nvPr/>
        </p:nvSpPr>
        <p:spPr bwMode="auto">
          <a:xfrm>
            <a:off x="485774" y="1600200"/>
            <a:ext cx="5305426" cy="4525963"/>
          </a:xfrm>
          <a:prstGeom prst="rect">
            <a:avLst/>
          </a:prstGeom>
          <a:noFill/>
          <a:ln w="9525">
            <a:noFill/>
            <a:miter lim="800000"/>
            <a:headEnd/>
            <a:tailEnd/>
          </a:ln>
        </p:spPr>
        <p:txBody>
          <a:bodyPr/>
          <a:lstStyle/>
          <a:p>
            <a:pPr marL="609600" indent="-609600">
              <a:lnSpc>
                <a:spcPct val="90000"/>
              </a:lnSpc>
              <a:spcBef>
                <a:spcPct val="20000"/>
              </a:spcBef>
            </a:pPr>
            <a:r>
              <a:rPr lang="en-US" sz="2800" dirty="0"/>
              <a:t>We say that there is a buoyant force acting on the beach ball. What is the buoyant force?</a:t>
            </a:r>
          </a:p>
          <a:p>
            <a:pPr marL="990600" lvl="1" indent="-533400">
              <a:lnSpc>
                <a:spcPct val="90000"/>
              </a:lnSpc>
              <a:spcBef>
                <a:spcPct val="20000"/>
              </a:spcBef>
              <a:buFontTx/>
              <a:buAutoNum type="alphaLcParenR"/>
            </a:pPr>
            <a:r>
              <a:rPr lang="en-US" sz="2400" dirty="0"/>
              <a:t>It is the net force on the beach ball</a:t>
            </a:r>
          </a:p>
          <a:p>
            <a:pPr marL="990600" lvl="1" indent="-533400">
              <a:lnSpc>
                <a:spcPct val="90000"/>
              </a:lnSpc>
              <a:spcBef>
                <a:spcPct val="20000"/>
              </a:spcBef>
              <a:buFontTx/>
              <a:buAutoNum type="alphaLcParenR"/>
            </a:pPr>
            <a:r>
              <a:rPr lang="en-US" sz="2400" dirty="0"/>
              <a:t>It is the net force due to the water pressure acting on the beach ball</a:t>
            </a:r>
          </a:p>
          <a:p>
            <a:pPr marL="990600" lvl="1" indent="-533400">
              <a:lnSpc>
                <a:spcPct val="90000"/>
              </a:lnSpc>
              <a:spcBef>
                <a:spcPct val="20000"/>
              </a:spcBef>
              <a:buFontTx/>
              <a:buAutoNum type="alphaLcParenR"/>
            </a:pPr>
            <a:r>
              <a:rPr lang="en-US" sz="2400" dirty="0"/>
              <a:t>It is a force that makes things float at the surface</a:t>
            </a:r>
          </a:p>
          <a:p>
            <a:pPr marL="990600" lvl="1" indent="-533400">
              <a:lnSpc>
                <a:spcPct val="90000"/>
              </a:lnSpc>
              <a:spcBef>
                <a:spcPct val="20000"/>
              </a:spcBef>
              <a:buFontTx/>
              <a:buAutoNum type="alphaLcParenR"/>
            </a:pPr>
            <a:r>
              <a:rPr lang="en-US" sz="2400" dirty="0"/>
              <a:t>50</a:t>
            </a:r>
          </a:p>
        </p:txBody>
      </p:sp>
      <p:sp>
        <p:nvSpPr>
          <p:cNvPr id="52238" name="Freeform 6"/>
          <p:cNvSpPr>
            <a:spLocks/>
          </p:cNvSpPr>
          <p:nvPr/>
        </p:nvSpPr>
        <p:spPr bwMode="auto">
          <a:xfrm>
            <a:off x="6756627" y="2434092"/>
            <a:ext cx="2058988" cy="144462"/>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6589940" y="2569029"/>
            <a:ext cx="2220913" cy="3019425"/>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6575652" y="2438854"/>
            <a:ext cx="2263775" cy="15875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2231" name="Group 15"/>
          <p:cNvGrpSpPr>
            <a:grpSpLocks/>
          </p:cNvGrpSpPr>
          <p:nvPr/>
        </p:nvGrpSpPr>
        <p:grpSpPr bwMode="auto">
          <a:xfrm rot="1590330">
            <a:off x="6994979" y="3257096"/>
            <a:ext cx="1393825" cy="136525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51672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Winter 2007</a:t>
            </a:r>
          </a:p>
        </p:txBody>
      </p:sp>
      <p:sp>
        <p:nvSpPr>
          <p:cNvPr id="28675" name="Footer Placeholder 4"/>
          <p:cNvSpPr>
            <a:spLocks noGrp="1"/>
          </p:cNvSpPr>
          <p:nvPr>
            <p:ph type="ftr" sz="quarter" idx="11"/>
          </p:nvPr>
        </p:nvSpPr>
        <p:spPr>
          <a:noFill/>
        </p:spPr>
        <p:txBody>
          <a:bodyPr/>
          <a:lstStyle/>
          <a:p>
            <a:r>
              <a:rPr lang="en-US"/>
              <a:t>R. Todd Lines</a:t>
            </a:r>
          </a:p>
        </p:txBody>
      </p:sp>
      <p:sp>
        <p:nvSpPr>
          <p:cNvPr id="28676" name="Slide Number Placeholder 5"/>
          <p:cNvSpPr>
            <a:spLocks noGrp="1"/>
          </p:cNvSpPr>
          <p:nvPr>
            <p:ph type="sldNum" sz="quarter" idx="12"/>
          </p:nvPr>
        </p:nvSpPr>
        <p:spPr>
          <a:noFill/>
        </p:spPr>
        <p:txBody>
          <a:bodyPr/>
          <a:lstStyle/>
          <a:p>
            <a:fld id="{50846E30-7F84-4614-A11D-B720FDD20388}" type="slidenum">
              <a:rPr lang="en-US" smtClean="0"/>
              <a:pPr/>
              <a:t>18</a:t>
            </a:fld>
            <a:endParaRPr lang="en-US" dirty="0"/>
          </a:p>
        </p:txBody>
      </p:sp>
      <p:sp>
        <p:nvSpPr>
          <p:cNvPr id="28677" name="Rectangle 2"/>
          <p:cNvSpPr>
            <a:spLocks noGrp="1" noChangeArrowheads="1"/>
          </p:cNvSpPr>
          <p:nvPr>
            <p:ph type="title"/>
          </p:nvPr>
        </p:nvSpPr>
        <p:spPr/>
        <p:txBody>
          <a:bodyPr/>
          <a:lstStyle/>
          <a:p>
            <a:pPr eaLnBrk="1" hangingPunct="1"/>
            <a:r>
              <a:rPr lang="en-US"/>
              <a:t>Buoyant Forces</a:t>
            </a:r>
          </a:p>
        </p:txBody>
      </p:sp>
      <p:sp>
        <p:nvSpPr>
          <p:cNvPr id="28678" name="Rectangle 3"/>
          <p:cNvSpPr>
            <a:spLocks noGrp="1" noChangeArrowheads="1"/>
          </p:cNvSpPr>
          <p:nvPr>
            <p:ph type="body" idx="1"/>
          </p:nvPr>
        </p:nvSpPr>
        <p:spPr>
          <a:xfrm>
            <a:off x="485775" y="1600200"/>
            <a:ext cx="3759200" cy="4525963"/>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 name="Group 4"/>
          <p:cNvGrpSpPr>
            <a:grpSpLocks/>
          </p:cNvGrpSpPr>
          <p:nvPr/>
        </p:nvGrpSpPr>
        <p:grpSpPr bwMode="auto">
          <a:xfrm>
            <a:off x="4324350" y="2506663"/>
            <a:ext cx="4195763" cy="3154362"/>
            <a:chOff x="2724" y="1579"/>
            <a:chExt cx="2643" cy="1987"/>
          </a:xfrm>
        </p:grpSpPr>
        <p:grpSp>
          <p:nvGrpSpPr>
            <p:cNvPr id="3" name="Group 5"/>
            <p:cNvGrpSpPr>
              <a:grpSpLocks/>
            </p:cNvGrpSpPr>
            <p:nvPr/>
          </p:nvGrpSpPr>
          <p:grpSpPr bwMode="auto">
            <a:xfrm>
              <a:off x="3941" y="1579"/>
              <a:ext cx="1426" cy="1987"/>
              <a:chOff x="3593" y="1643"/>
              <a:chExt cx="1426" cy="1987"/>
            </a:xfrm>
          </p:grpSpPr>
          <p:sp>
            <p:nvSpPr>
              <p:cNvPr id="28687" name="Freeform 6"/>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28688"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28689"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28690"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28691"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2" name="Line 11"/>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3" name="Line 12"/>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4"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28695"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4" name="Group 15"/>
            <p:cNvGrpSpPr>
              <a:grpSpLocks/>
            </p:cNvGrpSpPr>
            <p:nvPr/>
          </p:nvGrpSpPr>
          <p:grpSpPr bwMode="auto">
            <a:xfrm rot="1590330">
              <a:off x="2724" y="2134"/>
              <a:ext cx="878" cy="860"/>
              <a:chOff x="2213" y="2234"/>
              <a:chExt cx="878" cy="860"/>
            </a:xfrm>
          </p:grpSpPr>
          <p:sp>
            <p:nvSpPr>
              <p:cNvPr id="28682"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683" name="Arc 17"/>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4" name="Arc 18"/>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28685" name="Arc 19"/>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6" name="Arc 20"/>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Date Placeholder 3"/>
          <p:cNvSpPr>
            <a:spLocks noGrp="1"/>
          </p:cNvSpPr>
          <p:nvPr>
            <p:ph type="dt" sz="quarter" idx="10"/>
          </p:nvPr>
        </p:nvSpPr>
        <p:spPr>
          <a:noFill/>
        </p:spPr>
        <p:txBody>
          <a:bodyPr/>
          <a:lstStyle/>
          <a:p>
            <a:r>
              <a:rPr lang="en-US"/>
              <a:t>Winter 2007</a:t>
            </a:r>
          </a:p>
        </p:txBody>
      </p:sp>
      <p:sp>
        <p:nvSpPr>
          <p:cNvPr id="8197" name="Footer Placeholder 4"/>
          <p:cNvSpPr>
            <a:spLocks noGrp="1"/>
          </p:cNvSpPr>
          <p:nvPr>
            <p:ph type="ftr" sz="quarter" idx="11"/>
          </p:nvPr>
        </p:nvSpPr>
        <p:spPr>
          <a:noFill/>
        </p:spPr>
        <p:txBody>
          <a:bodyPr/>
          <a:lstStyle/>
          <a:p>
            <a:r>
              <a:rPr lang="en-US"/>
              <a:t>R. Todd Lines</a:t>
            </a:r>
          </a:p>
        </p:txBody>
      </p:sp>
      <p:sp>
        <p:nvSpPr>
          <p:cNvPr id="8198" name="Slide Number Placeholder 5"/>
          <p:cNvSpPr>
            <a:spLocks noGrp="1"/>
          </p:cNvSpPr>
          <p:nvPr>
            <p:ph type="sldNum" sz="quarter" idx="12"/>
          </p:nvPr>
        </p:nvSpPr>
        <p:spPr>
          <a:noFill/>
        </p:spPr>
        <p:txBody>
          <a:bodyPr/>
          <a:lstStyle/>
          <a:p>
            <a:fld id="{4E954239-4440-40A6-A387-496219AC2410}" type="slidenum">
              <a:rPr lang="en-US" smtClean="0"/>
              <a:pPr/>
              <a:t>19</a:t>
            </a:fld>
            <a:endParaRPr lang="en-US"/>
          </a:p>
        </p:txBody>
      </p:sp>
      <p:sp>
        <p:nvSpPr>
          <p:cNvPr id="8199" name="Rectangle 2"/>
          <p:cNvSpPr>
            <a:spLocks noGrp="1" noChangeArrowheads="1"/>
          </p:cNvSpPr>
          <p:nvPr>
            <p:ph type="title"/>
          </p:nvPr>
        </p:nvSpPr>
        <p:spPr/>
        <p:txBody>
          <a:bodyPr/>
          <a:lstStyle/>
          <a:p>
            <a:pPr eaLnBrk="1" hangingPunct="1"/>
            <a:r>
              <a:rPr lang="en-US"/>
              <a:t>Archimedes’ Principle</a:t>
            </a:r>
          </a:p>
        </p:txBody>
      </p:sp>
      <p:sp>
        <p:nvSpPr>
          <p:cNvPr id="8200" name="AutoShape 3"/>
          <p:cNvSpPr>
            <a:spLocks noChangeArrowheads="1"/>
          </p:cNvSpPr>
          <p:nvPr/>
        </p:nvSpPr>
        <p:spPr bwMode="auto">
          <a:xfrm>
            <a:off x="522288" y="1539875"/>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magnitude of the buoyant force always equals the weight of the fluid displaced by the object</a:t>
            </a:r>
          </a:p>
        </p:txBody>
      </p:sp>
      <p:sp>
        <p:nvSpPr>
          <p:cNvPr id="8201" name="Line 4"/>
          <p:cNvSpPr>
            <a:spLocks noChangeShapeType="1"/>
          </p:cNvSpPr>
          <p:nvPr/>
        </p:nvSpPr>
        <p:spPr bwMode="auto">
          <a:xfrm flipH="1">
            <a:off x="6902450" y="3824288"/>
            <a:ext cx="215900" cy="0"/>
          </a:xfrm>
          <a:prstGeom prst="line">
            <a:avLst/>
          </a:prstGeom>
          <a:noFill/>
          <a:ln w="9525">
            <a:solidFill>
              <a:schemeClr val="tx1"/>
            </a:solidFill>
            <a:round/>
            <a:headEnd/>
            <a:tailEnd/>
          </a:ln>
        </p:spPr>
        <p:txBody>
          <a:bodyPr/>
          <a:lstStyle/>
          <a:p>
            <a:endParaRPr lang="en-US"/>
          </a:p>
        </p:txBody>
      </p:sp>
      <p:grpSp>
        <p:nvGrpSpPr>
          <p:cNvPr id="2" name="Group 5"/>
          <p:cNvGrpSpPr>
            <a:grpSpLocks/>
          </p:cNvGrpSpPr>
          <p:nvPr/>
        </p:nvGrpSpPr>
        <p:grpSpPr bwMode="auto">
          <a:xfrm>
            <a:off x="6332538" y="3024188"/>
            <a:ext cx="1900237" cy="2265362"/>
            <a:chOff x="3989" y="1959"/>
            <a:chExt cx="1416" cy="1628"/>
          </a:xfrm>
        </p:grpSpPr>
        <p:grpSp>
          <p:nvGrpSpPr>
            <p:cNvPr id="3" name="Group 6"/>
            <p:cNvGrpSpPr>
              <a:grpSpLocks/>
            </p:cNvGrpSpPr>
            <p:nvPr/>
          </p:nvGrpSpPr>
          <p:grpSpPr bwMode="auto">
            <a:xfrm>
              <a:off x="3989" y="1963"/>
              <a:ext cx="1416" cy="1624"/>
              <a:chOff x="3596" y="1780"/>
              <a:chExt cx="1416" cy="1624"/>
            </a:xfrm>
          </p:grpSpPr>
          <p:sp>
            <p:nvSpPr>
              <p:cNvPr id="8240"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41"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28" name="AutoShape 9"/>
            <p:cNvSpPr>
              <a:spLocks noChangeArrowheads="1"/>
            </p:cNvSpPr>
            <p:nvPr/>
          </p:nvSpPr>
          <p:spPr bwMode="auto">
            <a:xfrm>
              <a:off x="4153" y="2263"/>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29" name="Rectangle 10"/>
            <p:cNvSpPr>
              <a:spLocks noChangeArrowheads="1"/>
            </p:cNvSpPr>
            <p:nvPr/>
          </p:nvSpPr>
          <p:spPr bwMode="auto">
            <a:xfrm>
              <a:off x="4153" y="2243"/>
              <a:ext cx="1076" cy="248"/>
            </a:xfrm>
            <a:prstGeom prst="rect">
              <a:avLst/>
            </a:prstGeom>
            <a:solidFill>
              <a:schemeClr val="accent1"/>
            </a:solidFill>
            <a:ln w="9525">
              <a:noFill/>
              <a:miter lim="800000"/>
              <a:headEnd/>
              <a:tailEnd/>
            </a:ln>
          </p:spPr>
          <p:txBody>
            <a:bodyPr wrap="none" anchor="ctr"/>
            <a:lstStyle/>
            <a:p>
              <a:endParaRPr lang="en-US"/>
            </a:p>
          </p:txBody>
        </p:sp>
        <p:sp>
          <p:nvSpPr>
            <p:cNvPr id="8230" name="Freeform 11"/>
            <p:cNvSpPr>
              <a:spLocks/>
            </p:cNvSpPr>
            <p:nvPr/>
          </p:nvSpPr>
          <p:spPr bwMode="auto">
            <a:xfrm>
              <a:off x="4073"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1" name="Freeform 12"/>
            <p:cNvSpPr>
              <a:spLocks/>
            </p:cNvSpPr>
            <p:nvPr/>
          </p:nvSpPr>
          <p:spPr bwMode="auto">
            <a:xfrm flipH="1">
              <a:off x="4697"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2" name="Rectangle 13"/>
            <p:cNvSpPr>
              <a:spLocks noChangeArrowheads="1"/>
            </p:cNvSpPr>
            <p:nvPr/>
          </p:nvSpPr>
          <p:spPr bwMode="auto">
            <a:xfrm>
              <a:off x="4533" y="2459"/>
              <a:ext cx="380" cy="64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8233" name="Line 14"/>
            <p:cNvSpPr>
              <a:spLocks noChangeShapeType="1"/>
            </p:cNvSpPr>
            <p:nvPr/>
          </p:nvSpPr>
          <p:spPr bwMode="auto">
            <a:xfrm flipH="1">
              <a:off x="4353" y="3099"/>
              <a:ext cx="136" cy="0"/>
            </a:xfrm>
            <a:prstGeom prst="line">
              <a:avLst/>
            </a:prstGeom>
            <a:noFill/>
            <a:ln w="9525">
              <a:solidFill>
                <a:schemeClr val="tx1"/>
              </a:solidFill>
              <a:round/>
              <a:headEnd/>
              <a:tailEnd/>
            </a:ln>
          </p:spPr>
          <p:txBody>
            <a:bodyPr/>
            <a:lstStyle/>
            <a:p>
              <a:endParaRPr lang="en-US"/>
            </a:p>
          </p:txBody>
        </p:sp>
        <p:sp>
          <p:nvSpPr>
            <p:cNvPr id="8234" name="Line 15"/>
            <p:cNvSpPr>
              <a:spLocks noChangeShapeType="1"/>
            </p:cNvSpPr>
            <p:nvPr/>
          </p:nvSpPr>
          <p:spPr bwMode="auto">
            <a:xfrm>
              <a:off x="4340" y="2495"/>
              <a:ext cx="0" cy="588"/>
            </a:xfrm>
            <a:prstGeom prst="line">
              <a:avLst/>
            </a:prstGeom>
            <a:noFill/>
            <a:ln w="9525">
              <a:solidFill>
                <a:schemeClr val="tx1"/>
              </a:solidFill>
              <a:round/>
              <a:headEnd type="triangle" w="med" len="med"/>
              <a:tailEnd type="triangle" w="med" len="med"/>
            </a:ln>
          </p:spPr>
          <p:txBody>
            <a:bodyPr/>
            <a:lstStyle/>
            <a:p>
              <a:endParaRPr lang="en-US"/>
            </a:p>
          </p:txBody>
        </p:sp>
        <p:sp>
          <p:nvSpPr>
            <p:cNvPr id="8235" name="Line 16"/>
            <p:cNvSpPr>
              <a:spLocks noChangeShapeType="1"/>
            </p:cNvSpPr>
            <p:nvPr/>
          </p:nvSpPr>
          <p:spPr bwMode="auto">
            <a:xfrm>
              <a:off x="4729" y="3099"/>
              <a:ext cx="0" cy="200"/>
            </a:xfrm>
            <a:prstGeom prst="line">
              <a:avLst/>
            </a:prstGeom>
            <a:noFill/>
            <a:ln w="28575">
              <a:solidFill>
                <a:schemeClr val="tx2">
                  <a:lumMod val="50000"/>
                </a:schemeClr>
              </a:solidFill>
              <a:round/>
              <a:headEnd/>
              <a:tailEnd type="triangle" w="med" len="med"/>
            </a:ln>
          </p:spPr>
          <p:txBody>
            <a:bodyPr/>
            <a:lstStyle/>
            <a:p>
              <a:endParaRPr lang="en-US" dirty="0"/>
            </a:p>
          </p:txBody>
        </p:sp>
        <p:sp>
          <p:nvSpPr>
            <p:cNvPr id="8236" name="Line 17"/>
            <p:cNvSpPr>
              <a:spLocks noChangeShapeType="1"/>
            </p:cNvSpPr>
            <p:nvPr/>
          </p:nvSpPr>
          <p:spPr bwMode="auto">
            <a:xfrm flipV="1">
              <a:off x="4718" y="2244"/>
              <a:ext cx="4" cy="210"/>
            </a:xfrm>
            <a:prstGeom prst="line">
              <a:avLst/>
            </a:prstGeom>
            <a:noFill/>
            <a:ln w="28575">
              <a:solidFill>
                <a:schemeClr val="tx2">
                  <a:lumMod val="50000"/>
                </a:schemeClr>
              </a:solidFill>
              <a:round/>
              <a:headEnd/>
              <a:tailEnd type="triangle" w="med" len="med"/>
            </a:ln>
          </p:spPr>
          <p:txBody>
            <a:bodyPr/>
            <a:lstStyle/>
            <a:p>
              <a:endParaRPr lang="en-US"/>
            </a:p>
          </p:txBody>
        </p:sp>
        <p:sp>
          <p:nvSpPr>
            <p:cNvPr id="8237" name="Text Box 18"/>
            <p:cNvSpPr txBox="1">
              <a:spLocks noChangeArrowheads="1"/>
            </p:cNvSpPr>
            <p:nvPr/>
          </p:nvSpPr>
          <p:spPr bwMode="auto">
            <a:xfrm>
              <a:off x="4541" y="3268"/>
              <a:ext cx="294" cy="265"/>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8238" name="Rectangle 19"/>
            <p:cNvSpPr>
              <a:spLocks noChangeArrowheads="1"/>
            </p:cNvSpPr>
            <p:nvPr/>
          </p:nvSpPr>
          <p:spPr bwMode="auto">
            <a:xfrm>
              <a:off x="4743" y="2224"/>
              <a:ext cx="260" cy="263"/>
            </a:xfrm>
            <a:prstGeom prst="rect">
              <a:avLst/>
            </a:prstGeom>
            <a:noFill/>
            <a:ln w="9525">
              <a:noFill/>
              <a:miter lim="800000"/>
              <a:headEnd/>
              <a:tailEnd/>
            </a:ln>
          </p:spPr>
          <p:txBody>
            <a:bodyPr wrap="none">
              <a:spAutoFit/>
            </a:bodyPr>
            <a:lstStyle/>
            <a:p>
              <a:r>
                <a:rPr lang="en-US" b="1"/>
                <a:t>B</a:t>
              </a:r>
              <a:endParaRPr lang="en-US" b="1" i="1"/>
            </a:p>
          </p:txBody>
        </p:sp>
        <p:sp>
          <p:nvSpPr>
            <p:cNvPr id="8239" name="Text Box 20"/>
            <p:cNvSpPr txBox="1">
              <a:spLocks noChangeArrowheads="1"/>
            </p:cNvSpPr>
            <p:nvPr/>
          </p:nvSpPr>
          <p:spPr bwMode="auto">
            <a:xfrm>
              <a:off x="4242" y="2671"/>
              <a:ext cx="211" cy="219"/>
            </a:xfrm>
            <a:prstGeom prst="rect">
              <a:avLst/>
            </a:prstGeom>
            <a:solidFill>
              <a:schemeClr val="accent1"/>
            </a:solidFill>
            <a:ln w="9525">
              <a:noFill/>
              <a:miter lim="800000"/>
              <a:headEnd/>
              <a:tailEnd/>
            </a:ln>
          </p:spPr>
          <p:txBody>
            <a:bodyPr wrap="none">
              <a:spAutoFit/>
            </a:bodyPr>
            <a:lstStyle/>
            <a:p>
              <a:r>
                <a:rPr lang="en-US" sz="1400" i="1"/>
                <a:t>h</a:t>
              </a:r>
            </a:p>
          </p:txBody>
        </p:sp>
      </p:grpSp>
      <p:grpSp>
        <p:nvGrpSpPr>
          <p:cNvPr id="4" name="Group 21"/>
          <p:cNvGrpSpPr>
            <a:grpSpLocks/>
          </p:cNvGrpSpPr>
          <p:nvPr/>
        </p:nvGrpSpPr>
        <p:grpSpPr bwMode="auto">
          <a:xfrm>
            <a:off x="3635375" y="3009900"/>
            <a:ext cx="2074863" cy="2263775"/>
            <a:chOff x="2290" y="1950"/>
            <a:chExt cx="1307" cy="1426"/>
          </a:xfrm>
        </p:grpSpPr>
        <p:grpSp>
          <p:nvGrpSpPr>
            <p:cNvPr id="5" name="Group 22"/>
            <p:cNvGrpSpPr>
              <a:grpSpLocks/>
            </p:cNvGrpSpPr>
            <p:nvPr/>
          </p:nvGrpSpPr>
          <p:grpSpPr bwMode="auto">
            <a:xfrm>
              <a:off x="2290" y="1954"/>
              <a:ext cx="1307" cy="1422"/>
              <a:chOff x="3596" y="1780"/>
              <a:chExt cx="1416" cy="1624"/>
            </a:xfrm>
          </p:grpSpPr>
          <p:sp>
            <p:nvSpPr>
              <p:cNvPr id="8225"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26"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10" name="AutoShape 25"/>
            <p:cNvSpPr>
              <a:spLocks noChangeArrowheads="1"/>
            </p:cNvSpPr>
            <p:nvPr/>
          </p:nvSpPr>
          <p:spPr bwMode="auto">
            <a:xfrm>
              <a:off x="2441" y="2216"/>
              <a:ext cx="1005" cy="112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11" name="Rectangle 26"/>
            <p:cNvSpPr>
              <a:spLocks noChangeArrowheads="1"/>
            </p:cNvSpPr>
            <p:nvPr/>
          </p:nvSpPr>
          <p:spPr bwMode="auto">
            <a:xfrm>
              <a:off x="2441" y="2199"/>
              <a:ext cx="994" cy="217"/>
            </a:xfrm>
            <a:prstGeom prst="rect">
              <a:avLst/>
            </a:prstGeom>
            <a:solidFill>
              <a:schemeClr val="accent1"/>
            </a:solidFill>
            <a:ln w="9525">
              <a:noFill/>
              <a:miter lim="800000"/>
              <a:headEnd/>
              <a:tailEnd/>
            </a:ln>
          </p:spPr>
          <p:txBody>
            <a:bodyPr wrap="none" anchor="ctr"/>
            <a:lstStyle/>
            <a:p>
              <a:endParaRPr lang="en-US"/>
            </a:p>
          </p:txBody>
        </p:sp>
        <p:sp>
          <p:nvSpPr>
            <p:cNvPr id="8212" name="Freeform 27"/>
            <p:cNvSpPr>
              <a:spLocks/>
            </p:cNvSpPr>
            <p:nvPr/>
          </p:nvSpPr>
          <p:spPr bwMode="auto">
            <a:xfrm>
              <a:off x="2368" y="1950"/>
              <a:ext cx="576"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3" name="Freeform 28"/>
            <p:cNvSpPr>
              <a:spLocks/>
            </p:cNvSpPr>
            <p:nvPr/>
          </p:nvSpPr>
          <p:spPr bwMode="auto">
            <a:xfrm flipH="1">
              <a:off x="2944" y="1950"/>
              <a:ext cx="575"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4" name="Rectangle 29"/>
            <p:cNvSpPr>
              <a:spLocks noChangeArrowheads="1"/>
            </p:cNvSpPr>
            <p:nvPr/>
          </p:nvSpPr>
          <p:spPr bwMode="auto">
            <a:xfrm>
              <a:off x="2792" y="2388"/>
              <a:ext cx="351" cy="56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5" name="Line 30"/>
            <p:cNvSpPr>
              <a:spLocks noChangeShapeType="1"/>
            </p:cNvSpPr>
            <p:nvPr/>
          </p:nvSpPr>
          <p:spPr bwMode="auto">
            <a:xfrm flipH="1">
              <a:off x="2944" y="2254"/>
              <a:ext cx="4" cy="134"/>
            </a:xfrm>
            <a:prstGeom prst="line">
              <a:avLst/>
            </a:prstGeom>
            <a:noFill/>
            <a:ln w="28575">
              <a:solidFill>
                <a:schemeClr val="tx2">
                  <a:lumMod val="50000"/>
                </a:schemeClr>
              </a:solidFill>
              <a:round/>
              <a:headEnd/>
              <a:tailEnd type="triangle" w="med" len="med"/>
            </a:ln>
          </p:spPr>
          <p:txBody>
            <a:bodyPr/>
            <a:lstStyle/>
            <a:p>
              <a:endParaRPr lang="en-US"/>
            </a:p>
          </p:txBody>
        </p:sp>
        <p:sp>
          <p:nvSpPr>
            <p:cNvPr id="8216" name="Line 31"/>
            <p:cNvSpPr>
              <a:spLocks noChangeShapeType="1"/>
            </p:cNvSpPr>
            <p:nvPr/>
          </p:nvSpPr>
          <p:spPr bwMode="auto">
            <a:xfrm>
              <a:off x="2855" y="2949"/>
              <a:ext cx="0" cy="11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7" name="Line 32"/>
            <p:cNvSpPr>
              <a:spLocks noChangeShapeType="1"/>
            </p:cNvSpPr>
            <p:nvPr/>
          </p:nvSpPr>
          <p:spPr bwMode="auto">
            <a:xfrm flipV="1">
              <a:off x="3047" y="2952"/>
              <a:ext cx="4" cy="20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9" name="Text Box 34"/>
            <p:cNvSpPr txBox="1">
              <a:spLocks noChangeArrowheads="1"/>
            </p:cNvSpPr>
            <p:nvPr/>
          </p:nvSpPr>
          <p:spPr bwMode="auto">
            <a:xfrm>
              <a:off x="2580" y="3088"/>
              <a:ext cx="324" cy="231"/>
            </a:xfrm>
            <a:prstGeom prst="rect">
              <a:avLst/>
            </a:prstGeom>
            <a:noFill/>
            <a:ln w="9525">
              <a:noFill/>
              <a:miter lim="800000"/>
              <a:headEnd/>
              <a:tailEnd/>
            </a:ln>
          </p:spPr>
          <p:txBody>
            <a:bodyPr wrap="none">
              <a:spAutoFit/>
            </a:bodyPr>
            <a:lstStyle/>
            <a:p>
              <a:r>
                <a:rPr lang="en-US" i="1" dirty="0"/>
                <a:t>M</a:t>
              </a:r>
              <a:r>
                <a:rPr lang="en-US" b="1" i="1" dirty="0"/>
                <a:t>g</a:t>
              </a:r>
              <a:endParaRPr lang="en-US" b="1" i="1" dirty="0">
                <a:cs typeface="Arial" charset="0"/>
              </a:endParaRPr>
            </a:p>
          </p:txBody>
        </p:sp>
        <p:sp>
          <p:nvSpPr>
            <p:cNvPr id="8221" name="Line 36"/>
            <p:cNvSpPr>
              <a:spLocks noChangeShapeType="1"/>
            </p:cNvSpPr>
            <p:nvPr/>
          </p:nvSpPr>
          <p:spPr bwMode="auto">
            <a:xfrm flipH="1">
              <a:off x="2605" y="2938"/>
              <a:ext cx="125" cy="0"/>
            </a:xfrm>
            <a:prstGeom prst="line">
              <a:avLst/>
            </a:prstGeom>
            <a:noFill/>
            <a:ln w="9525">
              <a:solidFill>
                <a:schemeClr val="tx1"/>
              </a:solidFill>
              <a:round/>
              <a:headEnd/>
              <a:tailEnd/>
            </a:ln>
          </p:spPr>
          <p:txBody>
            <a:bodyPr/>
            <a:lstStyle/>
            <a:p>
              <a:endParaRPr lang="en-US"/>
            </a:p>
          </p:txBody>
        </p:sp>
        <p:sp>
          <p:nvSpPr>
            <p:cNvPr id="8222" name="Line 37"/>
            <p:cNvSpPr>
              <a:spLocks noChangeShapeType="1"/>
            </p:cNvSpPr>
            <p:nvPr/>
          </p:nvSpPr>
          <p:spPr bwMode="auto">
            <a:xfrm>
              <a:off x="2593" y="2409"/>
              <a:ext cx="0" cy="515"/>
            </a:xfrm>
            <a:prstGeom prst="line">
              <a:avLst/>
            </a:prstGeom>
            <a:noFill/>
            <a:ln w="9525">
              <a:solidFill>
                <a:schemeClr val="tx1"/>
              </a:solidFill>
              <a:round/>
              <a:headEnd type="triangle" w="med" len="med"/>
              <a:tailEnd type="triangle" w="med" len="med"/>
            </a:ln>
          </p:spPr>
          <p:txBody>
            <a:bodyPr/>
            <a:lstStyle/>
            <a:p>
              <a:endParaRPr lang="en-US"/>
            </a:p>
          </p:txBody>
        </p:sp>
        <p:sp>
          <p:nvSpPr>
            <p:cNvPr id="8223" name="Line 38"/>
            <p:cNvSpPr>
              <a:spLocks noChangeShapeType="1"/>
            </p:cNvSpPr>
            <p:nvPr/>
          </p:nvSpPr>
          <p:spPr bwMode="auto">
            <a:xfrm flipH="1">
              <a:off x="2600" y="2381"/>
              <a:ext cx="126" cy="0"/>
            </a:xfrm>
            <a:prstGeom prst="line">
              <a:avLst/>
            </a:prstGeom>
            <a:noFill/>
            <a:ln w="9525">
              <a:solidFill>
                <a:schemeClr val="tx1"/>
              </a:solidFill>
              <a:round/>
              <a:headEnd/>
              <a:tailEnd/>
            </a:ln>
          </p:spPr>
          <p:txBody>
            <a:bodyPr/>
            <a:lstStyle/>
            <a:p>
              <a:endParaRPr lang="en-US"/>
            </a:p>
          </p:txBody>
        </p:sp>
        <p:sp>
          <p:nvSpPr>
            <p:cNvPr id="8224" name="Text Box 39"/>
            <p:cNvSpPr txBox="1">
              <a:spLocks noChangeArrowheads="1"/>
            </p:cNvSpPr>
            <p:nvPr/>
          </p:nvSpPr>
          <p:spPr bwMode="auto">
            <a:xfrm>
              <a:off x="2502" y="2563"/>
              <a:ext cx="178" cy="192"/>
            </a:xfrm>
            <a:prstGeom prst="rect">
              <a:avLst/>
            </a:prstGeom>
            <a:solidFill>
              <a:schemeClr val="accent1"/>
            </a:solidFill>
            <a:ln w="9525">
              <a:noFill/>
              <a:miter lim="800000"/>
              <a:headEnd/>
              <a:tailEnd/>
            </a:ln>
          </p:spPr>
          <p:txBody>
            <a:bodyPr wrap="none">
              <a:spAutoFit/>
            </a:bodyPr>
            <a:lstStyle/>
            <a:p>
              <a:r>
                <a:rPr lang="en-US" sz="1400" i="1"/>
                <a:t>h</a:t>
              </a:r>
            </a:p>
          </p:txBody>
        </p:sp>
      </p:grpSp>
      <p:sp>
        <p:nvSpPr>
          <p:cNvPr id="8204" name="AutoShape 40"/>
          <p:cNvSpPr>
            <a:spLocks noChangeArrowheads="1"/>
          </p:cNvSpPr>
          <p:nvPr/>
        </p:nvSpPr>
        <p:spPr bwMode="auto">
          <a:xfrm>
            <a:off x="5951538" y="4108450"/>
            <a:ext cx="347662" cy="5381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194" name="Object 41"/>
          <p:cNvGraphicFramePr>
            <a:graphicFrameLocks noGrp="1" noChangeAspect="1"/>
          </p:cNvGraphicFramePr>
          <p:nvPr>
            <p:ph idx="1"/>
          </p:nvPr>
        </p:nvGraphicFramePr>
        <p:xfrm>
          <a:off x="1016000" y="2940050"/>
          <a:ext cx="1246188" cy="307975"/>
        </p:xfrm>
        <a:graphic>
          <a:graphicData uri="http://schemas.openxmlformats.org/presentationml/2006/ole">
            <mc:AlternateContent xmlns:mc="http://schemas.openxmlformats.org/markup-compatibility/2006">
              <mc:Choice xmlns:v="urn:schemas-microsoft-com:vml" Requires="v">
                <p:oleObj name="Equation" r:id="rId2" imgW="927000" imgH="228600" progId="Equation.3">
                  <p:embed/>
                </p:oleObj>
              </mc:Choice>
              <mc:Fallback>
                <p:oleObj name="Equation" r:id="rId2" imgW="927000" imgH="228600" progId="Equation.3">
                  <p:embed/>
                  <p:pic>
                    <p:nvPicPr>
                      <p:cNvPr id="8194"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940050"/>
                        <a:ext cx="12461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Text Box 42"/>
          <p:cNvSpPr txBox="1">
            <a:spLocks noChangeArrowheads="1"/>
          </p:cNvSpPr>
          <p:nvPr/>
        </p:nvSpPr>
        <p:spPr bwMode="auto">
          <a:xfrm>
            <a:off x="517525" y="2505075"/>
            <a:ext cx="1276350" cy="366713"/>
          </a:xfrm>
          <a:prstGeom prst="rect">
            <a:avLst/>
          </a:prstGeom>
          <a:noFill/>
          <a:ln w="9525">
            <a:noFill/>
            <a:miter lim="800000"/>
            <a:headEnd/>
            <a:tailEnd/>
          </a:ln>
        </p:spPr>
        <p:txBody>
          <a:bodyPr wrap="none">
            <a:spAutoFit/>
          </a:bodyPr>
          <a:lstStyle/>
          <a:p>
            <a:r>
              <a:rPr lang="en-US"/>
              <a:t>For a cube</a:t>
            </a:r>
          </a:p>
        </p:txBody>
      </p:sp>
      <p:sp>
        <p:nvSpPr>
          <p:cNvPr id="8206" name="Text Box 43"/>
          <p:cNvSpPr txBox="1">
            <a:spLocks noChangeArrowheads="1"/>
          </p:cNvSpPr>
          <p:nvPr/>
        </p:nvSpPr>
        <p:spPr bwMode="auto">
          <a:xfrm>
            <a:off x="511175" y="3224213"/>
            <a:ext cx="2432050" cy="915987"/>
          </a:xfrm>
          <a:prstGeom prst="rect">
            <a:avLst/>
          </a:prstGeom>
          <a:noFill/>
          <a:ln w="9525">
            <a:noFill/>
            <a:miter lim="800000"/>
            <a:headEnd/>
            <a:tailEnd/>
          </a:ln>
        </p:spPr>
        <p:txBody>
          <a:bodyPr>
            <a:spAutoFit/>
          </a:bodyPr>
          <a:lstStyle/>
          <a:p>
            <a:r>
              <a:rPr lang="en-US"/>
              <a:t>We know the force for a cube shaped parcel  of water</a:t>
            </a:r>
          </a:p>
        </p:txBody>
      </p:sp>
      <p:graphicFrame>
        <p:nvGraphicFramePr>
          <p:cNvPr id="8195" name="Object 44"/>
          <p:cNvGraphicFramePr>
            <a:graphicFrameLocks noChangeAspect="1"/>
          </p:cNvGraphicFramePr>
          <p:nvPr/>
        </p:nvGraphicFramePr>
        <p:xfrm>
          <a:off x="1187450" y="4178300"/>
          <a:ext cx="798513" cy="312738"/>
        </p:xfrm>
        <a:graphic>
          <a:graphicData uri="http://schemas.openxmlformats.org/presentationml/2006/ole">
            <mc:AlternateContent xmlns:mc="http://schemas.openxmlformats.org/markup-compatibility/2006">
              <mc:Choice xmlns:v="urn:schemas-microsoft-com:vml" Requires="v">
                <p:oleObj name="Equation" r:id="rId4" imgW="520560" imgH="203040" progId="Equation.3">
                  <p:embed/>
                </p:oleObj>
              </mc:Choice>
              <mc:Fallback>
                <p:oleObj name="Equation" r:id="rId4" imgW="520560" imgH="203040" progId="Equation.3">
                  <p:embed/>
                  <p:pic>
                    <p:nvPicPr>
                      <p:cNvPr id="8195"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178300"/>
                        <a:ext cx="798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Text Box 45"/>
          <p:cNvSpPr txBox="1">
            <a:spLocks noChangeArrowheads="1"/>
          </p:cNvSpPr>
          <p:nvPr/>
        </p:nvSpPr>
        <p:spPr bwMode="auto">
          <a:xfrm>
            <a:off x="560388" y="4483100"/>
            <a:ext cx="3184525" cy="641350"/>
          </a:xfrm>
          <a:prstGeom prst="rect">
            <a:avLst/>
          </a:prstGeom>
          <a:noFill/>
          <a:ln w="9525">
            <a:noFill/>
            <a:miter lim="800000"/>
            <a:headEnd/>
            <a:tailEnd/>
          </a:ln>
        </p:spPr>
        <p:txBody>
          <a:bodyPr>
            <a:spAutoFit/>
          </a:bodyPr>
          <a:lstStyle/>
          <a:p>
            <a:r>
              <a:rPr lang="en-US"/>
              <a:t>Where M is the mass of the parcel of water</a:t>
            </a:r>
          </a:p>
        </p:txBody>
      </p:sp>
      <p:sp>
        <p:nvSpPr>
          <p:cNvPr id="8208" name="Text Box 46"/>
          <p:cNvSpPr txBox="1">
            <a:spLocks noChangeArrowheads="1"/>
          </p:cNvSpPr>
          <p:nvPr/>
        </p:nvSpPr>
        <p:spPr bwMode="auto">
          <a:xfrm>
            <a:off x="511175" y="5208588"/>
            <a:ext cx="7596188" cy="915987"/>
          </a:xfrm>
          <a:prstGeom prst="rect">
            <a:avLst/>
          </a:prstGeom>
          <a:noFill/>
          <a:ln w="9525">
            <a:noFill/>
            <a:miter lim="800000"/>
            <a:headEnd/>
            <a:tailEnd/>
          </a:ln>
        </p:spPr>
        <p:txBody>
          <a:bodyPr>
            <a:spAutoFit/>
          </a:bodyPr>
          <a:lstStyle/>
          <a:p>
            <a:endParaRPr lang="en-US"/>
          </a:p>
          <a:p>
            <a:r>
              <a:rPr lang="en-US"/>
              <a:t>By replacing the cube of water with a cube of another material, we have not changed the forces acting on the cube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93F64F-F1DB-C5A2-F18D-7A7A706E07FA}"/>
                  </a:ext>
                </a:extLst>
              </p:cNvPr>
              <p:cNvSpPr txBox="1"/>
              <p:nvPr/>
            </p:nvSpPr>
            <p:spPr>
              <a:xfrm>
                <a:off x="4224381" y="3233400"/>
                <a:ext cx="946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m:t>
                          </m:r>
                          <m:r>
                            <a:rPr lang="en-US" sz="1400" b="0" i="1" smtClean="0">
                              <a:latin typeface="Cambria Math" panose="02040503050406030204" pitchFamily="18" charset="0"/>
                            </a:rPr>
                            <m:t>𝑃</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oMath>
                  </m:oMathPara>
                </a14:m>
                <a:endParaRPr lang="en-US" sz="1400" dirty="0"/>
              </a:p>
            </p:txBody>
          </p:sp>
        </mc:Choice>
        <mc:Fallback xmlns="">
          <p:sp>
            <p:nvSpPr>
              <p:cNvPr id="6" name="TextBox 5">
                <a:extLst>
                  <a:ext uri="{FF2B5EF4-FFF2-40B4-BE49-F238E27FC236}">
                    <a16:creationId xmlns:a16="http://schemas.microsoft.com/office/drawing/2014/main" id="{B393F64F-F1DB-C5A2-F18D-7A7A706E07FA}"/>
                  </a:ext>
                </a:extLst>
              </p:cNvPr>
              <p:cNvSpPr txBox="1">
                <a:spLocks noRot="1" noChangeAspect="1" noMove="1" noResize="1" noEditPoints="1" noAdjustHandles="1" noChangeArrowheads="1" noChangeShapeType="1" noTextEdit="1"/>
              </p:cNvSpPr>
              <p:nvPr/>
            </p:nvSpPr>
            <p:spPr>
              <a:xfrm>
                <a:off x="4224381" y="3233400"/>
                <a:ext cx="946798" cy="215444"/>
              </a:xfrm>
              <a:prstGeom prst="rect">
                <a:avLst/>
              </a:prstGeom>
              <a:blipFill>
                <a:blip r:embed="rId6"/>
                <a:stretch>
                  <a:fillRect l="-3871" t="-13889" r="-26452"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D4AFAB-1868-9E8F-F08E-E373E53E2E96}"/>
                  </a:ext>
                </a:extLst>
              </p:cNvPr>
              <p:cNvSpPr txBox="1"/>
              <p:nvPr/>
            </p:nvSpPr>
            <p:spPr>
              <a:xfrm>
                <a:off x="4649584" y="4922468"/>
                <a:ext cx="73558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𝐹</m:t>
                              </m:r>
                            </m:e>
                            <m:sub>
                              <m:r>
                                <a:rPr lang="en-US" sz="1200" b="0" i="1" smtClean="0">
                                  <a:latin typeface="Cambria Math" panose="02040503050406030204" pitchFamily="18" charset="0"/>
                                </a:rPr>
                                <m:t>𝑏</m:t>
                              </m:r>
                            </m:sub>
                          </m:sSub>
                          <m:r>
                            <a:rPr lang="en-US" sz="1200" b="0" i="1" smtClean="0">
                              <a:latin typeface="Cambria Math" panose="02040503050406030204" pitchFamily="18" charset="0"/>
                            </a:rPr>
                            <m:t>=</m:t>
                          </m:r>
                          <m:r>
                            <a:rPr lang="en-US" sz="1200" b="0" i="1" smtClean="0">
                              <a:latin typeface="Cambria Math" panose="02040503050406030204" pitchFamily="18" charset="0"/>
                            </a:rPr>
                            <m:t>𝑃</m:t>
                          </m:r>
                        </m:e>
                        <m:sub>
                          <m:r>
                            <a:rPr lang="en-US" sz="1200" b="0" i="1" smtClean="0">
                              <a:latin typeface="Cambria Math" panose="02040503050406030204" pitchFamily="18" charset="0"/>
                            </a:rPr>
                            <m:t>𝑏</m:t>
                          </m:r>
                        </m:sub>
                      </m:sSub>
                      <m:r>
                        <a:rPr lang="en-US" sz="1200" b="0" i="1" smtClean="0">
                          <a:latin typeface="Cambria Math" panose="02040503050406030204" pitchFamily="18" charset="0"/>
                        </a:rPr>
                        <m:t>𝐴</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𝑦</m:t>
                          </m:r>
                        </m:e>
                      </m:acc>
                    </m:oMath>
                  </m:oMathPara>
                </a14:m>
                <a:endParaRPr lang="en-US" sz="1200" dirty="0"/>
              </a:p>
            </p:txBody>
          </p:sp>
        </mc:Choice>
        <mc:Fallback xmlns="">
          <p:sp>
            <p:nvSpPr>
              <p:cNvPr id="7" name="TextBox 6">
                <a:extLst>
                  <a:ext uri="{FF2B5EF4-FFF2-40B4-BE49-F238E27FC236}">
                    <a16:creationId xmlns:a16="http://schemas.microsoft.com/office/drawing/2014/main" id="{8AD4AFAB-1868-9E8F-F08E-E373E53E2E96}"/>
                  </a:ext>
                </a:extLst>
              </p:cNvPr>
              <p:cNvSpPr txBox="1">
                <a:spLocks noRot="1" noChangeAspect="1" noMove="1" noResize="1" noEditPoints="1" noAdjustHandles="1" noChangeArrowheads="1" noChangeShapeType="1" noTextEdit="1"/>
              </p:cNvSpPr>
              <p:nvPr/>
            </p:nvSpPr>
            <p:spPr>
              <a:xfrm>
                <a:off x="4649584" y="4922468"/>
                <a:ext cx="735586" cy="184666"/>
              </a:xfrm>
              <a:prstGeom prst="rect">
                <a:avLst/>
              </a:prstGeom>
              <a:blipFill>
                <a:blip r:embed="rId7"/>
                <a:stretch>
                  <a:fillRect l="-5000" t="-22581" r="-33333" b="-19355"/>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9DDF-7D95-D664-6837-326D7A2959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ABE585-166D-CA51-059F-FB46ED45A390}"/>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1E00BC2-BAFD-8F8C-14D4-736FBDEAF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576263"/>
            <a:ext cx="7115175"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38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Date Placeholder 3"/>
          <p:cNvSpPr>
            <a:spLocks noGrp="1"/>
          </p:cNvSpPr>
          <p:nvPr>
            <p:ph type="dt" sz="quarter" idx="10"/>
          </p:nvPr>
        </p:nvSpPr>
        <p:spPr>
          <a:noFill/>
        </p:spPr>
        <p:txBody>
          <a:bodyPr/>
          <a:lstStyle/>
          <a:p>
            <a:r>
              <a:rPr lang="en-US"/>
              <a:t>Winter 2007</a:t>
            </a:r>
          </a:p>
        </p:txBody>
      </p:sp>
      <p:sp>
        <p:nvSpPr>
          <p:cNvPr id="9222" name="Footer Placeholder 4"/>
          <p:cNvSpPr>
            <a:spLocks noGrp="1"/>
          </p:cNvSpPr>
          <p:nvPr>
            <p:ph type="ftr" sz="quarter" idx="11"/>
          </p:nvPr>
        </p:nvSpPr>
        <p:spPr>
          <a:noFill/>
        </p:spPr>
        <p:txBody>
          <a:bodyPr/>
          <a:lstStyle/>
          <a:p>
            <a:r>
              <a:rPr lang="en-US"/>
              <a:t>R. Todd Lines</a:t>
            </a:r>
          </a:p>
        </p:txBody>
      </p:sp>
      <p:sp>
        <p:nvSpPr>
          <p:cNvPr id="9223" name="Slide Number Placeholder 5"/>
          <p:cNvSpPr>
            <a:spLocks noGrp="1"/>
          </p:cNvSpPr>
          <p:nvPr>
            <p:ph type="sldNum" sz="quarter" idx="12"/>
          </p:nvPr>
        </p:nvSpPr>
        <p:spPr>
          <a:noFill/>
        </p:spPr>
        <p:txBody>
          <a:bodyPr/>
          <a:lstStyle/>
          <a:p>
            <a:fld id="{28A214C6-D933-4EF9-81EA-C6A7E6B29911}" type="slidenum">
              <a:rPr lang="en-US" smtClean="0"/>
              <a:pPr/>
              <a:t>20</a:t>
            </a:fld>
            <a:endParaRPr lang="en-US"/>
          </a:p>
        </p:txBody>
      </p:sp>
      <p:sp>
        <p:nvSpPr>
          <p:cNvPr id="9224" name="Rectangle 2"/>
          <p:cNvSpPr>
            <a:spLocks noGrp="1" noChangeArrowheads="1"/>
          </p:cNvSpPr>
          <p:nvPr>
            <p:ph type="title"/>
          </p:nvPr>
        </p:nvSpPr>
        <p:spPr/>
        <p:txBody>
          <a:bodyPr/>
          <a:lstStyle/>
          <a:p>
            <a:pPr eaLnBrk="1" hangingPunct="1"/>
            <a:r>
              <a:rPr lang="en-US" sz="3200"/>
              <a:t>Case1: Totally Submerged Object</a:t>
            </a:r>
          </a:p>
        </p:txBody>
      </p:sp>
      <p:graphicFrame>
        <p:nvGraphicFramePr>
          <p:cNvPr id="9218" name="Object 3"/>
          <p:cNvGraphicFramePr>
            <a:graphicFrameLocks noGrp="1" noChangeAspect="1"/>
          </p:cNvGraphicFramePr>
          <p:nvPr>
            <p:ph idx="1"/>
          </p:nvPr>
        </p:nvGraphicFramePr>
        <p:xfrm>
          <a:off x="588963" y="1898650"/>
          <a:ext cx="2444750" cy="360363"/>
        </p:xfrm>
        <a:graphic>
          <a:graphicData uri="http://schemas.openxmlformats.org/presentationml/2006/ole">
            <mc:AlternateContent xmlns:mc="http://schemas.openxmlformats.org/markup-compatibility/2006">
              <mc:Choice xmlns:v="urn:schemas-microsoft-com:vml" Requires="v">
                <p:oleObj name="Equation" r:id="rId2" imgW="1638000" imgH="241200" progId="Equation.3">
                  <p:embed/>
                </p:oleObj>
              </mc:Choice>
              <mc:Fallback>
                <p:oleObj name="Equation" r:id="rId2" imgW="1638000" imgH="2412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898650"/>
                        <a:ext cx="2444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089650" y="2487613"/>
            <a:ext cx="1900238" cy="2259012"/>
            <a:chOff x="3596" y="1780"/>
            <a:chExt cx="1416" cy="1624"/>
          </a:xfrm>
        </p:grpSpPr>
        <p:sp>
          <p:nvSpPr>
            <p:cNvPr id="9245" name="Freeform 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9246" name="Freeform 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9226" name="AutoShape 7"/>
          <p:cNvSpPr>
            <a:spLocks noChangeArrowheads="1"/>
          </p:cNvSpPr>
          <p:nvPr/>
        </p:nvSpPr>
        <p:spPr bwMode="auto">
          <a:xfrm>
            <a:off x="6310313" y="2903538"/>
            <a:ext cx="1458912" cy="1792287"/>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9227" name="Rectangle 8"/>
          <p:cNvSpPr>
            <a:spLocks noChangeArrowheads="1"/>
          </p:cNvSpPr>
          <p:nvPr/>
        </p:nvSpPr>
        <p:spPr bwMode="auto">
          <a:xfrm>
            <a:off x="6310313" y="2876550"/>
            <a:ext cx="1443037" cy="344488"/>
          </a:xfrm>
          <a:prstGeom prst="rect">
            <a:avLst/>
          </a:prstGeom>
          <a:solidFill>
            <a:schemeClr val="accent1"/>
          </a:solidFill>
          <a:ln w="9525">
            <a:noFill/>
            <a:miter lim="800000"/>
            <a:headEnd/>
            <a:tailEnd/>
          </a:ln>
        </p:spPr>
        <p:txBody>
          <a:bodyPr wrap="none" anchor="ctr"/>
          <a:lstStyle/>
          <a:p>
            <a:endParaRPr lang="en-US"/>
          </a:p>
        </p:txBody>
      </p:sp>
      <p:sp>
        <p:nvSpPr>
          <p:cNvPr id="9228" name="Freeform 9"/>
          <p:cNvSpPr>
            <a:spLocks/>
          </p:cNvSpPr>
          <p:nvPr/>
        </p:nvSpPr>
        <p:spPr bwMode="auto">
          <a:xfrm>
            <a:off x="6202363" y="2481263"/>
            <a:ext cx="838200" cy="2209800"/>
          </a:xfrm>
          <a:custGeom>
            <a:avLst/>
            <a:gdLst>
              <a:gd name="T0" fmla="*/ 0 w 624"/>
              <a:gd name="T1" fmla="*/ 0 h 1588"/>
              <a:gd name="T2" fmla="*/ 59104 w 624"/>
              <a:gd name="T3" fmla="*/ 22265 h 1588"/>
              <a:gd name="T4" fmla="*/ 85969 w 624"/>
              <a:gd name="T5" fmla="*/ 77927 h 1588"/>
              <a:gd name="T6" fmla="*/ 107462 w 624"/>
              <a:gd name="T7" fmla="*/ 200385 h 1588"/>
              <a:gd name="T8" fmla="*/ 118208 w 624"/>
              <a:gd name="T9" fmla="*/ 584456 h 1588"/>
              <a:gd name="T10" fmla="*/ 112835 w 624"/>
              <a:gd name="T11" fmla="*/ 1230141 h 1588"/>
              <a:gd name="T12" fmla="*/ 112835 w 624"/>
              <a:gd name="T13" fmla="*/ 1753368 h 1588"/>
              <a:gd name="T14" fmla="*/ 123581 w 624"/>
              <a:gd name="T15" fmla="*/ 2009415 h 1588"/>
              <a:gd name="T16" fmla="*/ 166565 w 624"/>
              <a:gd name="T17" fmla="*/ 2098475 h 1588"/>
              <a:gd name="T18" fmla="*/ 231042 w 624"/>
              <a:gd name="T19" fmla="*/ 2159704 h 1588"/>
              <a:gd name="T20" fmla="*/ 327758 w 624"/>
              <a:gd name="T21" fmla="*/ 2209800 h 1588"/>
              <a:gd name="T22" fmla="*/ 510442 w 624"/>
              <a:gd name="T23" fmla="*/ 2209800 h 1588"/>
              <a:gd name="T24" fmla="*/ 784469 w 624"/>
              <a:gd name="T25" fmla="*/ 2209800 h 1588"/>
              <a:gd name="T26" fmla="*/ 838200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29" name="Freeform 10"/>
          <p:cNvSpPr>
            <a:spLocks/>
          </p:cNvSpPr>
          <p:nvPr/>
        </p:nvSpPr>
        <p:spPr bwMode="auto">
          <a:xfrm flipH="1">
            <a:off x="7040563" y="2481263"/>
            <a:ext cx="836612" cy="2209800"/>
          </a:xfrm>
          <a:custGeom>
            <a:avLst/>
            <a:gdLst>
              <a:gd name="T0" fmla="*/ 0 w 624"/>
              <a:gd name="T1" fmla="*/ 0 h 1588"/>
              <a:gd name="T2" fmla="*/ 58992 w 624"/>
              <a:gd name="T3" fmla="*/ 22265 h 1588"/>
              <a:gd name="T4" fmla="*/ 85806 w 624"/>
              <a:gd name="T5" fmla="*/ 77927 h 1588"/>
              <a:gd name="T6" fmla="*/ 107258 w 624"/>
              <a:gd name="T7" fmla="*/ 200385 h 1588"/>
              <a:gd name="T8" fmla="*/ 117984 w 624"/>
              <a:gd name="T9" fmla="*/ 584456 h 1588"/>
              <a:gd name="T10" fmla="*/ 112621 w 624"/>
              <a:gd name="T11" fmla="*/ 1230141 h 1588"/>
              <a:gd name="T12" fmla="*/ 112621 w 624"/>
              <a:gd name="T13" fmla="*/ 1753368 h 1588"/>
              <a:gd name="T14" fmla="*/ 123347 w 624"/>
              <a:gd name="T15" fmla="*/ 2009415 h 1588"/>
              <a:gd name="T16" fmla="*/ 166250 w 624"/>
              <a:gd name="T17" fmla="*/ 2098475 h 1588"/>
              <a:gd name="T18" fmla="*/ 230605 w 624"/>
              <a:gd name="T19" fmla="*/ 2159704 h 1588"/>
              <a:gd name="T20" fmla="*/ 327137 w 624"/>
              <a:gd name="T21" fmla="*/ 2209800 h 1588"/>
              <a:gd name="T22" fmla="*/ 509475 w 624"/>
              <a:gd name="T23" fmla="*/ 2209800 h 1588"/>
              <a:gd name="T24" fmla="*/ 782983 w 624"/>
              <a:gd name="T25" fmla="*/ 2209800 h 1588"/>
              <a:gd name="T26" fmla="*/ 836612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30" name="Rectangle 11"/>
          <p:cNvSpPr>
            <a:spLocks noChangeArrowheads="1"/>
          </p:cNvSpPr>
          <p:nvPr/>
        </p:nvSpPr>
        <p:spPr bwMode="auto">
          <a:xfrm>
            <a:off x="6819900" y="3176588"/>
            <a:ext cx="509588" cy="890587"/>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9231" name="Line 12"/>
          <p:cNvSpPr>
            <a:spLocks noChangeShapeType="1"/>
          </p:cNvSpPr>
          <p:nvPr/>
        </p:nvSpPr>
        <p:spPr bwMode="auto">
          <a:xfrm flipH="1">
            <a:off x="6578600" y="4067175"/>
            <a:ext cx="182563" cy="0"/>
          </a:xfrm>
          <a:prstGeom prst="line">
            <a:avLst/>
          </a:prstGeom>
          <a:noFill/>
          <a:ln w="9525">
            <a:solidFill>
              <a:schemeClr val="tx1"/>
            </a:solidFill>
            <a:round/>
            <a:headEnd/>
            <a:tailEnd/>
          </a:ln>
        </p:spPr>
        <p:txBody>
          <a:bodyPr/>
          <a:lstStyle/>
          <a:p>
            <a:endParaRPr lang="en-US"/>
          </a:p>
        </p:txBody>
      </p:sp>
      <p:sp>
        <p:nvSpPr>
          <p:cNvPr id="9232" name="Line 13"/>
          <p:cNvSpPr>
            <a:spLocks noChangeShapeType="1"/>
          </p:cNvSpPr>
          <p:nvPr/>
        </p:nvSpPr>
        <p:spPr bwMode="auto">
          <a:xfrm>
            <a:off x="6561138" y="3227388"/>
            <a:ext cx="0" cy="817562"/>
          </a:xfrm>
          <a:prstGeom prst="line">
            <a:avLst/>
          </a:prstGeom>
          <a:noFill/>
          <a:ln w="9525">
            <a:solidFill>
              <a:schemeClr val="tx1"/>
            </a:solidFill>
            <a:round/>
            <a:headEnd type="triangle" w="med" len="med"/>
            <a:tailEnd type="triangle" w="med" len="med"/>
          </a:ln>
        </p:spPr>
        <p:txBody>
          <a:bodyPr/>
          <a:lstStyle/>
          <a:p>
            <a:endParaRPr lang="en-US"/>
          </a:p>
        </p:txBody>
      </p:sp>
      <p:sp>
        <p:nvSpPr>
          <p:cNvPr id="9233" name="Line 14"/>
          <p:cNvSpPr>
            <a:spLocks noChangeShapeType="1"/>
          </p:cNvSpPr>
          <p:nvPr/>
        </p:nvSpPr>
        <p:spPr bwMode="auto">
          <a:xfrm>
            <a:off x="7083425" y="4067175"/>
            <a:ext cx="0" cy="2794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4" name="Line 15"/>
          <p:cNvSpPr>
            <a:spLocks noChangeShapeType="1"/>
          </p:cNvSpPr>
          <p:nvPr/>
        </p:nvSpPr>
        <p:spPr bwMode="auto">
          <a:xfrm flipV="1">
            <a:off x="7067550" y="2878138"/>
            <a:ext cx="6350" cy="2921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5" name="Text Box 16"/>
          <p:cNvSpPr txBox="1">
            <a:spLocks noChangeArrowheads="1"/>
          </p:cNvSpPr>
          <p:nvPr/>
        </p:nvSpPr>
        <p:spPr bwMode="auto">
          <a:xfrm>
            <a:off x="6831013" y="4302125"/>
            <a:ext cx="394660" cy="369332"/>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9236" name="Text Box 17"/>
          <p:cNvSpPr txBox="1">
            <a:spLocks noChangeArrowheads="1"/>
          </p:cNvSpPr>
          <p:nvPr/>
        </p:nvSpPr>
        <p:spPr bwMode="auto">
          <a:xfrm>
            <a:off x="6429375" y="3471863"/>
            <a:ext cx="282575" cy="304800"/>
          </a:xfrm>
          <a:prstGeom prst="rect">
            <a:avLst/>
          </a:prstGeom>
          <a:solidFill>
            <a:schemeClr val="accent1"/>
          </a:solidFill>
          <a:ln w="9525">
            <a:noFill/>
            <a:miter lim="800000"/>
            <a:headEnd/>
            <a:tailEnd/>
          </a:ln>
        </p:spPr>
        <p:txBody>
          <a:bodyPr wrap="none">
            <a:spAutoFit/>
          </a:bodyPr>
          <a:lstStyle/>
          <a:p>
            <a:r>
              <a:rPr lang="en-US" sz="1400" i="1"/>
              <a:t>h</a:t>
            </a:r>
          </a:p>
        </p:txBody>
      </p:sp>
      <p:sp>
        <p:nvSpPr>
          <p:cNvPr id="9237" name="Rectangle 18"/>
          <p:cNvSpPr>
            <a:spLocks noChangeArrowheads="1"/>
          </p:cNvSpPr>
          <p:nvPr/>
        </p:nvSpPr>
        <p:spPr bwMode="auto">
          <a:xfrm>
            <a:off x="7116763" y="2835275"/>
            <a:ext cx="349250" cy="366713"/>
          </a:xfrm>
          <a:prstGeom prst="rect">
            <a:avLst/>
          </a:prstGeom>
          <a:noFill/>
          <a:ln w="9525">
            <a:noFill/>
            <a:miter lim="800000"/>
            <a:headEnd/>
            <a:tailEnd/>
          </a:ln>
        </p:spPr>
        <p:txBody>
          <a:bodyPr wrap="none">
            <a:spAutoFit/>
          </a:bodyPr>
          <a:lstStyle/>
          <a:p>
            <a:r>
              <a:rPr lang="en-US" b="1"/>
              <a:t>B</a:t>
            </a:r>
            <a:endParaRPr lang="en-US" b="1" i="1"/>
          </a:p>
        </p:txBody>
      </p:sp>
      <p:sp>
        <p:nvSpPr>
          <p:cNvPr id="9238" name="Text Box 19"/>
          <p:cNvSpPr txBox="1">
            <a:spLocks noChangeArrowheads="1"/>
          </p:cNvSpPr>
          <p:nvPr/>
        </p:nvSpPr>
        <p:spPr bwMode="auto">
          <a:xfrm>
            <a:off x="7991475" y="3124200"/>
            <a:ext cx="741363" cy="366713"/>
          </a:xfrm>
          <a:prstGeom prst="rect">
            <a:avLst/>
          </a:prstGeom>
          <a:noFill/>
          <a:ln w="9525">
            <a:noFill/>
            <a:miter lim="800000"/>
            <a:headEnd/>
            <a:tailEnd/>
          </a:ln>
        </p:spPr>
        <p:txBody>
          <a:bodyPr wrap="none">
            <a:spAutoFit/>
          </a:bodyPr>
          <a:lstStyle/>
          <a:p>
            <a:r>
              <a:rPr lang="en-US" i="1"/>
              <a:t>V</a:t>
            </a:r>
            <a:r>
              <a:rPr lang="en-US" i="1" baseline="-25000"/>
              <a:t>object</a:t>
            </a:r>
          </a:p>
        </p:txBody>
      </p:sp>
      <p:sp>
        <p:nvSpPr>
          <p:cNvPr id="9239" name="Freeform 20"/>
          <p:cNvSpPr>
            <a:spLocks/>
          </p:cNvSpPr>
          <p:nvPr/>
        </p:nvSpPr>
        <p:spPr bwMode="auto">
          <a:xfrm rot="1156648">
            <a:off x="7421563" y="3219450"/>
            <a:ext cx="433387" cy="654050"/>
          </a:xfrm>
          <a:custGeom>
            <a:avLst/>
            <a:gdLst>
              <a:gd name="T0" fmla="*/ 433387 w 292"/>
              <a:gd name="T1" fmla="*/ 0 h 430"/>
              <a:gd name="T2" fmla="*/ 161778 w 292"/>
              <a:gd name="T3" fmla="*/ 333109 h 430"/>
              <a:gd name="T4" fmla="*/ 311682 w 292"/>
              <a:gd name="T5" fmla="*/ 362009 h 430"/>
              <a:gd name="T6" fmla="*/ 0 w 292"/>
              <a:gd name="T7" fmla="*/ 65405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9240" name="AutoShape 21"/>
          <p:cNvSpPr>
            <a:spLocks noChangeArrowheads="1"/>
          </p:cNvSpPr>
          <p:nvPr/>
        </p:nvSpPr>
        <p:spPr bwMode="auto">
          <a:xfrm>
            <a:off x="522288" y="506730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motion of an object submerged in a fluid is determined only by the densities of the object and the fluid</a:t>
            </a:r>
          </a:p>
        </p:txBody>
      </p:sp>
      <p:graphicFrame>
        <p:nvGraphicFramePr>
          <p:cNvPr id="9219" name="Object 22"/>
          <p:cNvGraphicFramePr>
            <a:graphicFrameLocks noChangeAspect="1"/>
          </p:cNvGraphicFramePr>
          <p:nvPr/>
        </p:nvGraphicFramePr>
        <p:xfrm>
          <a:off x="560388" y="3740150"/>
          <a:ext cx="3179762" cy="522288"/>
        </p:xfrm>
        <a:graphic>
          <a:graphicData uri="http://schemas.openxmlformats.org/presentationml/2006/ole">
            <mc:AlternateContent xmlns:mc="http://schemas.openxmlformats.org/markup-compatibility/2006">
              <mc:Choice xmlns:v="urn:schemas-microsoft-com:vml" Requires="v">
                <p:oleObj name="Equation" r:id="rId4" imgW="1447800" imgH="241300" progId="Equation.3">
                  <p:embed/>
                </p:oleObj>
              </mc:Choice>
              <mc:Fallback>
                <p:oleObj name="Equation" r:id="rId4" imgW="1447800" imgH="241300" progId="Equation.3">
                  <p:embed/>
                  <p:pic>
                    <p:nvPicPr>
                      <p:cNvPr id="9219"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740150"/>
                        <a:ext cx="31797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3"/>
          <p:cNvGraphicFramePr>
            <a:graphicFrameLocks noChangeAspect="1"/>
          </p:cNvGraphicFramePr>
          <p:nvPr/>
        </p:nvGraphicFramePr>
        <p:xfrm>
          <a:off x="5159375" y="1493838"/>
          <a:ext cx="3506788" cy="698500"/>
        </p:xfrm>
        <a:graphic>
          <a:graphicData uri="http://schemas.openxmlformats.org/presentationml/2006/ole">
            <mc:AlternateContent xmlns:mc="http://schemas.openxmlformats.org/markup-compatibility/2006">
              <mc:Choice xmlns:v="urn:schemas-microsoft-com:vml" Requires="v">
                <p:oleObj name="Equation" r:id="rId6" imgW="2438280" imgH="482400" progId="Equation.3">
                  <p:embed/>
                </p:oleObj>
              </mc:Choice>
              <mc:Fallback>
                <p:oleObj name="Equation" r:id="rId6" imgW="2438280" imgH="482400" progId="Equation.3">
                  <p:embed/>
                  <p:pic>
                    <p:nvPicPr>
                      <p:cNvPr id="922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493838"/>
                        <a:ext cx="350678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Rectangle 24"/>
          <p:cNvSpPr>
            <a:spLocks noChangeArrowheads="1"/>
          </p:cNvSpPr>
          <p:nvPr/>
        </p:nvSpPr>
        <p:spPr bwMode="auto">
          <a:xfrm>
            <a:off x="269875" y="1411288"/>
            <a:ext cx="3840163" cy="581025"/>
          </a:xfrm>
          <a:prstGeom prst="rect">
            <a:avLst/>
          </a:prstGeom>
          <a:noFill/>
          <a:ln w="9525">
            <a:noFill/>
            <a:miter lim="800000"/>
            <a:headEnd/>
            <a:tailEnd/>
          </a:ln>
        </p:spPr>
        <p:txBody>
          <a:bodyPr anchor="ctr">
            <a:spAutoFit/>
          </a:bodyPr>
          <a:lstStyle/>
          <a:p>
            <a:r>
              <a:rPr lang="en-US" sz="1600">
                <a:cs typeface="Times New Roman" pitchFamily="18" charset="0"/>
              </a:rPr>
              <a:t>The magnitude of the buoyant force is</a:t>
            </a:r>
            <a:endParaRPr lang="en-US" sz="1600"/>
          </a:p>
          <a:p>
            <a:pPr eaLnBrk="0" hangingPunct="0"/>
            <a:endParaRPr lang="en-US" sz="1600"/>
          </a:p>
        </p:txBody>
      </p:sp>
      <p:sp>
        <p:nvSpPr>
          <p:cNvPr id="9242" name="Rectangle 25"/>
          <p:cNvSpPr>
            <a:spLocks noChangeArrowheads="1"/>
          </p:cNvSpPr>
          <p:nvPr/>
        </p:nvSpPr>
        <p:spPr bwMode="auto">
          <a:xfrm>
            <a:off x="430213" y="2603500"/>
            <a:ext cx="4292600" cy="1069975"/>
          </a:xfrm>
          <a:prstGeom prst="rect">
            <a:avLst/>
          </a:prstGeom>
          <a:noFill/>
          <a:ln w="9525">
            <a:noFill/>
            <a:miter lim="800000"/>
            <a:headEnd/>
            <a:tailEnd/>
          </a:ln>
        </p:spPr>
        <p:txBody>
          <a:bodyPr anchor="ctr">
            <a:spAutoFit/>
          </a:bodyPr>
          <a:lstStyle/>
          <a:p>
            <a:r>
              <a:rPr lang="en-US" sz="1600">
                <a:cs typeface="Times New Roman" pitchFamily="18" charset="0"/>
              </a:rPr>
              <a:t>Think Archimedes: The weight of the fluid displaced by the object. So we have the volume of the object as part of our equation</a:t>
            </a:r>
            <a:endParaRPr lang="en-US" sz="1600"/>
          </a:p>
          <a:p>
            <a:pPr eaLnBrk="0" hangingPunct="0"/>
            <a:r>
              <a:rPr lang="en-US" sz="1600">
                <a:cs typeface="Times New Roman" pitchFamily="18" charset="0"/>
              </a:rPr>
              <a:t>If the object has mass  </a:t>
            </a:r>
            <a:endParaRPr lang="en-US" sz="1600"/>
          </a:p>
        </p:txBody>
      </p:sp>
      <p:sp>
        <p:nvSpPr>
          <p:cNvPr id="9243" name="Rectangle 26"/>
          <p:cNvSpPr>
            <a:spLocks noChangeArrowheads="1"/>
          </p:cNvSpPr>
          <p:nvPr/>
        </p:nvSpPr>
        <p:spPr bwMode="auto">
          <a:xfrm>
            <a:off x="544513" y="4389438"/>
            <a:ext cx="1643062" cy="336550"/>
          </a:xfrm>
          <a:prstGeom prst="rect">
            <a:avLst/>
          </a:prstGeom>
          <a:noFill/>
          <a:ln w="9525">
            <a:noFill/>
            <a:miter lim="800000"/>
            <a:headEnd/>
            <a:tailEnd/>
          </a:ln>
        </p:spPr>
        <p:txBody>
          <a:bodyPr wrap="none" anchor="ctr">
            <a:spAutoFit/>
          </a:bodyPr>
          <a:lstStyle/>
          <a:p>
            <a:r>
              <a:rPr lang="en-US" sz="1600">
                <a:cs typeface="Times New Roman" pitchFamily="18" charset="0"/>
              </a:rPr>
              <a:t>The net force is </a:t>
            </a:r>
            <a:endParaRPr lang="en-US" sz="1600"/>
          </a:p>
        </p:txBody>
      </p:sp>
      <p:sp>
        <p:nvSpPr>
          <p:cNvPr id="9244" name="Line 27"/>
          <p:cNvSpPr>
            <a:spLocks noChangeShapeType="1"/>
          </p:cNvSpPr>
          <p:nvPr/>
        </p:nvSpPr>
        <p:spPr bwMode="auto">
          <a:xfrm flipH="1">
            <a:off x="6573838" y="3162300"/>
            <a:ext cx="182562"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Winter 2007</a:t>
            </a:r>
          </a:p>
        </p:txBody>
      </p:sp>
      <p:sp>
        <p:nvSpPr>
          <p:cNvPr id="29699" name="Footer Placeholder 4"/>
          <p:cNvSpPr>
            <a:spLocks noGrp="1"/>
          </p:cNvSpPr>
          <p:nvPr>
            <p:ph type="ftr" sz="quarter" idx="11"/>
          </p:nvPr>
        </p:nvSpPr>
        <p:spPr>
          <a:noFill/>
        </p:spPr>
        <p:txBody>
          <a:bodyPr/>
          <a:lstStyle/>
          <a:p>
            <a:r>
              <a:rPr lang="en-US"/>
              <a:t>R. Todd Lines</a:t>
            </a:r>
          </a:p>
        </p:txBody>
      </p:sp>
      <p:sp>
        <p:nvSpPr>
          <p:cNvPr id="29700" name="Slide Number Placeholder 5"/>
          <p:cNvSpPr>
            <a:spLocks noGrp="1"/>
          </p:cNvSpPr>
          <p:nvPr>
            <p:ph type="sldNum" sz="quarter" idx="12"/>
          </p:nvPr>
        </p:nvSpPr>
        <p:spPr>
          <a:noFill/>
        </p:spPr>
        <p:txBody>
          <a:bodyPr/>
          <a:lstStyle/>
          <a:p>
            <a:fld id="{A62CECFB-F493-4C14-B032-80978C13E503}" type="slidenum">
              <a:rPr lang="en-US" smtClean="0"/>
              <a:pPr/>
              <a:t>21</a:t>
            </a:fld>
            <a:endParaRPr lang="en-US"/>
          </a:p>
        </p:txBody>
      </p:sp>
      <p:sp>
        <p:nvSpPr>
          <p:cNvPr id="29701" name="Rectangle 2"/>
          <p:cNvSpPr>
            <a:spLocks noGrp="1" noChangeArrowheads="1"/>
          </p:cNvSpPr>
          <p:nvPr>
            <p:ph type="title"/>
          </p:nvPr>
        </p:nvSpPr>
        <p:spPr/>
        <p:txBody>
          <a:bodyPr/>
          <a:lstStyle/>
          <a:p>
            <a:pPr eaLnBrk="1" hangingPunct="1"/>
            <a:r>
              <a:rPr lang="en-US"/>
              <a:t>Buoyant Forces</a:t>
            </a:r>
          </a:p>
        </p:txBody>
      </p:sp>
      <p:sp>
        <p:nvSpPr>
          <p:cNvPr id="29702" name="Rectangle 3"/>
          <p:cNvSpPr>
            <a:spLocks noGrp="1" noChangeArrowheads="1"/>
          </p:cNvSpPr>
          <p:nvPr>
            <p:ph type="body" idx="1"/>
          </p:nvPr>
        </p:nvSpPr>
        <p:spPr>
          <a:xfrm>
            <a:off x="557213" y="1541463"/>
            <a:ext cx="3759200" cy="4525962"/>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4" name="Group 4">
            <a:extLst>
              <a:ext uri="{FF2B5EF4-FFF2-40B4-BE49-F238E27FC236}">
                <a16:creationId xmlns:a16="http://schemas.microsoft.com/office/drawing/2014/main" id="{41A30C95-20D6-4712-9496-FDB68976A711}"/>
              </a:ext>
            </a:extLst>
          </p:cNvPr>
          <p:cNvGrpSpPr>
            <a:grpSpLocks/>
          </p:cNvGrpSpPr>
          <p:nvPr/>
        </p:nvGrpSpPr>
        <p:grpSpPr bwMode="auto">
          <a:xfrm>
            <a:off x="4324350" y="2506663"/>
            <a:ext cx="4195763" cy="3154362"/>
            <a:chOff x="2724" y="1579"/>
            <a:chExt cx="2643" cy="1987"/>
          </a:xfrm>
        </p:grpSpPr>
        <p:grpSp>
          <p:nvGrpSpPr>
            <p:cNvPr id="25" name="Group 5">
              <a:extLst>
                <a:ext uri="{FF2B5EF4-FFF2-40B4-BE49-F238E27FC236}">
                  <a16:creationId xmlns:a16="http://schemas.microsoft.com/office/drawing/2014/main" id="{AEC88641-7251-41E4-8A47-3158E915A1AE}"/>
                </a:ext>
              </a:extLst>
            </p:cNvPr>
            <p:cNvGrpSpPr>
              <a:grpSpLocks/>
            </p:cNvGrpSpPr>
            <p:nvPr/>
          </p:nvGrpSpPr>
          <p:grpSpPr bwMode="auto">
            <a:xfrm>
              <a:off x="3941" y="1579"/>
              <a:ext cx="1426" cy="1987"/>
              <a:chOff x="3593" y="1643"/>
              <a:chExt cx="1426" cy="1987"/>
            </a:xfrm>
          </p:grpSpPr>
          <p:sp>
            <p:nvSpPr>
              <p:cNvPr id="32" name="Freeform 6">
                <a:extLst>
                  <a:ext uri="{FF2B5EF4-FFF2-40B4-BE49-F238E27FC236}">
                    <a16:creationId xmlns:a16="http://schemas.microsoft.com/office/drawing/2014/main" id="{93A522B1-8815-413D-947C-BE295C904E9C}"/>
                  </a:ext>
                </a:extLst>
              </p:cNvPr>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33" name="Rectangle 7">
                <a:extLst>
                  <a:ext uri="{FF2B5EF4-FFF2-40B4-BE49-F238E27FC236}">
                    <a16:creationId xmlns:a16="http://schemas.microsoft.com/office/drawing/2014/main" id="{496DC860-C6C5-4D09-9464-B2024103917F}"/>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34" name="Freeform 8">
                <a:extLst>
                  <a:ext uri="{FF2B5EF4-FFF2-40B4-BE49-F238E27FC236}">
                    <a16:creationId xmlns:a16="http://schemas.microsoft.com/office/drawing/2014/main" id="{C570F2D8-DFB1-4E90-A94B-AE17A933F879}"/>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35" name="Oval 9">
                <a:extLst>
                  <a:ext uri="{FF2B5EF4-FFF2-40B4-BE49-F238E27FC236}">
                    <a16:creationId xmlns:a16="http://schemas.microsoft.com/office/drawing/2014/main" id="{8E0CFCA4-D94A-4834-A155-396C3C772405}"/>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36" name="Oval 10">
                <a:extLst>
                  <a:ext uri="{FF2B5EF4-FFF2-40B4-BE49-F238E27FC236}">
                    <a16:creationId xmlns:a16="http://schemas.microsoft.com/office/drawing/2014/main" id="{21FF5033-1FAC-41F1-9B89-305FE6BEC326}"/>
                  </a:ext>
                </a:extLst>
              </p:cNvPr>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37" name="Line 11">
                <a:extLst>
                  <a:ext uri="{FF2B5EF4-FFF2-40B4-BE49-F238E27FC236}">
                    <a16:creationId xmlns:a16="http://schemas.microsoft.com/office/drawing/2014/main" id="{AD1C16A8-A9D6-4DFF-B0DB-A73B63EE3A45}"/>
                  </a:ext>
                </a:extLst>
              </p:cNvPr>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8" name="Line 12">
                <a:extLst>
                  <a:ext uri="{FF2B5EF4-FFF2-40B4-BE49-F238E27FC236}">
                    <a16:creationId xmlns:a16="http://schemas.microsoft.com/office/drawing/2014/main" id="{9C892DDD-5119-48EF-ACB4-5454A236CFF9}"/>
                  </a:ext>
                </a:extLst>
              </p:cNvPr>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9" name="Text Box 13">
                <a:extLst>
                  <a:ext uri="{FF2B5EF4-FFF2-40B4-BE49-F238E27FC236}">
                    <a16:creationId xmlns:a16="http://schemas.microsoft.com/office/drawing/2014/main" id="{B8220B3D-321C-474C-8B0A-81ABF696427A}"/>
                  </a:ext>
                </a:extLst>
              </p:cNvPr>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40" name="Text Box 14">
                <a:extLst>
                  <a:ext uri="{FF2B5EF4-FFF2-40B4-BE49-F238E27FC236}">
                    <a16:creationId xmlns:a16="http://schemas.microsoft.com/office/drawing/2014/main" id="{F6AC144B-A182-4F6A-8B81-8CAE20608141}"/>
                  </a:ext>
                </a:extLst>
              </p:cNvPr>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26" name="Group 15">
              <a:extLst>
                <a:ext uri="{FF2B5EF4-FFF2-40B4-BE49-F238E27FC236}">
                  <a16:creationId xmlns:a16="http://schemas.microsoft.com/office/drawing/2014/main" id="{08A82624-BAF3-4CEC-8B93-7E6FCC717187}"/>
                </a:ext>
              </a:extLst>
            </p:cNvPr>
            <p:cNvGrpSpPr>
              <a:grpSpLocks/>
            </p:cNvGrpSpPr>
            <p:nvPr/>
          </p:nvGrpSpPr>
          <p:grpSpPr bwMode="auto">
            <a:xfrm rot="1590330">
              <a:off x="2724" y="2134"/>
              <a:ext cx="878" cy="860"/>
              <a:chOff x="2213" y="2234"/>
              <a:chExt cx="878" cy="860"/>
            </a:xfrm>
          </p:grpSpPr>
          <p:sp>
            <p:nvSpPr>
              <p:cNvPr id="27" name="Oval 16">
                <a:extLst>
                  <a:ext uri="{FF2B5EF4-FFF2-40B4-BE49-F238E27FC236}">
                    <a16:creationId xmlns:a16="http://schemas.microsoft.com/office/drawing/2014/main" id="{DFE0A679-8565-472A-B21F-198EB01EE82F}"/>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 name="Arc 17">
                <a:extLst>
                  <a:ext uri="{FF2B5EF4-FFF2-40B4-BE49-F238E27FC236}">
                    <a16:creationId xmlns:a16="http://schemas.microsoft.com/office/drawing/2014/main" id="{5D78DCF1-C892-4CB0-90E1-B70DDFF648F4}"/>
                  </a:ext>
                </a:extLst>
              </p:cNvPr>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9" name="Arc 18">
                <a:extLst>
                  <a:ext uri="{FF2B5EF4-FFF2-40B4-BE49-F238E27FC236}">
                    <a16:creationId xmlns:a16="http://schemas.microsoft.com/office/drawing/2014/main" id="{3250A83A-2D0A-4D3E-ABA2-C8C14EB07219}"/>
                  </a:ext>
                </a:extLst>
              </p:cNvPr>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30" name="Arc 19">
                <a:extLst>
                  <a:ext uri="{FF2B5EF4-FFF2-40B4-BE49-F238E27FC236}">
                    <a16:creationId xmlns:a16="http://schemas.microsoft.com/office/drawing/2014/main" id="{60AC11E4-ED45-44F5-88BE-9424B7A8FDC4}"/>
                  </a:ext>
                </a:extLst>
              </p:cNvPr>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31" name="Arc 20">
                <a:extLst>
                  <a:ext uri="{FF2B5EF4-FFF2-40B4-BE49-F238E27FC236}">
                    <a16:creationId xmlns:a16="http://schemas.microsoft.com/office/drawing/2014/main" id="{9E1E88B3-D246-4D27-9E98-9C18412E13F6}"/>
                  </a:ext>
                </a:extLst>
              </p:cNvPr>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p:spPr>
        <p:txBody>
          <a:bodyPr/>
          <a:lstStyle/>
          <a:p>
            <a:r>
              <a:rPr lang="en-US"/>
              <a:t>Winter 2007</a:t>
            </a:r>
          </a:p>
        </p:txBody>
      </p:sp>
      <p:sp>
        <p:nvSpPr>
          <p:cNvPr id="10248" name="Footer Placeholder 4"/>
          <p:cNvSpPr>
            <a:spLocks noGrp="1"/>
          </p:cNvSpPr>
          <p:nvPr>
            <p:ph type="ftr" sz="quarter" idx="11"/>
          </p:nvPr>
        </p:nvSpPr>
        <p:spPr>
          <a:noFill/>
        </p:spPr>
        <p:txBody>
          <a:bodyPr/>
          <a:lstStyle/>
          <a:p>
            <a:r>
              <a:rPr lang="en-US"/>
              <a:t>R. Todd Lines</a:t>
            </a:r>
          </a:p>
        </p:txBody>
      </p:sp>
      <p:sp>
        <p:nvSpPr>
          <p:cNvPr id="10249" name="Slide Number Placeholder 5"/>
          <p:cNvSpPr>
            <a:spLocks noGrp="1"/>
          </p:cNvSpPr>
          <p:nvPr>
            <p:ph type="sldNum" sz="quarter" idx="12"/>
          </p:nvPr>
        </p:nvSpPr>
        <p:spPr>
          <a:noFill/>
        </p:spPr>
        <p:txBody>
          <a:bodyPr/>
          <a:lstStyle/>
          <a:p>
            <a:fld id="{587A514C-FB5C-4F11-8D28-8BE97172F536}" type="slidenum">
              <a:rPr lang="en-US" smtClean="0"/>
              <a:pPr/>
              <a:t>22</a:t>
            </a:fld>
            <a:endParaRPr lang="en-US"/>
          </a:p>
        </p:txBody>
      </p:sp>
      <p:sp>
        <p:nvSpPr>
          <p:cNvPr id="10250" name="Rectangle 2"/>
          <p:cNvSpPr>
            <a:spLocks noGrp="1" noChangeArrowheads="1"/>
          </p:cNvSpPr>
          <p:nvPr>
            <p:ph type="title"/>
          </p:nvPr>
        </p:nvSpPr>
        <p:spPr/>
        <p:txBody>
          <a:bodyPr/>
          <a:lstStyle/>
          <a:p>
            <a:pPr eaLnBrk="1" hangingPunct="1"/>
            <a:r>
              <a:rPr lang="en-US" sz="2800"/>
              <a:t>Case 2: Partially Submerged Object</a:t>
            </a:r>
          </a:p>
        </p:txBody>
      </p:sp>
      <p:sp>
        <p:nvSpPr>
          <p:cNvPr id="10251" name="Rectangle 3"/>
          <p:cNvSpPr>
            <a:spLocks noGrp="1" noChangeArrowheads="1"/>
          </p:cNvSpPr>
          <p:nvPr>
            <p:ph type="body" idx="1"/>
          </p:nvPr>
        </p:nvSpPr>
        <p:spPr>
          <a:xfrm>
            <a:off x="254000" y="1208088"/>
            <a:ext cx="5849938" cy="4525962"/>
          </a:xfrm>
        </p:spPr>
        <p:txBody>
          <a:bodyPr/>
          <a:lstStyle/>
          <a:p>
            <a:pPr eaLnBrk="1" hangingPunct="1">
              <a:lnSpc>
                <a:spcPct val="80000"/>
              </a:lnSpc>
            </a:pPr>
            <a:r>
              <a:rPr lang="en-US" sz="2400"/>
              <a:t>Assume                   and static equilibrium.</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We define </a:t>
            </a:r>
            <a:r>
              <a:rPr lang="en-US" sz="2400" i="1"/>
              <a:t>V</a:t>
            </a:r>
            <a:r>
              <a:rPr lang="en-US" sz="2400" i="1" baseline="-25000"/>
              <a:t>fluid</a:t>
            </a:r>
            <a:r>
              <a:rPr lang="en-US" sz="2400"/>
              <a:t> as the volume of the fluid displaced by the object. </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Then</a:t>
            </a:r>
          </a:p>
          <a:p>
            <a:pPr eaLnBrk="1" hangingPunct="1">
              <a:lnSpc>
                <a:spcPct val="80000"/>
              </a:lnSpc>
            </a:pPr>
            <a:endParaRPr lang="en-US" sz="2400"/>
          </a:p>
        </p:txBody>
      </p:sp>
      <p:grpSp>
        <p:nvGrpSpPr>
          <p:cNvPr id="2" name="Group 4"/>
          <p:cNvGrpSpPr>
            <a:grpSpLocks/>
          </p:cNvGrpSpPr>
          <p:nvPr/>
        </p:nvGrpSpPr>
        <p:grpSpPr bwMode="auto">
          <a:xfrm>
            <a:off x="5969000" y="2105025"/>
            <a:ext cx="2878138" cy="2640013"/>
            <a:chOff x="3760" y="1326"/>
            <a:chExt cx="1813" cy="1663"/>
          </a:xfrm>
        </p:grpSpPr>
        <p:grpSp>
          <p:nvGrpSpPr>
            <p:cNvPr id="3" name="Group 5"/>
            <p:cNvGrpSpPr>
              <a:grpSpLocks/>
            </p:cNvGrpSpPr>
            <p:nvPr/>
          </p:nvGrpSpPr>
          <p:grpSpPr bwMode="auto">
            <a:xfrm>
              <a:off x="3760" y="1566"/>
              <a:ext cx="1197" cy="1423"/>
              <a:chOff x="3596" y="1780"/>
              <a:chExt cx="1416" cy="1624"/>
            </a:xfrm>
          </p:grpSpPr>
          <p:sp>
            <p:nvSpPr>
              <p:cNvPr id="10268"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10269"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0256" name="AutoShape 8"/>
            <p:cNvSpPr>
              <a:spLocks noChangeArrowheads="1"/>
            </p:cNvSpPr>
            <p:nvPr/>
          </p:nvSpPr>
          <p:spPr bwMode="auto">
            <a:xfrm>
              <a:off x="3899" y="1828"/>
              <a:ext cx="919" cy="1129"/>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10257" name="Rectangle 9"/>
            <p:cNvSpPr>
              <a:spLocks noChangeArrowheads="1"/>
            </p:cNvSpPr>
            <p:nvPr/>
          </p:nvSpPr>
          <p:spPr bwMode="auto">
            <a:xfrm>
              <a:off x="3899" y="1811"/>
              <a:ext cx="909" cy="217"/>
            </a:xfrm>
            <a:prstGeom prst="rect">
              <a:avLst/>
            </a:prstGeom>
            <a:solidFill>
              <a:schemeClr val="accent1"/>
            </a:solidFill>
            <a:ln w="9525">
              <a:noFill/>
              <a:miter lim="800000"/>
              <a:headEnd/>
              <a:tailEnd/>
            </a:ln>
          </p:spPr>
          <p:txBody>
            <a:bodyPr wrap="none" anchor="ctr"/>
            <a:lstStyle/>
            <a:p>
              <a:endParaRPr lang="en-US"/>
            </a:p>
          </p:txBody>
        </p:sp>
        <p:sp>
          <p:nvSpPr>
            <p:cNvPr id="10258" name="Freeform 10"/>
            <p:cNvSpPr>
              <a:spLocks/>
            </p:cNvSpPr>
            <p:nvPr/>
          </p:nvSpPr>
          <p:spPr bwMode="auto">
            <a:xfrm>
              <a:off x="3831" y="1562"/>
              <a:ext cx="528"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6 w 624"/>
                <a:gd name="T19" fmla="*/ 1360 h 1588"/>
                <a:gd name="T20" fmla="*/ 206 w 624"/>
                <a:gd name="T21" fmla="*/ 1392 h 1588"/>
                <a:gd name="T22" fmla="*/ 322 w 624"/>
                <a:gd name="T23" fmla="*/ 1392 h 1588"/>
                <a:gd name="T24" fmla="*/ 494 w 624"/>
                <a:gd name="T25" fmla="*/ 1392 h 1588"/>
                <a:gd name="T26" fmla="*/ 528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59" name="Freeform 11"/>
            <p:cNvSpPr>
              <a:spLocks/>
            </p:cNvSpPr>
            <p:nvPr/>
          </p:nvSpPr>
          <p:spPr bwMode="auto">
            <a:xfrm flipH="1">
              <a:off x="4359" y="1562"/>
              <a:ext cx="527"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5 w 624"/>
                <a:gd name="T19" fmla="*/ 1360 h 1588"/>
                <a:gd name="T20" fmla="*/ 206 w 624"/>
                <a:gd name="T21" fmla="*/ 1392 h 1588"/>
                <a:gd name="T22" fmla="*/ 321 w 624"/>
                <a:gd name="T23" fmla="*/ 1392 h 1588"/>
                <a:gd name="T24" fmla="*/ 493 w 624"/>
                <a:gd name="T25" fmla="*/ 1392 h 1588"/>
                <a:gd name="T26" fmla="*/ 527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60" name="Rectangle 12"/>
            <p:cNvSpPr>
              <a:spLocks noChangeArrowheads="1"/>
            </p:cNvSpPr>
            <p:nvPr/>
          </p:nvSpPr>
          <p:spPr bwMode="auto">
            <a:xfrm>
              <a:off x="4220" y="1541"/>
              <a:ext cx="321" cy="561"/>
            </a:xfrm>
            <a:prstGeom prst="rect">
              <a:avLst/>
            </a:prstGeom>
            <a:solidFill>
              <a:srgbClr val="993300"/>
            </a:solidFill>
            <a:ln w="9525">
              <a:solidFill>
                <a:schemeClr val="tx1"/>
              </a:solidFill>
              <a:miter lim="800000"/>
              <a:headEnd/>
              <a:tailEnd/>
            </a:ln>
          </p:spPr>
          <p:txBody>
            <a:bodyPr wrap="none" anchor="ctr"/>
            <a:lstStyle/>
            <a:p>
              <a:endParaRPr lang="en-US"/>
            </a:p>
          </p:txBody>
        </p:sp>
        <p:sp>
          <p:nvSpPr>
            <p:cNvPr id="10261" name="Line 13"/>
            <p:cNvSpPr>
              <a:spLocks noChangeShapeType="1"/>
            </p:cNvSpPr>
            <p:nvPr/>
          </p:nvSpPr>
          <p:spPr bwMode="auto">
            <a:xfrm>
              <a:off x="4386" y="2111"/>
              <a:ext cx="0" cy="176"/>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2" name="Line 14"/>
            <p:cNvSpPr>
              <a:spLocks noChangeShapeType="1"/>
            </p:cNvSpPr>
            <p:nvPr/>
          </p:nvSpPr>
          <p:spPr bwMode="auto">
            <a:xfrm flipV="1">
              <a:off x="4376" y="1362"/>
              <a:ext cx="4" cy="184"/>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3" name="Text Box 15"/>
            <p:cNvSpPr txBox="1">
              <a:spLocks noChangeArrowheads="1"/>
            </p:cNvSpPr>
            <p:nvPr/>
          </p:nvSpPr>
          <p:spPr bwMode="auto">
            <a:xfrm>
              <a:off x="4227" y="2259"/>
              <a:ext cx="249" cy="233"/>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10264" name="Rectangle 16"/>
            <p:cNvSpPr>
              <a:spLocks noChangeArrowheads="1"/>
            </p:cNvSpPr>
            <p:nvPr/>
          </p:nvSpPr>
          <p:spPr bwMode="auto">
            <a:xfrm>
              <a:off x="4407" y="1326"/>
              <a:ext cx="220" cy="231"/>
            </a:xfrm>
            <a:prstGeom prst="rect">
              <a:avLst/>
            </a:prstGeom>
            <a:noFill/>
            <a:ln w="9525">
              <a:noFill/>
              <a:miter lim="800000"/>
              <a:headEnd/>
              <a:tailEnd/>
            </a:ln>
          </p:spPr>
          <p:txBody>
            <a:bodyPr wrap="none">
              <a:spAutoFit/>
            </a:bodyPr>
            <a:lstStyle/>
            <a:p>
              <a:r>
                <a:rPr lang="en-US" b="1"/>
                <a:t>B</a:t>
              </a:r>
              <a:endParaRPr lang="en-US" b="1" i="1"/>
            </a:p>
          </p:txBody>
        </p:sp>
        <p:sp>
          <p:nvSpPr>
            <p:cNvPr id="10265" name="Text Box 17"/>
            <p:cNvSpPr txBox="1">
              <a:spLocks noChangeArrowheads="1"/>
            </p:cNvSpPr>
            <p:nvPr/>
          </p:nvSpPr>
          <p:spPr bwMode="auto">
            <a:xfrm>
              <a:off x="4958" y="1766"/>
              <a:ext cx="615" cy="231"/>
            </a:xfrm>
            <a:prstGeom prst="rect">
              <a:avLst/>
            </a:prstGeom>
            <a:noFill/>
            <a:ln w="9525">
              <a:noFill/>
              <a:miter lim="800000"/>
              <a:headEnd/>
              <a:tailEnd/>
            </a:ln>
          </p:spPr>
          <p:txBody>
            <a:bodyPr wrap="none">
              <a:spAutoFit/>
            </a:bodyPr>
            <a:lstStyle/>
            <a:p>
              <a:r>
                <a:rPr lang="en-US" i="1"/>
                <a:t>V</a:t>
              </a:r>
              <a:r>
                <a:rPr lang="en-US" i="1" baseline="-25000"/>
                <a:t>displaced</a:t>
              </a:r>
            </a:p>
          </p:txBody>
        </p:sp>
        <p:sp>
          <p:nvSpPr>
            <p:cNvPr id="10266" name="Freeform 18"/>
            <p:cNvSpPr>
              <a:spLocks/>
            </p:cNvSpPr>
            <p:nvPr/>
          </p:nvSpPr>
          <p:spPr bwMode="auto">
            <a:xfrm rot="3030441">
              <a:off x="4605" y="1715"/>
              <a:ext cx="239" cy="394"/>
            </a:xfrm>
            <a:custGeom>
              <a:avLst/>
              <a:gdLst>
                <a:gd name="T0" fmla="*/ 239 w 292"/>
                <a:gd name="T1" fmla="*/ 0 h 430"/>
                <a:gd name="T2" fmla="*/ 89 w 292"/>
                <a:gd name="T3" fmla="*/ 201 h 430"/>
                <a:gd name="T4" fmla="*/ 172 w 292"/>
                <a:gd name="T5" fmla="*/ 218 h 430"/>
                <a:gd name="T6" fmla="*/ 0 w 292"/>
                <a:gd name="T7" fmla="*/ 394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10267" name="Rectangle 19"/>
            <p:cNvSpPr>
              <a:spLocks noChangeArrowheads="1"/>
            </p:cNvSpPr>
            <p:nvPr/>
          </p:nvSpPr>
          <p:spPr bwMode="auto">
            <a:xfrm>
              <a:off x="4215" y="1811"/>
              <a:ext cx="329" cy="274"/>
            </a:xfrm>
            <a:prstGeom prst="rect">
              <a:avLst/>
            </a:prstGeom>
            <a:noFill/>
            <a:ln w="9525">
              <a:solidFill>
                <a:schemeClr val="bg1"/>
              </a:solidFill>
              <a:prstDash val="dash"/>
              <a:miter lim="800000"/>
              <a:headEnd/>
              <a:tailEnd/>
            </a:ln>
          </p:spPr>
          <p:txBody>
            <a:bodyPr wrap="none" anchor="ctr"/>
            <a:lstStyle/>
            <a:p>
              <a:endParaRPr lang="en-US"/>
            </a:p>
          </p:txBody>
        </p:sp>
      </p:grpSp>
      <p:sp>
        <p:nvSpPr>
          <p:cNvPr id="10253" name="AutoShape 20"/>
          <p:cNvSpPr>
            <a:spLocks noChangeArrowheads="1"/>
          </p:cNvSpPr>
          <p:nvPr/>
        </p:nvSpPr>
        <p:spPr bwMode="auto">
          <a:xfrm>
            <a:off x="522288" y="531495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fraction of the volume of a floating object that is below the fluid surface is equal to the ratio of the density of the object to that of the fluid.</a:t>
            </a:r>
          </a:p>
        </p:txBody>
      </p:sp>
      <p:graphicFrame>
        <p:nvGraphicFramePr>
          <p:cNvPr id="10242" name="Object 21"/>
          <p:cNvGraphicFramePr>
            <a:graphicFrameLocks noChangeAspect="1"/>
          </p:cNvGraphicFramePr>
          <p:nvPr/>
        </p:nvGraphicFramePr>
        <p:xfrm>
          <a:off x="2044700" y="1204913"/>
          <a:ext cx="1284288" cy="374650"/>
        </p:xfrm>
        <a:graphic>
          <a:graphicData uri="http://schemas.openxmlformats.org/presentationml/2006/ole">
            <mc:AlternateContent xmlns:mc="http://schemas.openxmlformats.org/markup-compatibility/2006">
              <mc:Choice xmlns:v="urn:schemas-microsoft-com:vml" Requires="v">
                <p:oleObj name="Equation" r:id="rId2" imgW="825480" imgH="241200" progId="Equation.3">
                  <p:embed/>
                </p:oleObj>
              </mc:Choice>
              <mc:Fallback>
                <p:oleObj name="Equation" r:id="rId2" imgW="825480" imgH="241200" progId="Equation.3">
                  <p:embed/>
                  <p:pic>
                    <p:nvPicPr>
                      <p:cNvPr id="10242"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204913"/>
                        <a:ext cx="12842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22"/>
          <p:cNvGraphicFramePr>
            <a:graphicFrameLocks noChangeAspect="1"/>
          </p:cNvGraphicFramePr>
          <p:nvPr/>
        </p:nvGraphicFramePr>
        <p:xfrm>
          <a:off x="2519363" y="1947863"/>
          <a:ext cx="892175" cy="403225"/>
        </p:xfrm>
        <a:graphic>
          <a:graphicData uri="http://schemas.openxmlformats.org/presentationml/2006/ole">
            <mc:AlternateContent xmlns:mc="http://schemas.openxmlformats.org/markup-compatibility/2006">
              <mc:Choice xmlns:v="urn:schemas-microsoft-com:vml" Requires="v">
                <p:oleObj name="Equation" r:id="rId4" imgW="533160" imgH="241200" progId="Equation.3">
                  <p:embed/>
                </p:oleObj>
              </mc:Choice>
              <mc:Fallback>
                <p:oleObj name="Equation" r:id="rId4" imgW="533160" imgH="241200" progId="Equation.3">
                  <p:embed/>
                  <p:pic>
                    <p:nvPicPr>
                      <p:cNvPr id="1024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947863"/>
                        <a:ext cx="892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3"/>
          <p:cNvGraphicFramePr>
            <a:graphicFrameLocks noChangeAspect="1"/>
          </p:cNvGraphicFramePr>
          <p:nvPr/>
        </p:nvGraphicFramePr>
        <p:xfrm>
          <a:off x="2382838" y="3495675"/>
          <a:ext cx="1419225" cy="355600"/>
        </p:xfrm>
        <a:graphic>
          <a:graphicData uri="http://schemas.openxmlformats.org/presentationml/2006/ole">
            <mc:AlternateContent xmlns:mc="http://schemas.openxmlformats.org/markup-compatibility/2006">
              <mc:Choice xmlns:v="urn:schemas-microsoft-com:vml" Requires="v">
                <p:oleObj name="Equation" r:id="rId6" imgW="965160" imgH="241200" progId="Equation.3">
                  <p:embed/>
                </p:oleObj>
              </mc:Choice>
              <mc:Fallback>
                <p:oleObj name="Equation" r:id="rId6" imgW="965160" imgH="241200" progId="Equation.3">
                  <p:embed/>
                  <p:pic>
                    <p:nvPicPr>
                      <p:cNvPr id="1024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8" y="3495675"/>
                        <a:ext cx="14192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24"/>
          <p:cNvGraphicFramePr>
            <a:graphicFrameLocks noChangeAspect="1"/>
          </p:cNvGraphicFramePr>
          <p:nvPr/>
        </p:nvGraphicFramePr>
        <p:xfrm>
          <a:off x="1889125" y="4367213"/>
          <a:ext cx="2449513" cy="688975"/>
        </p:xfrm>
        <a:graphic>
          <a:graphicData uri="http://schemas.openxmlformats.org/presentationml/2006/ole">
            <mc:AlternateContent xmlns:mc="http://schemas.openxmlformats.org/markup-compatibility/2006">
              <mc:Choice xmlns:v="urn:schemas-microsoft-com:vml" Requires="v">
                <p:oleObj name="Equation" r:id="rId8" imgW="1701720" imgH="482400" progId="Equation.3">
                  <p:embed/>
                </p:oleObj>
              </mc:Choice>
              <mc:Fallback>
                <p:oleObj name="Equation" r:id="rId8" imgW="1701720" imgH="482400" progId="Equation.3">
                  <p:embed/>
                  <p:pic>
                    <p:nvPicPr>
                      <p:cNvPr id="10245"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367213"/>
                        <a:ext cx="244951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5"/>
          <p:cNvGraphicFramePr>
            <a:graphicFrameLocks noChangeAspect="1"/>
          </p:cNvGraphicFramePr>
          <p:nvPr/>
        </p:nvGraphicFramePr>
        <p:xfrm>
          <a:off x="6380163" y="1387475"/>
          <a:ext cx="1120775" cy="584200"/>
        </p:xfrm>
        <a:graphic>
          <a:graphicData uri="http://schemas.openxmlformats.org/presentationml/2006/ole">
            <mc:AlternateContent xmlns:mc="http://schemas.openxmlformats.org/markup-compatibility/2006">
              <mc:Choice xmlns:v="urn:schemas-microsoft-com:vml" Requires="v">
                <p:oleObj name="Equation" r:id="rId10" imgW="901440" imgH="469800" progId="Equation.3">
                  <p:embed/>
                </p:oleObj>
              </mc:Choice>
              <mc:Fallback>
                <p:oleObj name="Equation" r:id="rId10" imgW="901440" imgH="469800" progId="Equation.3">
                  <p:embed/>
                  <p:pic>
                    <p:nvPicPr>
                      <p:cNvPr id="10246"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0163" y="1387475"/>
                        <a:ext cx="11207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26"/>
          <p:cNvSpPr>
            <a:spLocks noChangeArrowheads="1"/>
          </p:cNvSpPr>
          <p:nvPr/>
        </p:nvSpPr>
        <p:spPr bwMode="auto">
          <a:xfrm>
            <a:off x="-239713" y="3036888"/>
            <a:ext cx="227013" cy="549275"/>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100"/>
          </a:p>
          <a:p>
            <a:pPr eaLnBrk="0" hangingPunct="0"/>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08314" y="582385"/>
            <a:ext cx="6868886" cy="5151665"/>
          </a:xfrm>
          <a:prstGeom prst="rect">
            <a:avLst/>
          </a:prstGeom>
          <a:noFill/>
          <a:ln w="9525">
            <a:noFill/>
            <a:miter lim="800000"/>
            <a:headEnd/>
            <a:tailEnd/>
          </a:ln>
        </p:spPr>
      </p:pic>
      <p:sp>
        <p:nvSpPr>
          <p:cNvPr id="4" name="Rectangle 3"/>
          <p:cNvSpPr/>
          <p:nvPr/>
        </p:nvSpPr>
        <p:spPr>
          <a:xfrm>
            <a:off x="1110343" y="5853614"/>
            <a:ext cx="6890658" cy="923330"/>
          </a:xfrm>
          <a:prstGeom prst="rect">
            <a:avLst/>
          </a:prstGeom>
        </p:spPr>
        <p:txBody>
          <a:bodyPr wrap="square">
            <a:spAutoFit/>
          </a:bodyPr>
          <a:lstStyle/>
          <a:p>
            <a:r>
              <a:rPr lang="en-US" dirty="0"/>
              <a:t>Iceberg with the submerged portion visible. From Geo Swan used under the licensed under the Creative Commons Attribution 2.0 Generic license.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636422D8-C0F9-4562-A685-CDD6FDF45D69}" type="slidenum">
              <a:rPr lang="en-US" smtClean="0"/>
              <a:pPr/>
              <a:t>24</a:t>
            </a:fld>
            <a:endParaRPr lang="en-US"/>
          </a:p>
        </p:txBody>
      </p:sp>
      <p:sp>
        <p:nvSpPr>
          <p:cNvPr id="53251" name="Rectangle 2"/>
          <p:cNvSpPr>
            <a:spLocks noGrp="1" noChangeArrowheads="1"/>
          </p:cNvSpPr>
          <p:nvPr>
            <p:ph type="title"/>
          </p:nvPr>
        </p:nvSpPr>
        <p:spPr/>
        <p:txBody>
          <a:bodyPr/>
          <a:lstStyle/>
          <a:p>
            <a:pPr eaLnBrk="1" hangingPunct="1"/>
            <a:r>
              <a:rPr lang="en-US"/>
              <a:t>Question 123.5.4</a:t>
            </a:r>
          </a:p>
        </p:txBody>
      </p:sp>
      <p:sp>
        <p:nvSpPr>
          <p:cNvPr id="53252" name="Rectangle 3"/>
          <p:cNvSpPr>
            <a:spLocks noGrp="1" noChangeArrowheads="1"/>
          </p:cNvSpPr>
          <p:nvPr>
            <p:ph type="body" idx="1"/>
          </p:nvPr>
        </p:nvSpPr>
        <p:spPr>
          <a:xfrm>
            <a:off x="182563" y="1439863"/>
            <a:ext cx="3556000" cy="4525962"/>
          </a:xfrm>
        </p:spPr>
        <p:txBody>
          <a:bodyPr/>
          <a:lstStyle/>
          <a:p>
            <a:pPr eaLnBrk="1" hangingPunct="1"/>
            <a:r>
              <a:rPr lang="en-US" sz="2800"/>
              <a:t>Two cups are filled to the same level with water. One of the two cups has ice cubes floating in it. When the ice cubes melt, in which cup is the level of the water higher?</a:t>
            </a:r>
          </a:p>
        </p:txBody>
      </p:sp>
      <p:grpSp>
        <p:nvGrpSpPr>
          <p:cNvPr id="53253" name="Group 4"/>
          <p:cNvGrpSpPr>
            <a:grpSpLocks/>
          </p:cNvGrpSpPr>
          <p:nvPr/>
        </p:nvGrpSpPr>
        <p:grpSpPr bwMode="auto">
          <a:xfrm>
            <a:off x="5178425" y="2957513"/>
            <a:ext cx="1477963" cy="1843087"/>
            <a:chOff x="3262" y="1863"/>
            <a:chExt cx="931" cy="1161"/>
          </a:xfrm>
        </p:grpSpPr>
        <p:grpSp>
          <p:nvGrpSpPr>
            <p:cNvPr id="53268" name="Group 5"/>
            <p:cNvGrpSpPr>
              <a:grpSpLocks/>
            </p:cNvGrpSpPr>
            <p:nvPr/>
          </p:nvGrpSpPr>
          <p:grpSpPr bwMode="auto">
            <a:xfrm>
              <a:off x="3262" y="1863"/>
              <a:ext cx="931" cy="1161"/>
              <a:chOff x="3733" y="1510"/>
              <a:chExt cx="1416" cy="1628"/>
            </a:xfrm>
          </p:grpSpPr>
          <p:grpSp>
            <p:nvGrpSpPr>
              <p:cNvPr id="53272" name="Group 6"/>
              <p:cNvGrpSpPr>
                <a:grpSpLocks/>
              </p:cNvGrpSpPr>
              <p:nvPr/>
            </p:nvGrpSpPr>
            <p:grpSpPr bwMode="auto">
              <a:xfrm>
                <a:off x="3733" y="1514"/>
                <a:ext cx="1416" cy="1624"/>
                <a:chOff x="3596" y="1780"/>
                <a:chExt cx="1416" cy="1624"/>
              </a:xfrm>
            </p:grpSpPr>
            <p:sp>
              <p:nvSpPr>
                <p:cNvPr id="53277"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78"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73"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74"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75"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76"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9" name="AutoShape 13"/>
            <p:cNvSpPr>
              <a:spLocks noChangeArrowheads="1"/>
            </p:cNvSpPr>
            <p:nvPr/>
          </p:nvSpPr>
          <p:spPr bwMode="auto">
            <a:xfrm rot="-1306696">
              <a:off x="3492" y="1929"/>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0" name="AutoShape 14"/>
            <p:cNvSpPr>
              <a:spLocks noChangeArrowheads="1"/>
            </p:cNvSpPr>
            <p:nvPr/>
          </p:nvSpPr>
          <p:spPr bwMode="auto">
            <a:xfrm>
              <a:off x="3625" y="1943"/>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1" name="Text Box 15"/>
            <p:cNvSpPr txBox="1">
              <a:spLocks noChangeArrowheads="1"/>
            </p:cNvSpPr>
            <p:nvPr/>
          </p:nvSpPr>
          <p:spPr bwMode="auto">
            <a:xfrm>
              <a:off x="3590" y="2537"/>
              <a:ext cx="212" cy="231"/>
            </a:xfrm>
            <a:prstGeom prst="rect">
              <a:avLst/>
            </a:prstGeom>
            <a:noFill/>
            <a:ln w="9525">
              <a:noFill/>
              <a:miter lim="800000"/>
              <a:headEnd/>
              <a:tailEnd/>
            </a:ln>
          </p:spPr>
          <p:txBody>
            <a:bodyPr wrap="none">
              <a:spAutoFit/>
            </a:bodyPr>
            <a:lstStyle/>
            <a:p>
              <a:r>
                <a:rPr lang="en-US"/>
                <a:t>A</a:t>
              </a:r>
            </a:p>
          </p:txBody>
        </p:sp>
      </p:grpSp>
      <p:grpSp>
        <p:nvGrpSpPr>
          <p:cNvPr id="53254" name="Group 16"/>
          <p:cNvGrpSpPr>
            <a:grpSpLocks/>
          </p:cNvGrpSpPr>
          <p:nvPr/>
        </p:nvGrpSpPr>
        <p:grpSpPr bwMode="auto">
          <a:xfrm>
            <a:off x="7116763" y="2957513"/>
            <a:ext cx="1477962" cy="1843087"/>
            <a:chOff x="4483" y="1840"/>
            <a:chExt cx="931" cy="1161"/>
          </a:xfrm>
        </p:grpSpPr>
        <p:grpSp>
          <p:nvGrpSpPr>
            <p:cNvPr id="53259" name="Group 17"/>
            <p:cNvGrpSpPr>
              <a:grpSpLocks/>
            </p:cNvGrpSpPr>
            <p:nvPr/>
          </p:nvGrpSpPr>
          <p:grpSpPr bwMode="auto">
            <a:xfrm>
              <a:off x="4483" y="1840"/>
              <a:ext cx="931" cy="1161"/>
              <a:chOff x="3733" y="1510"/>
              <a:chExt cx="1416" cy="1628"/>
            </a:xfrm>
          </p:grpSpPr>
          <p:grpSp>
            <p:nvGrpSpPr>
              <p:cNvPr id="53261" name="Group 18"/>
              <p:cNvGrpSpPr>
                <a:grpSpLocks/>
              </p:cNvGrpSpPr>
              <p:nvPr/>
            </p:nvGrpSpPr>
            <p:grpSpPr bwMode="auto">
              <a:xfrm>
                <a:off x="3733" y="1514"/>
                <a:ext cx="1416" cy="1624"/>
                <a:chOff x="3596" y="1780"/>
                <a:chExt cx="1416" cy="1624"/>
              </a:xfrm>
            </p:grpSpPr>
            <p:sp>
              <p:nvSpPr>
                <p:cNvPr id="53266" name="Freeform 19"/>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67" name="Freeform 20"/>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62" name="AutoShape 21"/>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63" name="Rectangle 22"/>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64" name="Freeform 23"/>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65" name="Freeform 24"/>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0" name="Text Box 25"/>
            <p:cNvSpPr txBox="1">
              <a:spLocks noChangeArrowheads="1"/>
            </p:cNvSpPr>
            <p:nvPr/>
          </p:nvSpPr>
          <p:spPr bwMode="auto">
            <a:xfrm>
              <a:off x="4793" y="2486"/>
              <a:ext cx="212" cy="231"/>
            </a:xfrm>
            <a:prstGeom prst="rect">
              <a:avLst/>
            </a:prstGeom>
            <a:noFill/>
            <a:ln w="9525">
              <a:noFill/>
              <a:miter lim="800000"/>
              <a:headEnd/>
              <a:tailEnd/>
            </a:ln>
          </p:spPr>
          <p:txBody>
            <a:bodyPr wrap="none">
              <a:spAutoFit/>
            </a:bodyPr>
            <a:lstStyle/>
            <a:p>
              <a:r>
                <a:rPr lang="en-US"/>
                <a:t>B</a:t>
              </a:r>
            </a:p>
          </p:txBody>
        </p:sp>
      </p:grpSp>
      <p:sp>
        <p:nvSpPr>
          <p:cNvPr id="53255" name="Line 26"/>
          <p:cNvSpPr>
            <a:spLocks noChangeShapeType="1"/>
          </p:cNvSpPr>
          <p:nvPr/>
        </p:nvSpPr>
        <p:spPr bwMode="auto">
          <a:xfrm>
            <a:off x="6662738" y="3279775"/>
            <a:ext cx="420687" cy="0"/>
          </a:xfrm>
          <a:prstGeom prst="line">
            <a:avLst/>
          </a:prstGeom>
          <a:noFill/>
          <a:ln w="9525">
            <a:solidFill>
              <a:schemeClr val="tx1"/>
            </a:solidFill>
            <a:round/>
            <a:headEnd/>
            <a:tailEnd/>
          </a:ln>
        </p:spPr>
        <p:txBody>
          <a:bodyPr/>
          <a:lstStyle/>
          <a:p>
            <a:endParaRPr lang="en-US"/>
          </a:p>
        </p:txBody>
      </p:sp>
      <p:sp>
        <p:nvSpPr>
          <p:cNvPr id="53256" name="Line 27"/>
          <p:cNvSpPr>
            <a:spLocks noChangeShapeType="1"/>
          </p:cNvSpPr>
          <p:nvPr/>
        </p:nvSpPr>
        <p:spPr bwMode="auto">
          <a:xfrm>
            <a:off x="6656388" y="4752975"/>
            <a:ext cx="420687" cy="0"/>
          </a:xfrm>
          <a:prstGeom prst="line">
            <a:avLst/>
          </a:prstGeom>
          <a:noFill/>
          <a:ln w="9525">
            <a:solidFill>
              <a:schemeClr val="tx1"/>
            </a:solidFill>
            <a:round/>
            <a:headEnd/>
            <a:tailEnd/>
          </a:ln>
        </p:spPr>
        <p:txBody>
          <a:bodyPr/>
          <a:lstStyle/>
          <a:p>
            <a:endParaRPr lang="en-US"/>
          </a:p>
        </p:txBody>
      </p:sp>
      <p:sp>
        <p:nvSpPr>
          <p:cNvPr id="53257" name="Line 28"/>
          <p:cNvSpPr>
            <a:spLocks noChangeShapeType="1"/>
          </p:cNvSpPr>
          <p:nvPr/>
        </p:nvSpPr>
        <p:spPr bwMode="auto">
          <a:xfrm>
            <a:off x="6878638" y="3265488"/>
            <a:ext cx="0" cy="1481137"/>
          </a:xfrm>
          <a:prstGeom prst="line">
            <a:avLst/>
          </a:prstGeom>
          <a:noFill/>
          <a:ln w="9525">
            <a:solidFill>
              <a:schemeClr val="tx1"/>
            </a:solidFill>
            <a:round/>
            <a:headEnd type="triangle" w="med" len="med"/>
            <a:tailEnd type="triangle" w="med" len="med"/>
          </a:ln>
        </p:spPr>
        <p:txBody>
          <a:bodyPr/>
          <a:lstStyle/>
          <a:p>
            <a:endParaRPr lang="en-US"/>
          </a:p>
        </p:txBody>
      </p:sp>
      <p:sp>
        <p:nvSpPr>
          <p:cNvPr id="53258" name="Text Box 29"/>
          <p:cNvSpPr txBox="1">
            <a:spLocks noChangeArrowheads="1"/>
          </p:cNvSpPr>
          <p:nvPr/>
        </p:nvSpPr>
        <p:spPr bwMode="auto">
          <a:xfrm>
            <a:off x="6731000" y="3781425"/>
            <a:ext cx="311150" cy="366713"/>
          </a:xfrm>
          <a:prstGeom prst="rect">
            <a:avLst/>
          </a:prstGeom>
          <a:solidFill>
            <a:schemeClr val="bg1"/>
          </a:solidFill>
          <a:ln w="9525">
            <a:noFill/>
            <a:miter lim="800000"/>
            <a:headEnd/>
            <a:tailEnd/>
          </a:ln>
        </p:spPr>
        <p:txBody>
          <a:bodyPr wrap="none">
            <a:spAutoFit/>
          </a:bodyPr>
          <a:lstStyle/>
          <a:p>
            <a:r>
              <a:rPr lang="en-US"/>
              <a:t>h</a:t>
            </a:r>
          </a:p>
        </p:txBody>
      </p:sp>
    </p:spTree>
    <p:extLst>
      <p:ext uri="{BB962C8B-B14F-4D97-AF65-F5344CB8AC3E}">
        <p14:creationId xmlns:p14="http://schemas.microsoft.com/office/powerpoint/2010/main" val="351701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53359846-9639-45BB-9D99-7DB5DB95104F}" type="slidenum">
              <a:rPr lang="en-US" smtClean="0"/>
              <a:pPr/>
              <a:t>25</a:t>
            </a:fld>
            <a:endParaRPr lang="en-US"/>
          </a:p>
        </p:txBody>
      </p:sp>
      <p:sp>
        <p:nvSpPr>
          <p:cNvPr id="54275" name="Rectangle 2"/>
          <p:cNvSpPr>
            <a:spLocks noGrp="1" noChangeArrowheads="1"/>
          </p:cNvSpPr>
          <p:nvPr>
            <p:ph type="title"/>
          </p:nvPr>
        </p:nvSpPr>
        <p:spPr/>
        <p:txBody>
          <a:bodyPr/>
          <a:lstStyle/>
          <a:p>
            <a:pPr eaLnBrk="1" hangingPunct="1"/>
            <a:r>
              <a:rPr lang="en-US"/>
              <a:t>Question 123.5.5</a:t>
            </a:r>
          </a:p>
        </p:txBody>
      </p:sp>
      <p:sp>
        <p:nvSpPr>
          <p:cNvPr id="54276" name="Rectangle 3"/>
          <p:cNvSpPr>
            <a:spLocks noGrp="1" noChangeArrowheads="1"/>
          </p:cNvSpPr>
          <p:nvPr>
            <p:ph type="body" idx="1"/>
          </p:nvPr>
        </p:nvSpPr>
        <p:spPr>
          <a:xfrm>
            <a:off x="457200" y="1600200"/>
            <a:ext cx="4876800" cy="1738313"/>
          </a:xfrm>
        </p:spPr>
        <p:txBody>
          <a:bodyPr/>
          <a:lstStyle/>
          <a:p>
            <a:pPr eaLnBrk="1" hangingPunct="1"/>
            <a:r>
              <a:rPr lang="en-US" sz="2400"/>
              <a:t>When a ball is floating on the surface of a pool, how does the force needed to push it under change with depth? </a:t>
            </a:r>
          </a:p>
        </p:txBody>
      </p:sp>
      <p:sp>
        <p:nvSpPr>
          <p:cNvPr id="54277" name="Freeform 4"/>
          <p:cNvSpPr>
            <a:spLocks/>
          </p:cNvSpPr>
          <p:nvPr/>
        </p:nvSpPr>
        <p:spPr bwMode="auto">
          <a:xfrm>
            <a:off x="6465888" y="4699000"/>
            <a:ext cx="2058987" cy="144463"/>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4278" name="Freeform 5"/>
          <p:cNvSpPr>
            <a:spLocks/>
          </p:cNvSpPr>
          <p:nvPr/>
        </p:nvSpPr>
        <p:spPr bwMode="auto">
          <a:xfrm>
            <a:off x="6284913" y="4703763"/>
            <a:ext cx="2263775" cy="158750"/>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4279" name="Group 6"/>
          <p:cNvGrpSpPr>
            <a:grpSpLocks/>
          </p:cNvGrpSpPr>
          <p:nvPr/>
        </p:nvGrpSpPr>
        <p:grpSpPr bwMode="auto">
          <a:xfrm rot="1590330">
            <a:off x="6704013" y="3684588"/>
            <a:ext cx="1393825" cy="1365250"/>
            <a:chOff x="2213" y="2234"/>
            <a:chExt cx="878" cy="860"/>
          </a:xfrm>
        </p:grpSpPr>
        <p:sp>
          <p:nvSpPr>
            <p:cNvPr id="54313" name="Oval 7"/>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4314" name="Arc 8"/>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5" name="Arc 9"/>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4316" name="Arc 10"/>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7" name="Arc 11"/>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4280" name="Rectangle 12"/>
          <p:cNvSpPr>
            <a:spLocks noChangeArrowheads="1"/>
          </p:cNvSpPr>
          <p:nvPr/>
        </p:nvSpPr>
        <p:spPr bwMode="auto">
          <a:xfrm>
            <a:off x="6299200" y="4833938"/>
            <a:ext cx="2220913" cy="1771650"/>
          </a:xfrm>
          <a:prstGeom prst="rect">
            <a:avLst/>
          </a:prstGeom>
          <a:solidFill>
            <a:schemeClr val="accent1">
              <a:alpha val="61176"/>
            </a:schemeClr>
          </a:solidFill>
          <a:ln w="9525">
            <a:noFill/>
            <a:miter lim="800000"/>
            <a:headEnd/>
            <a:tailEnd/>
          </a:ln>
        </p:spPr>
        <p:txBody>
          <a:bodyPr wrap="none" anchor="ctr"/>
          <a:lstStyle/>
          <a:p>
            <a:endParaRPr lang="en-US"/>
          </a:p>
        </p:txBody>
      </p:sp>
      <p:sp>
        <p:nvSpPr>
          <p:cNvPr id="54281" name="Oval 13"/>
          <p:cNvSpPr>
            <a:spLocks noChangeArrowheads="1"/>
          </p:cNvSpPr>
          <p:nvPr/>
        </p:nvSpPr>
        <p:spPr bwMode="auto">
          <a:xfrm>
            <a:off x="7402513" y="43640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54282" name="Line 14"/>
          <p:cNvSpPr>
            <a:spLocks noChangeShapeType="1"/>
          </p:cNvSpPr>
          <p:nvPr/>
        </p:nvSpPr>
        <p:spPr bwMode="auto">
          <a:xfrm>
            <a:off x="7450138" y="4437063"/>
            <a:ext cx="1587" cy="376237"/>
          </a:xfrm>
          <a:prstGeom prst="line">
            <a:avLst/>
          </a:prstGeom>
          <a:noFill/>
          <a:ln w="25400">
            <a:solidFill>
              <a:srgbClr val="3366FF"/>
            </a:solidFill>
            <a:round/>
            <a:headEnd/>
            <a:tailEnd type="triangle" w="med" len="med"/>
          </a:ln>
        </p:spPr>
        <p:txBody>
          <a:bodyPr/>
          <a:lstStyle/>
          <a:p>
            <a:endParaRPr lang="en-US"/>
          </a:p>
        </p:txBody>
      </p:sp>
      <p:sp>
        <p:nvSpPr>
          <p:cNvPr id="54283" name="Text Box 15"/>
          <p:cNvSpPr txBox="1">
            <a:spLocks noChangeArrowheads="1"/>
          </p:cNvSpPr>
          <p:nvPr/>
        </p:nvSpPr>
        <p:spPr bwMode="auto">
          <a:xfrm>
            <a:off x="7494588" y="4530725"/>
            <a:ext cx="407987" cy="366713"/>
          </a:xfrm>
          <a:prstGeom prst="rect">
            <a:avLst/>
          </a:prstGeom>
          <a:noFill/>
          <a:ln w="9525">
            <a:noFill/>
            <a:miter lim="800000"/>
            <a:headEnd/>
            <a:tailEnd/>
          </a:ln>
        </p:spPr>
        <p:txBody>
          <a:bodyPr>
            <a:spAutoFit/>
          </a:bodyPr>
          <a:lstStyle/>
          <a:p>
            <a:r>
              <a:rPr lang="en-US" b="1"/>
              <a:t>F</a:t>
            </a:r>
            <a:r>
              <a:rPr lang="en-US" i="1" baseline="-25000"/>
              <a:t>g</a:t>
            </a:r>
          </a:p>
        </p:txBody>
      </p:sp>
      <p:sp>
        <p:nvSpPr>
          <p:cNvPr id="54284" name="Text Box 16"/>
          <p:cNvSpPr txBox="1">
            <a:spLocks noChangeArrowheads="1"/>
          </p:cNvSpPr>
          <p:nvPr/>
        </p:nvSpPr>
        <p:spPr bwMode="auto">
          <a:xfrm>
            <a:off x="7488238" y="3908425"/>
            <a:ext cx="407987" cy="366713"/>
          </a:xfrm>
          <a:prstGeom prst="rect">
            <a:avLst/>
          </a:prstGeom>
          <a:noFill/>
          <a:ln w="9525">
            <a:noFill/>
            <a:miter lim="800000"/>
            <a:headEnd/>
            <a:tailEnd/>
          </a:ln>
        </p:spPr>
        <p:txBody>
          <a:bodyPr>
            <a:spAutoFit/>
          </a:bodyPr>
          <a:lstStyle/>
          <a:p>
            <a:r>
              <a:rPr lang="en-US" b="1"/>
              <a:t>B</a:t>
            </a:r>
            <a:endParaRPr lang="en-US" b="1" baseline="-25000"/>
          </a:p>
        </p:txBody>
      </p:sp>
      <p:sp>
        <p:nvSpPr>
          <p:cNvPr id="54285" name="Line 17"/>
          <p:cNvSpPr>
            <a:spLocks noChangeShapeType="1"/>
          </p:cNvSpPr>
          <p:nvPr/>
        </p:nvSpPr>
        <p:spPr bwMode="auto">
          <a:xfrm flipH="1" flipV="1">
            <a:off x="7442200" y="4017963"/>
            <a:ext cx="7938" cy="376237"/>
          </a:xfrm>
          <a:prstGeom prst="line">
            <a:avLst/>
          </a:prstGeom>
          <a:noFill/>
          <a:ln w="25400">
            <a:solidFill>
              <a:srgbClr val="3366FF"/>
            </a:solidFill>
            <a:round/>
            <a:headEnd/>
            <a:tailEnd type="triangle" w="med" len="med"/>
          </a:ln>
        </p:spPr>
        <p:txBody>
          <a:bodyPr/>
          <a:lstStyle/>
          <a:p>
            <a:endParaRPr lang="en-US"/>
          </a:p>
        </p:txBody>
      </p:sp>
      <p:sp>
        <p:nvSpPr>
          <p:cNvPr id="54286" name="Line 18"/>
          <p:cNvSpPr>
            <a:spLocks noChangeShapeType="1"/>
          </p:cNvSpPr>
          <p:nvPr/>
        </p:nvSpPr>
        <p:spPr bwMode="auto">
          <a:xfrm flipH="1">
            <a:off x="6678613" y="5083175"/>
            <a:ext cx="647700" cy="0"/>
          </a:xfrm>
          <a:prstGeom prst="line">
            <a:avLst/>
          </a:prstGeom>
          <a:noFill/>
          <a:ln w="9525">
            <a:solidFill>
              <a:schemeClr val="tx1"/>
            </a:solidFill>
            <a:round/>
            <a:headEnd/>
            <a:tailEnd/>
          </a:ln>
        </p:spPr>
        <p:txBody>
          <a:bodyPr/>
          <a:lstStyle/>
          <a:p>
            <a:endParaRPr lang="en-US"/>
          </a:p>
        </p:txBody>
      </p:sp>
      <p:sp>
        <p:nvSpPr>
          <p:cNvPr id="54287" name="Line 19"/>
          <p:cNvSpPr>
            <a:spLocks noChangeShapeType="1"/>
          </p:cNvSpPr>
          <p:nvPr/>
        </p:nvSpPr>
        <p:spPr bwMode="auto">
          <a:xfrm>
            <a:off x="6734175" y="4811713"/>
            <a:ext cx="0" cy="279400"/>
          </a:xfrm>
          <a:prstGeom prst="line">
            <a:avLst/>
          </a:prstGeom>
          <a:noFill/>
          <a:ln w="9525">
            <a:solidFill>
              <a:schemeClr val="tx1"/>
            </a:solidFill>
            <a:round/>
            <a:headEnd type="triangle" w="med" len="med"/>
            <a:tailEnd type="triangle" w="med" len="med"/>
          </a:ln>
        </p:spPr>
        <p:txBody>
          <a:bodyPr/>
          <a:lstStyle/>
          <a:p>
            <a:endParaRPr lang="en-US"/>
          </a:p>
        </p:txBody>
      </p:sp>
      <p:sp>
        <p:nvSpPr>
          <p:cNvPr id="54288" name="Text Box 20"/>
          <p:cNvSpPr txBox="1">
            <a:spLocks noChangeArrowheads="1"/>
          </p:cNvSpPr>
          <p:nvPr/>
        </p:nvSpPr>
        <p:spPr bwMode="auto">
          <a:xfrm>
            <a:off x="6340475" y="4837113"/>
            <a:ext cx="282575" cy="304800"/>
          </a:xfrm>
          <a:prstGeom prst="rect">
            <a:avLst/>
          </a:prstGeom>
          <a:noFill/>
          <a:ln w="9525">
            <a:noFill/>
            <a:miter lim="800000"/>
            <a:headEnd/>
            <a:tailEnd/>
          </a:ln>
        </p:spPr>
        <p:txBody>
          <a:bodyPr wrap="none">
            <a:spAutoFit/>
          </a:bodyPr>
          <a:lstStyle/>
          <a:p>
            <a:r>
              <a:rPr lang="en-US" sz="1400" i="1"/>
              <a:t>h</a:t>
            </a:r>
          </a:p>
        </p:txBody>
      </p:sp>
      <p:sp>
        <p:nvSpPr>
          <p:cNvPr id="54289" name="Line 21"/>
          <p:cNvSpPr>
            <a:spLocks noChangeShapeType="1"/>
          </p:cNvSpPr>
          <p:nvPr/>
        </p:nvSpPr>
        <p:spPr bwMode="auto">
          <a:xfrm flipH="1">
            <a:off x="6659563" y="4816475"/>
            <a:ext cx="182562" cy="0"/>
          </a:xfrm>
          <a:prstGeom prst="line">
            <a:avLst/>
          </a:prstGeom>
          <a:noFill/>
          <a:ln w="9525">
            <a:solidFill>
              <a:schemeClr val="tx1"/>
            </a:solidFill>
            <a:round/>
            <a:headEnd/>
            <a:tailEnd/>
          </a:ln>
        </p:spPr>
        <p:txBody>
          <a:bodyPr/>
          <a:lstStyle/>
          <a:p>
            <a:endParaRPr lang="en-US"/>
          </a:p>
        </p:txBody>
      </p:sp>
      <p:sp>
        <p:nvSpPr>
          <p:cNvPr id="54290" name="Line 22"/>
          <p:cNvSpPr>
            <a:spLocks noChangeShapeType="1"/>
          </p:cNvSpPr>
          <p:nvPr/>
        </p:nvSpPr>
        <p:spPr bwMode="auto">
          <a:xfrm>
            <a:off x="3235325" y="3698875"/>
            <a:ext cx="0" cy="973138"/>
          </a:xfrm>
          <a:prstGeom prst="line">
            <a:avLst/>
          </a:prstGeom>
          <a:noFill/>
          <a:ln w="9525">
            <a:solidFill>
              <a:schemeClr val="tx1"/>
            </a:solidFill>
            <a:round/>
            <a:headEnd/>
            <a:tailEnd/>
          </a:ln>
        </p:spPr>
        <p:txBody>
          <a:bodyPr/>
          <a:lstStyle/>
          <a:p>
            <a:endParaRPr lang="en-US"/>
          </a:p>
        </p:txBody>
      </p:sp>
      <p:sp>
        <p:nvSpPr>
          <p:cNvPr id="54291" name="Line 23"/>
          <p:cNvSpPr>
            <a:spLocks noChangeShapeType="1"/>
          </p:cNvSpPr>
          <p:nvPr/>
        </p:nvSpPr>
        <p:spPr bwMode="auto">
          <a:xfrm>
            <a:off x="3033713" y="4564063"/>
            <a:ext cx="2584450" cy="0"/>
          </a:xfrm>
          <a:prstGeom prst="line">
            <a:avLst/>
          </a:prstGeom>
          <a:noFill/>
          <a:ln w="9525">
            <a:solidFill>
              <a:schemeClr val="tx1"/>
            </a:solidFill>
            <a:round/>
            <a:headEnd/>
            <a:tailEnd/>
          </a:ln>
        </p:spPr>
        <p:txBody>
          <a:bodyPr/>
          <a:lstStyle/>
          <a:p>
            <a:endParaRPr lang="en-US"/>
          </a:p>
        </p:txBody>
      </p:sp>
      <p:sp>
        <p:nvSpPr>
          <p:cNvPr id="54292" name="Text Box 24"/>
          <p:cNvSpPr txBox="1">
            <a:spLocks noChangeArrowheads="1"/>
          </p:cNvSpPr>
          <p:nvPr/>
        </p:nvSpPr>
        <p:spPr bwMode="auto">
          <a:xfrm>
            <a:off x="5091113" y="4686300"/>
            <a:ext cx="311150" cy="366713"/>
          </a:xfrm>
          <a:prstGeom prst="rect">
            <a:avLst/>
          </a:prstGeom>
          <a:noFill/>
          <a:ln w="9525">
            <a:noFill/>
            <a:miter lim="800000"/>
            <a:headEnd/>
            <a:tailEnd/>
          </a:ln>
        </p:spPr>
        <p:txBody>
          <a:bodyPr wrap="none">
            <a:spAutoFit/>
          </a:bodyPr>
          <a:lstStyle/>
          <a:p>
            <a:r>
              <a:rPr lang="en-US"/>
              <a:t>h</a:t>
            </a:r>
          </a:p>
        </p:txBody>
      </p:sp>
      <p:sp>
        <p:nvSpPr>
          <p:cNvPr id="54293" name="Line 25"/>
          <p:cNvSpPr>
            <a:spLocks noChangeShapeType="1"/>
          </p:cNvSpPr>
          <p:nvPr/>
        </p:nvSpPr>
        <p:spPr bwMode="auto">
          <a:xfrm>
            <a:off x="3194050" y="4367213"/>
            <a:ext cx="69850" cy="0"/>
          </a:xfrm>
          <a:prstGeom prst="line">
            <a:avLst/>
          </a:prstGeom>
          <a:noFill/>
          <a:ln w="9525">
            <a:solidFill>
              <a:schemeClr val="tx1"/>
            </a:solidFill>
            <a:round/>
            <a:headEnd/>
            <a:tailEnd/>
          </a:ln>
        </p:spPr>
        <p:txBody>
          <a:bodyPr/>
          <a:lstStyle/>
          <a:p>
            <a:endParaRPr lang="en-US"/>
          </a:p>
        </p:txBody>
      </p:sp>
      <p:sp>
        <p:nvSpPr>
          <p:cNvPr id="54294" name="Line 26"/>
          <p:cNvSpPr>
            <a:spLocks noChangeShapeType="1"/>
          </p:cNvSpPr>
          <p:nvPr/>
        </p:nvSpPr>
        <p:spPr bwMode="auto">
          <a:xfrm>
            <a:off x="4008438" y="4052888"/>
            <a:ext cx="1387475" cy="0"/>
          </a:xfrm>
          <a:prstGeom prst="line">
            <a:avLst/>
          </a:prstGeom>
          <a:noFill/>
          <a:ln w="9525">
            <a:solidFill>
              <a:schemeClr val="tx1"/>
            </a:solidFill>
            <a:round/>
            <a:headEnd/>
            <a:tailEnd/>
          </a:ln>
        </p:spPr>
        <p:txBody>
          <a:bodyPr/>
          <a:lstStyle/>
          <a:p>
            <a:endParaRPr lang="en-US"/>
          </a:p>
        </p:txBody>
      </p:sp>
      <p:sp>
        <p:nvSpPr>
          <p:cNvPr id="54295" name="Text Box 27"/>
          <p:cNvSpPr txBox="1">
            <a:spLocks noChangeArrowheads="1"/>
          </p:cNvSpPr>
          <p:nvPr/>
        </p:nvSpPr>
        <p:spPr bwMode="auto">
          <a:xfrm>
            <a:off x="2963863" y="3516313"/>
            <a:ext cx="323850" cy="366712"/>
          </a:xfrm>
          <a:prstGeom prst="rect">
            <a:avLst/>
          </a:prstGeom>
          <a:noFill/>
          <a:ln w="9525">
            <a:noFill/>
            <a:miter lim="800000"/>
            <a:headEnd/>
            <a:tailEnd/>
          </a:ln>
        </p:spPr>
        <p:txBody>
          <a:bodyPr wrap="none">
            <a:spAutoFit/>
          </a:bodyPr>
          <a:lstStyle/>
          <a:p>
            <a:r>
              <a:rPr lang="en-US"/>
              <a:t>F</a:t>
            </a:r>
          </a:p>
        </p:txBody>
      </p:sp>
      <p:grpSp>
        <p:nvGrpSpPr>
          <p:cNvPr id="54296" name="Group 28"/>
          <p:cNvGrpSpPr>
            <a:grpSpLocks/>
          </p:cNvGrpSpPr>
          <p:nvPr/>
        </p:nvGrpSpPr>
        <p:grpSpPr bwMode="auto">
          <a:xfrm>
            <a:off x="3228975" y="4049713"/>
            <a:ext cx="769938" cy="322262"/>
            <a:chOff x="562" y="2038"/>
            <a:chExt cx="1513" cy="719"/>
          </a:xfrm>
        </p:grpSpPr>
        <p:sp>
          <p:nvSpPr>
            <p:cNvPr id="54311" name="Freeform 29"/>
            <p:cNvSpPr>
              <a:spLocks/>
            </p:cNvSpPr>
            <p:nvPr/>
          </p:nvSpPr>
          <p:spPr bwMode="auto">
            <a:xfrm>
              <a:off x="1252" y="2038"/>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sp>
          <p:nvSpPr>
            <p:cNvPr id="54312" name="Freeform 30"/>
            <p:cNvSpPr>
              <a:spLocks/>
            </p:cNvSpPr>
            <p:nvPr/>
          </p:nvSpPr>
          <p:spPr bwMode="auto">
            <a:xfrm flipH="1" flipV="1">
              <a:off x="562" y="2354"/>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grpSp>
      <p:sp>
        <p:nvSpPr>
          <p:cNvPr id="54297" name="Line 31"/>
          <p:cNvSpPr>
            <a:spLocks noChangeShapeType="1"/>
          </p:cNvSpPr>
          <p:nvPr/>
        </p:nvSpPr>
        <p:spPr bwMode="auto">
          <a:xfrm>
            <a:off x="542925" y="3765550"/>
            <a:ext cx="0" cy="973138"/>
          </a:xfrm>
          <a:prstGeom prst="line">
            <a:avLst/>
          </a:prstGeom>
          <a:noFill/>
          <a:ln w="9525">
            <a:solidFill>
              <a:schemeClr val="tx1"/>
            </a:solidFill>
            <a:round/>
            <a:headEnd/>
            <a:tailEnd/>
          </a:ln>
        </p:spPr>
        <p:txBody>
          <a:bodyPr/>
          <a:lstStyle/>
          <a:p>
            <a:endParaRPr lang="en-US"/>
          </a:p>
        </p:txBody>
      </p:sp>
      <p:sp>
        <p:nvSpPr>
          <p:cNvPr id="54298" name="Line 32"/>
          <p:cNvSpPr>
            <a:spLocks noChangeShapeType="1"/>
          </p:cNvSpPr>
          <p:nvPr/>
        </p:nvSpPr>
        <p:spPr bwMode="auto">
          <a:xfrm>
            <a:off x="341313" y="4630738"/>
            <a:ext cx="2584450" cy="0"/>
          </a:xfrm>
          <a:prstGeom prst="line">
            <a:avLst/>
          </a:prstGeom>
          <a:noFill/>
          <a:ln w="9525">
            <a:solidFill>
              <a:schemeClr val="tx1"/>
            </a:solidFill>
            <a:round/>
            <a:headEnd/>
            <a:tailEnd/>
          </a:ln>
        </p:spPr>
        <p:txBody>
          <a:bodyPr/>
          <a:lstStyle/>
          <a:p>
            <a:endParaRPr lang="en-US"/>
          </a:p>
        </p:txBody>
      </p:sp>
      <p:sp>
        <p:nvSpPr>
          <p:cNvPr id="54299" name="Text Box 33"/>
          <p:cNvSpPr txBox="1">
            <a:spLocks noChangeArrowheads="1"/>
          </p:cNvSpPr>
          <p:nvPr/>
        </p:nvSpPr>
        <p:spPr bwMode="auto">
          <a:xfrm>
            <a:off x="2398713" y="4752975"/>
            <a:ext cx="311150" cy="366713"/>
          </a:xfrm>
          <a:prstGeom prst="rect">
            <a:avLst/>
          </a:prstGeom>
          <a:noFill/>
          <a:ln w="9525">
            <a:noFill/>
            <a:miter lim="800000"/>
            <a:headEnd/>
            <a:tailEnd/>
          </a:ln>
        </p:spPr>
        <p:txBody>
          <a:bodyPr wrap="none">
            <a:spAutoFit/>
          </a:bodyPr>
          <a:lstStyle/>
          <a:p>
            <a:r>
              <a:rPr lang="en-US"/>
              <a:t>h</a:t>
            </a:r>
          </a:p>
        </p:txBody>
      </p:sp>
      <p:sp>
        <p:nvSpPr>
          <p:cNvPr id="54300" name="Line 34"/>
          <p:cNvSpPr>
            <a:spLocks noChangeShapeType="1"/>
          </p:cNvSpPr>
          <p:nvPr/>
        </p:nvSpPr>
        <p:spPr bwMode="auto">
          <a:xfrm>
            <a:off x="501650" y="4433888"/>
            <a:ext cx="69850" cy="0"/>
          </a:xfrm>
          <a:prstGeom prst="line">
            <a:avLst/>
          </a:prstGeom>
          <a:noFill/>
          <a:ln w="9525">
            <a:solidFill>
              <a:schemeClr val="tx1"/>
            </a:solidFill>
            <a:round/>
            <a:headEnd/>
            <a:tailEnd/>
          </a:ln>
        </p:spPr>
        <p:txBody>
          <a:bodyPr/>
          <a:lstStyle/>
          <a:p>
            <a:endParaRPr lang="en-US"/>
          </a:p>
        </p:txBody>
      </p:sp>
      <p:sp>
        <p:nvSpPr>
          <p:cNvPr id="54301" name="Text Box 35"/>
          <p:cNvSpPr txBox="1">
            <a:spLocks noChangeArrowheads="1"/>
          </p:cNvSpPr>
          <p:nvPr/>
        </p:nvSpPr>
        <p:spPr bwMode="auto">
          <a:xfrm>
            <a:off x="271463" y="3582988"/>
            <a:ext cx="323850" cy="366712"/>
          </a:xfrm>
          <a:prstGeom prst="rect">
            <a:avLst/>
          </a:prstGeom>
          <a:noFill/>
          <a:ln w="9525">
            <a:noFill/>
            <a:miter lim="800000"/>
            <a:headEnd/>
            <a:tailEnd/>
          </a:ln>
        </p:spPr>
        <p:txBody>
          <a:bodyPr wrap="none">
            <a:spAutoFit/>
          </a:bodyPr>
          <a:lstStyle/>
          <a:p>
            <a:r>
              <a:rPr lang="en-US"/>
              <a:t>F</a:t>
            </a:r>
          </a:p>
        </p:txBody>
      </p:sp>
      <p:sp>
        <p:nvSpPr>
          <p:cNvPr id="54302" name="Line 36"/>
          <p:cNvSpPr>
            <a:spLocks noChangeShapeType="1"/>
          </p:cNvSpPr>
          <p:nvPr/>
        </p:nvSpPr>
        <p:spPr bwMode="auto">
          <a:xfrm>
            <a:off x="1727200" y="5276850"/>
            <a:ext cx="0" cy="973138"/>
          </a:xfrm>
          <a:prstGeom prst="line">
            <a:avLst/>
          </a:prstGeom>
          <a:noFill/>
          <a:ln w="9525">
            <a:solidFill>
              <a:schemeClr val="tx1"/>
            </a:solidFill>
            <a:round/>
            <a:headEnd/>
            <a:tailEnd/>
          </a:ln>
        </p:spPr>
        <p:txBody>
          <a:bodyPr/>
          <a:lstStyle/>
          <a:p>
            <a:endParaRPr lang="en-US"/>
          </a:p>
        </p:txBody>
      </p:sp>
      <p:sp>
        <p:nvSpPr>
          <p:cNvPr id="54303" name="Line 37"/>
          <p:cNvSpPr>
            <a:spLocks noChangeShapeType="1"/>
          </p:cNvSpPr>
          <p:nvPr/>
        </p:nvSpPr>
        <p:spPr bwMode="auto">
          <a:xfrm>
            <a:off x="1525588" y="6142038"/>
            <a:ext cx="2584450" cy="0"/>
          </a:xfrm>
          <a:prstGeom prst="line">
            <a:avLst/>
          </a:prstGeom>
          <a:noFill/>
          <a:ln w="9525">
            <a:solidFill>
              <a:schemeClr val="tx1"/>
            </a:solidFill>
            <a:round/>
            <a:headEnd/>
            <a:tailEnd/>
          </a:ln>
        </p:spPr>
        <p:txBody>
          <a:bodyPr/>
          <a:lstStyle/>
          <a:p>
            <a:endParaRPr lang="en-US"/>
          </a:p>
        </p:txBody>
      </p:sp>
      <p:sp>
        <p:nvSpPr>
          <p:cNvPr id="54304" name="Text Box 38"/>
          <p:cNvSpPr txBox="1">
            <a:spLocks noChangeArrowheads="1"/>
          </p:cNvSpPr>
          <p:nvPr/>
        </p:nvSpPr>
        <p:spPr bwMode="auto">
          <a:xfrm>
            <a:off x="3582988" y="6264275"/>
            <a:ext cx="311150" cy="366713"/>
          </a:xfrm>
          <a:prstGeom prst="rect">
            <a:avLst/>
          </a:prstGeom>
          <a:noFill/>
          <a:ln w="9525">
            <a:noFill/>
            <a:miter lim="800000"/>
            <a:headEnd/>
            <a:tailEnd/>
          </a:ln>
        </p:spPr>
        <p:txBody>
          <a:bodyPr wrap="none">
            <a:spAutoFit/>
          </a:bodyPr>
          <a:lstStyle/>
          <a:p>
            <a:r>
              <a:rPr lang="en-US"/>
              <a:t>h</a:t>
            </a:r>
          </a:p>
        </p:txBody>
      </p:sp>
      <p:sp>
        <p:nvSpPr>
          <p:cNvPr id="54305" name="Line 39"/>
          <p:cNvSpPr>
            <a:spLocks noChangeShapeType="1"/>
          </p:cNvSpPr>
          <p:nvPr/>
        </p:nvSpPr>
        <p:spPr bwMode="auto">
          <a:xfrm>
            <a:off x="1685925" y="5945188"/>
            <a:ext cx="2159000" cy="0"/>
          </a:xfrm>
          <a:prstGeom prst="line">
            <a:avLst/>
          </a:prstGeom>
          <a:noFill/>
          <a:ln w="9525">
            <a:solidFill>
              <a:schemeClr val="tx1"/>
            </a:solidFill>
            <a:round/>
            <a:headEnd/>
            <a:tailEnd/>
          </a:ln>
        </p:spPr>
        <p:txBody>
          <a:bodyPr/>
          <a:lstStyle/>
          <a:p>
            <a:endParaRPr lang="en-US"/>
          </a:p>
        </p:txBody>
      </p:sp>
      <p:sp>
        <p:nvSpPr>
          <p:cNvPr id="54306" name="Text Box 40"/>
          <p:cNvSpPr txBox="1">
            <a:spLocks noChangeArrowheads="1"/>
          </p:cNvSpPr>
          <p:nvPr/>
        </p:nvSpPr>
        <p:spPr bwMode="auto">
          <a:xfrm>
            <a:off x="1368425" y="5084763"/>
            <a:ext cx="323850" cy="366712"/>
          </a:xfrm>
          <a:prstGeom prst="rect">
            <a:avLst/>
          </a:prstGeom>
          <a:noFill/>
          <a:ln w="9525">
            <a:noFill/>
            <a:miter lim="800000"/>
            <a:headEnd/>
            <a:tailEnd/>
          </a:ln>
        </p:spPr>
        <p:txBody>
          <a:bodyPr wrap="none">
            <a:spAutoFit/>
          </a:bodyPr>
          <a:lstStyle/>
          <a:p>
            <a:r>
              <a:rPr lang="en-US"/>
              <a:t>F</a:t>
            </a:r>
          </a:p>
        </p:txBody>
      </p:sp>
      <p:sp>
        <p:nvSpPr>
          <p:cNvPr id="54307" name="Text Box 41"/>
          <p:cNvSpPr txBox="1">
            <a:spLocks noChangeArrowheads="1"/>
          </p:cNvSpPr>
          <p:nvPr/>
        </p:nvSpPr>
        <p:spPr bwMode="auto">
          <a:xfrm>
            <a:off x="1155700" y="3417888"/>
            <a:ext cx="336550" cy="366712"/>
          </a:xfrm>
          <a:prstGeom prst="rect">
            <a:avLst/>
          </a:prstGeom>
          <a:noFill/>
          <a:ln w="9525">
            <a:noFill/>
            <a:miter lim="800000"/>
            <a:headEnd/>
            <a:tailEnd/>
          </a:ln>
        </p:spPr>
        <p:txBody>
          <a:bodyPr wrap="none">
            <a:spAutoFit/>
          </a:bodyPr>
          <a:lstStyle/>
          <a:p>
            <a:r>
              <a:rPr lang="en-US">
                <a:solidFill>
                  <a:srgbClr val="3366FF"/>
                </a:solidFill>
              </a:rPr>
              <a:t>A</a:t>
            </a:r>
          </a:p>
        </p:txBody>
      </p:sp>
      <p:sp>
        <p:nvSpPr>
          <p:cNvPr id="54308" name="Text Box 42"/>
          <p:cNvSpPr txBox="1">
            <a:spLocks noChangeArrowheads="1"/>
          </p:cNvSpPr>
          <p:nvPr/>
        </p:nvSpPr>
        <p:spPr bwMode="auto">
          <a:xfrm>
            <a:off x="4152900" y="3513138"/>
            <a:ext cx="336550" cy="366712"/>
          </a:xfrm>
          <a:prstGeom prst="rect">
            <a:avLst/>
          </a:prstGeom>
          <a:noFill/>
          <a:ln w="9525">
            <a:noFill/>
            <a:miter lim="800000"/>
            <a:headEnd/>
            <a:tailEnd/>
          </a:ln>
        </p:spPr>
        <p:txBody>
          <a:bodyPr wrap="none">
            <a:spAutoFit/>
          </a:bodyPr>
          <a:lstStyle/>
          <a:p>
            <a:r>
              <a:rPr lang="en-US">
                <a:solidFill>
                  <a:srgbClr val="3366FF"/>
                </a:solidFill>
              </a:rPr>
              <a:t>B</a:t>
            </a:r>
          </a:p>
        </p:txBody>
      </p:sp>
      <p:sp>
        <p:nvSpPr>
          <p:cNvPr id="54309" name="Text Box 43"/>
          <p:cNvSpPr txBox="1">
            <a:spLocks noChangeArrowheads="1"/>
          </p:cNvSpPr>
          <p:nvPr/>
        </p:nvSpPr>
        <p:spPr bwMode="auto">
          <a:xfrm>
            <a:off x="2128838" y="5203825"/>
            <a:ext cx="349250" cy="366713"/>
          </a:xfrm>
          <a:prstGeom prst="rect">
            <a:avLst/>
          </a:prstGeom>
          <a:noFill/>
          <a:ln w="9525">
            <a:noFill/>
            <a:miter lim="800000"/>
            <a:headEnd/>
            <a:tailEnd/>
          </a:ln>
        </p:spPr>
        <p:txBody>
          <a:bodyPr wrap="none">
            <a:spAutoFit/>
          </a:bodyPr>
          <a:lstStyle/>
          <a:p>
            <a:r>
              <a:rPr lang="en-US">
                <a:solidFill>
                  <a:srgbClr val="3366FF"/>
                </a:solidFill>
              </a:rPr>
              <a:t>C</a:t>
            </a:r>
          </a:p>
        </p:txBody>
      </p:sp>
      <p:sp>
        <p:nvSpPr>
          <p:cNvPr id="54310" name="Line 44"/>
          <p:cNvSpPr>
            <a:spLocks noChangeShapeType="1"/>
          </p:cNvSpPr>
          <p:nvPr/>
        </p:nvSpPr>
        <p:spPr bwMode="auto">
          <a:xfrm flipV="1">
            <a:off x="550863" y="3919538"/>
            <a:ext cx="1901825" cy="50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00496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D017EBE-1D93-40AE-8C01-976881712CAB}" type="slidenum">
              <a:rPr lang="en-US" smtClean="0"/>
              <a:pPr/>
              <a:t>26</a:t>
            </a:fld>
            <a:endParaRPr lang="en-US"/>
          </a:p>
        </p:txBody>
      </p:sp>
      <p:sp>
        <p:nvSpPr>
          <p:cNvPr id="55299" name="Rectangle 2"/>
          <p:cNvSpPr>
            <a:spLocks noGrp="1" noChangeArrowheads="1"/>
          </p:cNvSpPr>
          <p:nvPr>
            <p:ph type="title"/>
          </p:nvPr>
        </p:nvSpPr>
        <p:spPr/>
        <p:txBody>
          <a:bodyPr/>
          <a:lstStyle/>
          <a:p>
            <a:pPr eaLnBrk="1" hangingPunct="1"/>
            <a:r>
              <a:rPr lang="en-US"/>
              <a:t>Question 123.5.6</a:t>
            </a:r>
          </a:p>
        </p:txBody>
      </p:sp>
      <p:sp>
        <p:nvSpPr>
          <p:cNvPr id="55300" name="Rectangle 3"/>
          <p:cNvSpPr>
            <a:spLocks noGrp="1" noChangeArrowheads="1"/>
          </p:cNvSpPr>
          <p:nvPr>
            <p:ph type="body" idx="1"/>
          </p:nvPr>
        </p:nvSpPr>
        <p:spPr>
          <a:xfrm>
            <a:off x="457200" y="1600200"/>
            <a:ext cx="4838700" cy="4525963"/>
          </a:xfrm>
        </p:spPr>
        <p:txBody>
          <a:bodyPr/>
          <a:lstStyle/>
          <a:p>
            <a:pPr marL="533400" indent="-533400" eaLnBrk="1" hangingPunct="1">
              <a:lnSpc>
                <a:spcPct val="80000"/>
              </a:lnSpc>
              <a:buFontTx/>
              <a:buNone/>
            </a:pPr>
            <a:r>
              <a:rPr lang="en-US" sz="2400" dirty="0"/>
              <a:t>I have somehow suspended a block of concrete in a fluid. I replace the concrete with a block of Styrofoam with equal volume. The buoyant force on the Styrofoam is</a:t>
            </a:r>
          </a:p>
          <a:p>
            <a:pPr marL="533400" indent="-533400" eaLnBrk="1" hangingPunct="1">
              <a:lnSpc>
                <a:spcPct val="80000"/>
              </a:lnSpc>
            </a:pPr>
            <a:endParaRPr lang="en-US" sz="2400" dirty="0"/>
          </a:p>
          <a:p>
            <a:pPr marL="533400" indent="-533400" eaLnBrk="1" hangingPunct="1">
              <a:lnSpc>
                <a:spcPct val="80000"/>
              </a:lnSpc>
              <a:buFontTx/>
              <a:buAutoNum type="alphaLcParenR"/>
            </a:pPr>
            <a:r>
              <a:rPr lang="en-US" sz="2400" dirty="0"/>
              <a:t>Larger than</a:t>
            </a:r>
          </a:p>
          <a:p>
            <a:pPr marL="533400" indent="-533400" eaLnBrk="1" hangingPunct="1">
              <a:lnSpc>
                <a:spcPct val="80000"/>
              </a:lnSpc>
              <a:buFontTx/>
              <a:buAutoNum type="alphaLcParenR"/>
            </a:pPr>
            <a:r>
              <a:rPr lang="en-US" sz="2400" dirty="0"/>
              <a:t>smaller than</a:t>
            </a:r>
          </a:p>
          <a:p>
            <a:pPr marL="533400" indent="-533400" eaLnBrk="1" hangingPunct="1">
              <a:lnSpc>
                <a:spcPct val="80000"/>
              </a:lnSpc>
              <a:buFontTx/>
              <a:buAutoNum type="alphaLcParenR"/>
            </a:pPr>
            <a:r>
              <a:rPr lang="en-US" sz="2400" dirty="0"/>
              <a:t>the same as</a:t>
            </a:r>
          </a:p>
          <a:p>
            <a:pPr marL="533400" indent="-533400" eaLnBrk="1" hangingPunct="1">
              <a:lnSpc>
                <a:spcPct val="80000"/>
              </a:lnSpc>
              <a:buFontTx/>
              <a:buNone/>
            </a:pPr>
            <a:endParaRPr lang="en-US" sz="2400" dirty="0"/>
          </a:p>
          <a:p>
            <a:pPr marL="533400" indent="-533400" eaLnBrk="1" hangingPunct="1">
              <a:lnSpc>
                <a:spcPct val="80000"/>
              </a:lnSpc>
              <a:buFontTx/>
              <a:buNone/>
            </a:pPr>
            <a:r>
              <a:rPr lang="en-US" sz="2400" dirty="0"/>
              <a:t>The buoyant force on the concrete.</a:t>
            </a:r>
          </a:p>
          <a:p>
            <a:pPr marL="533400" indent="-533400" eaLnBrk="1" hangingPunct="1">
              <a:lnSpc>
                <a:spcPct val="80000"/>
              </a:lnSpc>
            </a:pPr>
            <a:endParaRPr lang="en-US" sz="2400" dirty="0"/>
          </a:p>
        </p:txBody>
      </p:sp>
      <p:grpSp>
        <p:nvGrpSpPr>
          <p:cNvPr id="55301" name="Group 5"/>
          <p:cNvGrpSpPr>
            <a:grpSpLocks/>
          </p:cNvGrpSpPr>
          <p:nvPr/>
        </p:nvGrpSpPr>
        <p:grpSpPr bwMode="auto">
          <a:xfrm>
            <a:off x="6400800" y="2408238"/>
            <a:ext cx="2247900" cy="2578100"/>
            <a:chOff x="3596" y="1780"/>
            <a:chExt cx="1416" cy="1624"/>
          </a:xfrm>
        </p:grpSpPr>
        <p:sp>
          <p:nvSpPr>
            <p:cNvPr id="55309"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5310"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5302" name="AutoShape 8"/>
          <p:cNvSpPr>
            <a:spLocks noChangeArrowheads="1"/>
          </p:cNvSpPr>
          <p:nvPr/>
        </p:nvSpPr>
        <p:spPr bwMode="auto">
          <a:xfrm>
            <a:off x="6661150" y="28844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5303" name="Rectangle 9"/>
          <p:cNvSpPr>
            <a:spLocks noChangeArrowheads="1"/>
          </p:cNvSpPr>
          <p:nvPr/>
        </p:nvSpPr>
        <p:spPr bwMode="auto">
          <a:xfrm>
            <a:off x="6661150" y="28527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55304" name="Freeform 10"/>
          <p:cNvSpPr>
            <a:spLocks/>
          </p:cNvSpPr>
          <p:nvPr/>
        </p:nvSpPr>
        <p:spPr bwMode="auto">
          <a:xfrm>
            <a:off x="65341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5" name="Freeform 11"/>
          <p:cNvSpPr>
            <a:spLocks/>
          </p:cNvSpPr>
          <p:nvPr/>
        </p:nvSpPr>
        <p:spPr bwMode="auto">
          <a:xfrm flipH="1">
            <a:off x="75247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6" name="Rectangle 12" descr="5%"/>
          <p:cNvSpPr>
            <a:spLocks noChangeArrowheads="1"/>
          </p:cNvSpPr>
          <p:nvPr/>
        </p:nvSpPr>
        <p:spPr bwMode="auto">
          <a:xfrm>
            <a:off x="5626100" y="3138488"/>
            <a:ext cx="603250" cy="1016000"/>
          </a:xfrm>
          <a:prstGeom prst="rect">
            <a:avLst/>
          </a:prstGeom>
          <a:pattFill prst="pct5">
            <a:fgClr>
              <a:srgbClr val="33CCCC"/>
            </a:fgClr>
            <a:bgClr>
              <a:schemeClr val="bg1"/>
            </a:bgClr>
          </a:pattFill>
          <a:ln w="9525">
            <a:solidFill>
              <a:schemeClr val="tx1"/>
            </a:solidFill>
            <a:miter lim="800000"/>
            <a:headEnd/>
            <a:tailEnd/>
          </a:ln>
        </p:spPr>
        <p:txBody>
          <a:bodyPr wrap="none" anchor="ctr"/>
          <a:lstStyle/>
          <a:p>
            <a:endParaRPr lang="en-US"/>
          </a:p>
        </p:txBody>
      </p:sp>
      <p:sp>
        <p:nvSpPr>
          <p:cNvPr id="55307" name="AutoShape 26"/>
          <p:cNvSpPr>
            <a:spLocks noChangeArrowheads="1"/>
          </p:cNvSpPr>
          <p:nvPr/>
        </p:nvSpPr>
        <p:spPr bwMode="auto">
          <a:xfrm>
            <a:off x="6272213" y="3451225"/>
            <a:ext cx="973137" cy="436563"/>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sp>
        <p:nvSpPr>
          <p:cNvPr id="55308" name="Rectangle 27" descr="Granite"/>
          <p:cNvSpPr>
            <a:spLocks noChangeArrowheads="1"/>
          </p:cNvSpPr>
          <p:nvPr/>
        </p:nvSpPr>
        <p:spPr bwMode="auto">
          <a:xfrm>
            <a:off x="7264400" y="3138488"/>
            <a:ext cx="603250" cy="1016000"/>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305943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File:Fish8005 - Flickr - NOAA Photo Libr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816429"/>
            <a:ext cx="8155884" cy="55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049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618982-304B-E878-8E5E-FF1C64777F5C}"/>
              </a:ext>
            </a:extLst>
          </p:cNvPr>
          <p:cNvSpPr>
            <a:spLocks noGrp="1"/>
          </p:cNvSpPr>
          <p:nvPr>
            <p:ph type="ctrTitle"/>
          </p:nvPr>
        </p:nvSpPr>
        <p:spPr/>
        <p:txBody>
          <a:bodyPr/>
          <a:lstStyle/>
          <a:p>
            <a:r>
              <a:rPr lang="en-US" dirty="0"/>
              <a:t>End</a:t>
            </a:r>
          </a:p>
        </p:txBody>
      </p:sp>
      <p:sp>
        <p:nvSpPr>
          <p:cNvPr id="4" name="Subtitle 3">
            <a:extLst>
              <a:ext uri="{FF2B5EF4-FFF2-40B4-BE49-F238E27FC236}">
                <a16:creationId xmlns:a16="http://schemas.microsoft.com/office/drawing/2014/main" id="{7EB4D199-0C37-387B-8B2F-FE1B01999C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484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9BB70A6A-6290-4C9F-8FE7-84BDC15ED7E8}" type="slidenum">
              <a:rPr lang="en-US" smtClean="0"/>
              <a:pPr/>
              <a:t>29</a:t>
            </a:fld>
            <a:endParaRPr lang="en-US"/>
          </a:p>
        </p:txBody>
      </p:sp>
      <p:sp>
        <p:nvSpPr>
          <p:cNvPr id="50179" name="Rectangle 2"/>
          <p:cNvSpPr>
            <a:spLocks noGrp="1" noChangeArrowheads="1"/>
          </p:cNvSpPr>
          <p:nvPr>
            <p:ph type="title"/>
          </p:nvPr>
        </p:nvSpPr>
        <p:spPr/>
        <p:txBody>
          <a:bodyPr/>
          <a:lstStyle/>
          <a:p>
            <a:pPr eaLnBrk="1" hangingPunct="1"/>
            <a:r>
              <a:rPr lang="en-US" dirty="0"/>
              <a:t>Question 123.5.1</a:t>
            </a:r>
          </a:p>
        </p:txBody>
      </p:sp>
      <p:sp>
        <p:nvSpPr>
          <p:cNvPr id="50180" name="Rectangle 3"/>
          <p:cNvSpPr>
            <a:spLocks noGrp="1" noChangeArrowheads="1"/>
          </p:cNvSpPr>
          <p:nvPr>
            <p:ph type="body" idx="1"/>
          </p:nvPr>
        </p:nvSpPr>
        <p:spPr>
          <a:xfrm>
            <a:off x="457200" y="1600200"/>
            <a:ext cx="4398963" cy="4525963"/>
          </a:xfrm>
        </p:spPr>
        <p:txBody>
          <a:bodyPr/>
          <a:lstStyle/>
          <a:p>
            <a:pPr marL="609600" indent="-609600" eaLnBrk="1" hangingPunct="1">
              <a:buFontTx/>
              <a:buNone/>
            </a:pPr>
            <a:r>
              <a:rPr lang="en-US"/>
              <a:t>If the barometer shown here were used on Mars, would </a:t>
            </a:r>
            <a:r>
              <a:rPr lang="en-US">
                <a:sym typeface="Symbol" pitchFamily="18" charset="2"/>
              </a:rPr>
              <a:t>h be larger or smaller</a:t>
            </a:r>
          </a:p>
          <a:p>
            <a:pPr marL="609600" indent="-609600" eaLnBrk="1" hangingPunct="1">
              <a:buFontTx/>
              <a:buAutoNum type="alphaLcParenR"/>
            </a:pPr>
            <a:r>
              <a:rPr lang="en-US">
                <a:sym typeface="Symbol" pitchFamily="18" charset="2"/>
              </a:rPr>
              <a:t>Larger</a:t>
            </a:r>
          </a:p>
          <a:p>
            <a:pPr marL="609600" indent="-609600" eaLnBrk="1" hangingPunct="1">
              <a:buFontTx/>
              <a:buAutoNum type="alphaLcParenR"/>
            </a:pPr>
            <a:r>
              <a:rPr lang="en-US">
                <a:sym typeface="Symbol" pitchFamily="18" charset="2"/>
              </a:rPr>
              <a:t>Smaller</a:t>
            </a:r>
          </a:p>
        </p:txBody>
      </p:sp>
      <p:grpSp>
        <p:nvGrpSpPr>
          <p:cNvPr id="50181" name="Group 44"/>
          <p:cNvGrpSpPr>
            <a:grpSpLocks/>
          </p:cNvGrpSpPr>
          <p:nvPr/>
        </p:nvGrpSpPr>
        <p:grpSpPr bwMode="auto">
          <a:xfrm>
            <a:off x="6381750" y="1385888"/>
            <a:ext cx="2097088" cy="5032375"/>
            <a:chOff x="4020" y="873"/>
            <a:chExt cx="1321" cy="3170"/>
          </a:xfrm>
        </p:grpSpPr>
        <p:grpSp>
          <p:nvGrpSpPr>
            <p:cNvPr id="50182" name="Group 36"/>
            <p:cNvGrpSpPr>
              <a:grpSpLocks/>
            </p:cNvGrpSpPr>
            <p:nvPr/>
          </p:nvGrpSpPr>
          <p:grpSpPr bwMode="auto">
            <a:xfrm>
              <a:off x="4343" y="3416"/>
              <a:ext cx="931" cy="627"/>
              <a:chOff x="3733" y="1510"/>
              <a:chExt cx="1416" cy="1628"/>
            </a:xfrm>
          </p:grpSpPr>
          <p:grpSp>
            <p:nvGrpSpPr>
              <p:cNvPr id="50198" name="Group 37"/>
              <p:cNvGrpSpPr>
                <a:grpSpLocks/>
              </p:cNvGrpSpPr>
              <p:nvPr/>
            </p:nvGrpSpPr>
            <p:grpSpPr bwMode="auto">
              <a:xfrm>
                <a:off x="3733" y="1514"/>
                <a:ext cx="1416" cy="1624"/>
                <a:chOff x="3596" y="1780"/>
                <a:chExt cx="1416" cy="1624"/>
              </a:xfrm>
            </p:grpSpPr>
            <p:sp>
              <p:nvSpPr>
                <p:cNvPr id="50203" name="Freeform 38"/>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204" name="Freeform 39"/>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9" name="AutoShape 40"/>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0200" name="Rectangle 41"/>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0201" name="Freeform 42"/>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202" name="Freeform 43"/>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3" name="Rectangle 10"/>
            <p:cNvSpPr>
              <a:spLocks noChangeArrowheads="1"/>
            </p:cNvSpPr>
            <p:nvPr/>
          </p:nvSpPr>
          <p:spPr bwMode="auto">
            <a:xfrm>
              <a:off x="4463" y="3539"/>
              <a:ext cx="695" cy="98"/>
            </a:xfrm>
            <a:prstGeom prst="rect">
              <a:avLst/>
            </a:prstGeom>
            <a:solidFill>
              <a:schemeClr val="accent1"/>
            </a:solidFill>
            <a:ln w="9525">
              <a:noFill/>
              <a:miter lim="800000"/>
              <a:headEnd/>
              <a:tailEnd/>
            </a:ln>
          </p:spPr>
          <p:txBody>
            <a:bodyPr wrap="none" anchor="ctr"/>
            <a:lstStyle/>
            <a:p>
              <a:endParaRPr lang="en-US"/>
            </a:p>
          </p:txBody>
        </p:sp>
        <p:grpSp>
          <p:nvGrpSpPr>
            <p:cNvPr id="50184" name="Group 13"/>
            <p:cNvGrpSpPr>
              <a:grpSpLocks/>
            </p:cNvGrpSpPr>
            <p:nvPr/>
          </p:nvGrpSpPr>
          <p:grpSpPr bwMode="auto">
            <a:xfrm flipV="1">
              <a:off x="4734" y="1192"/>
              <a:ext cx="181" cy="2505"/>
              <a:chOff x="3162" y="2032"/>
              <a:chExt cx="931" cy="1161"/>
            </a:xfrm>
          </p:grpSpPr>
          <p:grpSp>
            <p:nvGrpSpPr>
              <p:cNvPr id="50193" name="Group 14"/>
              <p:cNvGrpSpPr>
                <a:grpSpLocks/>
              </p:cNvGrpSpPr>
              <p:nvPr/>
            </p:nvGrpSpPr>
            <p:grpSpPr bwMode="auto">
              <a:xfrm>
                <a:off x="3162" y="2035"/>
                <a:ext cx="931" cy="1158"/>
                <a:chOff x="3596" y="1780"/>
                <a:chExt cx="1416" cy="1624"/>
              </a:xfrm>
            </p:grpSpPr>
            <p:sp>
              <p:nvSpPr>
                <p:cNvPr id="50196" name="Freeform 1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197" name="Freeform 1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4" name="Freeform 17"/>
              <p:cNvSpPr>
                <a:spLocks/>
              </p:cNvSpPr>
              <p:nvPr/>
            </p:nvSpPr>
            <p:spPr bwMode="auto">
              <a:xfrm>
                <a:off x="3217" y="2032"/>
                <a:ext cx="411"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195" name="Freeform 18"/>
              <p:cNvSpPr>
                <a:spLocks/>
              </p:cNvSpPr>
              <p:nvPr/>
            </p:nvSpPr>
            <p:spPr bwMode="auto">
              <a:xfrm flipH="1">
                <a:off x="3628" y="2032"/>
                <a:ext cx="410"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5" name="Rectangle 19"/>
            <p:cNvSpPr>
              <a:spLocks noChangeArrowheads="1"/>
            </p:cNvSpPr>
            <p:nvPr/>
          </p:nvSpPr>
          <p:spPr bwMode="auto">
            <a:xfrm>
              <a:off x="4761" y="1366"/>
              <a:ext cx="122" cy="2379"/>
            </a:xfrm>
            <a:prstGeom prst="rect">
              <a:avLst/>
            </a:prstGeom>
            <a:solidFill>
              <a:schemeClr val="accent1"/>
            </a:solidFill>
            <a:ln w="9525">
              <a:noFill/>
              <a:miter lim="800000"/>
              <a:headEnd/>
              <a:tailEnd/>
            </a:ln>
          </p:spPr>
          <p:txBody>
            <a:bodyPr wrap="none" anchor="ctr"/>
            <a:lstStyle/>
            <a:p>
              <a:endParaRPr lang="en-US"/>
            </a:p>
          </p:txBody>
        </p:sp>
        <p:sp>
          <p:nvSpPr>
            <p:cNvPr id="50186" name="Line 20"/>
            <p:cNvSpPr>
              <a:spLocks noChangeShapeType="1"/>
            </p:cNvSpPr>
            <p:nvPr/>
          </p:nvSpPr>
          <p:spPr bwMode="auto">
            <a:xfrm>
              <a:off x="4407" y="1371"/>
              <a:ext cx="265" cy="0"/>
            </a:xfrm>
            <a:prstGeom prst="line">
              <a:avLst/>
            </a:prstGeom>
            <a:noFill/>
            <a:ln w="9525">
              <a:solidFill>
                <a:schemeClr val="tx1"/>
              </a:solidFill>
              <a:round/>
              <a:headEnd/>
              <a:tailEnd/>
            </a:ln>
          </p:spPr>
          <p:txBody>
            <a:bodyPr/>
            <a:lstStyle/>
            <a:p>
              <a:endParaRPr lang="en-US"/>
            </a:p>
          </p:txBody>
        </p:sp>
        <p:sp>
          <p:nvSpPr>
            <p:cNvPr id="50187" name="Line 21"/>
            <p:cNvSpPr>
              <a:spLocks noChangeShapeType="1"/>
            </p:cNvSpPr>
            <p:nvPr/>
          </p:nvSpPr>
          <p:spPr bwMode="auto">
            <a:xfrm>
              <a:off x="4570" y="1380"/>
              <a:ext cx="0" cy="2140"/>
            </a:xfrm>
            <a:prstGeom prst="line">
              <a:avLst/>
            </a:prstGeom>
            <a:noFill/>
            <a:ln w="9525">
              <a:solidFill>
                <a:schemeClr val="tx1"/>
              </a:solidFill>
              <a:round/>
              <a:headEnd type="triangle" w="med" len="med"/>
              <a:tailEnd type="triangle" w="med" len="med"/>
            </a:ln>
          </p:spPr>
          <p:txBody>
            <a:bodyPr/>
            <a:lstStyle/>
            <a:p>
              <a:endParaRPr lang="en-US"/>
            </a:p>
          </p:txBody>
        </p:sp>
        <p:sp>
          <p:nvSpPr>
            <p:cNvPr id="50188" name="Text Box 22"/>
            <p:cNvSpPr txBox="1">
              <a:spLocks noChangeArrowheads="1"/>
            </p:cNvSpPr>
            <p:nvPr/>
          </p:nvSpPr>
          <p:spPr bwMode="auto">
            <a:xfrm>
              <a:off x="4459" y="2400"/>
              <a:ext cx="196" cy="231"/>
            </a:xfrm>
            <a:prstGeom prst="rect">
              <a:avLst/>
            </a:prstGeom>
            <a:solidFill>
              <a:schemeClr val="bg1"/>
            </a:solidFill>
            <a:ln w="9525">
              <a:noFill/>
              <a:miter lim="800000"/>
              <a:headEnd/>
              <a:tailEnd/>
            </a:ln>
          </p:spPr>
          <p:txBody>
            <a:bodyPr wrap="none">
              <a:spAutoFit/>
            </a:bodyPr>
            <a:lstStyle/>
            <a:p>
              <a:r>
                <a:rPr lang="en-US"/>
                <a:t>h</a:t>
              </a:r>
            </a:p>
          </p:txBody>
        </p:sp>
        <p:sp>
          <p:nvSpPr>
            <p:cNvPr id="50189" name="Text Box 23"/>
            <p:cNvSpPr txBox="1">
              <a:spLocks noChangeArrowheads="1"/>
            </p:cNvSpPr>
            <p:nvPr/>
          </p:nvSpPr>
          <p:spPr bwMode="auto">
            <a:xfrm>
              <a:off x="4020" y="873"/>
              <a:ext cx="376" cy="231"/>
            </a:xfrm>
            <a:prstGeom prst="rect">
              <a:avLst/>
            </a:prstGeom>
            <a:noFill/>
            <a:ln w="9525">
              <a:noFill/>
              <a:miter lim="800000"/>
              <a:headEnd/>
              <a:tailEnd/>
            </a:ln>
          </p:spPr>
          <p:txBody>
            <a:bodyPr wrap="none">
              <a:spAutoFit/>
            </a:bodyPr>
            <a:lstStyle/>
            <a:p>
              <a:r>
                <a:rPr lang="en-US"/>
                <a:t>P=0</a:t>
              </a:r>
              <a:endParaRPr lang="en-US" baseline="-25000"/>
            </a:p>
          </p:txBody>
        </p:sp>
        <p:sp>
          <p:nvSpPr>
            <p:cNvPr id="50190" name="Freeform 24"/>
            <p:cNvSpPr>
              <a:spLocks/>
            </p:cNvSpPr>
            <p:nvPr/>
          </p:nvSpPr>
          <p:spPr bwMode="auto">
            <a:xfrm rot="20443352" flipH="1">
              <a:off x="4462" y="93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0191" name="Text Box 25"/>
            <p:cNvSpPr txBox="1">
              <a:spLocks noChangeArrowheads="1"/>
            </p:cNvSpPr>
            <p:nvPr/>
          </p:nvSpPr>
          <p:spPr bwMode="auto">
            <a:xfrm>
              <a:off x="5076" y="2825"/>
              <a:ext cx="265" cy="231"/>
            </a:xfrm>
            <a:prstGeom prst="rect">
              <a:avLst/>
            </a:prstGeom>
            <a:noFill/>
            <a:ln w="9525">
              <a:noFill/>
              <a:miter lim="800000"/>
              <a:headEnd/>
              <a:tailEnd/>
            </a:ln>
          </p:spPr>
          <p:txBody>
            <a:bodyPr wrap="none">
              <a:spAutoFit/>
            </a:bodyPr>
            <a:lstStyle/>
            <a:p>
              <a:r>
                <a:rPr lang="en-US"/>
                <a:t>P</a:t>
              </a:r>
              <a:r>
                <a:rPr lang="en-US" baseline="-25000"/>
                <a:t>o</a:t>
              </a:r>
            </a:p>
          </p:txBody>
        </p:sp>
        <p:sp>
          <p:nvSpPr>
            <p:cNvPr id="50192" name="Freeform 26"/>
            <p:cNvSpPr>
              <a:spLocks/>
            </p:cNvSpPr>
            <p:nvPr/>
          </p:nvSpPr>
          <p:spPr bwMode="auto">
            <a:xfrm rot="-1156648">
              <a:off x="5041" y="3067"/>
              <a:ext cx="238" cy="342"/>
            </a:xfrm>
            <a:custGeom>
              <a:avLst/>
              <a:gdLst>
                <a:gd name="T0" fmla="*/ 7 w 292"/>
                <a:gd name="T1" fmla="*/ 0 h 430"/>
                <a:gd name="T2" fmla="*/ 3 w 292"/>
                <a:gd name="T3" fmla="*/ 4 h 430"/>
                <a:gd name="T4" fmla="*/ 6 w 292"/>
                <a:gd name="T5" fmla="*/ 4 h 430"/>
                <a:gd name="T6" fmla="*/ 0 w 292"/>
                <a:gd name="T7" fmla="*/ 7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269318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c 15"/>
          <p:cNvSpPr/>
          <p:nvPr/>
        </p:nvSpPr>
        <p:spPr>
          <a:xfrm>
            <a:off x="4226859" y="3213846"/>
            <a:ext cx="3612776" cy="510989"/>
          </a:xfrm>
          <a:prstGeom prst="arc">
            <a:avLst>
              <a:gd name="adj1" fmla="val 10840119"/>
              <a:gd name="adj2" fmla="val 35156"/>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a:off x="1196788" y="3307977"/>
            <a:ext cx="1949824" cy="416858"/>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1573306" y="3886200"/>
            <a:ext cx="5970494" cy="1976718"/>
          </a:xfrm>
          <a:custGeom>
            <a:avLst/>
            <a:gdLst>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237129 w 5916706"/>
              <a:gd name="connsiteY7" fmla="*/ 255494 h 1909482"/>
              <a:gd name="connsiteX8" fmla="*/ 67235 w 5916706"/>
              <a:gd name="connsiteY8" fmla="*/ 268941 h 1909482"/>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331259 w 5916706"/>
              <a:gd name="connsiteY7" fmla="*/ 268941 h 1909482"/>
              <a:gd name="connsiteX8" fmla="*/ 67235 w 5916706"/>
              <a:gd name="connsiteY8" fmla="*/ 268941 h 1909482"/>
              <a:gd name="connsiteX0" fmla="*/ 0 w 5970494"/>
              <a:gd name="connsiteY0" fmla="*/ 0 h 1976718"/>
              <a:gd name="connsiteX1" fmla="*/ 26894 w 5970494"/>
              <a:gd name="connsiteY1" fmla="*/ 1909482 h 1976718"/>
              <a:gd name="connsiteX2" fmla="*/ 5970494 w 5970494"/>
              <a:gd name="connsiteY2" fmla="*/ 1976718 h 1976718"/>
              <a:gd name="connsiteX3" fmla="*/ 5876365 w 5970494"/>
              <a:gd name="connsiteY3" fmla="*/ 161365 h 1976718"/>
              <a:gd name="connsiteX4" fmla="*/ 2904565 w 5970494"/>
              <a:gd name="connsiteY4" fmla="*/ 121024 h 1976718"/>
              <a:gd name="connsiteX5" fmla="*/ 2891118 w 5970494"/>
              <a:gd name="connsiteY5" fmla="*/ 1452282 h 1976718"/>
              <a:gd name="connsiteX6" fmla="*/ 1264023 w 5970494"/>
              <a:gd name="connsiteY6" fmla="*/ 1452282 h 1976718"/>
              <a:gd name="connsiteX7" fmla="*/ 1331259 w 5970494"/>
              <a:gd name="connsiteY7" fmla="*/ 268941 h 1976718"/>
              <a:gd name="connsiteX8" fmla="*/ 67235 w 5970494"/>
              <a:gd name="connsiteY8" fmla="*/ 268941 h 197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0494" h="1976718">
                <a:moveTo>
                  <a:pt x="0" y="0"/>
                </a:moveTo>
                <a:lnTo>
                  <a:pt x="26894" y="1909482"/>
                </a:lnTo>
                <a:lnTo>
                  <a:pt x="5970494" y="1976718"/>
                </a:lnTo>
                <a:lnTo>
                  <a:pt x="5876365" y="161365"/>
                </a:lnTo>
                <a:lnTo>
                  <a:pt x="2904565" y="121024"/>
                </a:lnTo>
                <a:lnTo>
                  <a:pt x="2891118" y="1452282"/>
                </a:lnTo>
                <a:lnTo>
                  <a:pt x="1264023" y="1452282"/>
                </a:lnTo>
                <a:lnTo>
                  <a:pt x="1331259" y="268941"/>
                </a:lnTo>
                <a:lnTo>
                  <a:pt x="67235" y="268941"/>
                </a:lnTo>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96789" y="3523128"/>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41813" y="3509681"/>
            <a:ext cx="304800" cy="183328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96788" y="5795680"/>
            <a:ext cx="6629400"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31342" y="3460375"/>
            <a:ext cx="246528" cy="18512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54154" y="3473822"/>
            <a:ext cx="372034" cy="23218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1811" y="5015754"/>
            <a:ext cx="1636059" cy="3361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1586753" y="34424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63270" y="3603811"/>
            <a:ext cx="628698" cy="584775"/>
          </a:xfrm>
          <a:prstGeom prst="rect">
            <a:avLst/>
          </a:prstGeom>
          <a:noFill/>
        </p:spPr>
        <p:txBody>
          <a:bodyPr wrap="none" rtlCol="0">
            <a:spAutoFit/>
          </a:bodyPr>
          <a:lstStyle/>
          <a:p>
            <a:r>
              <a:rPr lang="en-US" sz="3200" dirty="0"/>
              <a:t>A</a:t>
            </a:r>
            <a:r>
              <a:rPr lang="en-US" sz="3200" baseline="-25000" dirty="0"/>
              <a:t>in</a:t>
            </a:r>
          </a:p>
        </p:txBody>
      </p:sp>
      <p:sp>
        <p:nvSpPr>
          <p:cNvPr id="19" name="TextBox 18"/>
          <p:cNvSpPr txBox="1"/>
          <p:nvPr/>
        </p:nvSpPr>
        <p:spPr>
          <a:xfrm>
            <a:off x="1828800" y="1909482"/>
            <a:ext cx="628698" cy="646331"/>
          </a:xfrm>
          <a:prstGeom prst="rect">
            <a:avLst/>
          </a:prstGeom>
          <a:noFill/>
        </p:spPr>
        <p:txBody>
          <a:bodyPr wrap="none" rtlCol="0">
            <a:spAutoFit/>
          </a:bodyPr>
          <a:lstStyle/>
          <a:p>
            <a:r>
              <a:rPr lang="en-US" sz="3600" dirty="0"/>
              <a:t>F</a:t>
            </a:r>
            <a:r>
              <a:rPr lang="en-US" sz="3600" baseline="-25000" dirty="0"/>
              <a:t>in</a:t>
            </a:r>
          </a:p>
        </p:txBody>
      </p:sp>
      <p:sp>
        <p:nvSpPr>
          <p:cNvPr id="20" name="TextBox 19"/>
          <p:cNvSpPr txBox="1"/>
          <p:nvPr/>
        </p:nvSpPr>
        <p:spPr>
          <a:xfrm>
            <a:off x="5571565" y="676835"/>
            <a:ext cx="816377" cy="646331"/>
          </a:xfrm>
          <a:prstGeom prst="rect">
            <a:avLst/>
          </a:prstGeom>
          <a:noFill/>
        </p:spPr>
        <p:txBody>
          <a:bodyPr wrap="none" rtlCol="0">
            <a:spAutoFit/>
          </a:bodyPr>
          <a:lstStyle/>
          <a:p>
            <a:r>
              <a:rPr lang="en-US" sz="3600" dirty="0" err="1"/>
              <a:t>F</a:t>
            </a:r>
            <a:r>
              <a:rPr lang="en-US" sz="3600" baseline="-25000" dirty="0" err="1"/>
              <a:t>out</a:t>
            </a:r>
            <a:endParaRPr lang="en-US" sz="3600" baseline="-25000" dirty="0"/>
          </a:p>
        </p:txBody>
      </p:sp>
      <p:sp>
        <p:nvSpPr>
          <p:cNvPr id="21" name="Down Arrow 20"/>
          <p:cNvSpPr/>
          <p:nvPr/>
        </p:nvSpPr>
        <p:spPr>
          <a:xfrm rot="10800000">
            <a:off x="5029200" y="1438835"/>
            <a:ext cx="1775012" cy="645459"/>
          </a:xfrm>
          <a:prstGeom prst="downArrow">
            <a:avLst>
              <a:gd name="adj1" fmla="val 69697"/>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flipV="1">
            <a:off x="1658471" y="2734234"/>
            <a:ext cx="1044388" cy="506508"/>
          </a:xfrm>
          <a:prstGeom prst="downArrow">
            <a:avLst>
              <a:gd name="adj1" fmla="val 50000"/>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4450976" y="3393141"/>
            <a:ext cx="29986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6376" y="3527613"/>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sp>
        <p:nvSpPr>
          <p:cNvPr id="7" name="Can 6"/>
          <p:cNvSpPr/>
          <p:nvPr/>
        </p:nvSpPr>
        <p:spPr>
          <a:xfrm>
            <a:off x="5329518" y="2761127"/>
            <a:ext cx="1277471"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513729" y="2254624"/>
            <a:ext cx="295387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77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9EB7D927-867D-426B-B934-711C106A415A}" type="slidenum">
              <a:rPr lang="en-US" smtClean="0"/>
              <a:pPr/>
              <a:t>30</a:t>
            </a:fld>
            <a:endParaRPr lang="en-US"/>
          </a:p>
        </p:txBody>
      </p:sp>
      <p:sp>
        <p:nvSpPr>
          <p:cNvPr id="51203" name="Rectangle 2"/>
          <p:cNvSpPr>
            <a:spLocks noGrp="1" noChangeArrowheads="1"/>
          </p:cNvSpPr>
          <p:nvPr>
            <p:ph type="title"/>
          </p:nvPr>
        </p:nvSpPr>
        <p:spPr/>
        <p:txBody>
          <a:bodyPr/>
          <a:lstStyle/>
          <a:p>
            <a:pPr eaLnBrk="1" hangingPunct="1"/>
            <a:r>
              <a:rPr lang="en-US"/>
              <a:t>Question 123.5.2</a:t>
            </a:r>
          </a:p>
        </p:txBody>
      </p:sp>
      <p:sp>
        <p:nvSpPr>
          <p:cNvPr id="51204" name="Rectangle 3"/>
          <p:cNvSpPr>
            <a:spLocks noGrp="1" noChangeArrowheads="1"/>
          </p:cNvSpPr>
          <p:nvPr>
            <p:ph type="body" idx="1"/>
          </p:nvPr>
        </p:nvSpPr>
        <p:spPr>
          <a:xfrm>
            <a:off x="4572000" y="1629229"/>
            <a:ext cx="4572000" cy="4525963"/>
          </a:xfrm>
        </p:spPr>
        <p:txBody>
          <a:bodyPr/>
          <a:lstStyle/>
          <a:p>
            <a:pPr marL="609600" indent="-609600" eaLnBrk="1" hangingPunct="1">
              <a:buFontTx/>
              <a:buNone/>
            </a:pPr>
            <a:r>
              <a:rPr lang="en-US" dirty="0"/>
              <a:t>The pressure at point A in this monometer is ________ the pressure at point B</a:t>
            </a:r>
          </a:p>
          <a:p>
            <a:pPr marL="609600" indent="-609600" eaLnBrk="1" hangingPunct="1">
              <a:buFontTx/>
              <a:buAutoNum type="alphaLcParenR"/>
            </a:pPr>
            <a:r>
              <a:rPr lang="en-US" dirty="0"/>
              <a:t>higher than</a:t>
            </a:r>
          </a:p>
          <a:p>
            <a:pPr marL="609600" indent="-609600" eaLnBrk="1" hangingPunct="1">
              <a:buFontTx/>
              <a:buAutoNum type="alphaLcParenR"/>
            </a:pPr>
            <a:r>
              <a:rPr lang="en-US" dirty="0"/>
              <a:t>lower than</a:t>
            </a:r>
          </a:p>
          <a:p>
            <a:pPr marL="609600" indent="-609600" eaLnBrk="1" hangingPunct="1">
              <a:buFontTx/>
              <a:buAutoNum type="alphaLcParenR"/>
            </a:pPr>
            <a:r>
              <a:rPr lang="en-US" dirty="0"/>
              <a:t>the same as</a:t>
            </a:r>
          </a:p>
        </p:txBody>
      </p:sp>
      <p:grpSp>
        <p:nvGrpSpPr>
          <p:cNvPr id="2" name="Group 1"/>
          <p:cNvGrpSpPr/>
          <p:nvPr/>
        </p:nvGrpSpPr>
        <p:grpSpPr>
          <a:xfrm>
            <a:off x="199572" y="1451429"/>
            <a:ext cx="3844604" cy="4793343"/>
            <a:chOff x="1143000" y="152400"/>
            <a:chExt cx="5392389" cy="6672943"/>
          </a:xfrm>
        </p:grpSpPr>
        <p:cxnSp>
          <p:nvCxnSpPr>
            <p:cNvPr id="6" name="Straight Connector 5"/>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976564" y="2288722"/>
              <a:ext cx="2362200" cy="3657600"/>
              <a:chOff x="3048000" y="3200400"/>
              <a:chExt cx="2362200" cy="3657600"/>
            </a:xfrm>
          </p:grpSpPr>
          <p:sp>
            <p:nvSpPr>
              <p:cNvPr id="9" name="Rectangle 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1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3738565" y="3812721"/>
              <a:ext cx="414147" cy="385618"/>
            </a:xfrm>
            <a:prstGeom prst="rect">
              <a:avLst/>
            </a:prstGeom>
            <a:noFill/>
          </p:spPr>
          <p:txBody>
            <a:bodyPr wrap="none" rtlCol="0">
              <a:spAutoFit/>
            </a:bodyPr>
            <a:lstStyle/>
            <a:p>
              <a:r>
                <a:rPr lang="en-US" sz="1200" b="1" dirty="0">
                  <a:solidFill>
                    <a:srgbClr val="FF0000"/>
                  </a:solidFill>
                </a:rPr>
                <a:t>A</a:t>
              </a:r>
            </a:p>
          </p:txBody>
        </p:sp>
        <p:sp>
          <p:nvSpPr>
            <p:cNvPr id="21" name="TextBox 20"/>
            <p:cNvSpPr txBox="1"/>
            <p:nvPr/>
          </p:nvSpPr>
          <p:spPr>
            <a:xfrm>
              <a:off x="4729164" y="3812721"/>
              <a:ext cx="414147" cy="385618"/>
            </a:xfrm>
            <a:prstGeom prst="rect">
              <a:avLst/>
            </a:prstGeom>
            <a:noFill/>
          </p:spPr>
          <p:txBody>
            <a:bodyPr wrap="none" rtlCol="0">
              <a:spAutoFit/>
            </a:bodyPr>
            <a:lstStyle/>
            <a:p>
              <a:r>
                <a:rPr lang="en-US" sz="1200" b="1" dirty="0">
                  <a:solidFill>
                    <a:srgbClr val="FF0000"/>
                  </a:solidFill>
                </a:rPr>
                <a:t>B</a:t>
              </a:r>
            </a:p>
          </p:txBody>
        </p:sp>
        <p:sp>
          <p:nvSpPr>
            <p:cNvPr id="22" name="Oval 2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sz="1200"/>
            </a:p>
          </p:txBody>
        </p:sp>
        <p:sp>
          <p:nvSpPr>
            <p:cNvPr id="24" name="Text Box 6"/>
            <p:cNvSpPr txBox="1">
              <a:spLocks noChangeArrowheads="1"/>
            </p:cNvSpPr>
            <p:nvPr/>
          </p:nvSpPr>
          <p:spPr bwMode="auto">
            <a:xfrm>
              <a:off x="5719764" y="4498522"/>
              <a:ext cx="506328" cy="385618"/>
            </a:xfrm>
            <a:prstGeom prst="rect">
              <a:avLst/>
            </a:prstGeom>
            <a:noFill/>
            <a:ln w="9525">
              <a:noFill/>
              <a:miter lim="800000"/>
              <a:headEnd/>
              <a:tailEnd/>
            </a:ln>
          </p:spPr>
          <p:txBody>
            <a:bodyPr wrap="none">
              <a:spAutoFit/>
            </a:bodyPr>
            <a:lstStyle/>
            <a:p>
              <a:r>
                <a:rPr lang="en-US" sz="1200" b="1" i="1" dirty="0"/>
                <a:t>P</a:t>
              </a:r>
              <a:r>
                <a:rPr lang="en-US" sz="1200" b="1" i="1" baseline="-25000" dirty="0"/>
                <a:t>B</a:t>
              </a:r>
            </a:p>
          </p:txBody>
        </p:sp>
        <p:sp>
          <p:nvSpPr>
            <p:cNvPr id="2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sz="1200"/>
            </a:p>
          </p:txBody>
        </p:sp>
        <p:sp>
          <p:nvSpPr>
            <p:cNvPr id="26" name="Text Box 8"/>
            <p:cNvSpPr txBox="1">
              <a:spLocks noChangeArrowheads="1"/>
            </p:cNvSpPr>
            <p:nvPr/>
          </p:nvSpPr>
          <p:spPr bwMode="auto">
            <a:xfrm>
              <a:off x="3554413" y="4541384"/>
              <a:ext cx="490320" cy="385618"/>
            </a:xfrm>
            <a:prstGeom prst="rect">
              <a:avLst/>
            </a:prstGeom>
            <a:noFill/>
            <a:ln w="9525">
              <a:noFill/>
              <a:miter lim="800000"/>
              <a:headEnd/>
              <a:tailEnd/>
            </a:ln>
          </p:spPr>
          <p:txBody>
            <a:bodyPr wrap="none">
              <a:spAutoFit/>
            </a:bodyPr>
            <a:lstStyle/>
            <a:p>
              <a:r>
                <a:rPr lang="en-US" sz="1200" b="1" i="1" dirty="0"/>
                <a:t>P</a:t>
              </a:r>
              <a:r>
                <a:rPr lang="en-US" sz="1200" b="1" i="1" baseline="-25000" dirty="0"/>
                <a:t>A</a:t>
              </a:r>
            </a:p>
          </p:txBody>
        </p:sp>
        <p:cxnSp>
          <p:nvCxnSpPr>
            <p:cNvPr id="27" name="Straight Arrow Connector 26"/>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24564" y="2898322"/>
              <a:ext cx="510825" cy="385618"/>
            </a:xfrm>
            <a:prstGeom prst="rect">
              <a:avLst/>
            </a:prstGeom>
            <a:solidFill>
              <a:schemeClr val="bg1"/>
            </a:solidFill>
          </p:spPr>
          <p:txBody>
            <a:bodyPr wrap="none" rtlCol="0">
              <a:spAutoFit/>
            </a:bodyPr>
            <a:lstStyle/>
            <a:p>
              <a:r>
                <a:rPr lang="en-US" sz="1200" dirty="0">
                  <a:sym typeface="Symbol"/>
                </a:rPr>
                <a:t>h</a:t>
              </a:r>
              <a:endParaRPr lang="en-US" sz="1200" dirty="0"/>
            </a:p>
          </p:txBody>
        </p:sp>
        <p:sp>
          <p:nvSpPr>
            <p:cNvPr id="29" name="Rectangle 28"/>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Rectangle 30"/>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31"/>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Freeform 32"/>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Rectangle 33"/>
            <p:cNvSpPr/>
            <p:nvPr/>
          </p:nvSpPr>
          <p:spPr>
            <a:xfrm>
              <a:off x="1295399" y="1752600"/>
              <a:ext cx="1447800" cy="2527939"/>
            </a:xfrm>
            <a:prstGeom prst="rect">
              <a:avLst/>
            </a:prstGeom>
          </p:spPr>
          <p:txBody>
            <a:bodyPr wrap="square">
              <a:spAutoFit/>
            </a:bodyPr>
            <a:lstStyle/>
            <a:p>
              <a:pPr algn="ctr"/>
              <a:r>
                <a:rPr lang="en-US" sz="1600" dirty="0">
                  <a:solidFill>
                    <a:schemeClr val="bg1"/>
                  </a:solidFill>
                </a:rPr>
                <a:t>Pipe with a higher pressure, </a:t>
              </a:r>
              <a:r>
                <a:rPr lang="en-US" sz="1600" dirty="0" err="1">
                  <a:solidFill>
                    <a:schemeClr val="bg1"/>
                  </a:solidFill>
                </a:rPr>
                <a:t>P</a:t>
              </a:r>
              <a:r>
                <a:rPr lang="en-US" sz="1600" baseline="-25000" dirty="0" err="1">
                  <a:solidFill>
                    <a:schemeClr val="bg1"/>
                  </a:solidFill>
                </a:rPr>
                <a:t>pipe</a:t>
              </a:r>
              <a:r>
                <a:rPr lang="en-US" sz="1600" dirty="0">
                  <a:solidFill>
                    <a:schemeClr val="bg1"/>
                  </a:solidFill>
                </a:rPr>
                <a:t> that we wish to measure</a:t>
              </a:r>
            </a:p>
          </p:txBody>
        </p:sp>
      </p:grpSp>
    </p:spTree>
    <p:extLst>
      <p:ext uri="{BB962C8B-B14F-4D97-AF65-F5344CB8AC3E}">
        <p14:creationId xmlns:p14="http://schemas.microsoft.com/office/powerpoint/2010/main" val="2163596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2726192" y="1268865"/>
            <a:ext cx="2657475" cy="4380820"/>
            <a:chOff x="3052763" y="300037"/>
            <a:chExt cx="2657475" cy="4380820"/>
          </a:xfrm>
        </p:grpSpPr>
        <p:grpSp>
          <p:nvGrpSpPr>
            <p:cNvPr id="38" name="Group 37"/>
            <p:cNvGrpSpPr/>
            <p:nvPr/>
          </p:nvGrpSpPr>
          <p:grpSpPr>
            <a:xfrm>
              <a:off x="3052763" y="300037"/>
              <a:ext cx="2657475" cy="4380820"/>
              <a:chOff x="3052763" y="300037"/>
              <a:chExt cx="2657475" cy="4380820"/>
            </a:xfrm>
          </p:grpSpPr>
          <p:grpSp>
            <p:nvGrpSpPr>
              <p:cNvPr id="5" name="Group 22"/>
              <p:cNvGrpSpPr>
                <a:grpSpLocks/>
              </p:cNvGrpSpPr>
              <p:nvPr/>
            </p:nvGrpSpPr>
            <p:grpSpPr bwMode="auto">
              <a:xfrm>
                <a:off x="3635375" y="3016250"/>
                <a:ext cx="2074863" cy="1664607"/>
                <a:chOff x="3596" y="1780"/>
                <a:chExt cx="1416" cy="1624"/>
              </a:xfrm>
            </p:grpSpPr>
            <p:sp>
              <p:nvSpPr>
                <p:cNvPr id="21"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2"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6"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7"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32" name="Freeform 31"/>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7"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18"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19"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0"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4" name="Freeform 23"/>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5" name="Freeform 24"/>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6"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28" name="Freeform 27"/>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9" name="Freeform 28"/>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3" name="Freeform 32"/>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5" name="Freeform 34"/>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39" name="Oval 38"/>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41" name="TextBox 40"/>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42" name="Oval 41"/>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2716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Date Placeholder 4"/>
          <p:cNvSpPr>
            <a:spLocks noGrp="1"/>
          </p:cNvSpPr>
          <p:nvPr>
            <p:ph type="dt" sz="quarter" idx="10"/>
          </p:nvPr>
        </p:nvSpPr>
        <p:spPr>
          <a:noFill/>
        </p:spPr>
        <p:txBody>
          <a:bodyPr/>
          <a:lstStyle/>
          <a:p>
            <a:r>
              <a:rPr lang="en-US"/>
              <a:t>Winter 2007</a:t>
            </a:r>
          </a:p>
        </p:txBody>
      </p:sp>
      <p:sp>
        <p:nvSpPr>
          <p:cNvPr id="6149" name="Footer Placeholder 5"/>
          <p:cNvSpPr>
            <a:spLocks noGrp="1"/>
          </p:cNvSpPr>
          <p:nvPr>
            <p:ph type="ftr" sz="quarter" idx="11"/>
          </p:nvPr>
        </p:nvSpPr>
        <p:spPr>
          <a:noFill/>
        </p:spPr>
        <p:txBody>
          <a:bodyPr/>
          <a:lstStyle/>
          <a:p>
            <a:r>
              <a:rPr lang="en-US"/>
              <a:t>R. Todd Lines</a:t>
            </a:r>
          </a:p>
        </p:txBody>
      </p:sp>
      <p:sp>
        <p:nvSpPr>
          <p:cNvPr id="6150" name="Slide Number Placeholder 6"/>
          <p:cNvSpPr>
            <a:spLocks noGrp="1"/>
          </p:cNvSpPr>
          <p:nvPr>
            <p:ph type="sldNum" sz="quarter" idx="12"/>
          </p:nvPr>
        </p:nvSpPr>
        <p:spPr>
          <a:noFill/>
        </p:spPr>
        <p:txBody>
          <a:bodyPr/>
          <a:lstStyle/>
          <a:p>
            <a:fld id="{AEF937B1-3B54-4162-AADD-A16FD8DBF1F9}" type="slidenum">
              <a:rPr lang="en-US" smtClean="0"/>
              <a:pPr/>
              <a:t>32</a:t>
            </a:fld>
            <a:endParaRPr lang="en-US"/>
          </a:p>
        </p:txBody>
      </p:sp>
      <p:sp>
        <p:nvSpPr>
          <p:cNvPr id="6151" name="Rectangle 2"/>
          <p:cNvSpPr>
            <a:spLocks noGrp="1" noChangeArrowheads="1"/>
          </p:cNvSpPr>
          <p:nvPr>
            <p:ph type="title"/>
          </p:nvPr>
        </p:nvSpPr>
        <p:spPr/>
        <p:txBody>
          <a:bodyPr/>
          <a:lstStyle/>
          <a:p>
            <a:pPr eaLnBrk="1" hangingPunct="1"/>
            <a:r>
              <a:rPr lang="en-US" sz="2800"/>
              <a:t>Pressure Measurement: Barometer</a:t>
            </a:r>
          </a:p>
        </p:txBody>
      </p:sp>
      <p:sp>
        <p:nvSpPr>
          <p:cNvPr id="6152"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(usually Hg)</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Would a water be practical to use for a barometer?</a:t>
            </a:r>
          </a:p>
        </p:txBody>
      </p:sp>
      <p:graphicFrame>
        <p:nvGraphicFramePr>
          <p:cNvPr id="6146"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614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714500" y="4108450"/>
          <a:ext cx="1035050" cy="900113"/>
        </p:xfrm>
        <a:graphic>
          <a:graphicData uri="http://schemas.openxmlformats.org/presentationml/2006/ole">
            <mc:AlternateContent xmlns:mc="http://schemas.openxmlformats.org/markup-compatibility/2006">
              <mc:Choice xmlns:v="urn:schemas-microsoft-com:vml" Requires="v">
                <p:oleObj name="Equation" r:id="rId4" imgW="482400" imgH="419040" progId="Equation.3">
                  <p:embed/>
                </p:oleObj>
              </mc:Choice>
              <mc:Fallback>
                <p:oleObj name="Equation" r:id="rId4" imgW="482400" imgH="419040" progId="Equation.3">
                  <p:embed/>
                  <p:pic>
                    <p:nvPicPr>
                      <p:cNvPr id="614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4108450"/>
                        <a:ext cx="10350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296706" y="1377723"/>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4"/>
          <p:cNvSpPr>
            <a:spLocks noGrp="1"/>
          </p:cNvSpPr>
          <p:nvPr>
            <p:ph type="dt" sz="quarter" idx="10"/>
          </p:nvPr>
        </p:nvSpPr>
        <p:spPr>
          <a:noFill/>
        </p:spPr>
        <p:txBody>
          <a:bodyPr/>
          <a:lstStyle/>
          <a:p>
            <a:r>
              <a:rPr lang="en-US"/>
              <a:t>Winter 2007</a:t>
            </a:r>
          </a:p>
        </p:txBody>
      </p:sp>
      <p:sp>
        <p:nvSpPr>
          <p:cNvPr id="7173" name="Footer Placeholder 5"/>
          <p:cNvSpPr>
            <a:spLocks noGrp="1"/>
          </p:cNvSpPr>
          <p:nvPr>
            <p:ph type="ftr" sz="quarter" idx="11"/>
          </p:nvPr>
        </p:nvSpPr>
        <p:spPr>
          <a:noFill/>
        </p:spPr>
        <p:txBody>
          <a:bodyPr/>
          <a:lstStyle/>
          <a:p>
            <a:r>
              <a:rPr lang="en-US"/>
              <a:t>R. Todd Lines</a:t>
            </a:r>
          </a:p>
        </p:txBody>
      </p:sp>
      <p:sp>
        <p:nvSpPr>
          <p:cNvPr id="7174" name="Slide Number Placeholder 6"/>
          <p:cNvSpPr>
            <a:spLocks noGrp="1"/>
          </p:cNvSpPr>
          <p:nvPr>
            <p:ph type="sldNum" sz="quarter" idx="12"/>
          </p:nvPr>
        </p:nvSpPr>
        <p:spPr>
          <a:noFill/>
        </p:spPr>
        <p:txBody>
          <a:bodyPr/>
          <a:lstStyle/>
          <a:p>
            <a:fld id="{E199DD0C-DC71-4519-8A7C-B9CB2428176C}" type="slidenum">
              <a:rPr lang="en-US" smtClean="0"/>
              <a:pPr/>
              <a:t>33</a:t>
            </a:fld>
            <a:endParaRPr lang="en-US"/>
          </a:p>
        </p:txBody>
      </p:sp>
      <p:sp>
        <p:nvSpPr>
          <p:cNvPr id="7175" name="Rectangle 2"/>
          <p:cNvSpPr>
            <a:spLocks noGrp="1" noChangeArrowheads="1"/>
          </p:cNvSpPr>
          <p:nvPr>
            <p:ph type="title"/>
          </p:nvPr>
        </p:nvSpPr>
        <p:spPr/>
        <p:txBody>
          <a:bodyPr/>
          <a:lstStyle/>
          <a:p>
            <a:pPr eaLnBrk="1" hangingPunct="1"/>
            <a:r>
              <a:rPr lang="en-US" sz="2800"/>
              <a:t>Pressure Measurement: Barometer</a:t>
            </a:r>
          </a:p>
        </p:txBody>
      </p:sp>
      <p:sp>
        <p:nvSpPr>
          <p:cNvPr id="7176"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a:t>
            </a:r>
          </a:p>
          <a:p>
            <a:pPr lvl="1" eaLnBrk="1" hangingPunct="1">
              <a:lnSpc>
                <a:spcPct val="90000"/>
              </a:lnSpc>
            </a:pPr>
            <a:r>
              <a:rPr lang="en-US" sz="1800"/>
              <a:t>For water this would be</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p:txBody>
      </p:sp>
      <p:graphicFrame>
        <p:nvGraphicFramePr>
          <p:cNvPr id="7170"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717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1" name="Object 7"/>
          <p:cNvGraphicFramePr>
            <a:graphicFrameLocks noChangeAspect="1"/>
          </p:cNvGraphicFramePr>
          <p:nvPr/>
        </p:nvGraphicFramePr>
        <p:xfrm>
          <a:off x="563563" y="4594225"/>
          <a:ext cx="5076825" cy="658813"/>
        </p:xfrm>
        <a:graphic>
          <a:graphicData uri="http://schemas.openxmlformats.org/presentationml/2006/ole">
            <mc:AlternateContent xmlns:mc="http://schemas.openxmlformats.org/markup-compatibility/2006">
              <mc:Choice xmlns:v="urn:schemas-microsoft-com:vml" Requires="v">
                <p:oleObj name="Equation" r:id="rId4" imgW="3746500" imgH="482600" progId="Equation.3">
                  <p:embed/>
                </p:oleObj>
              </mc:Choice>
              <mc:Fallback>
                <p:oleObj name="Equation" r:id="rId4" imgW="3746500" imgH="482600" progId="Equation.3">
                  <p:embed/>
                  <p:pic>
                    <p:nvPicPr>
                      <p:cNvPr id="71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4594225"/>
                        <a:ext cx="50768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394677" y="1377722"/>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976564" y="2288722"/>
            <a:ext cx="2362200" cy="3657600"/>
            <a:chOff x="3048000" y="3200400"/>
            <a:chExt cx="2362200" cy="3657600"/>
          </a:xfrm>
        </p:grpSpPr>
        <p:sp>
          <p:nvSpPr>
            <p:cNvPr id="19" name="Rectangle 1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9"/>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738564" y="3812722"/>
            <a:ext cx="32412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4729164" y="3812722"/>
            <a:ext cx="314510" cy="369332"/>
          </a:xfrm>
          <a:prstGeom prst="rect">
            <a:avLst/>
          </a:prstGeom>
          <a:noFill/>
        </p:spPr>
        <p:txBody>
          <a:bodyPr wrap="none" rtlCol="0">
            <a:spAutoFit/>
          </a:bodyPr>
          <a:lstStyle/>
          <a:p>
            <a:r>
              <a:rPr lang="en-US" b="1" dirty="0">
                <a:solidFill>
                  <a:srgbClr val="FF0000"/>
                </a:solidFill>
              </a:rPr>
              <a:t>B</a:t>
            </a:r>
          </a:p>
        </p:txBody>
      </p:sp>
      <p:sp>
        <p:nvSpPr>
          <p:cNvPr id="32" name="Oval 3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a:p>
        </p:txBody>
      </p:sp>
      <p:sp>
        <p:nvSpPr>
          <p:cNvPr id="34" name="Text Box 6"/>
          <p:cNvSpPr txBox="1">
            <a:spLocks noChangeArrowheads="1"/>
          </p:cNvSpPr>
          <p:nvPr/>
        </p:nvSpPr>
        <p:spPr bwMode="auto">
          <a:xfrm>
            <a:off x="5719764" y="4498522"/>
            <a:ext cx="394660" cy="369332"/>
          </a:xfrm>
          <a:prstGeom prst="rect">
            <a:avLst/>
          </a:prstGeom>
          <a:noFill/>
          <a:ln w="9525">
            <a:noFill/>
            <a:miter lim="800000"/>
            <a:headEnd/>
            <a:tailEnd/>
          </a:ln>
        </p:spPr>
        <p:txBody>
          <a:bodyPr wrap="none">
            <a:spAutoFit/>
          </a:bodyPr>
          <a:lstStyle/>
          <a:p>
            <a:r>
              <a:rPr lang="en-US" b="1" i="1" dirty="0"/>
              <a:t>P</a:t>
            </a:r>
            <a:r>
              <a:rPr lang="en-US" b="1" i="1" baseline="-25000" dirty="0"/>
              <a:t>B</a:t>
            </a:r>
          </a:p>
        </p:txBody>
      </p:sp>
      <p:sp>
        <p:nvSpPr>
          <p:cNvPr id="3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a:p>
        </p:txBody>
      </p:sp>
      <p:sp>
        <p:nvSpPr>
          <p:cNvPr id="36" name="Text Box 8"/>
          <p:cNvSpPr txBox="1">
            <a:spLocks noChangeArrowheads="1"/>
          </p:cNvSpPr>
          <p:nvPr/>
        </p:nvSpPr>
        <p:spPr bwMode="auto">
          <a:xfrm>
            <a:off x="3554414" y="4541384"/>
            <a:ext cx="388120" cy="369332"/>
          </a:xfrm>
          <a:prstGeom prst="rect">
            <a:avLst/>
          </a:prstGeom>
          <a:noFill/>
          <a:ln w="9525">
            <a:noFill/>
            <a:miter lim="800000"/>
            <a:headEnd/>
            <a:tailEnd/>
          </a:ln>
        </p:spPr>
        <p:txBody>
          <a:bodyPr wrap="none">
            <a:spAutoFit/>
          </a:bodyPr>
          <a:lstStyle/>
          <a:p>
            <a:r>
              <a:rPr lang="en-US" b="1" i="1" dirty="0"/>
              <a:t>P</a:t>
            </a:r>
            <a:r>
              <a:rPr lang="en-US" b="1" i="1" baseline="-25000" dirty="0"/>
              <a:t>A</a:t>
            </a:r>
          </a:p>
        </p:txBody>
      </p:sp>
      <p:cxnSp>
        <p:nvCxnSpPr>
          <p:cNvPr id="42" name="Straight Arrow Connector 41"/>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4564" y="2898322"/>
            <a:ext cx="447558" cy="369332"/>
          </a:xfrm>
          <a:prstGeom prst="rect">
            <a:avLst/>
          </a:prstGeom>
          <a:solidFill>
            <a:schemeClr val="bg1"/>
          </a:solidFill>
        </p:spPr>
        <p:txBody>
          <a:bodyPr wrap="none" rtlCol="0">
            <a:spAutoFit/>
          </a:bodyPr>
          <a:lstStyle/>
          <a:p>
            <a:r>
              <a:rPr lang="en-US" dirty="0">
                <a:sym typeface="Symbol"/>
              </a:rPr>
              <a:t>h</a:t>
            </a:r>
            <a:endParaRPr lang="en-US" dirty="0"/>
          </a:p>
        </p:txBody>
      </p:sp>
      <p:sp>
        <p:nvSpPr>
          <p:cNvPr id="46" name="Rectangle 45"/>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a:off x="1132114" y="43543"/>
            <a:ext cx="1872343" cy="370114"/>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95400" y="1752600"/>
            <a:ext cx="1447800" cy="2677656"/>
          </a:xfrm>
          <a:prstGeom prst="rect">
            <a:avLst/>
          </a:prstGeom>
        </p:spPr>
        <p:txBody>
          <a:bodyPr wrap="square">
            <a:spAutoFit/>
          </a:bodyPr>
          <a:lstStyle/>
          <a:p>
            <a:pPr algn="ctr"/>
            <a:r>
              <a:rPr lang="en-US" sz="2400" dirty="0">
                <a:solidFill>
                  <a:schemeClr val="bg1"/>
                </a:solidFill>
              </a:rPr>
              <a:t>Pipe with a higher pressure, </a:t>
            </a:r>
            <a:r>
              <a:rPr lang="en-US" sz="2400" dirty="0" err="1">
                <a:solidFill>
                  <a:schemeClr val="bg1"/>
                </a:solidFill>
              </a:rPr>
              <a:t>P</a:t>
            </a:r>
            <a:r>
              <a:rPr lang="en-US" sz="2400" baseline="-25000" dirty="0" err="1">
                <a:solidFill>
                  <a:schemeClr val="bg1"/>
                </a:solidFill>
              </a:rPr>
              <a:t>pipe</a:t>
            </a:r>
            <a:r>
              <a:rPr lang="en-US" sz="2400" dirty="0">
                <a:solidFill>
                  <a:schemeClr val="bg1"/>
                </a:solidFill>
              </a:rPr>
              <a:t> that we wish to measure</a:t>
            </a:r>
          </a:p>
        </p:txBody>
      </p:sp>
    </p:spTree>
    <p:extLst>
      <p:ext uri="{BB962C8B-B14F-4D97-AF65-F5344CB8AC3E}">
        <p14:creationId xmlns:p14="http://schemas.microsoft.com/office/powerpoint/2010/main" val="1120738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5F-B1E6-4AD2-AF28-FFF3D5F6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18A1B-1C08-4349-B0E7-C692A4322B59}"/>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41C0E9E7-933F-4992-B8FB-A2863DD138AD}"/>
              </a:ext>
            </a:extLst>
          </p:cNvPr>
          <p:cNvGrpSpPr>
            <a:grpSpLocks/>
          </p:cNvGrpSpPr>
          <p:nvPr/>
        </p:nvGrpSpPr>
        <p:grpSpPr bwMode="auto">
          <a:xfrm>
            <a:off x="4324350" y="2506663"/>
            <a:ext cx="4195763" cy="3154362"/>
            <a:chOff x="2724" y="1579"/>
            <a:chExt cx="2643" cy="1987"/>
          </a:xfrm>
        </p:grpSpPr>
        <p:grpSp>
          <p:nvGrpSpPr>
            <p:cNvPr id="5" name="Group 5">
              <a:extLst>
                <a:ext uri="{FF2B5EF4-FFF2-40B4-BE49-F238E27FC236}">
                  <a16:creationId xmlns:a16="http://schemas.microsoft.com/office/drawing/2014/main" id="{CE42E28B-50B9-47F8-B8AD-56C172A6E561}"/>
                </a:ext>
              </a:extLst>
            </p:cNvPr>
            <p:cNvGrpSpPr>
              <a:grpSpLocks/>
            </p:cNvGrpSpPr>
            <p:nvPr/>
          </p:nvGrpSpPr>
          <p:grpSpPr bwMode="auto">
            <a:xfrm>
              <a:off x="3941" y="1579"/>
              <a:ext cx="1426" cy="1987"/>
              <a:chOff x="3593" y="1643"/>
              <a:chExt cx="1426" cy="1987"/>
            </a:xfrm>
          </p:grpSpPr>
          <p:sp>
            <p:nvSpPr>
              <p:cNvPr id="13" name="Freeform 6">
                <a:extLst>
                  <a:ext uri="{FF2B5EF4-FFF2-40B4-BE49-F238E27FC236}">
                    <a16:creationId xmlns:a16="http://schemas.microsoft.com/office/drawing/2014/main" id="{E57141F2-93C3-4035-9137-B0C6385FE751}"/>
                  </a:ext>
                </a:extLst>
              </p:cNvPr>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14" name="Rectangle 7">
                <a:extLst>
                  <a:ext uri="{FF2B5EF4-FFF2-40B4-BE49-F238E27FC236}">
                    <a16:creationId xmlns:a16="http://schemas.microsoft.com/office/drawing/2014/main" id="{084A998D-9778-44CA-A5AC-7A7756B8C26B}"/>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15" name="Freeform 8">
                <a:extLst>
                  <a:ext uri="{FF2B5EF4-FFF2-40B4-BE49-F238E27FC236}">
                    <a16:creationId xmlns:a16="http://schemas.microsoft.com/office/drawing/2014/main" id="{4FA795AD-850E-4DB7-8D28-173305C80C9F}"/>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16" name="Oval 9">
                <a:extLst>
                  <a:ext uri="{FF2B5EF4-FFF2-40B4-BE49-F238E27FC236}">
                    <a16:creationId xmlns:a16="http://schemas.microsoft.com/office/drawing/2014/main" id="{AF44714E-671A-4885-938F-761616A30EBF}"/>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grpSp>
          <p:nvGrpSpPr>
            <p:cNvPr id="6" name="Group 15">
              <a:extLst>
                <a:ext uri="{FF2B5EF4-FFF2-40B4-BE49-F238E27FC236}">
                  <a16:creationId xmlns:a16="http://schemas.microsoft.com/office/drawing/2014/main" id="{CE9E22A1-D265-40F2-BCD3-3CDBA4E4C478}"/>
                </a:ext>
              </a:extLst>
            </p:cNvPr>
            <p:cNvGrpSpPr>
              <a:grpSpLocks/>
            </p:cNvGrpSpPr>
            <p:nvPr/>
          </p:nvGrpSpPr>
          <p:grpSpPr bwMode="auto">
            <a:xfrm rot="1590330">
              <a:off x="2724" y="2134"/>
              <a:ext cx="878" cy="860"/>
              <a:chOff x="2213" y="2234"/>
              <a:chExt cx="878" cy="860"/>
            </a:xfrm>
          </p:grpSpPr>
          <p:sp>
            <p:nvSpPr>
              <p:cNvPr id="8" name="Oval 16">
                <a:extLst>
                  <a:ext uri="{FF2B5EF4-FFF2-40B4-BE49-F238E27FC236}">
                    <a16:creationId xmlns:a16="http://schemas.microsoft.com/office/drawing/2014/main" id="{6790976F-79D3-4430-9660-0AC9143B049E}"/>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9" name="Arc 17">
                <a:extLst>
                  <a:ext uri="{FF2B5EF4-FFF2-40B4-BE49-F238E27FC236}">
                    <a16:creationId xmlns:a16="http://schemas.microsoft.com/office/drawing/2014/main" id="{6151F2C8-EF2E-4F5A-9E72-A9F514F32705}"/>
                  </a:ext>
                </a:extLst>
              </p:cNvPr>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0" name="Arc 18">
                <a:extLst>
                  <a:ext uri="{FF2B5EF4-FFF2-40B4-BE49-F238E27FC236}">
                    <a16:creationId xmlns:a16="http://schemas.microsoft.com/office/drawing/2014/main" id="{C0C7E643-04C4-4811-81C6-0C0FD5B278C5}"/>
                  </a:ext>
                </a:extLst>
              </p:cNvPr>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11" name="Arc 19">
                <a:extLst>
                  <a:ext uri="{FF2B5EF4-FFF2-40B4-BE49-F238E27FC236}">
                    <a16:creationId xmlns:a16="http://schemas.microsoft.com/office/drawing/2014/main" id="{6757E5E1-68B8-40D5-A5F1-C7B07A695130}"/>
                  </a:ext>
                </a:extLst>
              </p:cNvPr>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2" name="Arc 20">
                <a:extLst>
                  <a:ext uri="{FF2B5EF4-FFF2-40B4-BE49-F238E27FC236}">
                    <a16:creationId xmlns:a16="http://schemas.microsoft.com/office/drawing/2014/main" id="{42C52354-7CF2-47A6-AECC-53FD047E873A}"/>
                  </a:ext>
                </a:extLst>
              </p:cNvPr>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649027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36</a:t>
            </a:fld>
            <a:endParaRPr lang="en-US"/>
          </a:p>
        </p:txBody>
      </p:sp>
      <p:sp>
        <p:nvSpPr>
          <p:cNvPr id="52227" name="Rectangle 2"/>
          <p:cNvSpPr>
            <a:spLocks noGrp="1" noChangeArrowheads="1"/>
          </p:cNvSpPr>
          <p:nvPr>
            <p:ph type="title"/>
          </p:nvPr>
        </p:nvSpPr>
        <p:spPr/>
        <p:txBody>
          <a:bodyPr/>
          <a:lstStyle/>
          <a:p>
            <a:pPr eaLnBrk="1" hangingPunct="1"/>
            <a:r>
              <a:rPr lang="en-US"/>
              <a:t>Question 123.5.3</a:t>
            </a:r>
          </a:p>
        </p:txBody>
      </p:sp>
      <p:sp>
        <p:nvSpPr>
          <p:cNvPr id="52228" name="Rectangle 3"/>
          <p:cNvSpPr>
            <a:spLocks noChangeArrowheads="1"/>
          </p:cNvSpPr>
          <p:nvPr/>
        </p:nvSpPr>
        <p:spPr bwMode="auto">
          <a:xfrm>
            <a:off x="485775" y="1600200"/>
            <a:ext cx="3759200" cy="4525963"/>
          </a:xfrm>
          <a:prstGeom prst="rect">
            <a:avLst/>
          </a:prstGeom>
          <a:noFill/>
          <a:ln w="9525">
            <a:noFill/>
            <a:miter lim="800000"/>
            <a:headEnd/>
            <a:tailEnd/>
          </a:ln>
        </p:spPr>
        <p:txBody>
          <a:bodyPr/>
          <a:lstStyle/>
          <a:p>
            <a:pPr marL="609600" indent="-609600">
              <a:lnSpc>
                <a:spcPct val="90000"/>
              </a:lnSpc>
              <a:spcBef>
                <a:spcPct val="20000"/>
              </a:spcBef>
            </a:pPr>
            <a:r>
              <a:rPr lang="en-US" sz="2000"/>
              <a:t>Take a beach ball sized parcel of water.  What happens if we replace the parcel with the beach ball?</a:t>
            </a:r>
          </a:p>
          <a:p>
            <a:pPr marL="990600" lvl="1" indent="-533400">
              <a:lnSpc>
                <a:spcPct val="90000"/>
              </a:lnSpc>
              <a:spcBef>
                <a:spcPct val="20000"/>
              </a:spcBef>
              <a:buFontTx/>
              <a:buAutoNum type="alphaLcParenR"/>
            </a:pPr>
            <a:r>
              <a:rPr lang="en-US"/>
              <a:t>The ball will rise because it is less dense than the water</a:t>
            </a:r>
          </a:p>
          <a:p>
            <a:pPr marL="990600" lvl="1" indent="-533400">
              <a:lnSpc>
                <a:spcPct val="90000"/>
              </a:lnSpc>
              <a:spcBef>
                <a:spcPct val="20000"/>
              </a:spcBef>
              <a:buFontTx/>
              <a:buAutoNum type="alphaLcParenR"/>
            </a:pPr>
            <a:r>
              <a:rPr lang="en-US"/>
              <a:t>The ball will rise because the buoyant force will be larger for the beach ball</a:t>
            </a:r>
          </a:p>
          <a:p>
            <a:pPr marL="990600" lvl="1" indent="-533400">
              <a:lnSpc>
                <a:spcPct val="90000"/>
              </a:lnSpc>
              <a:spcBef>
                <a:spcPct val="20000"/>
              </a:spcBef>
              <a:buFontTx/>
              <a:buAutoNum type="alphaLcParenR"/>
            </a:pPr>
            <a:r>
              <a:rPr lang="en-US"/>
              <a:t>The ball will rise because it’s surface area will be different than the parcel of water</a:t>
            </a:r>
          </a:p>
        </p:txBody>
      </p:sp>
      <p:grpSp>
        <p:nvGrpSpPr>
          <p:cNvPr id="52229" name="Group 22"/>
          <p:cNvGrpSpPr>
            <a:grpSpLocks/>
          </p:cNvGrpSpPr>
          <p:nvPr/>
        </p:nvGrpSpPr>
        <p:grpSpPr bwMode="auto">
          <a:xfrm>
            <a:off x="4324350" y="2506663"/>
            <a:ext cx="4195763" cy="3154362"/>
            <a:chOff x="2724" y="1579"/>
            <a:chExt cx="2643" cy="1987"/>
          </a:xfrm>
        </p:grpSpPr>
        <p:grpSp>
          <p:nvGrpSpPr>
            <p:cNvPr id="52230" name="Group 5"/>
            <p:cNvGrpSpPr>
              <a:grpSpLocks/>
            </p:cNvGrpSpPr>
            <p:nvPr/>
          </p:nvGrpSpPr>
          <p:grpSpPr bwMode="auto">
            <a:xfrm>
              <a:off x="3941" y="1579"/>
              <a:ext cx="1426" cy="1987"/>
              <a:chOff x="3593" y="1643"/>
              <a:chExt cx="1426" cy="1987"/>
            </a:xfrm>
          </p:grpSpPr>
          <p:sp>
            <p:nvSpPr>
              <p:cNvPr id="52238" name="Freeform 6"/>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52241"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52242"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2243" name="Line 11"/>
              <p:cNvSpPr>
                <a:spLocks noChangeShapeType="1"/>
              </p:cNvSpPr>
              <p:nvPr/>
            </p:nvSpPr>
            <p:spPr bwMode="auto">
              <a:xfrm flipH="1">
                <a:off x="4288" y="2606"/>
                <a:ext cx="0" cy="265"/>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4" name="Line 12"/>
              <p:cNvSpPr>
                <a:spLocks noChangeShapeType="1"/>
              </p:cNvSpPr>
              <p:nvPr/>
            </p:nvSpPr>
            <p:spPr bwMode="auto">
              <a:xfrm flipH="1" flipV="1">
                <a:off x="4284" y="2263"/>
                <a:ext cx="0" cy="311"/>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5"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a:t>F</a:t>
                </a:r>
                <a:r>
                  <a:rPr lang="en-US" i="1" baseline="-25000"/>
                  <a:t>g</a:t>
                </a:r>
              </a:p>
            </p:txBody>
          </p:sp>
          <p:sp>
            <p:nvSpPr>
              <p:cNvPr id="52246"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52231" name="Group 15"/>
            <p:cNvGrpSpPr>
              <a:grpSpLocks/>
            </p:cNvGrpSpPr>
            <p:nvPr/>
          </p:nvGrpSpPr>
          <p:grpSpPr bwMode="auto">
            <a:xfrm rot="1590330">
              <a:off x="2724" y="2134"/>
              <a:ext cx="878" cy="86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2232" name="AutoShape 21"/>
            <p:cNvSpPr>
              <a:spLocks noChangeArrowheads="1"/>
            </p:cNvSpPr>
            <p:nvPr/>
          </p:nvSpPr>
          <p:spPr bwMode="auto">
            <a:xfrm>
              <a:off x="3675" y="2450"/>
              <a:ext cx="613" cy="275"/>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606080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37</a:t>
            </a:fld>
            <a:endParaRPr lang="en-US"/>
          </a:p>
        </p:txBody>
      </p:sp>
      <p:sp>
        <p:nvSpPr>
          <p:cNvPr id="52227" name="Rectangle 2"/>
          <p:cNvSpPr>
            <a:spLocks noGrp="1" noChangeArrowheads="1"/>
          </p:cNvSpPr>
          <p:nvPr>
            <p:ph type="title"/>
          </p:nvPr>
        </p:nvSpPr>
        <p:spPr/>
        <p:txBody>
          <a:bodyPr/>
          <a:lstStyle/>
          <a:p>
            <a:pPr eaLnBrk="1" hangingPunct="1"/>
            <a:r>
              <a:rPr lang="en-US" dirty="0"/>
              <a:t>Question 123.5.3.5</a:t>
            </a:r>
          </a:p>
        </p:txBody>
      </p:sp>
      <p:sp>
        <p:nvSpPr>
          <p:cNvPr id="52228" name="Rectangle 3"/>
          <p:cNvSpPr>
            <a:spLocks noChangeArrowheads="1"/>
          </p:cNvSpPr>
          <p:nvPr/>
        </p:nvSpPr>
        <p:spPr bwMode="auto">
          <a:xfrm>
            <a:off x="485774" y="1600200"/>
            <a:ext cx="5305426" cy="4525963"/>
          </a:xfrm>
          <a:prstGeom prst="rect">
            <a:avLst/>
          </a:prstGeom>
          <a:noFill/>
          <a:ln w="9525">
            <a:noFill/>
            <a:miter lim="800000"/>
            <a:headEnd/>
            <a:tailEnd/>
          </a:ln>
        </p:spPr>
        <p:txBody>
          <a:bodyPr/>
          <a:lstStyle/>
          <a:p>
            <a:pPr marL="609600" indent="-609600">
              <a:lnSpc>
                <a:spcPct val="90000"/>
              </a:lnSpc>
              <a:spcBef>
                <a:spcPct val="20000"/>
              </a:spcBef>
            </a:pPr>
            <a:r>
              <a:rPr lang="en-US" sz="2800" dirty="0"/>
              <a:t>We say that there is a buoyant force acting on the beach ball. What is the buoyant force?</a:t>
            </a:r>
          </a:p>
          <a:p>
            <a:pPr marL="990600" lvl="1" indent="-533400">
              <a:lnSpc>
                <a:spcPct val="90000"/>
              </a:lnSpc>
              <a:spcBef>
                <a:spcPct val="20000"/>
              </a:spcBef>
              <a:buFontTx/>
              <a:buAutoNum type="alphaLcParenR"/>
            </a:pPr>
            <a:r>
              <a:rPr lang="en-US" sz="2400" dirty="0"/>
              <a:t>It is the net force on the beach ball</a:t>
            </a:r>
          </a:p>
          <a:p>
            <a:pPr marL="990600" lvl="1" indent="-533400">
              <a:lnSpc>
                <a:spcPct val="90000"/>
              </a:lnSpc>
              <a:spcBef>
                <a:spcPct val="20000"/>
              </a:spcBef>
              <a:buFontTx/>
              <a:buAutoNum type="alphaLcParenR"/>
            </a:pPr>
            <a:r>
              <a:rPr lang="en-US" sz="2400" dirty="0"/>
              <a:t>It is the net force due to the water pressure acting on the beach ball</a:t>
            </a:r>
          </a:p>
          <a:p>
            <a:pPr marL="990600" lvl="1" indent="-533400">
              <a:lnSpc>
                <a:spcPct val="90000"/>
              </a:lnSpc>
              <a:spcBef>
                <a:spcPct val="20000"/>
              </a:spcBef>
              <a:buFontTx/>
              <a:buAutoNum type="alphaLcParenR"/>
            </a:pPr>
            <a:r>
              <a:rPr lang="en-US" sz="2400" dirty="0"/>
              <a:t>It is a force that makes things float at the surface</a:t>
            </a:r>
          </a:p>
          <a:p>
            <a:pPr marL="990600" lvl="1" indent="-533400">
              <a:lnSpc>
                <a:spcPct val="90000"/>
              </a:lnSpc>
              <a:spcBef>
                <a:spcPct val="20000"/>
              </a:spcBef>
              <a:buFontTx/>
              <a:buAutoNum type="alphaLcParenR"/>
            </a:pPr>
            <a:r>
              <a:rPr lang="en-US" sz="2400" dirty="0"/>
              <a:t>50</a:t>
            </a:r>
          </a:p>
        </p:txBody>
      </p:sp>
      <p:sp>
        <p:nvSpPr>
          <p:cNvPr id="52238" name="Freeform 6"/>
          <p:cNvSpPr>
            <a:spLocks/>
          </p:cNvSpPr>
          <p:nvPr/>
        </p:nvSpPr>
        <p:spPr bwMode="auto">
          <a:xfrm>
            <a:off x="6756627" y="2434092"/>
            <a:ext cx="2058988" cy="144462"/>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6589940" y="2569029"/>
            <a:ext cx="2220913" cy="3019425"/>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6575652" y="2438854"/>
            <a:ext cx="2263775" cy="15875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2231" name="Group 15"/>
          <p:cNvGrpSpPr>
            <a:grpSpLocks/>
          </p:cNvGrpSpPr>
          <p:nvPr/>
        </p:nvGrpSpPr>
        <p:grpSpPr bwMode="auto">
          <a:xfrm rot="1590330">
            <a:off x="6994979" y="3257096"/>
            <a:ext cx="1393825" cy="136525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837239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Winter 2007</a:t>
            </a:r>
          </a:p>
        </p:txBody>
      </p:sp>
      <p:sp>
        <p:nvSpPr>
          <p:cNvPr id="27651" name="Footer Placeholder 4"/>
          <p:cNvSpPr>
            <a:spLocks noGrp="1"/>
          </p:cNvSpPr>
          <p:nvPr>
            <p:ph type="ftr" sz="quarter" idx="11"/>
          </p:nvPr>
        </p:nvSpPr>
        <p:spPr>
          <a:noFill/>
        </p:spPr>
        <p:txBody>
          <a:bodyPr/>
          <a:lstStyle/>
          <a:p>
            <a:r>
              <a:rPr lang="en-US"/>
              <a:t>R. Todd Lines</a:t>
            </a:r>
          </a:p>
        </p:txBody>
      </p:sp>
      <p:sp>
        <p:nvSpPr>
          <p:cNvPr id="27652" name="Slide Number Placeholder 5"/>
          <p:cNvSpPr>
            <a:spLocks noGrp="1"/>
          </p:cNvSpPr>
          <p:nvPr>
            <p:ph type="sldNum" sz="quarter" idx="12"/>
          </p:nvPr>
        </p:nvSpPr>
        <p:spPr>
          <a:noFill/>
        </p:spPr>
        <p:txBody>
          <a:bodyPr/>
          <a:lstStyle/>
          <a:p>
            <a:fld id="{DD9AE172-A913-44A5-97B9-A05F9BC295C4}" type="slidenum">
              <a:rPr lang="en-US" smtClean="0"/>
              <a:pPr/>
              <a:t>38</a:t>
            </a:fld>
            <a:endParaRPr lang="en-US"/>
          </a:p>
        </p:txBody>
      </p:sp>
      <p:sp>
        <p:nvSpPr>
          <p:cNvPr id="27653" name="Rectangle 2"/>
          <p:cNvSpPr>
            <a:spLocks noGrp="1" noChangeArrowheads="1"/>
          </p:cNvSpPr>
          <p:nvPr>
            <p:ph type="title"/>
          </p:nvPr>
        </p:nvSpPr>
        <p:spPr/>
        <p:txBody>
          <a:bodyPr/>
          <a:lstStyle/>
          <a:p>
            <a:pPr eaLnBrk="1" hangingPunct="1"/>
            <a:r>
              <a:rPr lang="en-US"/>
              <a:t>Buoyant Forces</a:t>
            </a:r>
          </a:p>
        </p:txBody>
      </p:sp>
      <p:sp>
        <p:nvSpPr>
          <p:cNvPr id="27654" name="Rectangle 3"/>
          <p:cNvSpPr>
            <a:spLocks noGrp="1" noChangeArrowheads="1"/>
          </p:cNvSpPr>
          <p:nvPr>
            <p:ph type="body" idx="1"/>
          </p:nvPr>
        </p:nvSpPr>
        <p:spPr>
          <a:xfrm>
            <a:off x="457200" y="1600200"/>
            <a:ext cx="3671888" cy="4525963"/>
          </a:xfrm>
        </p:spPr>
        <p:txBody>
          <a:bodyPr/>
          <a:lstStyle/>
          <a:p>
            <a:pPr eaLnBrk="1" hangingPunct="1"/>
            <a:r>
              <a:rPr lang="en-US" sz="2800"/>
              <a:t>Remember from</a:t>
            </a:r>
          </a:p>
          <a:p>
            <a:pPr lvl="1" eaLnBrk="1" hangingPunct="1"/>
            <a:r>
              <a:rPr lang="en-US" sz="2400"/>
              <a:t>a stationary parcel of water there is a force that balances the weight of the parcel</a:t>
            </a:r>
          </a:p>
          <a:p>
            <a:pPr lvl="1" eaLnBrk="1" hangingPunct="1"/>
            <a:r>
              <a:rPr lang="en-US" sz="2400"/>
              <a:t>Forces that act in the x-direction (sideways) balance each other </a:t>
            </a:r>
          </a:p>
        </p:txBody>
      </p:sp>
      <p:grpSp>
        <p:nvGrpSpPr>
          <p:cNvPr id="2" name="Group 4"/>
          <p:cNvGrpSpPr>
            <a:grpSpLocks/>
          </p:cNvGrpSpPr>
          <p:nvPr/>
        </p:nvGrpSpPr>
        <p:grpSpPr bwMode="auto">
          <a:xfrm>
            <a:off x="4833938" y="2451100"/>
            <a:ext cx="4029075" cy="2611438"/>
            <a:chOff x="3045" y="1544"/>
            <a:chExt cx="2538" cy="1645"/>
          </a:xfrm>
        </p:grpSpPr>
        <p:grpSp>
          <p:nvGrpSpPr>
            <p:cNvPr id="3" name="Group 5"/>
            <p:cNvGrpSpPr>
              <a:grpSpLocks/>
            </p:cNvGrpSpPr>
            <p:nvPr/>
          </p:nvGrpSpPr>
          <p:grpSpPr bwMode="auto">
            <a:xfrm>
              <a:off x="3500" y="1565"/>
              <a:ext cx="1416" cy="1624"/>
              <a:chOff x="3596" y="1780"/>
              <a:chExt cx="1416" cy="1624"/>
            </a:xfrm>
          </p:grpSpPr>
          <p:sp>
            <p:nvSpPr>
              <p:cNvPr id="27683"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7684"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7662" name="AutoShape 8"/>
            <p:cNvSpPr>
              <a:spLocks noChangeArrowheads="1"/>
            </p:cNvSpPr>
            <p:nvPr/>
          </p:nvSpPr>
          <p:spPr bwMode="auto">
            <a:xfrm>
              <a:off x="3664" y="1865"/>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7663" name="Rectangle 9"/>
            <p:cNvSpPr>
              <a:spLocks noChangeArrowheads="1"/>
            </p:cNvSpPr>
            <p:nvPr/>
          </p:nvSpPr>
          <p:spPr bwMode="auto">
            <a:xfrm>
              <a:off x="3664" y="1845"/>
              <a:ext cx="1076" cy="248"/>
            </a:xfrm>
            <a:prstGeom prst="rect">
              <a:avLst/>
            </a:prstGeom>
            <a:solidFill>
              <a:schemeClr val="accent1"/>
            </a:solidFill>
            <a:ln w="9525">
              <a:noFill/>
              <a:miter lim="800000"/>
              <a:headEnd/>
              <a:tailEnd/>
            </a:ln>
          </p:spPr>
          <p:txBody>
            <a:bodyPr wrap="none" anchor="ctr"/>
            <a:lstStyle/>
            <a:p>
              <a:endParaRPr lang="en-US"/>
            </a:p>
          </p:txBody>
        </p:sp>
        <p:sp>
          <p:nvSpPr>
            <p:cNvPr id="27664" name="Freeform 10"/>
            <p:cNvSpPr>
              <a:spLocks/>
            </p:cNvSpPr>
            <p:nvPr/>
          </p:nvSpPr>
          <p:spPr bwMode="auto">
            <a:xfrm>
              <a:off x="3584"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5" name="Freeform 11"/>
            <p:cNvSpPr>
              <a:spLocks/>
            </p:cNvSpPr>
            <p:nvPr/>
          </p:nvSpPr>
          <p:spPr bwMode="auto">
            <a:xfrm flipH="1">
              <a:off x="4208"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6" name="Rectangle 12"/>
            <p:cNvSpPr>
              <a:spLocks noChangeArrowheads="1"/>
            </p:cNvSpPr>
            <p:nvPr/>
          </p:nvSpPr>
          <p:spPr bwMode="auto">
            <a:xfrm>
              <a:off x="4044" y="2061"/>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67" name="Line 13"/>
            <p:cNvSpPr>
              <a:spLocks noChangeShapeType="1"/>
            </p:cNvSpPr>
            <p:nvPr/>
          </p:nvSpPr>
          <p:spPr bwMode="auto">
            <a:xfrm>
              <a:off x="4204" y="1789"/>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8" name="Line 14"/>
            <p:cNvSpPr>
              <a:spLocks noChangeShapeType="1"/>
            </p:cNvSpPr>
            <p:nvPr/>
          </p:nvSpPr>
          <p:spPr bwMode="auto">
            <a:xfrm>
              <a:off x="4112" y="2701"/>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9" name="Line 15"/>
            <p:cNvSpPr>
              <a:spLocks noChangeShapeType="1"/>
            </p:cNvSpPr>
            <p:nvPr/>
          </p:nvSpPr>
          <p:spPr bwMode="auto">
            <a:xfrm flipV="1">
              <a:off x="4320" y="2705"/>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0" name="Text Box 16"/>
            <p:cNvSpPr txBox="1">
              <a:spLocks noChangeArrowheads="1"/>
            </p:cNvSpPr>
            <p:nvPr/>
          </p:nvSpPr>
          <p:spPr bwMode="auto">
            <a:xfrm>
              <a:off x="3966" y="1544"/>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27671" name="Text Box 17"/>
            <p:cNvSpPr txBox="1">
              <a:spLocks noChangeArrowheads="1"/>
            </p:cNvSpPr>
            <p:nvPr/>
          </p:nvSpPr>
          <p:spPr bwMode="auto">
            <a:xfrm>
              <a:off x="3814" y="2860"/>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27672" name="Rectangle 18"/>
            <p:cNvSpPr>
              <a:spLocks noChangeArrowheads="1"/>
            </p:cNvSpPr>
            <p:nvPr/>
          </p:nvSpPr>
          <p:spPr bwMode="auto">
            <a:xfrm>
              <a:off x="4362" y="2758"/>
              <a:ext cx="348" cy="231"/>
            </a:xfrm>
            <a:prstGeom prst="rect">
              <a:avLst/>
            </a:prstGeom>
            <a:noFill/>
            <a:ln w="9525">
              <a:noFill/>
              <a:miter lim="800000"/>
              <a:headEnd/>
              <a:tailEnd/>
            </a:ln>
          </p:spPr>
          <p:txBody>
            <a:bodyPr wrap="none">
              <a:spAutoFit/>
            </a:bodyPr>
            <a:lstStyle/>
            <a:p>
              <a:r>
                <a:rPr lang="en-US" i="1"/>
                <a:t>PA</a:t>
              </a:r>
              <a:r>
                <a:rPr lang="en-US" b="1" i="1"/>
                <a:t>ĵ</a:t>
              </a:r>
            </a:p>
          </p:txBody>
        </p:sp>
        <p:sp>
          <p:nvSpPr>
            <p:cNvPr id="27673" name="Line 19"/>
            <p:cNvSpPr>
              <a:spLocks noChangeShapeType="1"/>
            </p:cNvSpPr>
            <p:nvPr/>
          </p:nvSpPr>
          <p:spPr bwMode="auto">
            <a:xfrm flipH="1" flipV="1">
              <a:off x="4411" y="2426"/>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4" name="Line 20"/>
            <p:cNvSpPr>
              <a:spLocks noChangeShapeType="1"/>
            </p:cNvSpPr>
            <p:nvPr/>
          </p:nvSpPr>
          <p:spPr bwMode="auto">
            <a:xfrm flipV="1">
              <a:off x="3778" y="2432"/>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5" name="Freeform 21"/>
            <p:cNvSpPr>
              <a:spLocks/>
            </p:cNvSpPr>
            <p:nvPr/>
          </p:nvSpPr>
          <p:spPr bwMode="auto">
            <a:xfrm rot="1156648">
              <a:off x="4664" y="2021"/>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27676" name="Freeform 22"/>
            <p:cNvSpPr>
              <a:spLocks/>
            </p:cNvSpPr>
            <p:nvPr/>
          </p:nvSpPr>
          <p:spPr bwMode="auto">
            <a:xfrm rot="20443352" flipH="1">
              <a:off x="3562" y="2027"/>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nvGrpSpPr>
            <p:cNvPr id="4" name="Group 23"/>
            <p:cNvGrpSpPr>
              <a:grpSpLocks/>
            </p:cNvGrpSpPr>
            <p:nvPr/>
          </p:nvGrpSpPr>
          <p:grpSpPr bwMode="auto">
            <a:xfrm>
              <a:off x="5031" y="1904"/>
              <a:ext cx="552" cy="231"/>
              <a:chOff x="2252" y="1684"/>
              <a:chExt cx="552" cy="231"/>
            </a:xfrm>
          </p:grpSpPr>
          <p:sp>
            <p:nvSpPr>
              <p:cNvPr id="27681" name="Text Box 24"/>
              <p:cNvSpPr txBox="1">
                <a:spLocks noChangeArrowheads="1"/>
              </p:cNvSpPr>
              <p:nvPr/>
            </p:nvSpPr>
            <p:spPr bwMode="auto">
              <a:xfrm>
                <a:off x="2252" y="1684"/>
                <a:ext cx="552"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2" name="Freeform 25"/>
              <p:cNvSpPr>
                <a:spLocks/>
              </p:cNvSpPr>
              <p:nvPr/>
            </p:nvSpPr>
            <p:spPr bwMode="auto">
              <a:xfrm>
                <a:off x="2679" y="1717"/>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5" name="Group 26"/>
            <p:cNvGrpSpPr>
              <a:grpSpLocks/>
            </p:cNvGrpSpPr>
            <p:nvPr/>
          </p:nvGrpSpPr>
          <p:grpSpPr bwMode="auto">
            <a:xfrm>
              <a:off x="3045" y="1928"/>
              <a:ext cx="504" cy="231"/>
              <a:chOff x="230" y="1468"/>
              <a:chExt cx="504" cy="231"/>
            </a:xfrm>
          </p:grpSpPr>
          <p:sp>
            <p:nvSpPr>
              <p:cNvPr id="27679" name="Text Box 27"/>
              <p:cNvSpPr txBox="1">
                <a:spLocks noChangeArrowheads="1"/>
              </p:cNvSpPr>
              <p:nvPr/>
            </p:nvSpPr>
            <p:spPr bwMode="auto">
              <a:xfrm>
                <a:off x="230" y="1468"/>
                <a:ext cx="504"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0" name="Freeform 28"/>
              <p:cNvSpPr>
                <a:spLocks/>
              </p:cNvSpPr>
              <p:nvPr/>
            </p:nvSpPr>
            <p:spPr bwMode="auto">
              <a:xfrm>
                <a:off x="615" y="1501"/>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grpSp>
        <p:nvGrpSpPr>
          <p:cNvPr id="6" name="Group 29"/>
          <p:cNvGrpSpPr>
            <a:grpSpLocks/>
          </p:cNvGrpSpPr>
          <p:nvPr/>
        </p:nvGrpSpPr>
        <p:grpSpPr bwMode="auto">
          <a:xfrm>
            <a:off x="8337550" y="4014788"/>
            <a:ext cx="446088" cy="855662"/>
            <a:chOff x="3845" y="3543"/>
            <a:chExt cx="514" cy="648"/>
          </a:xfrm>
        </p:grpSpPr>
        <p:sp>
          <p:nvSpPr>
            <p:cNvPr id="27657" name="Line 30"/>
            <p:cNvSpPr>
              <a:spLocks noChangeShapeType="1"/>
            </p:cNvSpPr>
            <p:nvPr/>
          </p:nvSpPr>
          <p:spPr bwMode="auto">
            <a:xfrm>
              <a:off x="3865" y="3682"/>
              <a:ext cx="0" cy="348"/>
            </a:xfrm>
            <a:prstGeom prst="line">
              <a:avLst/>
            </a:prstGeom>
            <a:noFill/>
            <a:ln w="9525">
              <a:solidFill>
                <a:schemeClr val="tx1"/>
              </a:solidFill>
              <a:round/>
              <a:headEnd type="arrow" w="med" len="med"/>
              <a:tailEnd/>
            </a:ln>
          </p:spPr>
          <p:txBody>
            <a:bodyPr/>
            <a:lstStyle/>
            <a:p>
              <a:endParaRPr lang="en-US"/>
            </a:p>
          </p:txBody>
        </p:sp>
        <p:sp>
          <p:nvSpPr>
            <p:cNvPr id="27658" name="Line 31"/>
            <p:cNvSpPr>
              <a:spLocks noChangeShapeType="1"/>
            </p:cNvSpPr>
            <p:nvPr/>
          </p:nvSpPr>
          <p:spPr bwMode="auto">
            <a:xfrm>
              <a:off x="3865" y="4030"/>
              <a:ext cx="300" cy="0"/>
            </a:xfrm>
            <a:prstGeom prst="line">
              <a:avLst/>
            </a:prstGeom>
            <a:noFill/>
            <a:ln w="9525">
              <a:solidFill>
                <a:schemeClr val="tx1"/>
              </a:solidFill>
              <a:round/>
              <a:headEnd/>
              <a:tailEnd type="arrow" w="med" len="med"/>
            </a:ln>
          </p:spPr>
          <p:txBody>
            <a:bodyPr/>
            <a:lstStyle/>
            <a:p>
              <a:endParaRPr lang="en-US"/>
            </a:p>
          </p:txBody>
        </p:sp>
        <p:sp>
          <p:nvSpPr>
            <p:cNvPr id="27659" name="Text Box 32"/>
            <p:cNvSpPr txBox="1">
              <a:spLocks noChangeArrowheads="1"/>
            </p:cNvSpPr>
            <p:nvPr/>
          </p:nvSpPr>
          <p:spPr bwMode="auto">
            <a:xfrm>
              <a:off x="3845" y="3543"/>
              <a:ext cx="271" cy="278"/>
            </a:xfrm>
            <a:prstGeom prst="rect">
              <a:avLst/>
            </a:prstGeom>
            <a:noFill/>
            <a:ln w="9525">
              <a:noFill/>
              <a:miter lim="800000"/>
              <a:headEnd/>
              <a:tailEnd/>
            </a:ln>
          </p:spPr>
          <p:txBody>
            <a:bodyPr wrap="none">
              <a:spAutoFit/>
            </a:bodyPr>
            <a:lstStyle/>
            <a:p>
              <a:r>
                <a:rPr lang="en-US"/>
                <a:t>j</a:t>
              </a:r>
            </a:p>
          </p:txBody>
        </p:sp>
        <p:sp>
          <p:nvSpPr>
            <p:cNvPr id="27660" name="Text Box 33"/>
            <p:cNvSpPr txBox="1">
              <a:spLocks noChangeArrowheads="1"/>
            </p:cNvSpPr>
            <p:nvPr/>
          </p:nvSpPr>
          <p:spPr bwMode="auto">
            <a:xfrm>
              <a:off x="4088" y="3913"/>
              <a:ext cx="271" cy="278"/>
            </a:xfrm>
            <a:prstGeom prst="rect">
              <a:avLst/>
            </a:prstGeom>
            <a:noFill/>
            <a:ln w="9525">
              <a:noFill/>
              <a:miter lim="800000"/>
              <a:headEnd/>
              <a:tailEnd/>
            </a:ln>
          </p:spPr>
          <p:txBody>
            <a:bodyPr wrap="none">
              <a:spAutoFit/>
            </a:bodyPr>
            <a:lstStyle/>
            <a:p>
              <a:r>
                <a:rPr lang="en-US"/>
                <a:t>i</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Winter 2007</a:t>
            </a:r>
          </a:p>
        </p:txBody>
      </p:sp>
      <p:sp>
        <p:nvSpPr>
          <p:cNvPr id="28675" name="Footer Placeholder 4"/>
          <p:cNvSpPr>
            <a:spLocks noGrp="1"/>
          </p:cNvSpPr>
          <p:nvPr>
            <p:ph type="ftr" sz="quarter" idx="11"/>
          </p:nvPr>
        </p:nvSpPr>
        <p:spPr>
          <a:noFill/>
        </p:spPr>
        <p:txBody>
          <a:bodyPr/>
          <a:lstStyle/>
          <a:p>
            <a:r>
              <a:rPr lang="en-US"/>
              <a:t>R. Todd Lines</a:t>
            </a:r>
          </a:p>
        </p:txBody>
      </p:sp>
      <p:sp>
        <p:nvSpPr>
          <p:cNvPr id="28676" name="Slide Number Placeholder 5"/>
          <p:cNvSpPr>
            <a:spLocks noGrp="1"/>
          </p:cNvSpPr>
          <p:nvPr>
            <p:ph type="sldNum" sz="quarter" idx="12"/>
          </p:nvPr>
        </p:nvSpPr>
        <p:spPr>
          <a:noFill/>
        </p:spPr>
        <p:txBody>
          <a:bodyPr/>
          <a:lstStyle/>
          <a:p>
            <a:fld id="{50846E30-7F84-4614-A11D-B720FDD20388}" type="slidenum">
              <a:rPr lang="en-US" smtClean="0"/>
              <a:pPr/>
              <a:t>39</a:t>
            </a:fld>
            <a:endParaRPr lang="en-US" dirty="0"/>
          </a:p>
        </p:txBody>
      </p:sp>
      <p:sp>
        <p:nvSpPr>
          <p:cNvPr id="28677" name="Rectangle 2"/>
          <p:cNvSpPr>
            <a:spLocks noGrp="1" noChangeArrowheads="1"/>
          </p:cNvSpPr>
          <p:nvPr>
            <p:ph type="title"/>
          </p:nvPr>
        </p:nvSpPr>
        <p:spPr/>
        <p:txBody>
          <a:bodyPr/>
          <a:lstStyle/>
          <a:p>
            <a:pPr eaLnBrk="1" hangingPunct="1"/>
            <a:r>
              <a:rPr lang="en-US"/>
              <a:t>Buoyant Forces</a:t>
            </a:r>
          </a:p>
        </p:txBody>
      </p:sp>
      <p:sp>
        <p:nvSpPr>
          <p:cNvPr id="28678" name="Rectangle 3"/>
          <p:cNvSpPr>
            <a:spLocks noGrp="1" noChangeArrowheads="1"/>
          </p:cNvSpPr>
          <p:nvPr>
            <p:ph type="body" idx="1"/>
          </p:nvPr>
        </p:nvSpPr>
        <p:spPr>
          <a:xfrm>
            <a:off x="485775" y="1600200"/>
            <a:ext cx="3759200" cy="4525963"/>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 name="Group 4"/>
          <p:cNvGrpSpPr>
            <a:grpSpLocks/>
          </p:cNvGrpSpPr>
          <p:nvPr/>
        </p:nvGrpSpPr>
        <p:grpSpPr bwMode="auto">
          <a:xfrm>
            <a:off x="4324350" y="2506663"/>
            <a:ext cx="4195763" cy="3154362"/>
            <a:chOff x="2724" y="1579"/>
            <a:chExt cx="2643" cy="1987"/>
          </a:xfrm>
        </p:grpSpPr>
        <p:grpSp>
          <p:nvGrpSpPr>
            <p:cNvPr id="3" name="Group 5"/>
            <p:cNvGrpSpPr>
              <a:grpSpLocks/>
            </p:cNvGrpSpPr>
            <p:nvPr/>
          </p:nvGrpSpPr>
          <p:grpSpPr bwMode="auto">
            <a:xfrm>
              <a:off x="3941" y="1579"/>
              <a:ext cx="1426" cy="1987"/>
              <a:chOff x="3593" y="1643"/>
              <a:chExt cx="1426" cy="1987"/>
            </a:xfrm>
          </p:grpSpPr>
          <p:sp>
            <p:nvSpPr>
              <p:cNvPr id="28687" name="Freeform 6"/>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28688"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28689"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28690"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28691"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2" name="Line 11"/>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3" name="Line 12"/>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4"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28695"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4" name="Group 15"/>
            <p:cNvGrpSpPr>
              <a:grpSpLocks/>
            </p:cNvGrpSpPr>
            <p:nvPr/>
          </p:nvGrpSpPr>
          <p:grpSpPr bwMode="auto">
            <a:xfrm rot="1590330">
              <a:off x="2724" y="2134"/>
              <a:ext cx="878" cy="860"/>
              <a:chOff x="2213" y="2234"/>
              <a:chExt cx="878" cy="860"/>
            </a:xfrm>
          </p:grpSpPr>
          <p:sp>
            <p:nvSpPr>
              <p:cNvPr id="28682"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683" name="Arc 17"/>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4" name="Arc 18"/>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28685" name="Arc 19"/>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6" name="Arc 20"/>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5B330-EA19-8353-389F-6BE266480AF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83B499E-B829-0FD0-917E-514389413E19}"/>
              </a:ext>
            </a:extLst>
          </p:cNvPr>
          <p:cNvSpPr/>
          <p:nvPr/>
        </p:nvSpPr>
        <p:spPr>
          <a:xfrm>
            <a:off x="1586753" y="4026090"/>
            <a:ext cx="1255059" cy="1734672"/>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19DF2AFA-F2F7-A76A-4EE9-A29EAB4FB792}"/>
              </a:ext>
            </a:extLst>
          </p:cNvPr>
          <p:cNvSpPr/>
          <p:nvPr/>
        </p:nvSpPr>
        <p:spPr>
          <a:xfrm>
            <a:off x="1196788" y="3318115"/>
            <a:ext cx="2003610" cy="406720"/>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5FA0348C-7137-5E07-5F68-3BFE46ED836A}"/>
              </a:ext>
            </a:extLst>
          </p:cNvPr>
          <p:cNvSpPr/>
          <p:nvPr/>
        </p:nvSpPr>
        <p:spPr>
          <a:xfrm>
            <a:off x="1196789" y="3523128"/>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4E852B-E629-182E-9261-D5955E2A7086}"/>
              </a:ext>
            </a:extLst>
          </p:cNvPr>
          <p:cNvSpPr/>
          <p:nvPr/>
        </p:nvSpPr>
        <p:spPr>
          <a:xfrm>
            <a:off x="2841812" y="3509681"/>
            <a:ext cx="358587" cy="26858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2F2516B-C44A-7739-7A68-53D382E0F5C7}"/>
              </a:ext>
            </a:extLst>
          </p:cNvPr>
          <p:cNvSpPr/>
          <p:nvPr/>
        </p:nvSpPr>
        <p:spPr>
          <a:xfrm>
            <a:off x="1196789" y="5760762"/>
            <a:ext cx="1949824"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376DB7E-A169-EC04-A156-445005878ACA}"/>
              </a:ext>
            </a:extLst>
          </p:cNvPr>
          <p:cNvSpPr/>
          <p:nvPr/>
        </p:nvSpPr>
        <p:spPr>
          <a:xfrm>
            <a:off x="1586753" y="34424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1325D0E-8AB2-90D5-D6B8-D44FEA86DA14}"/>
              </a:ext>
            </a:extLst>
          </p:cNvPr>
          <p:cNvSpPr txBox="1"/>
          <p:nvPr/>
        </p:nvSpPr>
        <p:spPr>
          <a:xfrm>
            <a:off x="1963270" y="3603811"/>
            <a:ext cx="628698" cy="584775"/>
          </a:xfrm>
          <a:prstGeom prst="rect">
            <a:avLst/>
          </a:prstGeom>
          <a:noFill/>
        </p:spPr>
        <p:txBody>
          <a:bodyPr wrap="none" rtlCol="0">
            <a:spAutoFit/>
          </a:bodyPr>
          <a:lstStyle/>
          <a:p>
            <a:r>
              <a:rPr lang="en-US" sz="3200" dirty="0"/>
              <a:t>A</a:t>
            </a:r>
            <a:r>
              <a:rPr lang="en-US" sz="3200" baseline="-25000" dirty="0"/>
              <a:t>in</a:t>
            </a:r>
          </a:p>
        </p:txBody>
      </p:sp>
      <p:sp>
        <p:nvSpPr>
          <p:cNvPr id="23" name="Rectangle 22">
            <a:extLst>
              <a:ext uri="{FF2B5EF4-FFF2-40B4-BE49-F238E27FC236}">
                <a16:creationId xmlns:a16="http://schemas.microsoft.com/office/drawing/2014/main" id="{2849DA62-CD4A-A419-89E8-FEC196A6CE30}"/>
              </a:ext>
            </a:extLst>
          </p:cNvPr>
          <p:cNvSpPr/>
          <p:nvPr/>
        </p:nvSpPr>
        <p:spPr>
          <a:xfrm>
            <a:off x="4834320" y="4039537"/>
            <a:ext cx="1255059" cy="1734672"/>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c 23">
            <a:extLst>
              <a:ext uri="{FF2B5EF4-FFF2-40B4-BE49-F238E27FC236}">
                <a16:creationId xmlns:a16="http://schemas.microsoft.com/office/drawing/2014/main" id="{D121D672-CDE8-16A2-8101-4C52D3198B89}"/>
              </a:ext>
            </a:extLst>
          </p:cNvPr>
          <p:cNvSpPr/>
          <p:nvPr/>
        </p:nvSpPr>
        <p:spPr>
          <a:xfrm>
            <a:off x="4444355" y="3331560"/>
            <a:ext cx="2003610" cy="406721"/>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D4071F8C-5A46-01C9-DB16-C688E6B05C1B}"/>
              </a:ext>
            </a:extLst>
          </p:cNvPr>
          <p:cNvSpPr/>
          <p:nvPr/>
        </p:nvSpPr>
        <p:spPr>
          <a:xfrm>
            <a:off x="4444356" y="5774209"/>
            <a:ext cx="1949824"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3F643A-8C59-E0F2-CD9A-F1E707C9291F}"/>
              </a:ext>
            </a:extLst>
          </p:cNvPr>
          <p:cNvSpPr/>
          <p:nvPr/>
        </p:nvSpPr>
        <p:spPr>
          <a:xfrm>
            <a:off x="4816391" y="3536575"/>
            <a:ext cx="1272988" cy="551827"/>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8" name="Can 3">
            <a:extLst>
              <a:ext uri="{FF2B5EF4-FFF2-40B4-BE49-F238E27FC236}">
                <a16:creationId xmlns:a16="http://schemas.microsoft.com/office/drawing/2014/main" id="{37EDB44C-3730-CCB9-B3F0-AEAAA6494F05}"/>
              </a:ext>
            </a:extLst>
          </p:cNvPr>
          <p:cNvSpPr/>
          <p:nvPr/>
        </p:nvSpPr>
        <p:spPr>
          <a:xfrm>
            <a:off x="4834320" y="3790100"/>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805A446-C925-E2E1-B038-33628FFCC404}"/>
              </a:ext>
            </a:extLst>
          </p:cNvPr>
          <p:cNvSpPr txBox="1"/>
          <p:nvPr/>
        </p:nvSpPr>
        <p:spPr>
          <a:xfrm>
            <a:off x="5210837" y="3951464"/>
            <a:ext cx="628698" cy="584775"/>
          </a:xfrm>
          <a:prstGeom prst="rect">
            <a:avLst/>
          </a:prstGeom>
          <a:noFill/>
        </p:spPr>
        <p:txBody>
          <a:bodyPr wrap="none" rtlCol="0">
            <a:spAutoFit/>
          </a:bodyPr>
          <a:lstStyle/>
          <a:p>
            <a:r>
              <a:rPr lang="en-US" sz="3200" dirty="0"/>
              <a:t>A</a:t>
            </a:r>
            <a:r>
              <a:rPr lang="en-US" sz="3200" baseline="-25000" dirty="0"/>
              <a:t>in</a:t>
            </a:r>
          </a:p>
        </p:txBody>
      </p:sp>
      <p:sp>
        <p:nvSpPr>
          <p:cNvPr id="30" name="TextBox 29">
            <a:extLst>
              <a:ext uri="{FF2B5EF4-FFF2-40B4-BE49-F238E27FC236}">
                <a16:creationId xmlns:a16="http://schemas.microsoft.com/office/drawing/2014/main" id="{A4FEC104-C9DE-42DF-33A9-50D2AD2DF478}"/>
              </a:ext>
            </a:extLst>
          </p:cNvPr>
          <p:cNvSpPr txBox="1"/>
          <p:nvPr/>
        </p:nvSpPr>
        <p:spPr>
          <a:xfrm>
            <a:off x="5104918" y="2288226"/>
            <a:ext cx="628698" cy="646331"/>
          </a:xfrm>
          <a:prstGeom prst="rect">
            <a:avLst/>
          </a:prstGeom>
          <a:noFill/>
        </p:spPr>
        <p:txBody>
          <a:bodyPr wrap="none" rtlCol="0">
            <a:spAutoFit/>
          </a:bodyPr>
          <a:lstStyle/>
          <a:p>
            <a:r>
              <a:rPr lang="en-US" sz="3600" dirty="0"/>
              <a:t>F</a:t>
            </a:r>
            <a:r>
              <a:rPr lang="en-US" sz="3600" baseline="-25000" dirty="0"/>
              <a:t>in</a:t>
            </a:r>
          </a:p>
        </p:txBody>
      </p:sp>
      <p:sp>
        <p:nvSpPr>
          <p:cNvPr id="33" name="Arc 32">
            <a:extLst>
              <a:ext uri="{FF2B5EF4-FFF2-40B4-BE49-F238E27FC236}">
                <a16:creationId xmlns:a16="http://schemas.microsoft.com/office/drawing/2014/main" id="{B7BBBE03-5F86-4648-28BC-A87BB529A2D6}"/>
              </a:ext>
            </a:extLst>
          </p:cNvPr>
          <p:cNvSpPr/>
          <p:nvPr/>
        </p:nvSpPr>
        <p:spPr>
          <a:xfrm>
            <a:off x="1600264" y="5652031"/>
            <a:ext cx="1228036" cy="244355"/>
          </a:xfrm>
          <a:prstGeom prst="arc">
            <a:avLst>
              <a:gd name="adj1" fmla="val 10924677"/>
              <a:gd name="adj2" fmla="val 0"/>
            </a:avLst>
          </a:prstGeom>
          <a:solidFill>
            <a:schemeClr val="accent6">
              <a:lumMod val="75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E28ABC71-11DA-2C1F-F21F-EEBA7E8DC56E}"/>
              </a:ext>
            </a:extLst>
          </p:cNvPr>
          <p:cNvSpPr/>
          <p:nvPr/>
        </p:nvSpPr>
        <p:spPr>
          <a:xfrm>
            <a:off x="4826490" y="3429756"/>
            <a:ext cx="1251786" cy="238168"/>
          </a:xfrm>
          <a:prstGeom prst="arc">
            <a:avLst>
              <a:gd name="adj1" fmla="val 10769981"/>
              <a:gd name="adj2" fmla="val 97570"/>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solidFill>
              <a:schemeClr val="bg1">
                <a:lumMod val="6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C54A42AD-814E-AF69-D24A-FB308A5603A4}"/>
              </a:ext>
            </a:extLst>
          </p:cNvPr>
          <p:cNvSpPr/>
          <p:nvPr/>
        </p:nvSpPr>
        <p:spPr>
          <a:xfrm>
            <a:off x="4444356" y="3536575"/>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8E4CFA6-5902-A42B-E232-99C312EB39A0}"/>
              </a:ext>
            </a:extLst>
          </p:cNvPr>
          <p:cNvSpPr/>
          <p:nvPr/>
        </p:nvSpPr>
        <p:spPr>
          <a:xfrm>
            <a:off x="6089379" y="3523128"/>
            <a:ext cx="358587" cy="26858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21AF53F4-2FFA-FF7D-3901-1D4E90827AFC}"/>
              </a:ext>
            </a:extLst>
          </p:cNvPr>
          <p:cNvSpPr/>
          <p:nvPr/>
        </p:nvSpPr>
        <p:spPr>
          <a:xfrm>
            <a:off x="4826490" y="5652031"/>
            <a:ext cx="1228036" cy="244355"/>
          </a:xfrm>
          <a:prstGeom prst="arc">
            <a:avLst>
              <a:gd name="adj1" fmla="val 10924677"/>
              <a:gd name="adj2" fmla="val 0"/>
            </a:avLst>
          </a:prstGeom>
          <a:solidFill>
            <a:schemeClr val="accent6">
              <a:lumMod val="75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Down Arrow 21">
            <a:extLst>
              <a:ext uri="{FF2B5EF4-FFF2-40B4-BE49-F238E27FC236}">
                <a16:creationId xmlns:a16="http://schemas.microsoft.com/office/drawing/2014/main" id="{2B41072E-566D-1DDE-80FD-9FFD49CB0939}"/>
              </a:ext>
            </a:extLst>
          </p:cNvPr>
          <p:cNvSpPr/>
          <p:nvPr/>
        </p:nvSpPr>
        <p:spPr>
          <a:xfrm rot="10800000" flipV="1">
            <a:off x="4897073" y="3129148"/>
            <a:ext cx="1044388" cy="506508"/>
          </a:xfrm>
          <a:prstGeom prst="downArrow">
            <a:avLst>
              <a:gd name="adj1" fmla="val 50000"/>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8EFC31-C7C2-F65A-EF0C-12C3D54AFE1D}"/>
                  </a:ext>
                </a:extLst>
              </p:cNvPr>
              <p:cNvSpPr txBox="1"/>
              <p:nvPr/>
            </p:nvSpPr>
            <p:spPr>
              <a:xfrm>
                <a:off x="4897073" y="4616427"/>
                <a:ext cx="115745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𝑡</m:t>
                          </m:r>
                          <m:r>
                            <a:rPr lang="en-US" sz="1100" b="0" i="1" smtClean="0">
                              <a:solidFill>
                                <a:schemeClr val="bg1"/>
                              </a:solidFill>
                              <a:latin typeface="Cambria Math" panose="02040503050406030204" pitchFamily="18" charset="0"/>
                            </a:rPr>
                            <m:t>2</m:t>
                          </m:r>
                        </m:sub>
                      </m:sSub>
                      <m:r>
                        <a:rPr lang="en-US" sz="1100" b="0" i="1" smtClean="0">
                          <a:solidFill>
                            <a:schemeClr val="bg1"/>
                          </a:solidFill>
                          <a:latin typeface="Cambria Math" panose="02040503050406030204" pitchFamily="18" charset="0"/>
                        </a:rPr>
                        <m:t>=</m:t>
                      </m:r>
                      <m:sSub>
                        <m:sSubPr>
                          <m:ctrlPr>
                            <a:rPr lang="en-US" sz="1100" b="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𝑡</m:t>
                          </m:r>
                          <m:r>
                            <a:rPr lang="en-US" sz="1100" b="0" i="1" smtClean="0">
                              <a:solidFill>
                                <a:schemeClr val="bg1"/>
                              </a:solidFill>
                              <a:latin typeface="Cambria Math" panose="02040503050406030204" pitchFamily="18" charset="0"/>
                            </a:rPr>
                            <m:t>1</m:t>
                          </m:r>
                        </m:sub>
                      </m:sSub>
                      <m:r>
                        <a:rPr lang="en-US" sz="1100" b="0" i="1" smtClean="0">
                          <a:solidFill>
                            <a:schemeClr val="bg1"/>
                          </a:solidFill>
                          <a:latin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𝑃</m:t>
                      </m:r>
                    </m:oMath>
                  </m:oMathPara>
                </a14:m>
                <a:endParaRPr lang="en-US" sz="1100" dirty="0">
                  <a:solidFill>
                    <a:schemeClr val="bg1"/>
                  </a:solidFill>
                </a:endParaRPr>
              </a:p>
            </p:txBody>
          </p:sp>
        </mc:Choice>
        <mc:Fallback xmlns="">
          <p:sp>
            <p:nvSpPr>
              <p:cNvPr id="39" name="TextBox 38">
                <a:extLst>
                  <a:ext uri="{FF2B5EF4-FFF2-40B4-BE49-F238E27FC236}">
                    <a16:creationId xmlns:a16="http://schemas.microsoft.com/office/drawing/2014/main" id="{588EFC31-C7C2-F65A-EF0C-12C3D54AFE1D}"/>
                  </a:ext>
                </a:extLst>
              </p:cNvPr>
              <p:cNvSpPr txBox="1">
                <a:spLocks noRot="1" noChangeAspect="1" noMove="1" noResize="1" noEditPoints="1" noAdjustHandles="1" noChangeArrowheads="1" noChangeShapeType="1" noTextEdit="1"/>
              </p:cNvSpPr>
              <p:nvPr/>
            </p:nvSpPr>
            <p:spPr>
              <a:xfrm>
                <a:off x="4897073" y="4616427"/>
                <a:ext cx="1157453" cy="169277"/>
              </a:xfrm>
              <a:prstGeom prst="rect">
                <a:avLst/>
              </a:prstGeom>
              <a:blipFill>
                <a:blip r:embed="rId2"/>
                <a:stretch>
                  <a:fillRect b="-17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B628DD1-ECDB-5CDA-2DE6-53F6BCD5445B}"/>
                  </a:ext>
                </a:extLst>
              </p:cNvPr>
              <p:cNvSpPr txBox="1"/>
              <p:nvPr/>
            </p:nvSpPr>
            <p:spPr>
              <a:xfrm>
                <a:off x="1983171" y="4242951"/>
                <a:ext cx="38996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𝑃</m:t>
                          </m:r>
                        </m:e>
                        <m:sub>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1</m:t>
                          </m:r>
                        </m:sub>
                      </m:sSub>
                    </m:oMath>
                  </m:oMathPara>
                </a14:m>
                <a:endParaRPr lang="en-US" sz="1400" dirty="0">
                  <a:solidFill>
                    <a:schemeClr val="bg1"/>
                  </a:solidFill>
                </a:endParaRPr>
              </a:p>
            </p:txBody>
          </p:sp>
        </mc:Choice>
        <mc:Fallback xmlns="">
          <p:sp>
            <p:nvSpPr>
              <p:cNvPr id="40" name="TextBox 39">
                <a:extLst>
                  <a:ext uri="{FF2B5EF4-FFF2-40B4-BE49-F238E27FC236}">
                    <a16:creationId xmlns:a16="http://schemas.microsoft.com/office/drawing/2014/main" id="{CB628DD1-ECDB-5CDA-2DE6-53F6BCD5445B}"/>
                  </a:ext>
                </a:extLst>
              </p:cNvPr>
              <p:cNvSpPr txBox="1">
                <a:spLocks noRot="1" noChangeAspect="1" noMove="1" noResize="1" noEditPoints="1" noAdjustHandles="1" noChangeArrowheads="1" noChangeShapeType="1" noTextEdit="1"/>
              </p:cNvSpPr>
              <p:nvPr/>
            </p:nvSpPr>
            <p:spPr>
              <a:xfrm>
                <a:off x="1983171" y="4242951"/>
                <a:ext cx="389964" cy="215444"/>
              </a:xfrm>
              <a:prstGeom prst="rect">
                <a:avLst/>
              </a:prstGeom>
              <a:blipFill>
                <a:blip r:embed="rId3"/>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430E26B-0B2B-A25C-138A-2FB5655F7EFD}"/>
                  </a:ext>
                </a:extLst>
              </p:cNvPr>
              <p:cNvSpPr txBox="1"/>
              <p:nvPr/>
            </p:nvSpPr>
            <p:spPr>
              <a:xfrm>
                <a:off x="1992631" y="5383231"/>
                <a:ext cx="38996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𝑃</m:t>
                          </m:r>
                        </m:e>
                        <m:sub>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1</m:t>
                          </m:r>
                        </m:sub>
                      </m:sSub>
                    </m:oMath>
                  </m:oMathPara>
                </a14:m>
                <a:endParaRPr lang="en-US" sz="1400" dirty="0">
                  <a:solidFill>
                    <a:schemeClr val="bg1"/>
                  </a:solidFill>
                </a:endParaRPr>
              </a:p>
            </p:txBody>
          </p:sp>
        </mc:Choice>
        <mc:Fallback xmlns="">
          <p:sp>
            <p:nvSpPr>
              <p:cNvPr id="41" name="TextBox 40">
                <a:extLst>
                  <a:ext uri="{FF2B5EF4-FFF2-40B4-BE49-F238E27FC236}">
                    <a16:creationId xmlns:a16="http://schemas.microsoft.com/office/drawing/2014/main" id="{0430E26B-0B2B-A25C-138A-2FB5655F7EFD}"/>
                  </a:ext>
                </a:extLst>
              </p:cNvPr>
              <p:cNvSpPr txBox="1">
                <a:spLocks noRot="1" noChangeAspect="1" noMove="1" noResize="1" noEditPoints="1" noAdjustHandles="1" noChangeArrowheads="1" noChangeShapeType="1" noTextEdit="1"/>
              </p:cNvSpPr>
              <p:nvPr/>
            </p:nvSpPr>
            <p:spPr>
              <a:xfrm>
                <a:off x="1992631" y="5383231"/>
                <a:ext cx="389964" cy="215444"/>
              </a:xfrm>
              <a:prstGeom prst="rect">
                <a:avLst/>
              </a:prstGeom>
              <a:blipFill>
                <a:blip r:embed="rId4"/>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9C6DC20-1045-55D7-A797-BA981C6FA594}"/>
                  </a:ext>
                </a:extLst>
              </p:cNvPr>
              <p:cNvSpPr txBox="1"/>
              <p:nvPr/>
            </p:nvSpPr>
            <p:spPr>
              <a:xfrm>
                <a:off x="4816391" y="5437223"/>
                <a:ext cx="115745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𝑏</m:t>
                          </m:r>
                          <m:r>
                            <a:rPr lang="en-US" sz="1100" b="0" i="1" smtClean="0">
                              <a:solidFill>
                                <a:schemeClr val="bg1"/>
                              </a:solidFill>
                              <a:latin typeface="Cambria Math" panose="02040503050406030204" pitchFamily="18" charset="0"/>
                            </a:rPr>
                            <m:t>2</m:t>
                          </m:r>
                        </m:sub>
                      </m:sSub>
                      <m:r>
                        <a:rPr lang="en-US" sz="1100" b="0" i="1" smtClean="0">
                          <a:solidFill>
                            <a:schemeClr val="bg1"/>
                          </a:solidFill>
                          <a:latin typeface="Cambria Math" panose="02040503050406030204" pitchFamily="18" charset="0"/>
                        </a:rPr>
                        <m:t>=</m:t>
                      </m:r>
                      <m:sSub>
                        <m:sSubPr>
                          <m:ctrlPr>
                            <a:rPr lang="en-US" sz="1100" b="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𝑏</m:t>
                          </m:r>
                          <m:r>
                            <a:rPr lang="en-US" sz="1100" b="0" i="1" smtClean="0">
                              <a:solidFill>
                                <a:schemeClr val="bg1"/>
                              </a:solidFill>
                              <a:latin typeface="Cambria Math" panose="02040503050406030204" pitchFamily="18" charset="0"/>
                            </a:rPr>
                            <m:t>1</m:t>
                          </m:r>
                        </m:sub>
                      </m:sSub>
                      <m:r>
                        <a:rPr lang="en-US" sz="1100" b="0" i="1" smtClean="0">
                          <a:solidFill>
                            <a:schemeClr val="bg1"/>
                          </a:solidFill>
                          <a:latin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𝑃</m:t>
                      </m:r>
                    </m:oMath>
                  </m:oMathPara>
                </a14:m>
                <a:endParaRPr lang="en-US" sz="1100" dirty="0">
                  <a:solidFill>
                    <a:schemeClr val="bg1"/>
                  </a:solidFill>
                </a:endParaRPr>
              </a:p>
            </p:txBody>
          </p:sp>
        </mc:Choice>
        <mc:Fallback xmlns="">
          <p:sp>
            <p:nvSpPr>
              <p:cNvPr id="42" name="TextBox 41">
                <a:extLst>
                  <a:ext uri="{FF2B5EF4-FFF2-40B4-BE49-F238E27FC236}">
                    <a16:creationId xmlns:a16="http://schemas.microsoft.com/office/drawing/2014/main" id="{99C6DC20-1045-55D7-A797-BA981C6FA594}"/>
                  </a:ext>
                </a:extLst>
              </p:cNvPr>
              <p:cNvSpPr txBox="1">
                <a:spLocks noRot="1" noChangeAspect="1" noMove="1" noResize="1" noEditPoints="1" noAdjustHandles="1" noChangeArrowheads="1" noChangeShapeType="1" noTextEdit="1"/>
              </p:cNvSpPr>
              <p:nvPr/>
            </p:nvSpPr>
            <p:spPr>
              <a:xfrm>
                <a:off x="4816391" y="5437223"/>
                <a:ext cx="1157453" cy="169277"/>
              </a:xfrm>
              <a:prstGeom prst="rect">
                <a:avLst/>
              </a:prstGeom>
              <a:blipFill>
                <a:blip r:embed="rId5"/>
                <a:stretch>
                  <a:fillRect b="-17857"/>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8466FE98-8E93-3A77-478D-D13E5BEA84B6}"/>
              </a:ext>
            </a:extLst>
          </p:cNvPr>
          <p:cNvCxnSpPr>
            <a:cxnSpLocks/>
          </p:cNvCxnSpPr>
          <p:nvPr/>
        </p:nvCxnSpPr>
        <p:spPr>
          <a:xfrm>
            <a:off x="3170721" y="4088402"/>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2B2BFFA-C36E-8DCE-6842-E7B91D5D0C52}"/>
              </a:ext>
            </a:extLst>
          </p:cNvPr>
          <p:cNvCxnSpPr>
            <a:cxnSpLocks/>
          </p:cNvCxnSpPr>
          <p:nvPr/>
        </p:nvCxnSpPr>
        <p:spPr>
          <a:xfrm>
            <a:off x="3273550" y="5791018"/>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494B5C6-3D5A-52C2-07BD-C8777BE2B1DD}"/>
              </a:ext>
            </a:extLst>
          </p:cNvPr>
          <p:cNvCxnSpPr>
            <a:cxnSpLocks/>
          </p:cNvCxnSpPr>
          <p:nvPr/>
        </p:nvCxnSpPr>
        <p:spPr>
          <a:xfrm>
            <a:off x="3479291" y="4088402"/>
            <a:ext cx="0" cy="1672360"/>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AE0AD0D-780E-372A-B6F7-23E59E068B37}"/>
                  </a:ext>
                </a:extLst>
              </p:cNvPr>
              <p:cNvSpPr txBox="1"/>
              <p:nvPr/>
            </p:nvSpPr>
            <p:spPr>
              <a:xfrm>
                <a:off x="3376461" y="4842890"/>
                <a:ext cx="283154"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oMath>
                  </m:oMathPara>
                </a14:m>
                <a:endParaRPr lang="en-US" dirty="0"/>
              </a:p>
            </p:txBody>
          </p:sp>
        </mc:Choice>
        <mc:Fallback xmlns="">
          <p:sp>
            <p:nvSpPr>
              <p:cNvPr id="50" name="TextBox 49">
                <a:extLst>
                  <a:ext uri="{FF2B5EF4-FFF2-40B4-BE49-F238E27FC236}">
                    <a16:creationId xmlns:a16="http://schemas.microsoft.com/office/drawing/2014/main" id="{8AE0AD0D-780E-372A-B6F7-23E59E068B37}"/>
                  </a:ext>
                </a:extLst>
              </p:cNvPr>
              <p:cNvSpPr txBox="1">
                <a:spLocks noRot="1" noChangeAspect="1" noMove="1" noResize="1" noEditPoints="1" noAdjustHandles="1" noChangeArrowheads="1" noChangeShapeType="1" noTextEdit="1"/>
              </p:cNvSpPr>
              <p:nvPr/>
            </p:nvSpPr>
            <p:spPr>
              <a:xfrm>
                <a:off x="3376461" y="4842890"/>
                <a:ext cx="283154" cy="276999"/>
              </a:xfrm>
              <a:prstGeom prst="rect">
                <a:avLst/>
              </a:prstGeom>
              <a:blipFill>
                <a:blip r:embed="rId6"/>
                <a:stretch>
                  <a:fillRect l="-21739" r="-6522" b="-15217"/>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30F4C161-000C-42CD-F30C-63060F81D692}"/>
              </a:ext>
            </a:extLst>
          </p:cNvPr>
          <p:cNvCxnSpPr>
            <a:cxnSpLocks/>
          </p:cNvCxnSpPr>
          <p:nvPr/>
        </p:nvCxnSpPr>
        <p:spPr>
          <a:xfrm>
            <a:off x="6431558" y="4458395"/>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D4051771-9388-6632-4F95-2673F44A9489}"/>
              </a:ext>
            </a:extLst>
          </p:cNvPr>
          <p:cNvCxnSpPr>
            <a:cxnSpLocks/>
          </p:cNvCxnSpPr>
          <p:nvPr/>
        </p:nvCxnSpPr>
        <p:spPr>
          <a:xfrm>
            <a:off x="6447965" y="5760762"/>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D5E4EDE-274B-7A58-DC40-D145DE27AC59}"/>
              </a:ext>
            </a:extLst>
          </p:cNvPr>
          <p:cNvCxnSpPr>
            <a:cxnSpLocks/>
          </p:cNvCxnSpPr>
          <p:nvPr/>
        </p:nvCxnSpPr>
        <p:spPr>
          <a:xfrm>
            <a:off x="6709897" y="4484787"/>
            <a:ext cx="0" cy="1275975"/>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1F7723C-36EF-2536-F347-C1B5FAFC7534}"/>
                  </a:ext>
                </a:extLst>
              </p:cNvPr>
              <p:cNvSpPr txBox="1"/>
              <p:nvPr/>
            </p:nvSpPr>
            <p:spPr>
              <a:xfrm>
                <a:off x="6570969" y="4971079"/>
                <a:ext cx="288477"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oMath>
                  </m:oMathPara>
                </a14:m>
                <a:endParaRPr lang="en-US" dirty="0"/>
              </a:p>
            </p:txBody>
          </p:sp>
        </mc:Choice>
        <mc:Fallback xmlns="">
          <p:sp>
            <p:nvSpPr>
              <p:cNvPr id="54" name="TextBox 53">
                <a:extLst>
                  <a:ext uri="{FF2B5EF4-FFF2-40B4-BE49-F238E27FC236}">
                    <a16:creationId xmlns:a16="http://schemas.microsoft.com/office/drawing/2014/main" id="{61F7723C-36EF-2536-F347-C1B5FAFC7534}"/>
                  </a:ext>
                </a:extLst>
              </p:cNvPr>
              <p:cNvSpPr txBox="1">
                <a:spLocks noRot="1" noChangeAspect="1" noMove="1" noResize="1" noEditPoints="1" noAdjustHandles="1" noChangeArrowheads="1" noChangeShapeType="1" noTextEdit="1"/>
              </p:cNvSpPr>
              <p:nvPr/>
            </p:nvSpPr>
            <p:spPr>
              <a:xfrm>
                <a:off x="6570969" y="4971079"/>
                <a:ext cx="288477" cy="276999"/>
              </a:xfrm>
              <a:prstGeom prst="rect">
                <a:avLst/>
              </a:prstGeom>
              <a:blipFill>
                <a:blip r:embed="rId7"/>
                <a:stretch>
                  <a:fillRect l="-21277" r="-6383" b="-15217"/>
                </a:stretch>
              </a:blipFill>
            </p:spPr>
            <p:txBody>
              <a:bodyPr/>
              <a:lstStyle/>
              <a:p>
                <a:r>
                  <a:rPr lang="en-US">
                    <a:noFill/>
                  </a:rPr>
                  <a:t> </a:t>
                </a:r>
              </a:p>
            </p:txBody>
          </p:sp>
        </mc:Fallback>
      </mc:AlternateContent>
    </p:spTree>
    <p:extLst>
      <p:ext uri="{BB962C8B-B14F-4D97-AF65-F5344CB8AC3E}">
        <p14:creationId xmlns:p14="http://schemas.microsoft.com/office/powerpoint/2010/main" val="242511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Date Placeholder 3"/>
          <p:cNvSpPr>
            <a:spLocks noGrp="1"/>
          </p:cNvSpPr>
          <p:nvPr>
            <p:ph type="dt" sz="quarter" idx="10"/>
          </p:nvPr>
        </p:nvSpPr>
        <p:spPr>
          <a:noFill/>
        </p:spPr>
        <p:txBody>
          <a:bodyPr/>
          <a:lstStyle/>
          <a:p>
            <a:r>
              <a:rPr lang="en-US"/>
              <a:t>Winter 2007</a:t>
            </a:r>
          </a:p>
        </p:txBody>
      </p:sp>
      <p:sp>
        <p:nvSpPr>
          <p:cNvPr id="8197" name="Footer Placeholder 4"/>
          <p:cNvSpPr>
            <a:spLocks noGrp="1"/>
          </p:cNvSpPr>
          <p:nvPr>
            <p:ph type="ftr" sz="quarter" idx="11"/>
          </p:nvPr>
        </p:nvSpPr>
        <p:spPr>
          <a:noFill/>
        </p:spPr>
        <p:txBody>
          <a:bodyPr/>
          <a:lstStyle/>
          <a:p>
            <a:r>
              <a:rPr lang="en-US"/>
              <a:t>R. Todd Lines</a:t>
            </a:r>
          </a:p>
        </p:txBody>
      </p:sp>
      <p:sp>
        <p:nvSpPr>
          <p:cNvPr id="8198" name="Slide Number Placeholder 5"/>
          <p:cNvSpPr>
            <a:spLocks noGrp="1"/>
          </p:cNvSpPr>
          <p:nvPr>
            <p:ph type="sldNum" sz="quarter" idx="12"/>
          </p:nvPr>
        </p:nvSpPr>
        <p:spPr>
          <a:noFill/>
        </p:spPr>
        <p:txBody>
          <a:bodyPr/>
          <a:lstStyle/>
          <a:p>
            <a:fld id="{4E954239-4440-40A6-A387-496219AC2410}" type="slidenum">
              <a:rPr lang="en-US" smtClean="0"/>
              <a:pPr/>
              <a:t>40</a:t>
            </a:fld>
            <a:endParaRPr lang="en-US"/>
          </a:p>
        </p:txBody>
      </p:sp>
      <p:sp>
        <p:nvSpPr>
          <p:cNvPr id="8199" name="Rectangle 2"/>
          <p:cNvSpPr>
            <a:spLocks noGrp="1" noChangeArrowheads="1"/>
          </p:cNvSpPr>
          <p:nvPr>
            <p:ph type="title"/>
          </p:nvPr>
        </p:nvSpPr>
        <p:spPr/>
        <p:txBody>
          <a:bodyPr/>
          <a:lstStyle/>
          <a:p>
            <a:pPr eaLnBrk="1" hangingPunct="1"/>
            <a:r>
              <a:rPr lang="en-US"/>
              <a:t>Archimedes’ Principle</a:t>
            </a:r>
          </a:p>
        </p:txBody>
      </p:sp>
      <p:sp>
        <p:nvSpPr>
          <p:cNvPr id="8200" name="AutoShape 3"/>
          <p:cNvSpPr>
            <a:spLocks noChangeArrowheads="1"/>
          </p:cNvSpPr>
          <p:nvPr/>
        </p:nvSpPr>
        <p:spPr bwMode="auto">
          <a:xfrm>
            <a:off x="522288" y="1539875"/>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magnitude of the buoyant force always equals the weight of the fluid displaced by the object</a:t>
            </a:r>
          </a:p>
        </p:txBody>
      </p:sp>
      <p:sp>
        <p:nvSpPr>
          <p:cNvPr id="8201" name="Line 4"/>
          <p:cNvSpPr>
            <a:spLocks noChangeShapeType="1"/>
          </p:cNvSpPr>
          <p:nvPr/>
        </p:nvSpPr>
        <p:spPr bwMode="auto">
          <a:xfrm flipH="1">
            <a:off x="6902450" y="3824288"/>
            <a:ext cx="215900" cy="0"/>
          </a:xfrm>
          <a:prstGeom prst="line">
            <a:avLst/>
          </a:prstGeom>
          <a:noFill/>
          <a:ln w="9525">
            <a:solidFill>
              <a:schemeClr val="tx1"/>
            </a:solidFill>
            <a:round/>
            <a:headEnd/>
            <a:tailEnd/>
          </a:ln>
        </p:spPr>
        <p:txBody>
          <a:bodyPr/>
          <a:lstStyle/>
          <a:p>
            <a:endParaRPr lang="en-US"/>
          </a:p>
        </p:txBody>
      </p:sp>
      <p:grpSp>
        <p:nvGrpSpPr>
          <p:cNvPr id="2" name="Group 5"/>
          <p:cNvGrpSpPr>
            <a:grpSpLocks/>
          </p:cNvGrpSpPr>
          <p:nvPr/>
        </p:nvGrpSpPr>
        <p:grpSpPr bwMode="auto">
          <a:xfrm>
            <a:off x="6332538" y="3024188"/>
            <a:ext cx="1900237" cy="2265362"/>
            <a:chOff x="3989" y="1959"/>
            <a:chExt cx="1416" cy="1628"/>
          </a:xfrm>
        </p:grpSpPr>
        <p:grpSp>
          <p:nvGrpSpPr>
            <p:cNvPr id="3" name="Group 6"/>
            <p:cNvGrpSpPr>
              <a:grpSpLocks/>
            </p:cNvGrpSpPr>
            <p:nvPr/>
          </p:nvGrpSpPr>
          <p:grpSpPr bwMode="auto">
            <a:xfrm>
              <a:off x="3989" y="1963"/>
              <a:ext cx="1416" cy="1624"/>
              <a:chOff x="3596" y="1780"/>
              <a:chExt cx="1416" cy="1624"/>
            </a:xfrm>
          </p:grpSpPr>
          <p:sp>
            <p:nvSpPr>
              <p:cNvPr id="8240"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41"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28" name="AutoShape 9"/>
            <p:cNvSpPr>
              <a:spLocks noChangeArrowheads="1"/>
            </p:cNvSpPr>
            <p:nvPr/>
          </p:nvSpPr>
          <p:spPr bwMode="auto">
            <a:xfrm>
              <a:off x="4153" y="2263"/>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29" name="Rectangle 10"/>
            <p:cNvSpPr>
              <a:spLocks noChangeArrowheads="1"/>
            </p:cNvSpPr>
            <p:nvPr/>
          </p:nvSpPr>
          <p:spPr bwMode="auto">
            <a:xfrm>
              <a:off x="4153" y="2243"/>
              <a:ext cx="1076" cy="248"/>
            </a:xfrm>
            <a:prstGeom prst="rect">
              <a:avLst/>
            </a:prstGeom>
            <a:solidFill>
              <a:schemeClr val="accent1"/>
            </a:solidFill>
            <a:ln w="9525">
              <a:noFill/>
              <a:miter lim="800000"/>
              <a:headEnd/>
              <a:tailEnd/>
            </a:ln>
          </p:spPr>
          <p:txBody>
            <a:bodyPr wrap="none" anchor="ctr"/>
            <a:lstStyle/>
            <a:p>
              <a:endParaRPr lang="en-US"/>
            </a:p>
          </p:txBody>
        </p:sp>
        <p:sp>
          <p:nvSpPr>
            <p:cNvPr id="8230" name="Freeform 11"/>
            <p:cNvSpPr>
              <a:spLocks/>
            </p:cNvSpPr>
            <p:nvPr/>
          </p:nvSpPr>
          <p:spPr bwMode="auto">
            <a:xfrm>
              <a:off x="4073"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1" name="Freeform 12"/>
            <p:cNvSpPr>
              <a:spLocks/>
            </p:cNvSpPr>
            <p:nvPr/>
          </p:nvSpPr>
          <p:spPr bwMode="auto">
            <a:xfrm flipH="1">
              <a:off x="4697"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2" name="Rectangle 13"/>
            <p:cNvSpPr>
              <a:spLocks noChangeArrowheads="1"/>
            </p:cNvSpPr>
            <p:nvPr/>
          </p:nvSpPr>
          <p:spPr bwMode="auto">
            <a:xfrm>
              <a:off x="4533" y="2459"/>
              <a:ext cx="380" cy="64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8233" name="Line 14"/>
            <p:cNvSpPr>
              <a:spLocks noChangeShapeType="1"/>
            </p:cNvSpPr>
            <p:nvPr/>
          </p:nvSpPr>
          <p:spPr bwMode="auto">
            <a:xfrm flipH="1">
              <a:off x="4353" y="3099"/>
              <a:ext cx="136" cy="0"/>
            </a:xfrm>
            <a:prstGeom prst="line">
              <a:avLst/>
            </a:prstGeom>
            <a:noFill/>
            <a:ln w="9525">
              <a:solidFill>
                <a:schemeClr val="tx1"/>
              </a:solidFill>
              <a:round/>
              <a:headEnd/>
              <a:tailEnd/>
            </a:ln>
          </p:spPr>
          <p:txBody>
            <a:bodyPr/>
            <a:lstStyle/>
            <a:p>
              <a:endParaRPr lang="en-US"/>
            </a:p>
          </p:txBody>
        </p:sp>
        <p:sp>
          <p:nvSpPr>
            <p:cNvPr id="8234" name="Line 15"/>
            <p:cNvSpPr>
              <a:spLocks noChangeShapeType="1"/>
            </p:cNvSpPr>
            <p:nvPr/>
          </p:nvSpPr>
          <p:spPr bwMode="auto">
            <a:xfrm>
              <a:off x="4340" y="2495"/>
              <a:ext cx="0" cy="588"/>
            </a:xfrm>
            <a:prstGeom prst="line">
              <a:avLst/>
            </a:prstGeom>
            <a:noFill/>
            <a:ln w="9525">
              <a:solidFill>
                <a:schemeClr val="tx1"/>
              </a:solidFill>
              <a:round/>
              <a:headEnd type="triangle" w="med" len="med"/>
              <a:tailEnd type="triangle" w="med" len="med"/>
            </a:ln>
          </p:spPr>
          <p:txBody>
            <a:bodyPr/>
            <a:lstStyle/>
            <a:p>
              <a:endParaRPr lang="en-US"/>
            </a:p>
          </p:txBody>
        </p:sp>
        <p:sp>
          <p:nvSpPr>
            <p:cNvPr id="8235" name="Line 16"/>
            <p:cNvSpPr>
              <a:spLocks noChangeShapeType="1"/>
            </p:cNvSpPr>
            <p:nvPr/>
          </p:nvSpPr>
          <p:spPr bwMode="auto">
            <a:xfrm>
              <a:off x="4729" y="3099"/>
              <a:ext cx="0" cy="200"/>
            </a:xfrm>
            <a:prstGeom prst="line">
              <a:avLst/>
            </a:prstGeom>
            <a:noFill/>
            <a:ln w="28575">
              <a:solidFill>
                <a:schemeClr val="tx2">
                  <a:lumMod val="50000"/>
                </a:schemeClr>
              </a:solidFill>
              <a:round/>
              <a:headEnd/>
              <a:tailEnd type="triangle" w="med" len="med"/>
            </a:ln>
          </p:spPr>
          <p:txBody>
            <a:bodyPr/>
            <a:lstStyle/>
            <a:p>
              <a:endParaRPr lang="en-US" dirty="0"/>
            </a:p>
          </p:txBody>
        </p:sp>
        <p:sp>
          <p:nvSpPr>
            <p:cNvPr id="8236" name="Line 17"/>
            <p:cNvSpPr>
              <a:spLocks noChangeShapeType="1"/>
            </p:cNvSpPr>
            <p:nvPr/>
          </p:nvSpPr>
          <p:spPr bwMode="auto">
            <a:xfrm flipV="1">
              <a:off x="4718" y="2244"/>
              <a:ext cx="4" cy="210"/>
            </a:xfrm>
            <a:prstGeom prst="line">
              <a:avLst/>
            </a:prstGeom>
            <a:noFill/>
            <a:ln w="28575">
              <a:solidFill>
                <a:schemeClr val="tx2">
                  <a:lumMod val="50000"/>
                </a:schemeClr>
              </a:solidFill>
              <a:round/>
              <a:headEnd/>
              <a:tailEnd type="triangle" w="med" len="med"/>
            </a:ln>
          </p:spPr>
          <p:txBody>
            <a:bodyPr/>
            <a:lstStyle/>
            <a:p>
              <a:endParaRPr lang="en-US"/>
            </a:p>
          </p:txBody>
        </p:sp>
        <p:sp>
          <p:nvSpPr>
            <p:cNvPr id="8237" name="Text Box 18"/>
            <p:cNvSpPr txBox="1">
              <a:spLocks noChangeArrowheads="1"/>
            </p:cNvSpPr>
            <p:nvPr/>
          </p:nvSpPr>
          <p:spPr bwMode="auto">
            <a:xfrm>
              <a:off x="4541" y="3268"/>
              <a:ext cx="294" cy="265"/>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8238" name="Rectangle 19"/>
            <p:cNvSpPr>
              <a:spLocks noChangeArrowheads="1"/>
            </p:cNvSpPr>
            <p:nvPr/>
          </p:nvSpPr>
          <p:spPr bwMode="auto">
            <a:xfrm>
              <a:off x="4743" y="2224"/>
              <a:ext cx="260" cy="263"/>
            </a:xfrm>
            <a:prstGeom prst="rect">
              <a:avLst/>
            </a:prstGeom>
            <a:noFill/>
            <a:ln w="9525">
              <a:noFill/>
              <a:miter lim="800000"/>
              <a:headEnd/>
              <a:tailEnd/>
            </a:ln>
          </p:spPr>
          <p:txBody>
            <a:bodyPr wrap="none">
              <a:spAutoFit/>
            </a:bodyPr>
            <a:lstStyle/>
            <a:p>
              <a:r>
                <a:rPr lang="en-US" b="1"/>
                <a:t>B</a:t>
              </a:r>
              <a:endParaRPr lang="en-US" b="1" i="1"/>
            </a:p>
          </p:txBody>
        </p:sp>
        <p:sp>
          <p:nvSpPr>
            <p:cNvPr id="8239" name="Text Box 20"/>
            <p:cNvSpPr txBox="1">
              <a:spLocks noChangeArrowheads="1"/>
            </p:cNvSpPr>
            <p:nvPr/>
          </p:nvSpPr>
          <p:spPr bwMode="auto">
            <a:xfrm>
              <a:off x="4242" y="2671"/>
              <a:ext cx="211" cy="219"/>
            </a:xfrm>
            <a:prstGeom prst="rect">
              <a:avLst/>
            </a:prstGeom>
            <a:solidFill>
              <a:schemeClr val="accent1"/>
            </a:solidFill>
            <a:ln w="9525">
              <a:noFill/>
              <a:miter lim="800000"/>
              <a:headEnd/>
              <a:tailEnd/>
            </a:ln>
          </p:spPr>
          <p:txBody>
            <a:bodyPr wrap="none">
              <a:spAutoFit/>
            </a:bodyPr>
            <a:lstStyle/>
            <a:p>
              <a:r>
                <a:rPr lang="en-US" sz="1400" i="1"/>
                <a:t>h</a:t>
              </a:r>
            </a:p>
          </p:txBody>
        </p:sp>
      </p:grpSp>
      <p:grpSp>
        <p:nvGrpSpPr>
          <p:cNvPr id="4" name="Group 21"/>
          <p:cNvGrpSpPr>
            <a:grpSpLocks/>
          </p:cNvGrpSpPr>
          <p:nvPr/>
        </p:nvGrpSpPr>
        <p:grpSpPr bwMode="auto">
          <a:xfrm>
            <a:off x="3635375" y="3009900"/>
            <a:ext cx="2074863" cy="2263775"/>
            <a:chOff x="2290" y="1950"/>
            <a:chExt cx="1307" cy="1426"/>
          </a:xfrm>
        </p:grpSpPr>
        <p:grpSp>
          <p:nvGrpSpPr>
            <p:cNvPr id="5" name="Group 22"/>
            <p:cNvGrpSpPr>
              <a:grpSpLocks/>
            </p:cNvGrpSpPr>
            <p:nvPr/>
          </p:nvGrpSpPr>
          <p:grpSpPr bwMode="auto">
            <a:xfrm>
              <a:off x="2290" y="1954"/>
              <a:ext cx="1307" cy="1422"/>
              <a:chOff x="3596" y="1780"/>
              <a:chExt cx="1416" cy="1624"/>
            </a:xfrm>
          </p:grpSpPr>
          <p:sp>
            <p:nvSpPr>
              <p:cNvPr id="8225"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26"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10" name="AutoShape 25"/>
            <p:cNvSpPr>
              <a:spLocks noChangeArrowheads="1"/>
            </p:cNvSpPr>
            <p:nvPr/>
          </p:nvSpPr>
          <p:spPr bwMode="auto">
            <a:xfrm>
              <a:off x="2441" y="2216"/>
              <a:ext cx="1005" cy="112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11" name="Rectangle 26"/>
            <p:cNvSpPr>
              <a:spLocks noChangeArrowheads="1"/>
            </p:cNvSpPr>
            <p:nvPr/>
          </p:nvSpPr>
          <p:spPr bwMode="auto">
            <a:xfrm>
              <a:off x="2441" y="2199"/>
              <a:ext cx="994" cy="217"/>
            </a:xfrm>
            <a:prstGeom prst="rect">
              <a:avLst/>
            </a:prstGeom>
            <a:solidFill>
              <a:schemeClr val="accent1"/>
            </a:solidFill>
            <a:ln w="9525">
              <a:noFill/>
              <a:miter lim="800000"/>
              <a:headEnd/>
              <a:tailEnd/>
            </a:ln>
          </p:spPr>
          <p:txBody>
            <a:bodyPr wrap="none" anchor="ctr"/>
            <a:lstStyle/>
            <a:p>
              <a:endParaRPr lang="en-US"/>
            </a:p>
          </p:txBody>
        </p:sp>
        <p:sp>
          <p:nvSpPr>
            <p:cNvPr id="8212" name="Freeform 27"/>
            <p:cNvSpPr>
              <a:spLocks/>
            </p:cNvSpPr>
            <p:nvPr/>
          </p:nvSpPr>
          <p:spPr bwMode="auto">
            <a:xfrm>
              <a:off x="2368" y="1950"/>
              <a:ext cx="576"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3" name="Freeform 28"/>
            <p:cNvSpPr>
              <a:spLocks/>
            </p:cNvSpPr>
            <p:nvPr/>
          </p:nvSpPr>
          <p:spPr bwMode="auto">
            <a:xfrm flipH="1">
              <a:off x="2944" y="1950"/>
              <a:ext cx="575"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4" name="Rectangle 29"/>
            <p:cNvSpPr>
              <a:spLocks noChangeArrowheads="1"/>
            </p:cNvSpPr>
            <p:nvPr/>
          </p:nvSpPr>
          <p:spPr bwMode="auto">
            <a:xfrm>
              <a:off x="2792" y="2388"/>
              <a:ext cx="351" cy="56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5" name="Line 30"/>
            <p:cNvSpPr>
              <a:spLocks noChangeShapeType="1"/>
            </p:cNvSpPr>
            <p:nvPr/>
          </p:nvSpPr>
          <p:spPr bwMode="auto">
            <a:xfrm flipH="1">
              <a:off x="2944" y="2254"/>
              <a:ext cx="4" cy="134"/>
            </a:xfrm>
            <a:prstGeom prst="line">
              <a:avLst/>
            </a:prstGeom>
            <a:noFill/>
            <a:ln w="28575">
              <a:solidFill>
                <a:schemeClr val="tx2">
                  <a:lumMod val="50000"/>
                </a:schemeClr>
              </a:solidFill>
              <a:round/>
              <a:headEnd/>
              <a:tailEnd type="triangle" w="med" len="med"/>
            </a:ln>
          </p:spPr>
          <p:txBody>
            <a:bodyPr/>
            <a:lstStyle/>
            <a:p>
              <a:endParaRPr lang="en-US"/>
            </a:p>
          </p:txBody>
        </p:sp>
        <p:sp>
          <p:nvSpPr>
            <p:cNvPr id="8216" name="Line 31"/>
            <p:cNvSpPr>
              <a:spLocks noChangeShapeType="1"/>
            </p:cNvSpPr>
            <p:nvPr/>
          </p:nvSpPr>
          <p:spPr bwMode="auto">
            <a:xfrm>
              <a:off x="2855" y="2949"/>
              <a:ext cx="0" cy="11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7" name="Line 32"/>
            <p:cNvSpPr>
              <a:spLocks noChangeShapeType="1"/>
            </p:cNvSpPr>
            <p:nvPr/>
          </p:nvSpPr>
          <p:spPr bwMode="auto">
            <a:xfrm flipV="1">
              <a:off x="3047" y="2952"/>
              <a:ext cx="4" cy="20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8" name="Text Box 33"/>
            <p:cNvSpPr txBox="1">
              <a:spLocks noChangeArrowheads="1"/>
            </p:cNvSpPr>
            <p:nvPr/>
          </p:nvSpPr>
          <p:spPr bwMode="auto">
            <a:xfrm>
              <a:off x="2720" y="1982"/>
              <a:ext cx="591" cy="212"/>
            </a:xfrm>
            <a:prstGeom prst="rect">
              <a:avLst/>
            </a:prstGeom>
            <a:noFill/>
            <a:ln w="9525">
              <a:noFill/>
              <a:miter lim="800000"/>
              <a:headEnd/>
              <a:tailEnd/>
            </a:ln>
          </p:spPr>
          <p:txBody>
            <a:bodyPr wrap="none">
              <a:spAutoFit/>
            </a:bodyPr>
            <a:lstStyle/>
            <a:p>
              <a:r>
                <a:rPr lang="en-US" sz="1600" b="1"/>
                <a:t>F</a:t>
              </a:r>
              <a:r>
                <a:rPr lang="en-US" sz="1600" i="1" baseline="-25000"/>
                <a:t>t</a:t>
              </a:r>
              <a:r>
                <a:rPr lang="en-US" sz="1600" i="1"/>
                <a:t>=-P</a:t>
              </a:r>
              <a:r>
                <a:rPr lang="en-US" sz="1600" i="1" baseline="-25000"/>
                <a:t>o</a:t>
              </a:r>
              <a:r>
                <a:rPr lang="en-US" sz="1600" i="1"/>
                <a:t>A</a:t>
              </a:r>
              <a:r>
                <a:rPr lang="en-US" sz="1600" b="1" i="1">
                  <a:cs typeface="Arial" charset="0"/>
                </a:rPr>
                <a:t>ĵ</a:t>
              </a:r>
            </a:p>
          </p:txBody>
        </p:sp>
        <p:sp>
          <p:nvSpPr>
            <p:cNvPr id="8219" name="Text Box 34"/>
            <p:cNvSpPr txBox="1">
              <a:spLocks noChangeArrowheads="1"/>
            </p:cNvSpPr>
            <p:nvPr/>
          </p:nvSpPr>
          <p:spPr bwMode="auto">
            <a:xfrm>
              <a:off x="2580" y="3088"/>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8220" name="Rectangle 35"/>
            <p:cNvSpPr>
              <a:spLocks noChangeArrowheads="1"/>
            </p:cNvSpPr>
            <p:nvPr/>
          </p:nvSpPr>
          <p:spPr bwMode="auto">
            <a:xfrm>
              <a:off x="2875" y="3122"/>
              <a:ext cx="524" cy="212"/>
            </a:xfrm>
            <a:prstGeom prst="rect">
              <a:avLst/>
            </a:prstGeom>
            <a:noFill/>
            <a:ln w="9525">
              <a:noFill/>
              <a:miter lim="800000"/>
              <a:headEnd/>
              <a:tailEnd/>
            </a:ln>
          </p:spPr>
          <p:txBody>
            <a:bodyPr wrap="none">
              <a:spAutoFit/>
            </a:bodyPr>
            <a:lstStyle/>
            <a:p>
              <a:r>
                <a:rPr lang="en-US" sz="1600" b="1"/>
                <a:t>F</a:t>
              </a:r>
              <a:r>
                <a:rPr lang="en-US" sz="1600" baseline="-25000"/>
                <a:t>b</a:t>
              </a:r>
              <a:r>
                <a:rPr lang="en-US" sz="1600"/>
                <a:t>=PA</a:t>
              </a:r>
              <a:r>
                <a:rPr lang="en-US" sz="1600" b="1"/>
                <a:t>ĵ</a:t>
              </a:r>
            </a:p>
          </p:txBody>
        </p:sp>
        <p:sp>
          <p:nvSpPr>
            <p:cNvPr id="8221" name="Line 36"/>
            <p:cNvSpPr>
              <a:spLocks noChangeShapeType="1"/>
            </p:cNvSpPr>
            <p:nvPr/>
          </p:nvSpPr>
          <p:spPr bwMode="auto">
            <a:xfrm flipH="1">
              <a:off x="2605" y="2938"/>
              <a:ext cx="125" cy="0"/>
            </a:xfrm>
            <a:prstGeom prst="line">
              <a:avLst/>
            </a:prstGeom>
            <a:noFill/>
            <a:ln w="9525">
              <a:solidFill>
                <a:schemeClr val="tx1"/>
              </a:solidFill>
              <a:round/>
              <a:headEnd/>
              <a:tailEnd/>
            </a:ln>
          </p:spPr>
          <p:txBody>
            <a:bodyPr/>
            <a:lstStyle/>
            <a:p>
              <a:endParaRPr lang="en-US"/>
            </a:p>
          </p:txBody>
        </p:sp>
        <p:sp>
          <p:nvSpPr>
            <p:cNvPr id="8222" name="Line 37"/>
            <p:cNvSpPr>
              <a:spLocks noChangeShapeType="1"/>
            </p:cNvSpPr>
            <p:nvPr/>
          </p:nvSpPr>
          <p:spPr bwMode="auto">
            <a:xfrm>
              <a:off x="2593" y="2409"/>
              <a:ext cx="0" cy="515"/>
            </a:xfrm>
            <a:prstGeom prst="line">
              <a:avLst/>
            </a:prstGeom>
            <a:noFill/>
            <a:ln w="9525">
              <a:solidFill>
                <a:schemeClr val="tx1"/>
              </a:solidFill>
              <a:round/>
              <a:headEnd type="triangle" w="med" len="med"/>
              <a:tailEnd type="triangle" w="med" len="med"/>
            </a:ln>
          </p:spPr>
          <p:txBody>
            <a:bodyPr/>
            <a:lstStyle/>
            <a:p>
              <a:endParaRPr lang="en-US"/>
            </a:p>
          </p:txBody>
        </p:sp>
        <p:sp>
          <p:nvSpPr>
            <p:cNvPr id="8223" name="Line 38"/>
            <p:cNvSpPr>
              <a:spLocks noChangeShapeType="1"/>
            </p:cNvSpPr>
            <p:nvPr/>
          </p:nvSpPr>
          <p:spPr bwMode="auto">
            <a:xfrm flipH="1">
              <a:off x="2600" y="2381"/>
              <a:ext cx="126" cy="0"/>
            </a:xfrm>
            <a:prstGeom prst="line">
              <a:avLst/>
            </a:prstGeom>
            <a:noFill/>
            <a:ln w="9525">
              <a:solidFill>
                <a:schemeClr val="tx1"/>
              </a:solidFill>
              <a:round/>
              <a:headEnd/>
              <a:tailEnd/>
            </a:ln>
          </p:spPr>
          <p:txBody>
            <a:bodyPr/>
            <a:lstStyle/>
            <a:p>
              <a:endParaRPr lang="en-US"/>
            </a:p>
          </p:txBody>
        </p:sp>
        <p:sp>
          <p:nvSpPr>
            <p:cNvPr id="8224" name="Text Box 39"/>
            <p:cNvSpPr txBox="1">
              <a:spLocks noChangeArrowheads="1"/>
            </p:cNvSpPr>
            <p:nvPr/>
          </p:nvSpPr>
          <p:spPr bwMode="auto">
            <a:xfrm>
              <a:off x="2502" y="2563"/>
              <a:ext cx="178" cy="192"/>
            </a:xfrm>
            <a:prstGeom prst="rect">
              <a:avLst/>
            </a:prstGeom>
            <a:solidFill>
              <a:schemeClr val="accent1"/>
            </a:solidFill>
            <a:ln w="9525">
              <a:noFill/>
              <a:miter lim="800000"/>
              <a:headEnd/>
              <a:tailEnd/>
            </a:ln>
          </p:spPr>
          <p:txBody>
            <a:bodyPr wrap="none">
              <a:spAutoFit/>
            </a:bodyPr>
            <a:lstStyle/>
            <a:p>
              <a:r>
                <a:rPr lang="en-US" sz="1400" i="1"/>
                <a:t>h</a:t>
              </a:r>
            </a:p>
          </p:txBody>
        </p:sp>
      </p:grpSp>
      <p:sp>
        <p:nvSpPr>
          <p:cNvPr id="8204" name="AutoShape 40"/>
          <p:cNvSpPr>
            <a:spLocks noChangeArrowheads="1"/>
          </p:cNvSpPr>
          <p:nvPr/>
        </p:nvSpPr>
        <p:spPr bwMode="auto">
          <a:xfrm>
            <a:off x="5951538" y="4108450"/>
            <a:ext cx="347662" cy="5381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194" name="Object 41"/>
          <p:cNvGraphicFramePr>
            <a:graphicFrameLocks noGrp="1" noChangeAspect="1"/>
          </p:cNvGraphicFramePr>
          <p:nvPr>
            <p:ph idx="1"/>
          </p:nvPr>
        </p:nvGraphicFramePr>
        <p:xfrm>
          <a:off x="1016000" y="2940050"/>
          <a:ext cx="1246188" cy="307975"/>
        </p:xfrm>
        <a:graphic>
          <a:graphicData uri="http://schemas.openxmlformats.org/presentationml/2006/ole">
            <mc:AlternateContent xmlns:mc="http://schemas.openxmlformats.org/markup-compatibility/2006">
              <mc:Choice xmlns:v="urn:schemas-microsoft-com:vml" Requires="v">
                <p:oleObj name="Equation" r:id="rId2" imgW="927000" imgH="228600" progId="Equation.3">
                  <p:embed/>
                </p:oleObj>
              </mc:Choice>
              <mc:Fallback>
                <p:oleObj name="Equation" r:id="rId2" imgW="927000" imgH="228600" progId="Equation.3">
                  <p:embed/>
                  <p:pic>
                    <p:nvPicPr>
                      <p:cNvPr id="8194"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940050"/>
                        <a:ext cx="12461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Text Box 42"/>
          <p:cNvSpPr txBox="1">
            <a:spLocks noChangeArrowheads="1"/>
          </p:cNvSpPr>
          <p:nvPr/>
        </p:nvSpPr>
        <p:spPr bwMode="auto">
          <a:xfrm>
            <a:off x="517525" y="2505075"/>
            <a:ext cx="1276350" cy="366713"/>
          </a:xfrm>
          <a:prstGeom prst="rect">
            <a:avLst/>
          </a:prstGeom>
          <a:noFill/>
          <a:ln w="9525">
            <a:noFill/>
            <a:miter lim="800000"/>
            <a:headEnd/>
            <a:tailEnd/>
          </a:ln>
        </p:spPr>
        <p:txBody>
          <a:bodyPr wrap="none">
            <a:spAutoFit/>
          </a:bodyPr>
          <a:lstStyle/>
          <a:p>
            <a:r>
              <a:rPr lang="en-US"/>
              <a:t>For a cube</a:t>
            </a:r>
          </a:p>
        </p:txBody>
      </p:sp>
      <p:sp>
        <p:nvSpPr>
          <p:cNvPr id="8206" name="Text Box 43"/>
          <p:cNvSpPr txBox="1">
            <a:spLocks noChangeArrowheads="1"/>
          </p:cNvSpPr>
          <p:nvPr/>
        </p:nvSpPr>
        <p:spPr bwMode="auto">
          <a:xfrm>
            <a:off x="511175" y="3224213"/>
            <a:ext cx="2432050" cy="915987"/>
          </a:xfrm>
          <a:prstGeom prst="rect">
            <a:avLst/>
          </a:prstGeom>
          <a:noFill/>
          <a:ln w="9525">
            <a:noFill/>
            <a:miter lim="800000"/>
            <a:headEnd/>
            <a:tailEnd/>
          </a:ln>
        </p:spPr>
        <p:txBody>
          <a:bodyPr>
            <a:spAutoFit/>
          </a:bodyPr>
          <a:lstStyle/>
          <a:p>
            <a:r>
              <a:rPr lang="en-US"/>
              <a:t>We know the force for a cube shaped parcel  of water</a:t>
            </a:r>
          </a:p>
        </p:txBody>
      </p:sp>
      <p:graphicFrame>
        <p:nvGraphicFramePr>
          <p:cNvPr id="8195" name="Object 44"/>
          <p:cNvGraphicFramePr>
            <a:graphicFrameLocks noChangeAspect="1"/>
          </p:cNvGraphicFramePr>
          <p:nvPr/>
        </p:nvGraphicFramePr>
        <p:xfrm>
          <a:off x="1187450" y="4178300"/>
          <a:ext cx="798513" cy="312738"/>
        </p:xfrm>
        <a:graphic>
          <a:graphicData uri="http://schemas.openxmlformats.org/presentationml/2006/ole">
            <mc:AlternateContent xmlns:mc="http://schemas.openxmlformats.org/markup-compatibility/2006">
              <mc:Choice xmlns:v="urn:schemas-microsoft-com:vml" Requires="v">
                <p:oleObj name="Equation" r:id="rId4" imgW="520560" imgH="203040" progId="Equation.3">
                  <p:embed/>
                </p:oleObj>
              </mc:Choice>
              <mc:Fallback>
                <p:oleObj name="Equation" r:id="rId4" imgW="520560" imgH="203040" progId="Equation.3">
                  <p:embed/>
                  <p:pic>
                    <p:nvPicPr>
                      <p:cNvPr id="8195"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178300"/>
                        <a:ext cx="798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Text Box 45"/>
          <p:cNvSpPr txBox="1">
            <a:spLocks noChangeArrowheads="1"/>
          </p:cNvSpPr>
          <p:nvPr/>
        </p:nvSpPr>
        <p:spPr bwMode="auto">
          <a:xfrm>
            <a:off x="560388" y="4483100"/>
            <a:ext cx="3184525" cy="641350"/>
          </a:xfrm>
          <a:prstGeom prst="rect">
            <a:avLst/>
          </a:prstGeom>
          <a:noFill/>
          <a:ln w="9525">
            <a:noFill/>
            <a:miter lim="800000"/>
            <a:headEnd/>
            <a:tailEnd/>
          </a:ln>
        </p:spPr>
        <p:txBody>
          <a:bodyPr>
            <a:spAutoFit/>
          </a:bodyPr>
          <a:lstStyle/>
          <a:p>
            <a:r>
              <a:rPr lang="en-US"/>
              <a:t>Where M is the mass of the parcel of water</a:t>
            </a:r>
          </a:p>
        </p:txBody>
      </p:sp>
      <p:sp>
        <p:nvSpPr>
          <p:cNvPr id="8208" name="Text Box 46"/>
          <p:cNvSpPr txBox="1">
            <a:spLocks noChangeArrowheads="1"/>
          </p:cNvSpPr>
          <p:nvPr/>
        </p:nvSpPr>
        <p:spPr bwMode="auto">
          <a:xfrm>
            <a:off x="511175" y="5208588"/>
            <a:ext cx="7596188" cy="915987"/>
          </a:xfrm>
          <a:prstGeom prst="rect">
            <a:avLst/>
          </a:prstGeom>
          <a:noFill/>
          <a:ln w="9525">
            <a:noFill/>
            <a:miter lim="800000"/>
            <a:headEnd/>
            <a:tailEnd/>
          </a:ln>
        </p:spPr>
        <p:txBody>
          <a:bodyPr>
            <a:spAutoFit/>
          </a:bodyPr>
          <a:lstStyle/>
          <a:p>
            <a:endParaRPr lang="en-US"/>
          </a:p>
          <a:p>
            <a:r>
              <a:rPr lang="en-US"/>
              <a:t>By replacing the cube of water with a cube of another material, we have not changed the forces acting on the cube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Date Placeholder 3"/>
          <p:cNvSpPr>
            <a:spLocks noGrp="1"/>
          </p:cNvSpPr>
          <p:nvPr>
            <p:ph type="dt" sz="quarter" idx="10"/>
          </p:nvPr>
        </p:nvSpPr>
        <p:spPr>
          <a:noFill/>
        </p:spPr>
        <p:txBody>
          <a:bodyPr/>
          <a:lstStyle/>
          <a:p>
            <a:r>
              <a:rPr lang="en-US"/>
              <a:t>Winter 2007</a:t>
            </a:r>
          </a:p>
        </p:txBody>
      </p:sp>
      <p:sp>
        <p:nvSpPr>
          <p:cNvPr id="9222" name="Footer Placeholder 4"/>
          <p:cNvSpPr>
            <a:spLocks noGrp="1"/>
          </p:cNvSpPr>
          <p:nvPr>
            <p:ph type="ftr" sz="quarter" idx="11"/>
          </p:nvPr>
        </p:nvSpPr>
        <p:spPr>
          <a:noFill/>
        </p:spPr>
        <p:txBody>
          <a:bodyPr/>
          <a:lstStyle/>
          <a:p>
            <a:r>
              <a:rPr lang="en-US"/>
              <a:t>R. Todd Lines</a:t>
            </a:r>
          </a:p>
        </p:txBody>
      </p:sp>
      <p:sp>
        <p:nvSpPr>
          <p:cNvPr id="9223" name="Slide Number Placeholder 5"/>
          <p:cNvSpPr>
            <a:spLocks noGrp="1"/>
          </p:cNvSpPr>
          <p:nvPr>
            <p:ph type="sldNum" sz="quarter" idx="12"/>
          </p:nvPr>
        </p:nvSpPr>
        <p:spPr>
          <a:noFill/>
        </p:spPr>
        <p:txBody>
          <a:bodyPr/>
          <a:lstStyle/>
          <a:p>
            <a:fld id="{28A214C6-D933-4EF9-81EA-C6A7E6B29911}" type="slidenum">
              <a:rPr lang="en-US" smtClean="0"/>
              <a:pPr/>
              <a:t>41</a:t>
            </a:fld>
            <a:endParaRPr lang="en-US"/>
          </a:p>
        </p:txBody>
      </p:sp>
      <p:sp>
        <p:nvSpPr>
          <p:cNvPr id="9224" name="Rectangle 2"/>
          <p:cNvSpPr>
            <a:spLocks noGrp="1" noChangeArrowheads="1"/>
          </p:cNvSpPr>
          <p:nvPr>
            <p:ph type="title"/>
          </p:nvPr>
        </p:nvSpPr>
        <p:spPr/>
        <p:txBody>
          <a:bodyPr/>
          <a:lstStyle/>
          <a:p>
            <a:pPr eaLnBrk="1" hangingPunct="1"/>
            <a:r>
              <a:rPr lang="en-US" sz="3200"/>
              <a:t>Case1: Totally Submerged Object</a:t>
            </a:r>
          </a:p>
        </p:txBody>
      </p:sp>
      <p:graphicFrame>
        <p:nvGraphicFramePr>
          <p:cNvPr id="9218" name="Object 3"/>
          <p:cNvGraphicFramePr>
            <a:graphicFrameLocks noGrp="1" noChangeAspect="1"/>
          </p:cNvGraphicFramePr>
          <p:nvPr>
            <p:ph idx="1"/>
          </p:nvPr>
        </p:nvGraphicFramePr>
        <p:xfrm>
          <a:off x="588963" y="1898650"/>
          <a:ext cx="2444750" cy="360363"/>
        </p:xfrm>
        <a:graphic>
          <a:graphicData uri="http://schemas.openxmlformats.org/presentationml/2006/ole">
            <mc:AlternateContent xmlns:mc="http://schemas.openxmlformats.org/markup-compatibility/2006">
              <mc:Choice xmlns:v="urn:schemas-microsoft-com:vml" Requires="v">
                <p:oleObj name="Equation" r:id="rId2" imgW="1638000" imgH="241200" progId="Equation.3">
                  <p:embed/>
                </p:oleObj>
              </mc:Choice>
              <mc:Fallback>
                <p:oleObj name="Equation" r:id="rId2" imgW="1638000" imgH="2412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898650"/>
                        <a:ext cx="2444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089650" y="2487613"/>
            <a:ext cx="1900238" cy="2259012"/>
            <a:chOff x="3596" y="1780"/>
            <a:chExt cx="1416" cy="1624"/>
          </a:xfrm>
        </p:grpSpPr>
        <p:sp>
          <p:nvSpPr>
            <p:cNvPr id="9245" name="Freeform 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9246" name="Freeform 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9226" name="AutoShape 7"/>
          <p:cNvSpPr>
            <a:spLocks noChangeArrowheads="1"/>
          </p:cNvSpPr>
          <p:nvPr/>
        </p:nvSpPr>
        <p:spPr bwMode="auto">
          <a:xfrm>
            <a:off x="6310313" y="2903538"/>
            <a:ext cx="1458912" cy="1792287"/>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9227" name="Rectangle 8"/>
          <p:cNvSpPr>
            <a:spLocks noChangeArrowheads="1"/>
          </p:cNvSpPr>
          <p:nvPr/>
        </p:nvSpPr>
        <p:spPr bwMode="auto">
          <a:xfrm>
            <a:off x="6310313" y="2876550"/>
            <a:ext cx="1443037" cy="344488"/>
          </a:xfrm>
          <a:prstGeom prst="rect">
            <a:avLst/>
          </a:prstGeom>
          <a:solidFill>
            <a:schemeClr val="accent1"/>
          </a:solidFill>
          <a:ln w="9525">
            <a:noFill/>
            <a:miter lim="800000"/>
            <a:headEnd/>
            <a:tailEnd/>
          </a:ln>
        </p:spPr>
        <p:txBody>
          <a:bodyPr wrap="none" anchor="ctr"/>
          <a:lstStyle/>
          <a:p>
            <a:endParaRPr lang="en-US"/>
          </a:p>
        </p:txBody>
      </p:sp>
      <p:sp>
        <p:nvSpPr>
          <p:cNvPr id="9228" name="Freeform 9"/>
          <p:cNvSpPr>
            <a:spLocks/>
          </p:cNvSpPr>
          <p:nvPr/>
        </p:nvSpPr>
        <p:spPr bwMode="auto">
          <a:xfrm>
            <a:off x="6202363" y="2481263"/>
            <a:ext cx="838200" cy="2209800"/>
          </a:xfrm>
          <a:custGeom>
            <a:avLst/>
            <a:gdLst>
              <a:gd name="T0" fmla="*/ 0 w 624"/>
              <a:gd name="T1" fmla="*/ 0 h 1588"/>
              <a:gd name="T2" fmla="*/ 59104 w 624"/>
              <a:gd name="T3" fmla="*/ 22265 h 1588"/>
              <a:gd name="T4" fmla="*/ 85969 w 624"/>
              <a:gd name="T5" fmla="*/ 77927 h 1588"/>
              <a:gd name="T6" fmla="*/ 107462 w 624"/>
              <a:gd name="T7" fmla="*/ 200385 h 1588"/>
              <a:gd name="T8" fmla="*/ 118208 w 624"/>
              <a:gd name="T9" fmla="*/ 584456 h 1588"/>
              <a:gd name="T10" fmla="*/ 112835 w 624"/>
              <a:gd name="T11" fmla="*/ 1230141 h 1588"/>
              <a:gd name="T12" fmla="*/ 112835 w 624"/>
              <a:gd name="T13" fmla="*/ 1753368 h 1588"/>
              <a:gd name="T14" fmla="*/ 123581 w 624"/>
              <a:gd name="T15" fmla="*/ 2009415 h 1588"/>
              <a:gd name="T16" fmla="*/ 166565 w 624"/>
              <a:gd name="T17" fmla="*/ 2098475 h 1588"/>
              <a:gd name="T18" fmla="*/ 231042 w 624"/>
              <a:gd name="T19" fmla="*/ 2159704 h 1588"/>
              <a:gd name="T20" fmla="*/ 327758 w 624"/>
              <a:gd name="T21" fmla="*/ 2209800 h 1588"/>
              <a:gd name="T22" fmla="*/ 510442 w 624"/>
              <a:gd name="T23" fmla="*/ 2209800 h 1588"/>
              <a:gd name="T24" fmla="*/ 784469 w 624"/>
              <a:gd name="T25" fmla="*/ 2209800 h 1588"/>
              <a:gd name="T26" fmla="*/ 838200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29" name="Freeform 10"/>
          <p:cNvSpPr>
            <a:spLocks/>
          </p:cNvSpPr>
          <p:nvPr/>
        </p:nvSpPr>
        <p:spPr bwMode="auto">
          <a:xfrm flipH="1">
            <a:off x="7040563" y="2481263"/>
            <a:ext cx="836612" cy="2209800"/>
          </a:xfrm>
          <a:custGeom>
            <a:avLst/>
            <a:gdLst>
              <a:gd name="T0" fmla="*/ 0 w 624"/>
              <a:gd name="T1" fmla="*/ 0 h 1588"/>
              <a:gd name="T2" fmla="*/ 58992 w 624"/>
              <a:gd name="T3" fmla="*/ 22265 h 1588"/>
              <a:gd name="T4" fmla="*/ 85806 w 624"/>
              <a:gd name="T5" fmla="*/ 77927 h 1588"/>
              <a:gd name="T6" fmla="*/ 107258 w 624"/>
              <a:gd name="T7" fmla="*/ 200385 h 1588"/>
              <a:gd name="T8" fmla="*/ 117984 w 624"/>
              <a:gd name="T9" fmla="*/ 584456 h 1588"/>
              <a:gd name="T10" fmla="*/ 112621 w 624"/>
              <a:gd name="T11" fmla="*/ 1230141 h 1588"/>
              <a:gd name="T12" fmla="*/ 112621 w 624"/>
              <a:gd name="T13" fmla="*/ 1753368 h 1588"/>
              <a:gd name="T14" fmla="*/ 123347 w 624"/>
              <a:gd name="T15" fmla="*/ 2009415 h 1588"/>
              <a:gd name="T16" fmla="*/ 166250 w 624"/>
              <a:gd name="T17" fmla="*/ 2098475 h 1588"/>
              <a:gd name="T18" fmla="*/ 230605 w 624"/>
              <a:gd name="T19" fmla="*/ 2159704 h 1588"/>
              <a:gd name="T20" fmla="*/ 327137 w 624"/>
              <a:gd name="T21" fmla="*/ 2209800 h 1588"/>
              <a:gd name="T22" fmla="*/ 509475 w 624"/>
              <a:gd name="T23" fmla="*/ 2209800 h 1588"/>
              <a:gd name="T24" fmla="*/ 782983 w 624"/>
              <a:gd name="T25" fmla="*/ 2209800 h 1588"/>
              <a:gd name="T26" fmla="*/ 836612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30" name="Rectangle 11"/>
          <p:cNvSpPr>
            <a:spLocks noChangeArrowheads="1"/>
          </p:cNvSpPr>
          <p:nvPr/>
        </p:nvSpPr>
        <p:spPr bwMode="auto">
          <a:xfrm>
            <a:off x="6819900" y="3176588"/>
            <a:ext cx="509588" cy="890587"/>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9231" name="Line 12"/>
          <p:cNvSpPr>
            <a:spLocks noChangeShapeType="1"/>
          </p:cNvSpPr>
          <p:nvPr/>
        </p:nvSpPr>
        <p:spPr bwMode="auto">
          <a:xfrm flipH="1">
            <a:off x="6578600" y="4067175"/>
            <a:ext cx="182563" cy="0"/>
          </a:xfrm>
          <a:prstGeom prst="line">
            <a:avLst/>
          </a:prstGeom>
          <a:noFill/>
          <a:ln w="9525">
            <a:solidFill>
              <a:schemeClr val="tx1"/>
            </a:solidFill>
            <a:round/>
            <a:headEnd/>
            <a:tailEnd/>
          </a:ln>
        </p:spPr>
        <p:txBody>
          <a:bodyPr/>
          <a:lstStyle/>
          <a:p>
            <a:endParaRPr lang="en-US"/>
          </a:p>
        </p:txBody>
      </p:sp>
      <p:sp>
        <p:nvSpPr>
          <p:cNvPr id="9232" name="Line 13"/>
          <p:cNvSpPr>
            <a:spLocks noChangeShapeType="1"/>
          </p:cNvSpPr>
          <p:nvPr/>
        </p:nvSpPr>
        <p:spPr bwMode="auto">
          <a:xfrm>
            <a:off x="6561138" y="3227388"/>
            <a:ext cx="0" cy="817562"/>
          </a:xfrm>
          <a:prstGeom prst="line">
            <a:avLst/>
          </a:prstGeom>
          <a:noFill/>
          <a:ln w="9525">
            <a:solidFill>
              <a:schemeClr val="tx1"/>
            </a:solidFill>
            <a:round/>
            <a:headEnd type="triangle" w="med" len="med"/>
            <a:tailEnd type="triangle" w="med" len="med"/>
          </a:ln>
        </p:spPr>
        <p:txBody>
          <a:bodyPr/>
          <a:lstStyle/>
          <a:p>
            <a:endParaRPr lang="en-US"/>
          </a:p>
        </p:txBody>
      </p:sp>
      <p:sp>
        <p:nvSpPr>
          <p:cNvPr id="9233" name="Line 14"/>
          <p:cNvSpPr>
            <a:spLocks noChangeShapeType="1"/>
          </p:cNvSpPr>
          <p:nvPr/>
        </p:nvSpPr>
        <p:spPr bwMode="auto">
          <a:xfrm>
            <a:off x="7083425" y="4067175"/>
            <a:ext cx="0" cy="2794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4" name="Line 15"/>
          <p:cNvSpPr>
            <a:spLocks noChangeShapeType="1"/>
          </p:cNvSpPr>
          <p:nvPr/>
        </p:nvSpPr>
        <p:spPr bwMode="auto">
          <a:xfrm flipV="1">
            <a:off x="7067550" y="2878138"/>
            <a:ext cx="6350" cy="2921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5" name="Text Box 16"/>
          <p:cNvSpPr txBox="1">
            <a:spLocks noChangeArrowheads="1"/>
          </p:cNvSpPr>
          <p:nvPr/>
        </p:nvSpPr>
        <p:spPr bwMode="auto">
          <a:xfrm>
            <a:off x="6831013" y="4302125"/>
            <a:ext cx="417512" cy="366713"/>
          </a:xfrm>
          <a:prstGeom prst="rect">
            <a:avLst/>
          </a:prstGeom>
          <a:noFill/>
          <a:ln w="9525">
            <a:noFill/>
            <a:miter lim="800000"/>
            <a:headEnd/>
            <a:tailEnd/>
          </a:ln>
        </p:spPr>
        <p:txBody>
          <a:bodyPr wrap="none">
            <a:spAutoFit/>
          </a:bodyPr>
          <a:lstStyle/>
          <a:p>
            <a:r>
              <a:rPr lang="en-US" b="1"/>
              <a:t>F</a:t>
            </a:r>
            <a:r>
              <a:rPr lang="en-US" b="1" i="1" baseline="-25000"/>
              <a:t>g</a:t>
            </a:r>
            <a:endParaRPr lang="en-US" b="1" i="1" baseline="-25000">
              <a:cs typeface="Arial" charset="0"/>
            </a:endParaRPr>
          </a:p>
        </p:txBody>
      </p:sp>
      <p:sp>
        <p:nvSpPr>
          <p:cNvPr id="9236" name="Text Box 17"/>
          <p:cNvSpPr txBox="1">
            <a:spLocks noChangeArrowheads="1"/>
          </p:cNvSpPr>
          <p:nvPr/>
        </p:nvSpPr>
        <p:spPr bwMode="auto">
          <a:xfrm>
            <a:off x="6429375" y="3471863"/>
            <a:ext cx="282575" cy="304800"/>
          </a:xfrm>
          <a:prstGeom prst="rect">
            <a:avLst/>
          </a:prstGeom>
          <a:solidFill>
            <a:schemeClr val="accent1"/>
          </a:solidFill>
          <a:ln w="9525">
            <a:noFill/>
            <a:miter lim="800000"/>
            <a:headEnd/>
            <a:tailEnd/>
          </a:ln>
        </p:spPr>
        <p:txBody>
          <a:bodyPr wrap="none">
            <a:spAutoFit/>
          </a:bodyPr>
          <a:lstStyle/>
          <a:p>
            <a:r>
              <a:rPr lang="en-US" sz="1400" i="1"/>
              <a:t>h</a:t>
            </a:r>
          </a:p>
        </p:txBody>
      </p:sp>
      <p:sp>
        <p:nvSpPr>
          <p:cNvPr id="9237" name="Rectangle 18"/>
          <p:cNvSpPr>
            <a:spLocks noChangeArrowheads="1"/>
          </p:cNvSpPr>
          <p:nvPr/>
        </p:nvSpPr>
        <p:spPr bwMode="auto">
          <a:xfrm>
            <a:off x="7116763" y="2835275"/>
            <a:ext cx="349250" cy="366713"/>
          </a:xfrm>
          <a:prstGeom prst="rect">
            <a:avLst/>
          </a:prstGeom>
          <a:noFill/>
          <a:ln w="9525">
            <a:noFill/>
            <a:miter lim="800000"/>
            <a:headEnd/>
            <a:tailEnd/>
          </a:ln>
        </p:spPr>
        <p:txBody>
          <a:bodyPr wrap="none">
            <a:spAutoFit/>
          </a:bodyPr>
          <a:lstStyle/>
          <a:p>
            <a:r>
              <a:rPr lang="en-US" b="1"/>
              <a:t>B</a:t>
            </a:r>
            <a:endParaRPr lang="en-US" b="1" i="1"/>
          </a:p>
        </p:txBody>
      </p:sp>
      <p:sp>
        <p:nvSpPr>
          <p:cNvPr id="9238" name="Text Box 19"/>
          <p:cNvSpPr txBox="1">
            <a:spLocks noChangeArrowheads="1"/>
          </p:cNvSpPr>
          <p:nvPr/>
        </p:nvSpPr>
        <p:spPr bwMode="auto">
          <a:xfrm>
            <a:off x="7991475" y="3124200"/>
            <a:ext cx="741363" cy="366713"/>
          </a:xfrm>
          <a:prstGeom prst="rect">
            <a:avLst/>
          </a:prstGeom>
          <a:noFill/>
          <a:ln w="9525">
            <a:noFill/>
            <a:miter lim="800000"/>
            <a:headEnd/>
            <a:tailEnd/>
          </a:ln>
        </p:spPr>
        <p:txBody>
          <a:bodyPr wrap="none">
            <a:spAutoFit/>
          </a:bodyPr>
          <a:lstStyle/>
          <a:p>
            <a:r>
              <a:rPr lang="en-US" i="1"/>
              <a:t>V</a:t>
            </a:r>
            <a:r>
              <a:rPr lang="en-US" i="1" baseline="-25000"/>
              <a:t>object</a:t>
            </a:r>
          </a:p>
        </p:txBody>
      </p:sp>
      <p:sp>
        <p:nvSpPr>
          <p:cNvPr id="9239" name="Freeform 20"/>
          <p:cNvSpPr>
            <a:spLocks/>
          </p:cNvSpPr>
          <p:nvPr/>
        </p:nvSpPr>
        <p:spPr bwMode="auto">
          <a:xfrm rot="1156648">
            <a:off x="7421563" y="3219450"/>
            <a:ext cx="433387" cy="654050"/>
          </a:xfrm>
          <a:custGeom>
            <a:avLst/>
            <a:gdLst>
              <a:gd name="T0" fmla="*/ 433387 w 292"/>
              <a:gd name="T1" fmla="*/ 0 h 430"/>
              <a:gd name="T2" fmla="*/ 161778 w 292"/>
              <a:gd name="T3" fmla="*/ 333109 h 430"/>
              <a:gd name="T4" fmla="*/ 311682 w 292"/>
              <a:gd name="T5" fmla="*/ 362009 h 430"/>
              <a:gd name="T6" fmla="*/ 0 w 292"/>
              <a:gd name="T7" fmla="*/ 65405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9240" name="AutoShape 21"/>
          <p:cNvSpPr>
            <a:spLocks noChangeArrowheads="1"/>
          </p:cNvSpPr>
          <p:nvPr/>
        </p:nvSpPr>
        <p:spPr bwMode="auto">
          <a:xfrm>
            <a:off x="522288" y="506730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motion of an object submerged in a fluid is determined only by the densities of the object and the fluid</a:t>
            </a:r>
          </a:p>
        </p:txBody>
      </p:sp>
      <p:graphicFrame>
        <p:nvGraphicFramePr>
          <p:cNvPr id="9219" name="Object 22"/>
          <p:cNvGraphicFramePr>
            <a:graphicFrameLocks noChangeAspect="1"/>
          </p:cNvGraphicFramePr>
          <p:nvPr/>
        </p:nvGraphicFramePr>
        <p:xfrm>
          <a:off x="560388" y="3740150"/>
          <a:ext cx="3179762" cy="522288"/>
        </p:xfrm>
        <a:graphic>
          <a:graphicData uri="http://schemas.openxmlformats.org/presentationml/2006/ole">
            <mc:AlternateContent xmlns:mc="http://schemas.openxmlformats.org/markup-compatibility/2006">
              <mc:Choice xmlns:v="urn:schemas-microsoft-com:vml" Requires="v">
                <p:oleObj name="Equation" r:id="rId4" imgW="1447800" imgH="241300" progId="Equation.3">
                  <p:embed/>
                </p:oleObj>
              </mc:Choice>
              <mc:Fallback>
                <p:oleObj name="Equation" r:id="rId4" imgW="1447800" imgH="241300" progId="Equation.3">
                  <p:embed/>
                  <p:pic>
                    <p:nvPicPr>
                      <p:cNvPr id="9219"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740150"/>
                        <a:ext cx="31797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3"/>
          <p:cNvGraphicFramePr>
            <a:graphicFrameLocks noChangeAspect="1"/>
          </p:cNvGraphicFramePr>
          <p:nvPr/>
        </p:nvGraphicFramePr>
        <p:xfrm>
          <a:off x="5159375" y="1493838"/>
          <a:ext cx="3506788" cy="698500"/>
        </p:xfrm>
        <a:graphic>
          <a:graphicData uri="http://schemas.openxmlformats.org/presentationml/2006/ole">
            <mc:AlternateContent xmlns:mc="http://schemas.openxmlformats.org/markup-compatibility/2006">
              <mc:Choice xmlns:v="urn:schemas-microsoft-com:vml" Requires="v">
                <p:oleObj name="Equation" r:id="rId6" imgW="2438280" imgH="482400" progId="Equation.3">
                  <p:embed/>
                </p:oleObj>
              </mc:Choice>
              <mc:Fallback>
                <p:oleObj name="Equation" r:id="rId6" imgW="2438280" imgH="482400" progId="Equation.3">
                  <p:embed/>
                  <p:pic>
                    <p:nvPicPr>
                      <p:cNvPr id="922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493838"/>
                        <a:ext cx="350678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Rectangle 24"/>
          <p:cNvSpPr>
            <a:spLocks noChangeArrowheads="1"/>
          </p:cNvSpPr>
          <p:nvPr/>
        </p:nvSpPr>
        <p:spPr bwMode="auto">
          <a:xfrm>
            <a:off x="269875" y="1411288"/>
            <a:ext cx="3840163" cy="581025"/>
          </a:xfrm>
          <a:prstGeom prst="rect">
            <a:avLst/>
          </a:prstGeom>
          <a:noFill/>
          <a:ln w="9525">
            <a:noFill/>
            <a:miter lim="800000"/>
            <a:headEnd/>
            <a:tailEnd/>
          </a:ln>
        </p:spPr>
        <p:txBody>
          <a:bodyPr anchor="ctr">
            <a:spAutoFit/>
          </a:bodyPr>
          <a:lstStyle/>
          <a:p>
            <a:r>
              <a:rPr lang="en-US" sz="1600">
                <a:cs typeface="Times New Roman" pitchFamily="18" charset="0"/>
              </a:rPr>
              <a:t>The magnitude of the buoyant force is</a:t>
            </a:r>
            <a:endParaRPr lang="en-US" sz="1600"/>
          </a:p>
          <a:p>
            <a:pPr eaLnBrk="0" hangingPunct="0"/>
            <a:endParaRPr lang="en-US" sz="1600"/>
          </a:p>
        </p:txBody>
      </p:sp>
      <p:sp>
        <p:nvSpPr>
          <p:cNvPr id="9242" name="Rectangle 25"/>
          <p:cNvSpPr>
            <a:spLocks noChangeArrowheads="1"/>
          </p:cNvSpPr>
          <p:nvPr/>
        </p:nvSpPr>
        <p:spPr bwMode="auto">
          <a:xfrm>
            <a:off x="430213" y="2603500"/>
            <a:ext cx="4292600" cy="1069975"/>
          </a:xfrm>
          <a:prstGeom prst="rect">
            <a:avLst/>
          </a:prstGeom>
          <a:noFill/>
          <a:ln w="9525">
            <a:noFill/>
            <a:miter lim="800000"/>
            <a:headEnd/>
            <a:tailEnd/>
          </a:ln>
        </p:spPr>
        <p:txBody>
          <a:bodyPr anchor="ctr">
            <a:spAutoFit/>
          </a:bodyPr>
          <a:lstStyle/>
          <a:p>
            <a:r>
              <a:rPr lang="en-US" sz="1600">
                <a:cs typeface="Times New Roman" pitchFamily="18" charset="0"/>
              </a:rPr>
              <a:t>Think Archimedes: The weight of the fluid displaced by the object. So we have the volume of the object as part of our equation</a:t>
            </a:r>
            <a:endParaRPr lang="en-US" sz="1600"/>
          </a:p>
          <a:p>
            <a:pPr eaLnBrk="0" hangingPunct="0"/>
            <a:r>
              <a:rPr lang="en-US" sz="1600">
                <a:cs typeface="Times New Roman" pitchFamily="18" charset="0"/>
              </a:rPr>
              <a:t>If the object has mass  </a:t>
            </a:r>
            <a:endParaRPr lang="en-US" sz="1600"/>
          </a:p>
        </p:txBody>
      </p:sp>
      <p:sp>
        <p:nvSpPr>
          <p:cNvPr id="9243" name="Rectangle 26"/>
          <p:cNvSpPr>
            <a:spLocks noChangeArrowheads="1"/>
          </p:cNvSpPr>
          <p:nvPr/>
        </p:nvSpPr>
        <p:spPr bwMode="auto">
          <a:xfrm>
            <a:off x="544513" y="4389438"/>
            <a:ext cx="1643062" cy="336550"/>
          </a:xfrm>
          <a:prstGeom prst="rect">
            <a:avLst/>
          </a:prstGeom>
          <a:noFill/>
          <a:ln w="9525">
            <a:noFill/>
            <a:miter lim="800000"/>
            <a:headEnd/>
            <a:tailEnd/>
          </a:ln>
        </p:spPr>
        <p:txBody>
          <a:bodyPr wrap="none" anchor="ctr">
            <a:spAutoFit/>
          </a:bodyPr>
          <a:lstStyle/>
          <a:p>
            <a:r>
              <a:rPr lang="en-US" sz="1600">
                <a:cs typeface="Times New Roman" pitchFamily="18" charset="0"/>
              </a:rPr>
              <a:t>The net force is </a:t>
            </a:r>
            <a:endParaRPr lang="en-US" sz="1600"/>
          </a:p>
        </p:txBody>
      </p:sp>
      <p:sp>
        <p:nvSpPr>
          <p:cNvPr id="9244" name="Line 27"/>
          <p:cNvSpPr>
            <a:spLocks noChangeShapeType="1"/>
          </p:cNvSpPr>
          <p:nvPr/>
        </p:nvSpPr>
        <p:spPr bwMode="auto">
          <a:xfrm flipH="1">
            <a:off x="6573838" y="3162300"/>
            <a:ext cx="182562"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Winter 2007</a:t>
            </a:r>
          </a:p>
        </p:txBody>
      </p:sp>
      <p:sp>
        <p:nvSpPr>
          <p:cNvPr id="29699" name="Footer Placeholder 4"/>
          <p:cNvSpPr>
            <a:spLocks noGrp="1"/>
          </p:cNvSpPr>
          <p:nvPr>
            <p:ph type="ftr" sz="quarter" idx="11"/>
          </p:nvPr>
        </p:nvSpPr>
        <p:spPr>
          <a:noFill/>
        </p:spPr>
        <p:txBody>
          <a:bodyPr/>
          <a:lstStyle/>
          <a:p>
            <a:r>
              <a:rPr lang="en-US"/>
              <a:t>R. Todd Lines</a:t>
            </a:r>
          </a:p>
        </p:txBody>
      </p:sp>
      <p:sp>
        <p:nvSpPr>
          <p:cNvPr id="29700" name="Slide Number Placeholder 5"/>
          <p:cNvSpPr>
            <a:spLocks noGrp="1"/>
          </p:cNvSpPr>
          <p:nvPr>
            <p:ph type="sldNum" sz="quarter" idx="12"/>
          </p:nvPr>
        </p:nvSpPr>
        <p:spPr>
          <a:noFill/>
        </p:spPr>
        <p:txBody>
          <a:bodyPr/>
          <a:lstStyle/>
          <a:p>
            <a:fld id="{A62CECFB-F493-4C14-B032-80978C13E503}" type="slidenum">
              <a:rPr lang="en-US" smtClean="0"/>
              <a:pPr/>
              <a:t>42</a:t>
            </a:fld>
            <a:endParaRPr lang="en-US"/>
          </a:p>
        </p:txBody>
      </p:sp>
      <p:sp>
        <p:nvSpPr>
          <p:cNvPr id="29701" name="Rectangle 2"/>
          <p:cNvSpPr>
            <a:spLocks noGrp="1" noChangeArrowheads="1"/>
          </p:cNvSpPr>
          <p:nvPr>
            <p:ph type="title"/>
          </p:nvPr>
        </p:nvSpPr>
        <p:spPr/>
        <p:txBody>
          <a:bodyPr/>
          <a:lstStyle/>
          <a:p>
            <a:pPr eaLnBrk="1" hangingPunct="1"/>
            <a:r>
              <a:rPr lang="en-US"/>
              <a:t>Buoyant Forces</a:t>
            </a:r>
          </a:p>
        </p:txBody>
      </p:sp>
      <p:sp>
        <p:nvSpPr>
          <p:cNvPr id="29702" name="Rectangle 3"/>
          <p:cNvSpPr>
            <a:spLocks noGrp="1" noChangeArrowheads="1"/>
          </p:cNvSpPr>
          <p:nvPr>
            <p:ph type="body" idx="1"/>
          </p:nvPr>
        </p:nvSpPr>
        <p:spPr>
          <a:xfrm>
            <a:off x="557213" y="1541463"/>
            <a:ext cx="3759200" cy="4525962"/>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4" name="Group 4">
            <a:extLst>
              <a:ext uri="{FF2B5EF4-FFF2-40B4-BE49-F238E27FC236}">
                <a16:creationId xmlns:a16="http://schemas.microsoft.com/office/drawing/2014/main" id="{41A30C95-20D6-4712-9496-FDB68976A711}"/>
              </a:ext>
            </a:extLst>
          </p:cNvPr>
          <p:cNvGrpSpPr>
            <a:grpSpLocks/>
          </p:cNvGrpSpPr>
          <p:nvPr/>
        </p:nvGrpSpPr>
        <p:grpSpPr bwMode="auto">
          <a:xfrm>
            <a:off x="4324350" y="2506663"/>
            <a:ext cx="4195763" cy="3154362"/>
            <a:chOff x="2724" y="1579"/>
            <a:chExt cx="2643" cy="1987"/>
          </a:xfrm>
        </p:grpSpPr>
        <p:grpSp>
          <p:nvGrpSpPr>
            <p:cNvPr id="25" name="Group 5">
              <a:extLst>
                <a:ext uri="{FF2B5EF4-FFF2-40B4-BE49-F238E27FC236}">
                  <a16:creationId xmlns:a16="http://schemas.microsoft.com/office/drawing/2014/main" id="{AEC88641-7251-41E4-8A47-3158E915A1AE}"/>
                </a:ext>
              </a:extLst>
            </p:cNvPr>
            <p:cNvGrpSpPr>
              <a:grpSpLocks/>
            </p:cNvGrpSpPr>
            <p:nvPr/>
          </p:nvGrpSpPr>
          <p:grpSpPr bwMode="auto">
            <a:xfrm>
              <a:off x="3941" y="1579"/>
              <a:ext cx="1426" cy="1987"/>
              <a:chOff x="3593" y="1643"/>
              <a:chExt cx="1426" cy="1987"/>
            </a:xfrm>
          </p:grpSpPr>
          <p:sp>
            <p:nvSpPr>
              <p:cNvPr id="32" name="Freeform 6">
                <a:extLst>
                  <a:ext uri="{FF2B5EF4-FFF2-40B4-BE49-F238E27FC236}">
                    <a16:creationId xmlns:a16="http://schemas.microsoft.com/office/drawing/2014/main" id="{93A522B1-8815-413D-947C-BE295C904E9C}"/>
                  </a:ext>
                </a:extLst>
              </p:cNvPr>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33" name="Rectangle 7">
                <a:extLst>
                  <a:ext uri="{FF2B5EF4-FFF2-40B4-BE49-F238E27FC236}">
                    <a16:creationId xmlns:a16="http://schemas.microsoft.com/office/drawing/2014/main" id="{496DC860-C6C5-4D09-9464-B2024103917F}"/>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34" name="Freeform 8">
                <a:extLst>
                  <a:ext uri="{FF2B5EF4-FFF2-40B4-BE49-F238E27FC236}">
                    <a16:creationId xmlns:a16="http://schemas.microsoft.com/office/drawing/2014/main" id="{C570F2D8-DFB1-4E90-A94B-AE17A933F879}"/>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35" name="Oval 9">
                <a:extLst>
                  <a:ext uri="{FF2B5EF4-FFF2-40B4-BE49-F238E27FC236}">
                    <a16:creationId xmlns:a16="http://schemas.microsoft.com/office/drawing/2014/main" id="{8E0CFCA4-D94A-4834-A155-396C3C772405}"/>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36" name="Oval 10">
                <a:extLst>
                  <a:ext uri="{FF2B5EF4-FFF2-40B4-BE49-F238E27FC236}">
                    <a16:creationId xmlns:a16="http://schemas.microsoft.com/office/drawing/2014/main" id="{21FF5033-1FAC-41F1-9B89-305FE6BEC326}"/>
                  </a:ext>
                </a:extLst>
              </p:cNvPr>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37" name="Line 11">
                <a:extLst>
                  <a:ext uri="{FF2B5EF4-FFF2-40B4-BE49-F238E27FC236}">
                    <a16:creationId xmlns:a16="http://schemas.microsoft.com/office/drawing/2014/main" id="{AD1C16A8-A9D6-4DFF-B0DB-A73B63EE3A45}"/>
                  </a:ext>
                </a:extLst>
              </p:cNvPr>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8" name="Line 12">
                <a:extLst>
                  <a:ext uri="{FF2B5EF4-FFF2-40B4-BE49-F238E27FC236}">
                    <a16:creationId xmlns:a16="http://schemas.microsoft.com/office/drawing/2014/main" id="{9C892DDD-5119-48EF-ACB4-5454A236CFF9}"/>
                  </a:ext>
                </a:extLst>
              </p:cNvPr>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9" name="Text Box 13">
                <a:extLst>
                  <a:ext uri="{FF2B5EF4-FFF2-40B4-BE49-F238E27FC236}">
                    <a16:creationId xmlns:a16="http://schemas.microsoft.com/office/drawing/2014/main" id="{B8220B3D-321C-474C-8B0A-81ABF696427A}"/>
                  </a:ext>
                </a:extLst>
              </p:cNvPr>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40" name="Text Box 14">
                <a:extLst>
                  <a:ext uri="{FF2B5EF4-FFF2-40B4-BE49-F238E27FC236}">
                    <a16:creationId xmlns:a16="http://schemas.microsoft.com/office/drawing/2014/main" id="{F6AC144B-A182-4F6A-8B81-8CAE20608141}"/>
                  </a:ext>
                </a:extLst>
              </p:cNvPr>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26" name="Group 15">
              <a:extLst>
                <a:ext uri="{FF2B5EF4-FFF2-40B4-BE49-F238E27FC236}">
                  <a16:creationId xmlns:a16="http://schemas.microsoft.com/office/drawing/2014/main" id="{08A82624-BAF3-4CEC-8B93-7E6FCC717187}"/>
                </a:ext>
              </a:extLst>
            </p:cNvPr>
            <p:cNvGrpSpPr>
              <a:grpSpLocks/>
            </p:cNvGrpSpPr>
            <p:nvPr/>
          </p:nvGrpSpPr>
          <p:grpSpPr bwMode="auto">
            <a:xfrm rot="1590330">
              <a:off x="2724" y="2134"/>
              <a:ext cx="878" cy="860"/>
              <a:chOff x="2213" y="2234"/>
              <a:chExt cx="878" cy="860"/>
            </a:xfrm>
          </p:grpSpPr>
          <p:sp>
            <p:nvSpPr>
              <p:cNvPr id="27" name="Oval 16">
                <a:extLst>
                  <a:ext uri="{FF2B5EF4-FFF2-40B4-BE49-F238E27FC236}">
                    <a16:creationId xmlns:a16="http://schemas.microsoft.com/office/drawing/2014/main" id="{DFE0A679-8565-472A-B21F-198EB01EE82F}"/>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 name="Arc 17">
                <a:extLst>
                  <a:ext uri="{FF2B5EF4-FFF2-40B4-BE49-F238E27FC236}">
                    <a16:creationId xmlns:a16="http://schemas.microsoft.com/office/drawing/2014/main" id="{5D78DCF1-C892-4CB0-90E1-B70DDFF648F4}"/>
                  </a:ext>
                </a:extLst>
              </p:cNvPr>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9" name="Arc 18">
                <a:extLst>
                  <a:ext uri="{FF2B5EF4-FFF2-40B4-BE49-F238E27FC236}">
                    <a16:creationId xmlns:a16="http://schemas.microsoft.com/office/drawing/2014/main" id="{3250A83A-2D0A-4D3E-ABA2-C8C14EB07219}"/>
                  </a:ext>
                </a:extLst>
              </p:cNvPr>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30" name="Arc 19">
                <a:extLst>
                  <a:ext uri="{FF2B5EF4-FFF2-40B4-BE49-F238E27FC236}">
                    <a16:creationId xmlns:a16="http://schemas.microsoft.com/office/drawing/2014/main" id="{60AC11E4-ED45-44F5-88BE-9424B7A8FDC4}"/>
                  </a:ext>
                </a:extLst>
              </p:cNvPr>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31" name="Arc 20">
                <a:extLst>
                  <a:ext uri="{FF2B5EF4-FFF2-40B4-BE49-F238E27FC236}">
                    <a16:creationId xmlns:a16="http://schemas.microsoft.com/office/drawing/2014/main" id="{9E1E88B3-D246-4D27-9E98-9C18412E13F6}"/>
                  </a:ext>
                </a:extLst>
              </p:cNvPr>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p:spPr>
        <p:txBody>
          <a:bodyPr/>
          <a:lstStyle/>
          <a:p>
            <a:r>
              <a:rPr lang="en-US"/>
              <a:t>Winter 2007</a:t>
            </a:r>
          </a:p>
        </p:txBody>
      </p:sp>
      <p:sp>
        <p:nvSpPr>
          <p:cNvPr id="10248" name="Footer Placeholder 4"/>
          <p:cNvSpPr>
            <a:spLocks noGrp="1"/>
          </p:cNvSpPr>
          <p:nvPr>
            <p:ph type="ftr" sz="quarter" idx="11"/>
          </p:nvPr>
        </p:nvSpPr>
        <p:spPr>
          <a:noFill/>
        </p:spPr>
        <p:txBody>
          <a:bodyPr/>
          <a:lstStyle/>
          <a:p>
            <a:r>
              <a:rPr lang="en-US"/>
              <a:t>R. Todd Lines</a:t>
            </a:r>
          </a:p>
        </p:txBody>
      </p:sp>
      <p:sp>
        <p:nvSpPr>
          <p:cNvPr id="10249" name="Slide Number Placeholder 5"/>
          <p:cNvSpPr>
            <a:spLocks noGrp="1"/>
          </p:cNvSpPr>
          <p:nvPr>
            <p:ph type="sldNum" sz="quarter" idx="12"/>
          </p:nvPr>
        </p:nvSpPr>
        <p:spPr>
          <a:noFill/>
        </p:spPr>
        <p:txBody>
          <a:bodyPr/>
          <a:lstStyle/>
          <a:p>
            <a:fld id="{587A514C-FB5C-4F11-8D28-8BE97172F536}" type="slidenum">
              <a:rPr lang="en-US" smtClean="0"/>
              <a:pPr/>
              <a:t>43</a:t>
            </a:fld>
            <a:endParaRPr lang="en-US"/>
          </a:p>
        </p:txBody>
      </p:sp>
      <p:sp>
        <p:nvSpPr>
          <p:cNvPr id="10250" name="Rectangle 2"/>
          <p:cNvSpPr>
            <a:spLocks noGrp="1" noChangeArrowheads="1"/>
          </p:cNvSpPr>
          <p:nvPr>
            <p:ph type="title"/>
          </p:nvPr>
        </p:nvSpPr>
        <p:spPr/>
        <p:txBody>
          <a:bodyPr/>
          <a:lstStyle/>
          <a:p>
            <a:pPr eaLnBrk="1" hangingPunct="1"/>
            <a:r>
              <a:rPr lang="en-US" sz="2800"/>
              <a:t>Case 2: Partially Submerged Object</a:t>
            </a:r>
          </a:p>
        </p:txBody>
      </p:sp>
      <p:sp>
        <p:nvSpPr>
          <p:cNvPr id="10251" name="Rectangle 3"/>
          <p:cNvSpPr>
            <a:spLocks noGrp="1" noChangeArrowheads="1"/>
          </p:cNvSpPr>
          <p:nvPr>
            <p:ph type="body" idx="1"/>
          </p:nvPr>
        </p:nvSpPr>
        <p:spPr>
          <a:xfrm>
            <a:off x="254000" y="1208088"/>
            <a:ext cx="5849938" cy="4525962"/>
          </a:xfrm>
        </p:spPr>
        <p:txBody>
          <a:bodyPr/>
          <a:lstStyle/>
          <a:p>
            <a:pPr eaLnBrk="1" hangingPunct="1">
              <a:lnSpc>
                <a:spcPct val="80000"/>
              </a:lnSpc>
            </a:pPr>
            <a:r>
              <a:rPr lang="en-US" sz="2400"/>
              <a:t>Assume                   and static equilibrium.</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We define </a:t>
            </a:r>
            <a:r>
              <a:rPr lang="en-US" sz="2400" i="1"/>
              <a:t>V</a:t>
            </a:r>
            <a:r>
              <a:rPr lang="en-US" sz="2400" i="1" baseline="-25000"/>
              <a:t>fluid</a:t>
            </a:r>
            <a:r>
              <a:rPr lang="en-US" sz="2400"/>
              <a:t> as the volume of the fluid displaced by the object. </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Then</a:t>
            </a:r>
          </a:p>
          <a:p>
            <a:pPr eaLnBrk="1" hangingPunct="1">
              <a:lnSpc>
                <a:spcPct val="80000"/>
              </a:lnSpc>
            </a:pPr>
            <a:endParaRPr lang="en-US" sz="2400"/>
          </a:p>
        </p:txBody>
      </p:sp>
      <p:grpSp>
        <p:nvGrpSpPr>
          <p:cNvPr id="2" name="Group 4"/>
          <p:cNvGrpSpPr>
            <a:grpSpLocks/>
          </p:cNvGrpSpPr>
          <p:nvPr/>
        </p:nvGrpSpPr>
        <p:grpSpPr bwMode="auto">
          <a:xfrm>
            <a:off x="5969000" y="2105025"/>
            <a:ext cx="2878138" cy="2640013"/>
            <a:chOff x="3760" y="1326"/>
            <a:chExt cx="1813" cy="1663"/>
          </a:xfrm>
        </p:grpSpPr>
        <p:grpSp>
          <p:nvGrpSpPr>
            <p:cNvPr id="3" name="Group 5"/>
            <p:cNvGrpSpPr>
              <a:grpSpLocks/>
            </p:cNvGrpSpPr>
            <p:nvPr/>
          </p:nvGrpSpPr>
          <p:grpSpPr bwMode="auto">
            <a:xfrm>
              <a:off x="3760" y="1566"/>
              <a:ext cx="1197" cy="1423"/>
              <a:chOff x="3596" y="1780"/>
              <a:chExt cx="1416" cy="1624"/>
            </a:xfrm>
          </p:grpSpPr>
          <p:sp>
            <p:nvSpPr>
              <p:cNvPr id="10268"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10269"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0256" name="AutoShape 8"/>
            <p:cNvSpPr>
              <a:spLocks noChangeArrowheads="1"/>
            </p:cNvSpPr>
            <p:nvPr/>
          </p:nvSpPr>
          <p:spPr bwMode="auto">
            <a:xfrm>
              <a:off x="3899" y="1828"/>
              <a:ext cx="919" cy="1129"/>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10257" name="Rectangle 9"/>
            <p:cNvSpPr>
              <a:spLocks noChangeArrowheads="1"/>
            </p:cNvSpPr>
            <p:nvPr/>
          </p:nvSpPr>
          <p:spPr bwMode="auto">
            <a:xfrm>
              <a:off x="3899" y="1811"/>
              <a:ext cx="909" cy="217"/>
            </a:xfrm>
            <a:prstGeom prst="rect">
              <a:avLst/>
            </a:prstGeom>
            <a:solidFill>
              <a:schemeClr val="accent1"/>
            </a:solidFill>
            <a:ln w="9525">
              <a:noFill/>
              <a:miter lim="800000"/>
              <a:headEnd/>
              <a:tailEnd/>
            </a:ln>
          </p:spPr>
          <p:txBody>
            <a:bodyPr wrap="none" anchor="ctr"/>
            <a:lstStyle/>
            <a:p>
              <a:endParaRPr lang="en-US"/>
            </a:p>
          </p:txBody>
        </p:sp>
        <p:sp>
          <p:nvSpPr>
            <p:cNvPr id="10258" name="Freeform 10"/>
            <p:cNvSpPr>
              <a:spLocks/>
            </p:cNvSpPr>
            <p:nvPr/>
          </p:nvSpPr>
          <p:spPr bwMode="auto">
            <a:xfrm>
              <a:off x="3831" y="1562"/>
              <a:ext cx="528"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6 w 624"/>
                <a:gd name="T19" fmla="*/ 1360 h 1588"/>
                <a:gd name="T20" fmla="*/ 206 w 624"/>
                <a:gd name="T21" fmla="*/ 1392 h 1588"/>
                <a:gd name="T22" fmla="*/ 322 w 624"/>
                <a:gd name="T23" fmla="*/ 1392 h 1588"/>
                <a:gd name="T24" fmla="*/ 494 w 624"/>
                <a:gd name="T25" fmla="*/ 1392 h 1588"/>
                <a:gd name="T26" fmla="*/ 528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59" name="Freeform 11"/>
            <p:cNvSpPr>
              <a:spLocks/>
            </p:cNvSpPr>
            <p:nvPr/>
          </p:nvSpPr>
          <p:spPr bwMode="auto">
            <a:xfrm flipH="1">
              <a:off x="4359" y="1562"/>
              <a:ext cx="527"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5 w 624"/>
                <a:gd name="T19" fmla="*/ 1360 h 1588"/>
                <a:gd name="T20" fmla="*/ 206 w 624"/>
                <a:gd name="T21" fmla="*/ 1392 h 1588"/>
                <a:gd name="T22" fmla="*/ 321 w 624"/>
                <a:gd name="T23" fmla="*/ 1392 h 1588"/>
                <a:gd name="T24" fmla="*/ 493 w 624"/>
                <a:gd name="T25" fmla="*/ 1392 h 1588"/>
                <a:gd name="T26" fmla="*/ 527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60" name="Rectangle 12"/>
            <p:cNvSpPr>
              <a:spLocks noChangeArrowheads="1"/>
            </p:cNvSpPr>
            <p:nvPr/>
          </p:nvSpPr>
          <p:spPr bwMode="auto">
            <a:xfrm>
              <a:off x="4220" y="1541"/>
              <a:ext cx="321" cy="561"/>
            </a:xfrm>
            <a:prstGeom prst="rect">
              <a:avLst/>
            </a:prstGeom>
            <a:solidFill>
              <a:srgbClr val="993300"/>
            </a:solidFill>
            <a:ln w="9525">
              <a:solidFill>
                <a:schemeClr val="tx1"/>
              </a:solidFill>
              <a:miter lim="800000"/>
              <a:headEnd/>
              <a:tailEnd/>
            </a:ln>
          </p:spPr>
          <p:txBody>
            <a:bodyPr wrap="none" anchor="ctr"/>
            <a:lstStyle/>
            <a:p>
              <a:endParaRPr lang="en-US"/>
            </a:p>
          </p:txBody>
        </p:sp>
        <p:sp>
          <p:nvSpPr>
            <p:cNvPr id="10261" name="Line 13"/>
            <p:cNvSpPr>
              <a:spLocks noChangeShapeType="1"/>
            </p:cNvSpPr>
            <p:nvPr/>
          </p:nvSpPr>
          <p:spPr bwMode="auto">
            <a:xfrm>
              <a:off x="4386" y="2111"/>
              <a:ext cx="0" cy="176"/>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2" name="Line 14"/>
            <p:cNvSpPr>
              <a:spLocks noChangeShapeType="1"/>
            </p:cNvSpPr>
            <p:nvPr/>
          </p:nvSpPr>
          <p:spPr bwMode="auto">
            <a:xfrm flipV="1">
              <a:off x="4376" y="1362"/>
              <a:ext cx="4" cy="184"/>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3" name="Text Box 15"/>
            <p:cNvSpPr txBox="1">
              <a:spLocks noChangeArrowheads="1"/>
            </p:cNvSpPr>
            <p:nvPr/>
          </p:nvSpPr>
          <p:spPr bwMode="auto">
            <a:xfrm>
              <a:off x="4227" y="2259"/>
              <a:ext cx="249" cy="233"/>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10264" name="Rectangle 16"/>
            <p:cNvSpPr>
              <a:spLocks noChangeArrowheads="1"/>
            </p:cNvSpPr>
            <p:nvPr/>
          </p:nvSpPr>
          <p:spPr bwMode="auto">
            <a:xfrm>
              <a:off x="4407" y="1326"/>
              <a:ext cx="220" cy="231"/>
            </a:xfrm>
            <a:prstGeom prst="rect">
              <a:avLst/>
            </a:prstGeom>
            <a:noFill/>
            <a:ln w="9525">
              <a:noFill/>
              <a:miter lim="800000"/>
              <a:headEnd/>
              <a:tailEnd/>
            </a:ln>
          </p:spPr>
          <p:txBody>
            <a:bodyPr wrap="none">
              <a:spAutoFit/>
            </a:bodyPr>
            <a:lstStyle/>
            <a:p>
              <a:r>
                <a:rPr lang="en-US" b="1"/>
                <a:t>B</a:t>
              </a:r>
              <a:endParaRPr lang="en-US" b="1" i="1"/>
            </a:p>
          </p:txBody>
        </p:sp>
        <p:sp>
          <p:nvSpPr>
            <p:cNvPr id="10265" name="Text Box 17"/>
            <p:cNvSpPr txBox="1">
              <a:spLocks noChangeArrowheads="1"/>
            </p:cNvSpPr>
            <p:nvPr/>
          </p:nvSpPr>
          <p:spPr bwMode="auto">
            <a:xfrm>
              <a:off x="4958" y="1766"/>
              <a:ext cx="615" cy="231"/>
            </a:xfrm>
            <a:prstGeom prst="rect">
              <a:avLst/>
            </a:prstGeom>
            <a:noFill/>
            <a:ln w="9525">
              <a:noFill/>
              <a:miter lim="800000"/>
              <a:headEnd/>
              <a:tailEnd/>
            </a:ln>
          </p:spPr>
          <p:txBody>
            <a:bodyPr wrap="none">
              <a:spAutoFit/>
            </a:bodyPr>
            <a:lstStyle/>
            <a:p>
              <a:r>
                <a:rPr lang="en-US" i="1"/>
                <a:t>V</a:t>
              </a:r>
              <a:r>
                <a:rPr lang="en-US" i="1" baseline="-25000"/>
                <a:t>displaced</a:t>
              </a:r>
            </a:p>
          </p:txBody>
        </p:sp>
        <p:sp>
          <p:nvSpPr>
            <p:cNvPr id="10266" name="Freeform 18"/>
            <p:cNvSpPr>
              <a:spLocks/>
            </p:cNvSpPr>
            <p:nvPr/>
          </p:nvSpPr>
          <p:spPr bwMode="auto">
            <a:xfrm rot="3030441">
              <a:off x="4605" y="1715"/>
              <a:ext cx="239" cy="394"/>
            </a:xfrm>
            <a:custGeom>
              <a:avLst/>
              <a:gdLst>
                <a:gd name="T0" fmla="*/ 239 w 292"/>
                <a:gd name="T1" fmla="*/ 0 h 430"/>
                <a:gd name="T2" fmla="*/ 89 w 292"/>
                <a:gd name="T3" fmla="*/ 201 h 430"/>
                <a:gd name="T4" fmla="*/ 172 w 292"/>
                <a:gd name="T5" fmla="*/ 218 h 430"/>
                <a:gd name="T6" fmla="*/ 0 w 292"/>
                <a:gd name="T7" fmla="*/ 394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10267" name="Rectangle 19"/>
            <p:cNvSpPr>
              <a:spLocks noChangeArrowheads="1"/>
            </p:cNvSpPr>
            <p:nvPr/>
          </p:nvSpPr>
          <p:spPr bwMode="auto">
            <a:xfrm>
              <a:off x="4215" y="1811"/>
              <a:ext cx="329" cy="274"/>
            </a:xfrm>
            <a:prstGeom prst="rect">
              <a:avLst/>
            </a:prstGeom>
            <a:noFill/>
            <a:ln w="9525">
              <a:solidFill>
                <a:schemeClr val="bg1"/>
              </a:solidFill>
              <a:prstDash val="dash"/>
              <a:miter lim="800000"/>
              <a:headEnd/>
              <a:tailEnd/>
            </a:ln>
          </p:spPr>
          <p:txBody>
            <a:bodyPr wrap="none" anchor="ctr"/>
            <a:lstStyle/>
            <a:p>
              <a:endParaRPr lang="en-US"/>
            </a:p>
          </p:txBody>
        </p:sp>
      </p:grpSp>
      <p:sp>
        <p:nvSpPr>
          <p:cNvPr id="10253" name="AutoShape 20"/>
          <p:cNvSpPr>
            <a:spLocks noChangeArrowheads="1"/>
          </p:cNvSpPr>
          <p:nvPr/>
        </p:nvSpPr>
        <p:spPr bwMode="auto">
          <a:xfrm>
            <a:off x="522288" y="531495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fraction of the volume of a floating object that is below the fluid surface is equal to the ratio of the density of the object to that of the fluid.</a:t>
            </a:r>
          </a:p>
        </p:txBody>
      </p:sp>
      <p:graphicFrame>
        <p:nvGraphicFramePr>
          <p:cNvPr id="10242" name="Object 21"/>
          <p:cNvGraphicFramePr>
            <a:graphicFrameLocks noChangeAspect="1"/>
          </p:cNvGraphicFramePr>
          <p:nvPr/>
        </p:nvGraphicFramePr>
        <p:xfrm>
          <a:off x="2044700" y="1204913"/>
          <a:ext cx="1284288" cy="374650"/>
        </p:xfrm>
        <a:graphic>
          <a:graphicData uri="http://schemas.openxmlformats.org/presentationml/2006/ole">
            <mc:AlternateContent xmlns:mc="http://schemas.openxmlformats.org/markup-compatibility/2006">
              <mc:Choice xmlns:v="urn:schemas-microsoft-com:vml" Requires="v">
                <p:oleObj name="Equation" r:id="rId2" imgW="825480" imgH="241200" progId="Equation.3">
                  <p:embed/>
                </p:oleObj>
              </mc:Choice>
              <mc:Fallback>
                <p:oleObj name="Equation" r:id="rId2" imgW="825480" imgH="241200" progId="Equation.3">
                  <p:embed/>
                  <p:pic>
                    <p:nvPicPr>
                      <p:cNvPr id="10242"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204913"/>
                        <a:ext cx="12842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22"/>
          <p:cNvGraphicFramePr>
            <a:graphicFrameLocks noChangeAspect="1"/>
          </p:cNvGraphicFramePr>
          <p:nvPr/>
        </p:nvGraphicFramePr>
        <p:xfrm>
          <a:off x="2519363" y="1947863"/>
          <a:ext cx="892175" cy="403225"/>
        </p:xfrm>
        <a:graphic>
          <a:graphicData uri="http://schemas.openxmlformats.org/presentationml/2006/ole">
            <mc:AlternateContent xmlns:mc="http://schemas.openxmlformats.org/markup-compatibility/2006">
              <mc:Choice xmlns:v="urn:schemas-microsoft-com:vml" Requires="v">
                <p:oleObj name="Equation" r:id="rId4" imgW="533160" imgH="241200" progId="Equation.3">
                  <p:embed/>
                </p:oleObj>
              </mc:Choice>
              <mc:Fallback>
                <p:oleObj name="Equation" r:id="rId4" imgW="533160" imgH="241200" progId="Equation.3">
                  <p:embed/>
                  <p:pic>
                    <p:nvPicPr>
                      <p:cNvPr id="1024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947863"/>
                        <a:ext cx="892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3"/>
          <p:cNvGraphicFramePr>
            <a:graphicFrameLocks noChangeAspect="1"/>
          </p:cNvGraphicFramePr>
          <p:nvPr/>
        </p:nvGraphicFramePr>
        <p:xfrm>
          <a:off x="2382838" y="3495675"/>
          <a:ext cx="1419225" cy="355600"/>
        </p:xfrm>
        <a:graphic>
          <a:graphicData uri="http://schemas.openxmlformats.org/presentationml/2006/ole">
            <mc:AlternateContent xmlns:mc="http://schemas.openxmlformats.org/markup-compatibility/2006">
              <mc:Choice xmlns:v="urn:schemas-microsoft-com:vml" Requires="v">
                <p:oleObj name="Equation" r:id="rId6" imgW="965160" imgH="241200" progId="Equation.3">
                  <p:embed/>
                </p:oleObj>
              </mc:Choice>
              <mc:Fallback>
                <p:oleObj name="Equation" r:id="rId6" imgW="965160" imgH="241200" progId="Equation.3">
                  <p:embed/>
                  <p:pic>
                    <p:nvPicPr>
                      <p:cNvPr id="1024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8" y="3495675"/>
                        <a:ext cx="14192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24"/>
          <p:cNvGraphicFramePr>
            <a:graphicFrameLocks noChangeAspect="1"/>
          </p:cNvGraphicFramePr>
          <p:nvPr/>
        </p:nvGraphicFramePr>
        <p:xfrm>
          <a:off x="1889125" y="4367213"/>
          <a:ext cx="2449513" cy="688975"/>
        </p:xfrm>
        <a:graphic>
          <a:graphicData uri="http://schemas.openxmlformats.org/presentationml/2006/ole">
            <mc:AlternateContent xmlns:mc="http://schemas.openxmlformats.org/markup-compatibility/2006">
              <mc:Choice xmlns:v="urn:schemas-microsoft-com:vml" Requires="v">
                <p:oleObj name="Equation" r:id="rId8" imgW="1701720" imgH="482400" progId="Equation.3">
                  <p:embed/>
                </p:oleObj>
              </mc:Choice>
              <mc:Fallback>
                <p:oleObj name="Equation" r:id="rId8" imgW="1701720" imgH="482400" progId="Equation.3">
                  <p:embed/>
                  <p:pic>
                    <p:nvPicPr>
                      <p:cNvPr id="10245"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367213"/>
                        <a:ext cx="244951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5"/>
          <p:cNvGraphicFramePr>
            <a:graphicFrameLocks noChangeAspect="1"/>
          </p:cNvGraphicFramePr>
          <p:nvPr/>
        </p:nvGraphicFramePr>
        <p:xfrm>
          <a:off x="6380163" y="1387475"/>
          <a:ext cx="1120775" cy="584200"/>
        </p:xfrm>
        <a:graphic>
          <a:graphicData uri="http://schemas.openxmlformats.org/presentationml/2006/ole">
            <mc:AlternateContent xmlns:mc="http://schemas.openxmlformats.org/markup-compatibility/2006">
              <mc:Choice xmlns:v="urn:schemas-microsoft-com:vml" Requires="v">
                <p:oleObj name="Equation" r:id="rId10" imgW="901440" imgH="469800" progId="Equation.3">
                  <p:embed/>
                </p:oleObj>
              </mc:Choice>
              <mc:Fallback>
                <p:oleObj name="Equation" r:id="rId10" imgW="901440" imgH="469800" progId="Equation.3">
                  <p:embed/>
                  <p:pic>
                    <p:nvPicPr>
                      <p:cNvPr id="10246"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0163" y="1387475"/>
                        <a:ext cx="11207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26"/>
          <p:cNvSpPr>
            <a:spLocks noChangeArrowheads="1"/>
          </p:cNvSpPr>
          <p:nvPr/>
        </p:nvSpPr>
        <p:spPr bwMode="auto">
          <a:xfrm>
            <a:off x="-239713" y="3036888"/>
            <a:ext cx="227013" cy="549275"/>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100"/>
          </a:p>
          <a:p>
            <a:pPr eaLnBrk="0" hangingPunct="0"/>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08314" y="582385"/>
            <a:ext cx="6868886" cy="5151665"/>
          </a:xfrm>
          <a:prstGeom prst="rect">
            <a:avLst/>
          </a:prstGeom>
          <a:noFill/>
          <a:ln w="9525">
            <a:noFill/>
            <a:miter lim="800000"/>
            <a:headEnd/>
            <a:tailEnd/>
          </a:ln>
        </p:spPr>
      </p:pic>
      <p:sp>
        <p:nvSpPr>
          <p:cNvPr id="4" name="Rectangle 3"/>
          <p:cNvSpPr/>
          <p:nvPr/>
        </p:nvSpPr>
        <p:spPr>
          <a:xfrm>
            <a:off x="1110343" y="5853614"/>
            <a:ext cx="6890658" cy="923330"/>
          </a:xfrm>
          <a:prstGeom prst="rect">
            <a:avLst/>
          </a:prstGeom>
        </p:spPr>
        <p:txBody>
          <a:bodyPr wrap="square">
            <a:spAutoFit/>
          </a:bodyPr>
          <a:lstStyle/>
          <a:p>
            <a:r>
              <a:rPr lang="en-US" dirty="0"/>
              <a:t>Iceberg with the submerged portion visible. From Geo Swan used under the licensed under the Creative Commons Attribution 2.0 Generic license.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636422D8-C0F9-4562-A685-CDD6FDF45D69}" type="slidenum">
              <a:rPr lang="en-US" smtClean="0"/>
              <a:pPr/>
              <a:t>45</a:t>
            </a:fld>
            <a:endParaRPr lang="en-US"/>
          </a:p>
        </p:txBody>
      </p:sp>
      <p:sp>
        <p:nvSpPr>
          <p:cNvPr id="53251" name="Rectangle 2"/>
          <p:cNvSpPr>
            <a:spLocks noGrp="1" noChangeArrowheads="1"/>
          </p:cNvSpPr>
          <p:nvPr>
            <p:ph type="title"/>
          </p:nvPr>
        </p:nvSpPr>
        <p:spPr/>
        <p:txBody>
          <a:bodyPr/>
          <a:lstStyle/>
          <a:p>
            <a:pPr eaLnBrk="1" hangingPunct="1"/>
            <a:r>
              <a:rPr lang="en-US"/>
              <a:t>Question 123.5.4</a:t>
            </a:r>
          </a:p>
        </p:txBody>
      </p:sp>
      <p:sp>
        <p:nvSpPr>
          <p:cNvPr id="53252" name="Rectangle 3"/>
          <p:cNvSpPr>
            <a:spLocks noGrp="1" noChangeArrowheads="1"/>
          </p:cNvSpPr>
          <p:nvPr>
            <p:ph type="body" idx="1"/>
          </p:nvPr>
        </p:nvSpPr>
        <p:spPr>
          <a:xfrm>
            <a:off x="182563" y="1439863"/>
            <a:ext cx="3556000" cy="4525962"/>
          </a:xfrm>
        </p:spPr>
        <p:txBody>
          <a:bodyPr/>
          <a:lstStyle/>
          <a:p>
            <a:pPr eaLnBrk="1" hangingPunct="1"/>
            <a:r>
              <a:rPr lang="en-US" sz="2800"/>
              <a:t>Two cups are filled to the same level with water. One of the two cups has ice cubes floating in it. When the ice cubes melt, in which cup is the level of the water higher?</a:t>
            </a:r>
          </a:p>
        </p:txBody>
      </p:sp>
      <p:grpSp>
        <p:nvGrpSpPr>
          <p:cNvPr id="53253" name="Group 4"/>
          <p:cNvGrpSpPr>
            <a:grpSpLocks/>
          </p:cNvGrpSpPr>
          <p:nvPr/>
        </p:nvGrpSpPr>
        <p:grpSpPr bwMode="auto">
          <a:xfrm>
            <a:off x="5178425" y="2957513"/>
            <a:ext cx="1477963" cy="1843087"/>
            <a:chOff x="3262" y="1863"/>
            <a:chExt cx="931" cy="1161"/>
          </a:xfrm>
        </p:grpSpPr>
        <p:grpSp>
          <p:nvGrpSpPr>
            <p:cNvPr id="53268" name="Group 5"/>
            <p:cNvGrpSpPr>
              <a:grpSpLocks/>
            </p:cNvGrpSpPr>
            <p:nvPr/>
          </p:nvGrpSpPr>
          <p:grpSpPr bwMode="auto">
            <a:xfrm>
              <a:off x="3262" y="1863"/>
              <a:ext cx="931" cy="1161"/>
              <a:chOff x="3733" y="1510"/>
              <a:chExt cx="1416" cy="1628"/>
            </a:xfrm>
          </p:grpSpPr>
          <p:grpSp>
            <p:nvGrpSpPr>
              <p:cNvPr id="53272" name="Group 6"/>
              <p:cNvGrpSpPr>
                <a:grpSpLocks/>
              </p:cNvGrpSpPr>
              <p:nvPr/>
            </p:nvGrpSpPr>
            <p:grpSpPr bwMode="auto">
              <a:xfrm>
                <a:off x="3733" y="1514"/>
                <a:ext cx="1416" cy="1624"/>
                <a:chOff x="3596" y="1780"/>
                <a:chExt cx="1416" cy="1624"/>
              </a:xfrm>
            </p:grpSpPr>
            <p:sp>
              <p:nvSpPr>
                <p:cNvPr id="53277"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78"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73"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74"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75"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76"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9" name="AutoShape 13"/>
            <p:cNvSpPr>
              <a:spLocks noChangeArrowheads="1"/>
            </p:cNvSpPr>
            <p:nvPr/>
          </p:nvSpPr>
          <p:spPr bwMode="auto">
            <a:xfrm rot="-1306696">
              <a:off x="3492" y="1929"/>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0" name="AutoShape 14"/>
            <p:cNvSpPr>
              <a:spLocks noChangeArrowheads="1"/>
            </p:cNvSpPr>
            <p:nvPr/>
          </p:nvSpPr>
          <p:spPr bwMode="auto">
            <a:xfrm>
              <a:off x="3625" y="1943"/>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1" name="Text Box 15"/>
            <p:cNvSpPr txBox="1">
              <a:spLocks noChangeArrowheads="1"/>
            </p:cNvSpPr>
            <p:nvPr/>
          </p:nvSpPr>
          <p:spPr bwMode="auto">
            <a:xfrm>
              <a:off x="3590" y="2537"/>
              <a:ext cx="212" cy="231"/>
            </a:xfrm>
            <a:prstGeom prst="rect">
              <a:avLst/>
            </a:prstGeom>
            <a:noFill/>
            <a:ln w="9525">
              <a:noFill/>
              <a:miter lim="800000"/>
              <a:headEnd/>
              <a:tailEnd/>
            </a:ln>
          </p:spPr>
          <p:txBody>
            <a:bodyPr wrap="none">
              <a:spAutoFit/>
            </a:bodyPr>
            <a:lstStyle/>
            <a:p>
              <a:r>
                <a:rPr lang="en-US"/>
                <a:t>A</a:t>
              </a:r>
            </a:p>
          </p:txBody>
        </p:sp>
      </p:grpSp>
      <p:grpSp>
        <p:nvGrpSpPr>
          <p:cNvPr id="53254" name="Group 16"/>
          <p:cNvGrpSpPr>
            <a:grpSpLocks/>
          </p:cNvGrpSpPr>
          <p:nvPr/>
        </p:nvGrpSpPr>
        <p:grpSpPr bwMode="auto">
          <a:xfrm>
            <a:off x="7116763" y="2957513"/>
            <a:ext cx="1477962" cy="1843087"/>
            <a:chOff x="4483" y="1840"/>
            <a:chExt cx="931" cy="1161"/>
          </a:xfrm>
        </p:grpSpPr>
        <p:grpSp>
          <p:nvGrpSpPr>
            <p:cNvPr id="53259" name="Group 17"/>
            <p:cNvGrpSpPr>
              <a:grpSpLocks/>
            </p:cNvGrpSpPr>
            <p:nvPr/>
          </p:nvGrpSpPr>
          <p:grpSpPr bwMode="auto">
            <a:xfrm>
              <a:off x="4483" y="1840"/>
              <a:ext cx="931" cy="1161"/>
              <a:chOff x="3733" y="1510"/>
              <a:chExt cx="1416" cy="1628"/>
            </a:xfrm>
          </p:grpSpPr>
          <p:grpSp>
            <p:nvGrpSpPr>
              <p:cNvPr id="53261" name="Group 18"/>
              <p:cNvGrpSpPr>
                <a:grpSpLocks/>
              </p:cNvGrpSpPr>
              <p:nvPr/>
            </p:nvGrpSpPr>
            <p:grpSpPr bwMode="auto">
              <a:xfrm>
                <a:off x="3733" y="1514"/>
                <a:ext cx="1416" cy="1624"/>
                <a:chOff x="3596" y="1780"/>
                <a:chExt cx="1416" cy="1624"/>
              </a:xfrm>
            </p:grpSpPr>
            <p:sp>
              <p:nvSpPr>
                <p:cNvPr id="53266" name="Freeform 19"/>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67" name="Freeform 20"/>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62" name="AutoShape 21"/>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63" name="Rectangle 22"/>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64" name="Freeform 23"/>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65" name="Freeform 24"/>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0" name="Text Box 25"/>
            <p:cNvSpPr txBox="1">
              <a:spLocks noChangeArrowheads="1"/>
            </p:cNvSpPr>
            <p:nvPr/>
          </p:nvSpPr>
          <p:spPr bwMode="auto">
            <a:xfrm>
              <a:off x="4793" y="2486"/>
              <a:ext cx="212" cy="231"/>
            </a:xfrm>
            <a:prstGeom prst="rect">
              <a:avLst/>
            </a:prstGeom>
            <a:noFill/>
            <a:ln w="9525">
              <a:noFill/>
              <a:miter lim="800000"/>
              <a:headEnd/>
              <a:tailEnd/>
            </a:ln>
          </p:spPr>
          <p:txBody>
            <a:bodyPr wrap="none">
              <a:spAutoFit/>
            </a:bodyPr>
            <a:lstStyle/>
            <a:p>
              <a:r>
                <a:rPr lang="en-US"/>
                <a:t>B</a:t>
              </a:r>
            </a:p>
          </p:txBody>
        </p:sp>
      </p:grpSp>
      <p:sp>
        <p:nvSpPr>
          <p:cNvPr id="53255" name="Line 26"/>
          <p:cNvSpPr>
            <a:spLocks noChangeShapeType="1"/>
          </p:cNvSpPr>
          <p:nvPr/>
        </p:nvSpPr>
        <p:spPr bwMode="auto">
          <a:xfrm>
            <a:off x="6662738" y="3279775"/>
            <a:ext cx="420687" cy="0"/>
          </a:xfrm>
          <a:prstGeom prst="line">
            <a:avLst/>
          </a:prstGeom>
          <a:noFill/>
          <a:ln w="9525">
            <a:solidFill>
              <a:schemeClr val="tx1"/>
            </a:solidFill>
            <a:round/>
            <a:headEnd/>
            <a:tailEnd/>
          </a:ln>
        </p:spPr>
        <p:txBody>
          <a:bodyPr/>
          <a:lstStyle/>
          <a:p>
            <a:endParaRPr lang="en-US"/>
          </a:p>
        </p:txBody>
      </p:sp>
      <p:sp>
        <p:nvSpPr>
          <p:cNvPr id="53256" name="Line 27"/>
          <p:cNvSpPr>
            <a:spLocks noChangeShapeType="1"/>
          </p:cNvSpPr>
          <p:nvPr/>
        </p:nvSpPr>
        <p:spPr bwMode="auto">
          <a:xfrm>
            <a:off x="6656388" y="4752975"/>
            <a:ext cx="420687" cy="0"/>
          </a:xfrm>
          <a:prstGeom prst="line">
            <a:avLst/>
          </a:prstGeom>
          <a:noFill/>
          <a:ln w="9525">
            <a:solidFill>
              <a:schemeClr val="tx1"/>
            </a:solidFill>
            <a:round/>
            <a:headEnd/>
            <a:tailEnd/>
          </a:ln>
        </p:spPr>
        <p:txBody>
          <a:bodyPr/>
          <a:lstStyle/>
          <a:p>
            <a:endParaRPr lang="en-US"/>
          </a:p>
        </p:txBody>
      </p:sp>
      <p:sp>
        <p:nvSpPr>
          <p:cNvPr id="53257" name="Line 28"/>
          <p:cNvSpPr>
            <a:spLocks noChangeShapeType="1"/>
          </p:cNvSpPr>
          <p:nvPr/>
        </p:nvSpPr>
        <p:spPr bwMode="auto">
          <a:xfrm>
            <a:off x="6878638" y="3265488"/>
            <a:ext cx="0" cy="1481137"/>
          </a:xfrm>
          <a:prstGeom prst="line">
            <a:avLst/>
          </a:prstGeom>
          <a:noFill/>
          <a:ln w="9525">
            <a:solidFill>
              <a:schemeClr val="tx1"/>
            </a:solidFill>
            <a:round/>
            <a:headEnd type="triangle" w="med" len="med"/>
            <a:tailEnd type="triangle" w="med" len="med"/>
          </a:ln>
        </p:spPr>
        <p:txBody>
          <a:bodyPr/>
          <a:lstStyle/>
          <a:p>
            <a:endParaRPr lang="en-US"/>
          </a:p>
        </p:txBody>
      </p:sp>
      <p:sp>
        <p:nvSpPr>
          <p:cNvPr id="53258" name="Text Box 29"/>
          <p:cNvSpPr txBox="1">
            <a:spLocks noChangeArrowheads="1"/>
          </p:cNvSpPr>
          <p:nvPr/>
        </p:nvSpPr>
        <p:spPr bwMode="auto">
          <a:xfrm>
            <a:off x="6731000" y="3781425"/>
            <a:ext cx="311150" cy="366713"/>
          </a:xfrm>
          <a:prstGeom prst="rect">
            <a:avLst/>
          </a:prstGeom>
          <a:solidFill>
            <a:schemeClr val="bg1"/>
          </a:solidFill>
          <a:ln w="9525">
            <a:noFill/>
            <a:miter lim="800000"/>
            <a:headEnd/>
            <a:tailEnd/>
          </a:ln>
        </p:spPr>
        <p:txBody>
          <a:bodyPr wrap="none">
            <a:spAutoFit/>
          </a:bodyPr>
          <a:lstStyle/>
          <a:p>
            <a:r>
              <a:rPr lang="en-US"/>
              <a:t>h</a:t>
            </a:r>
          </a:p>
        </p:txBody>
      </p:sp>
    </p:spTree>
    <p:extLst>
      <p:ext uri="{BB962C8B-B14F-4D97-AF65-F5344CB8AC3E}">
        <p14:creationId xmlns:p14="http://schemas.microsoft.com/office/powerpoint/2010/main" val="261623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53359846-9639-45BB-9D99-7DB5DB95104F}" type="slidenum">
              <a:rPr lang="en-US" smtClean="0"/>
              <a:pPr/>
              <a:t>46</a:t>
            </a:fld>
            <a:endParaRPr lang="en-US"/>
          </a:p>
        </p:txBody>
      </p:sp>
      <p:sp>
        <p:nvSpPr>
          <p:cNvPr id="54275" name="Rectangle 2"/>
          <p:cNvSpPr>
            <a:spLocks noGrp="1" noChangeArrowheads="1"/>
          </p:cNvSpPr>
          <p:nvPr>
            <p:ph type="title"/>
          </p:nvPr>
        </p:nvSpPr>
        <p:spPr/>
        <p:txBody>
          <a:bodyPr/>
          <a:lstStyle/>
          <a:p>
            <a:pPr eaLnBrk="1" hangingPunct="1"/>
            <a:r>
              <a:rPr lang="en-US"/>
              <a:t>Question 123.5.5</a:t>
            </a:r>
          </a:p>
        </p:txBody>
      </p:sp>
      <p:sp>
        <p:nvSpPr>
          <p:cNvPr id="54276" name="Rectangle 3"/>
          <p:cNvSpPr>
            <a:spLocks noGrp="1" noChangeArrowheads="1"/>
          </p:cNvSpPr>
          <p:nvPr>
            <p:ph type="body" idx="1"/>
          </p:nvPr>
        </p:nvSpPr>
        <p:spPr>
          <a:xfrm>
            <a:off x="457200" y="1600200"/>
            <a:ext cx="4876800" cy="1738313"/>
          </a:xfrm>
        </p:spPr>
        <p:txBody>
          <a:bodyPr/>
          <a:lstStyle/>
          <a:p>
            <a:pPr eaLnBrk="1" hangingPunct="1"/>
            <a:r>
              <a:rPr lang="en-US" sz="2400"/>
              <a:t>When a ball is floating on the surface of a pool, how does the force needed to push it under change with depth? </a:t>
            </a:r>
          </a:p>
        </p:txBody>
      </p:sp>
      <p:sp>
        <p:nvSpPr>
          <p:cNvPr id="54277" name="Freeform 4"/>
          <p:cNvSpPr>
            <a:spLocks/>
          </p:cNvSpPr>
          <p:nvPr/>
        </p:nvSpPr>
        <p:spPr bwMode="auto">
          <a:xfrm>
            <a:off x="6465888" y="4699000"/>
            <a:ext cx="2058987" cy="144463"/>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4278" name="Freeform 5"/>
          <p:cNvSpPr>
            <a:spLocks/>
          </p:cNvSpPr>
          <p:nvPr/>
        </p:nvSpPr>
        <p:spPr bwMode="auto">
          <a:xfrm>
            <a:off x="6284913" y="4703763"/>
            <a:ext cx="2263775" cy="158750"/>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4279" name="Group 6"/>
          <p:cNvGrpSpPr>
            <a:grpSpLocks/>
          </p:cNvGrpSpPr>
          <p:nvPr/>
        </p:nvGrpSpPr>
        <p:grpSpPr bwMode="auto">
          <a:xfrm rot="1590330">
            <a:off x="6704013" y="3684588"/>
            <a:ext cx="1393825" cy="1365250"/>
            <a:chOff x="2213" y="2234"/>
            <a:chExt cx="878" cy="860"/>
          </a:xfrm>
        </p:grpSpPr>
        <p:sp>
          <p:nvSpPr>
            <p:cNvPr id="54313" name="Oval 7"/>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4314" name="Arc 8"/>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5" name="Arc 9"/>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4316" name="Arc 10"/>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7" name="Arc 11"/>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4280" name="Rectangle 12"/>
          <p:cNvSpPr>
            <a:spLocks noChangeArrowheads="1"/>
          </p:cNvSpPr>
          <p:nvPr/>
        </p:nvSpPr>
        <p:spPr bwMode="auto">
          <a:xfrm>
            <a:off x="6299200" y="4833938"/>
            <a:ext cx="2220913" cy="1771650"/>
          </a:xfrm>
          <a:prstGeom prst="rect">
            <a:avLst/>
          </a:prstGeom>
          <a:solidFill>
            <a:schemeClr val="accent1">
              <a:alpha val="61176"/>
            </a:schemeClr>
          </a:solidFill>
          <a:ln w="9525">
            <a:noFill/>
            <a:miter lim="800000"/>
            <a:headEnd/>
            <a:tailEnd/>
          </a:ln>
        </p:spPr>
        <p:txBody>
          <a:bodyPr wrap="none" anchor="ctr"/>
          <a:lstStyle/>
          <a:p>
            <a:endParaRPr lang="en-US"/>
          </a:p>
        </p:txBody>
      </p:sp>
      <p:sp>
        <p:nvSpPr>
          <p:cNvPr id="54281" name="Oval 13"/>
          <p:cNvSpPr>
            <a:spLocks noChangeArrowheads="1"/>
          </p:cNvSpPr>
          <p:nvPr/>
        </p:nvSpPr>
        <p:spPr bwMode="auto">
          <a:xfrm>
            <a:off x="7402513" y="43640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54282" name="Line 14"/>
          <p:cNvSpPr>
            <a:spLocks noChangeShapeType="1"/>
          </p:cNvSpPr>
          <p:nvPr/>
        </p:nvSpPr>
        <p:spPr bwMode="auto">
          <a:xfrm>
            <a:off x="7450138" y="4437063"/>
            <a:ext cx="1587" cy="376237"/>
          </a:xfrm>
          <a:prstGeom prst="line">
            <a:avLst/>
          </a:prstGeom>
          <a:noFill/>
          <a:ln w="25400">
            <a:solidFill>
              <a:srgbClr val="3366FF"/>
            </a:solidFill>
            <a:round/>
            <a:headEnd/>
            <a:tailEnd type="triangle" w="med" len="med"/>
          </a:ln>
        </p:spPr>
        <p:txBody>
          <a:bodyPr/>
          <a:lstStyle/>
          <a:p>
            <a:endParaRPr lang="en-US"/>
          </a:p>
        </p:txBody>
      </p:sp>
      <p:sp>
        <p:nvSpPr>
          <p:cNvPr id="54283" name="Text Box 15"/>
          <p:cNvSpPr txBox="1">
            <a:spLocks noChangeArrowheads="1"/>
          </p:cNvSpPr>
          <p:nvPr/>
        </p:nvSpPr>
        <p:spPr bwMode="auto">
          <a:xfrm>
            <a:off x="7494588" y="4530725"/>
            <a:ext cx="407987" cy="366713"/>
          </a:xfrm>
          <a:prstGeom prst="rect">
            <a:avLst/>
          </a:prstGeom>
          <a:noFill/>
          <a:ln w="9525">
            <a:noFill/>
            <a:miter lim="800000"/>
            <a:headEnd/>
            <a:tailEnd/>
          </a:ln>
        </p:spPr>
        <p:txBody>
          <a:bodyPr>
            <a:spAutoFit/>
          </a:bodyPr>
          <a:lstStyle/>
          <a:p>
            <a:r>
              <a:rPr lang="en-US" b="1"/>
              <a:t>F</a:t>
            </a:r>
            <a:r>
              <a:rPr lang="en-US" i="1" baseline="-25000"/>
              <a:t>g</a:t>
            </a:r>
          </a:p>
        </p:txBody>
      </p:sp>
      <p:sp>
        <p:nvSpPr>
          <p:cNvPr id="54284" name="Text Box 16"/>
          <p:cNvSpPr txBox="1">
            <a:spLocks noChangeArrowheads="1"/>
          </p:cNvSpPr>
          <p:nvPr/>
        </p:nvSpPr>
        <p:spPr bwMode="auto">
          <a:xfrm>
            <a:off x="7488238" y="3908425"/>
            <a:ext cx="407987" cy="366713"/>
          </a:xfrm>
          <a:prstGeom prst="rect">
            <a:avLst/>
          </a:prstGeom>
          <a:noFill/>
          <a:ln w="9525">
            <a:noFill/>
            <a:miter lim="800000"/>
            <a:headEnd/>
            <a:tailEnd/>
          </a:ln>
        </p:spPr>
        <p:txBody>
          <a:bodyPr>
            <a:spAutoFit/>
          </a:bodyPr>
          <a:lstStyle/>
          <a:p>
            <a:r>
              <a:rPr lang="en-US" b="1"/>
              <a:t>B</a:t>
            </a:r>
            <a:endParaRPr lang="en-US" b="1" baseline="-25000"/>
          </a:p>
        </p:txBody>
      </p:sp>
      <p:sp>
        <p:nvSpPr>
          <p:cNvPr id="54285" name="Line 17"/>
          <p:cNvSpPr>
            <a:spLocks noChangeShapeType="1"/>
          </p:cNvSpPr>
          <p:nvPr/>
        </p:nvSpPr>
        <p:spPr bwMode="auto">
          <a:xfrm flipH="1" flipV="1">
            <a:off x="7442200" y="4017963"/>
            <a:ext cx="7938" cy="376237"/>
          </a:xfrm>
          <a:prstGeom prst="line">
            <a:avLst/>
          </a:prstGeom>
          <a:noFill/>
          <a:ln w="25400">
            <a:solidFill>
              <a:srgbClr val="3366FF"/>
            </a:solidFill>
            <a:round/>
            <a:headEnd/>
            <a:tailEnd type="triangle" w="med" len="med"/>
          </a:ln>
        </p:spPr>
        <p:txBody>
          <a:bodyPr/>
          <a:lstStyle/>
          <a:p>
            <a:endParaRPr lang="en-US"/>
          </a:p>
        </p:txBody>
      </p:sp>
      <p:sp>
        <p:nvSpPr>
          <p:cNvPr id="54286" name="Line 18"/>
          <p:cNvSpPr>
            <a:spLocks noChangeShapeType="1"/>
          </p:cNvSpPr>
          <p:nvPr/>
        </p:nvSpPr>
        <p:spPr bwMode="auto">
          <a:xfrm flipH="1">
            <a:off x="6678613" y="5083175"/>
            <a:ext cx="647700" cy="0"/>
          </a:xfrm>
          <a:prstGeom prst="line">
            <a:avLst/>
          </a:prstGeom>
          <a:noFill/>
          <a:ln w="9525">
            <a:solidFill>
              <a:schemeClr val="tx1"/>
            </a:solidFill>
            <a:round/>
            <a:headEnd/>
            <a:tailEnd/>
          </a:ln>
        </p:spPr>
        <p:txBody>
          <a:bodyPr/>
          <a:lstStyle/>
          <a:p>
            <a:endParaRPr lang="en-US"/>
          </a:p>
        </p:txBody>
      </p:sp>
      <p:sp>
        <p:nvSpPr>
          <p:cNvPr id="54287" name="Line 19"/>
          <p:cNvSpPr>
            <a:spLocks noChangeShapeType="1"/>
          </p:cNvSpPr>
          <p:nvPr/>
        </p:nvSpPr>
        <p:spPr bwMode="auto">
          <a:xfrm>
            <a:off x="6734175" y="4811713"/>
            <a:ext cx="0" cy="279400"/>
          </a:xfrm>
          <a:prstGeom prst="line">
            <a:avLst/>
          </a:prstGeom>
          <a:noFill/>
          <a:ln w="9525">
            <a:solidFill>
              <a:schemeClr val="tx1"/>
            </a:solidFill>
            <a:round/>
            <a:headEnd type="triangle" w="med" len="med"/>
            <a:tailEnd type="triangle" w="med" len="med"/>
          </a:ln>
        </p:spPr>
        <p:txBody>
          <a:bodyPr/>
          <a:lstStyle/>
          <a:p>
            <a:endParaRPr lang="en-US"/>
          </a:p>
        </p:txBody>
      </p:sp>
      <p:sp>
        <p:nvSpPr>
          <p:cNvPr id="54288" name="Text Box 20"/>
          <p:cNvSpPr txBox="1">
            <a:spLocks noChangeArrowheads="1"/>
          </p:cNvSpPr>
          <p:nvPr/>
        </p:nvSpPr>
        <p:spPr bwMode="auto">
          <a:xfrm>
            <a:off x="6340475" y="4837113"/>
            <a:ext cx="282575" cy="304800"/>
          </a:xfrm>
          <a:prstGeom prst="rect">
            <a:avLst/>
          </a:prstGeom>
          <a:noFill/>
          <a:ln w="9525">
            <a:noFill/>
            <a:miter lim="800000"/>
            <a:headEnd/>
            <a:tailEnd/>
          </a:ln>
        </p:spPr>
        <p:txBody>
          <a:bodyPr wrap="none">
            <a:spAutoFit/>
          </a:bodyPr>
          <a:lstStyle/>
          <a:p>
            <a:r>
              <a:rPr lang="en-US" sz="1400" i="1"/>
              <a:t>h</a:t>
            </a:r>
          </a:p>
        </p:txBody>
      </p:sp>
      <p:sp>
        <p:nvSpPr>
          <p:cNvPr id="54289" name="Line 21"/>
          <p:cNvSpPr>
            <a:spLocks noChangeShapeType="1"/>
          </p:cNvSpPr>
          <p:nvPr/>
        </p:nvSpPr>
        <p:spPr bwMode="auto">
          <a:xfrm flipH="1">
            <a:off x="6659563" y="4816475"/>
            <a:ext cx="182562" cy="0"/>
          </a:xfrm>
          <a:prstGeom prst="line">
            <a:avLst/>
          </a:prstGeom>
          <a:noFill/>
          <a:ln w="9525">
            <a:solidFill>
              <a:schemeClr val="tx1"/>
            </a:solidFill>
            <a:round/>
            <a:headEnd/>
            <a:tailEnd/>
          </a:ln>
        </p:spPr>
        <p:txBody>
          <a:bodyPr/>
          <a:lstStyle/>
          <a:p>
            <a:endParaRPr lang="en-US"/>
          </a:p>
        </p:txBody>
      </p:sp>
      <p:sp>
        <p:nvSpPr>
          <p:cNvPr id="54290" name="Line 22"/>
          <p:cNvSpPr>
            <a:spLocks noChangeShapeType="1"/>
          </p:cNvSpPr>
          <p:nvPr/>
        </p:nvSpPr>
        <p:spPr bwMode="auto">
          <a:xfrm>
            <a:off x="3235325" y="3698875"/>
            <a:ext cx="0" cy="973138"/>
          </a:xfrm>
          <a:prstGeom prst="line">
            <a:avLst/>
          </a:prstGeom>
          <a:noFill/>
          <a:ln w="9525">
            <a:solidFill>
              <a:schemeClr val="tx1"/>
            </a:solidFill>
            <a:round/>
            <a:headEnd/>
            <a:tailEnd/>
          </a:ln>
        </p:spPr>
        <p:txBody>
          <a:bodyPr/>
          <a:lstStyle/>
          <a:p>
            <a:endParaRPr lang="en-US"/>
          </a:p>
        </p:txBody>
      </p:sp>
      <p:sp>
        <p:nvSpPr>
          <p:cNvPr id="54291" name="Line 23"/>
          <p:cNvSpPr>
            <a:spLocks noChangeShapeType="1"/>
          </p:cNvSpPr>
          <p:nvPr/>
        </p:nvSpPr>
        <p:spPr bwMode="auto">
          <a:xfrm>
            <a:off x="3033713" y="4564063"/>
            <a:ext cx="2584450" cy="0"/>
          </a:xfrm>
          <a:prstGeom prst="line">
            <a:avLst/>
          </a:prstGeom>
          <a:noFill/>
          <a:ln w="9525">
            <a:solidFill>
              <a:schemeClr val="tx1"/>
            </a:solidFill>
            <a:round/>
            <a:headEnd/>
            <a:tailEnd/>
          </a:ln>
        </p:spPr>
        <p:txBody>
          <a:bodyPr/>
          <a:lstStyle/>
          <a:p>
            <a:endParaRPr lang="en-US"/>
          </a:p>
        </p:txBody>
      </p:sp>
      <p:sp>
        <p:nvSpPr>
          <p:cNvPr id="54292" name="Text Box 24"/>
          <p:cNvSpPr txBox="1">
            <a:spLocks noChangeArrowheads="1"/>
          </p:cNvSpPr>
          <p:nvPr/>
        </p:nvSpPr>
        <p:spPr bwMode="auto">
          <a:xfrm>
            <a:off x="5091113" y="4686300"/>
            <a:ext cx="311150" cy="366713"/>
          </a:xfrm>
          <a:prstGeom prst="rect">
            <a:avLst/>
          </a:prstGeom>
          <a:noFill/>
          <a:ln w="9525">
            <a:noFill/>
            <a:miter lim="800000"/>
            <a:headEnd/>
            <a:tailEnd/>
          </a:ln>
        </p:spPr>
        <p:txBody>
          <a:bodyPr wrap="none">
            <a:spAutoFit/>
          </a:bodyPr>
          <a:lstStyle/>
          <a:p>
            <a:r>
              <a:rPr lang="en-US"/>
              <a:t>h</a:t>
            </a:r>
          </a:p>
        </p:txBody>
      </p:sp>
      <p:sp>
        <p:nvSpPr>
          <p:cNvPr id="54293" name="Line 25"/>
          <p:cNvSpPr>
            <a:spLocks noChangeShapeType="1"/>
          </p:cNvSpPr>
          <p:nvPr/>
        </p:nvSpPr>
        <p:spPr bwMode="auto">
          <a:xfrm>
            <a:off x="3194050" y="4367213"/>
            <a:ext cx="69850" cy="0"/>
          </a:xfrm>
          <a:prstGeom prst="line">
            <a:avLst/>
          </a:prstGeom>
          <a:noFill/>
          <a:ln w="9525">
            <a:solidFill>
              <a:schemeClr val="tx1"/>
            </a:solidFill>
            <a:round/>
            <a:headEnd/>
            <a:tailEnd/>
          </a:ln>
        </p:spPr>
        <p:txBody>
          <a:bodyPr/>
          <a:lstStyle/>
          <a:p>
            <a:endParaRPr lang="en-US"/>
          </a:p>
        </p:txBody>
      </p:sp>
      <p:sp>
        <p:nvSpPr>
          <p:cNvPr id="54294" name="Line 26"/>
          <p:cNvSpPr>
            <a:spLocks noChangeShapeType="1"/>
          </p:cNvSpPr>
          <p:nvPr/>
        </p:nvSpPr>
        <p:spPr bwMode="auto">
          <a:xfrm>
            <a:off x="4008438" y="4052888"/>
            <a:ext cx="1387475" cy="0"/>
          </a:xfrm>
          <a:prstGeom prst="line">
            <a:avLst/>
          </a:prstGeom>
          <a:noFill/>
          <a:ln w="9525">
            <a:solidFill>
              <a:schemeClr val="tx1"/>
            </a:solidFill>
            <a:round/>
            <a:headEnd/>
            <a:tailEnd/>
          </a:ln>
        </p:spPr>
        <p:txBody>
          <a:bodyPr/>
          <a:lstStyle/>
          <a:p>
            <a:endParaRPr lang="en-US"/>
          </a:p>
        </p:txBody>
      </p:sp>
      <p:sp>
        <p:nvSpPr>
          <p:cNvPr id="54295" name="Text Box 27"/>
          <p:cNvSpPr txBox="1">
            <a:spLocks noChangeArrowheads="1"/>
          </p:cNvSpPr>
          <p:nvPr/>
        </p:nvSpPr>
        <p:spPr bwMode="auto">
          <a:xfrm>
            <a:off x="2963863" y="3516313"/>
            <a:ext cx="323850" cy="366712"/>
          </a:xfrm>
          <a:prstGeom prst="rect">
            <a:avLst/>
          </a:prstGeom>
          <a:noFill/>
          <a:ln w="9525">
            <a:noFill/>
            <a:miter lim="800000"/>
            <a:headEnd/>
            <a:tailEnd/>
          </a:ln>
        </p:spPr>
        <p:txBody>
          <a:bodyPr wrap="none">
            <a:spAutoFit/>
          </a:bodyPr>
          <a:lstStyle/>
          <a:p>
            <a:r>
              <a:rPr lang="en-US"/>
              <a:t>F</a:t>
            </a:r>
          </a:p>
        </p:txBody>
      </p:sp>
      <p:grpSp>
        <p:nvGrpSpPr>
          <p:cNvPr id="54296" name="Group 28"/>
          <p:cNvGrpSpPr>
            <a:grpSpLocks/>
          </p:cNvGrpSpPr>
          <p:nvPr/>
        </p:nvGrpSpPr>
        <p:grpSpPr bwMode="auto">
          <a:xfrm>
            <a:off x="3228975" y="4049713"/>
            <a:ext cx="769938" cy="322262"/>
            <a:chOff x="562" y="2038"/>
            <a:chExt cx="1513" cy="719"/>
          </a:xfrm>
        </p:grpSpPr>
        <p:sp>
          <p:nvSpPr>
            <p:cNvPr id="54311" name="Freeform 29"/>
            <p:cNvSpPr>
              <a:spLocks/>
            </p:cNvSpPr>
            <p:nvPr/>
          </p:nvSpPr>
          <p:spPr bwMode="auto">
            <a:xfrm>
              <a:off x="1252" y="2038"/>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sp>
          <p:nvSpPr>
            <p:cNvPr id="54312" name="Freeform 30"/>
            <p:cNvSpPr>
              <a:spLocks/>
            </p:cNvSpPr>
            <p:nvPr/>
          </p:nvSpPr>
          <p:spPr bwMode="auto">
            <a:xfrm flipH="1" flipV="1">
              <a:off x="562" y="2354"/>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grpSp>
      <p:sp>
        <p:nvSpPr>
          <p:cNvPr id="54297" name="Line 31"/>
          <p:cNvSpPr>
            <a:spLocks noChangeShapeType="1"/>
          </p:cNvSpPr>
          <p:nvPr/>
        </p:nvSpPr>
        <p:spPr bwMode="auto">
          <a:xfrm>
            <a:off x="542925" y="3765550"/>
            <a:ext cx="0" cy="973138"/>
          </a:xfrm>
          <a:prstGeom prst="line">
            <a:avLst/>
          </a:prstGeom>
          <a:noFill/>
          <a:ln w="9525">
            <a:solidFill>
              <a:schemeClr val="tx1"/>
            </a:solidFill>
            <a:round/>
            <a:headEnd/>
            <a:tailEnd/>
          </a:ln>
        </p:spPr>
        <p:txBody>
          <a:bodyPr/>
          <a:lstStyle/>
          <a:p>
            <a:endParaRPr lang="en-US"/>
          </a:p>
        </p:txBody>
      </p:sp>
      <p:sp>
        <p:nvSpPr>
          <p:cNvPr id="54298" name="Line 32"/>
          <p:cNvSpPr>
            <a:spLocks noChangeShapeType="1"/>
          </p:cNvSpPr>
          <p:nvPr/>
        </p:nvSpPr>
        <p:spPr bwMode="auto">
          <a:xfrm>
            <a:off x="341313" y="4630738"/>
            <a:ext cx="2584450" cy="0"/>
          </a:xfrm>
          <a:prstGeom prst="line">
            <a:avLst/>
          </a:prstGeom>
          <a:noFill/>
          <a:ln w="9525">
            <a:solidFill>
              <a:schemeClr val="tx1"/>
            </a:solidFill>
            <a:round/>
            <a:headEnd/>
            <a:tailEnd/>
          </a:ln>
        </p:spPr>
        <p:txBody>
          <a:bodyPr/>
          <a:lstStyle/>
          <a:p>
            <a:endParaRPr lang="en-US"/>
          </a:p>
        </p:txBody>
      </p:sp>
      <p:sp>
        <p:nvSpPr>
          <p:cNvPr id="54299" name="Text Box 33"/>
          <p:cNvSpPr txBox="1">
            <a:spLocks noChangeArrowheads="1"/>
          </p:cNvSpPr>
          <p:nvPr/>
        </p:nvSpPr>
        <p:spPr bwMode="auto">
          <a:xfrm>
            <a:off x="2398713" y="4752975"/>
            <a:ext cx="311150" cy="366713"/>
          </a:xfrm>
          <a:prstGeom prst="rect">
            <a:avLst/>
          </a:prstGeom>
          <a:noFill/>
          <a:ln w="9525">
            <a:noFill/>
            <a:miter lim="800000"/>
            <a:headEnd/>
            <a:tailEnd/>
          </a:ln>
        </p:spPr>
        <p:txBody>
          <a:bodyPr wrap="none">
            <a:spAutoFit/>
          </a:bodyPr>
          <a:lstStyle/>
          <a:p>
            <a:r>
              <a:rPr lang="en-US"/>
              <a:t>h</a:t>
            </a:r>
          </a:p>
        </p:txBody>
      </p:sp>
      <p:sp>
        <p:nvSpPr>
          <p:cNvPr id="54300" name="Line 34"/>
          <p:cNvSpPr>
            <a:spLocks noChangeShapeType="1"/>
          </p:cNvSpPr>
          <p:nvPr/>
        </p:nvSpPr>
        <p:spPr bwMode="auto">
          <a:xfrm>
            <a:off x="501650" y="4433888"/>
            <a:ext cx="69850" cy="0"/>
          </a:xfrm>
          <a:prstGeom prst="line">
            <a:avLst/>
          </a:prstGeom>
          <a:noFill/>
          <a:ln w="9525">
            <a:solidFill>
              <a:schemeClr val="tx1"/>
            </a:solidFill>
            <a:round/>
            <a:headEnd/>
            <a:tailEnd/>
          </a:ln>
        </p:spPr>
        <p:txBody>
          <a:bodyPr/>
          <a:lstStyle/>
          <a:p>
            <a:endParaRPr lang="en-US"/>
          </a:p>
        </p:txBody>
      </p:sp>
      <p:sp>
        <p:nvSpPr>
          <p:cNvPr id="54301" name="Text Box 35"/>
          <p:cNvSpPr txBox="1">
            <a:spLocks noChangeArrowheads="1"/>
          </p:cNvSpPr>
          <p:nvPr/>
        </p:nvSpPr>
        <p:spPr bwMode="auto">
          <a:xfrm>
            <a:off x="271463" y="3582988"/>
            <a:ext cx="323850" cy="366712"/>
          </a:xfrm>
          <a:prstGeom prst="rect">
            <a:avLst/>
          </a:prstGeom>
          <a:noFill/>
          <a:ln w="9525">
            <a:noFill/>
            <a:miter lim="800000"/>
            <a:headEnd/>
            <a:tailEnd/>
          </a:ln>
        </p:spPr>
        <p:txBody>
          <a:bodyPr wrap="none">
            <a:spAutoFit/>
          </a:bodyPr>
          <a:lstStyle/>
          <a:p>
            <a:r>
              <a:rPr lang="en-US"/>
              <a:t>F</a:t>
            </a:r>
          </a:p>
        </p:txBody>
      </p:sp>
      <p:sp>
        <p:nvSpPr>
          <p:cNvPr id="54302" name="Line 36"/>
          <p:cNvSpPr>
            <a:spLocks noChangeShapeType="1"/>
          </p:cNvSpPr>
          <p:nvPr/>
        </p:nvSpPr>
        <p:spPr bwMode="auto">
          <a:xfrm>
            <a:off x="1727200" y="5276850"/>
            <a:ext cx="0" cy="973138"/>
          </a:xfrm>
          <a:prstGeom prst="line">
            <a:avLst/>
          </a:prstGeom>
          <a:noFill/>
          <a:ln w="9525">
            <a:solidFill>
              <a:schemeClr val="tx1"/>
            </a:solidFill>
            <a:round/>
            <a:headEnd/>
            <a:tailEnd/>
          </a:ln>
        </p:spPr>
        <p:txBody>
          <a:bodyPr/>
          <a:lstStyle/>
          <a:p>
            <a:endParaRPr lang="en-US"/>
          </a:p>
        </p:txBody>
      </p:sp>
      <p:sp>
        <p:nvSpPr>
          <p:cNvPr id="54303" name="Line 37"/>
          <p:cNvSpPr>
            <a:spLocks noChangeShapeType="1"/>
          </p:cNvSpPr>
          <p:nvPr/>
        </p:nvSpPr>
        <p:spPr bwMode="auto">
          <a:xfrm>
            <a:off x="1525588" y="6142038"/>
            <a:ext cx="2584450" cy="0"/>
          </a:xfrm>
          <a:prstGeom prst="line">
            <a:avLst/>
          </a:prstGeom>
          <a:noFill/>
          <a:ln w="9525">
            <a:solidFill>
              <a:schemeClr val="tx1"/>
            </a:solidFill>
            <a:round/>
            <a:headEnd/>
            <a:tailEnd/>
          </a:ln>
        </p:spPr>
        <p:txBody>
          <a:bodyPr/>
          <a:lstStyle/>
          <a:p>
            <a:endParaRPr lang="en-US"/>
          </a:p>
        </p:txBody>
      </p:sp>
      <p:sp>
        <p:nvSpPr>
          <p:cNvPr id="54304" name="Text Box 38"/>
          <p:cNvSpPr txBox="1">
            <a:spLocks noChangeArrowheads="1"/>
          </p:cNvSpPr>
          <p:nvPr/>
        </p:nvSpPr>
        <p:spPr bwMode="auto">
          <a:xfrm>
            <a:off x="3582988" y="6264275"/>
            <a:ext cx="311150" cy="366713"/>
          </a:xfrm>
          <a:prstGeom prst="rect">
            <a:avLst/>
          </a:prstGeom>
          <a:noFill/>
          <a:ln w="9525">
            <a:noFill/>
            <a:miter lim="800000"/>
            <a:headEnd/>
            <a:tailEnd/>
          </a:ln>
        </p:spPr>
        <p:txBody>
          <a:bodyPr wrap="none">
            <a:spAutoFit/>
          </a:bodyPr>
          <a:lstStyle/>
          <a:p>
            <a:r>
              <a:rPr lang="en-US"/>
              <a:t>h</a:t>
            </a:r>
          </a:p>
        </p:txBody>
      </p:sp>
      <p:sp>
        <p:nvSpPr>
          <p:cNvPr id="54305" name="Line 39"/>
          <p:cNvSpPr>
            <a:spLocks noChangeShapeType="1"/>
          </p:cNvSpPr>
          <p:nvPr/>
        </p:nvSpPr>
        <p:spPr bwMode="auto">
          <a:xfrm>
            <a:off x="1685925" y="5945188"/>
            <a:ext cx="2159000" cy="0"/>
          </a:xfrm>
          <a:prstGeom prst="line">
            <a:avLst/>
          </a:prstGeom>
          <a:noFill/>
          <a:ln w="9525">
            <a:solidFill>
              <a:schemeClr val="tx1"/>
            </a:solidFill>
            <a:round/>
            <a:headEnd/>
            <a:tailEnd/>
          </a:ln>
        </p:spPr>
        <p:txBody>
          <a:bodyPr/>
          <a:lstStyle/>
          <a:p>
            <a:endParaRPr lang="en-US"/>
          </a:p>
        </p:txBody>
      </p:sp>
      <p:sp>
        <p:nvSpPr>
          <p:cNvPr id="54306" name="Text Box 40"/>
          <p:cNvSpPr txBox="1">
            <a:spLocks noChangeArrowheads="1"/>
          </p:cNvSpPr>
          <p:nvPr/>
        </p:nvSpPr>
        <p:spPr bwMode="auto">
          <a:xfrm>
            <a:off x="1368425" y="5084763"/>
            <a:ext cx="323850" cy="366712"/>
          </a:xfrm>
          <a:prstGeom prst="rect">
            <a:avLst/>
          </a:prstGeom>
          <a:noFill/>
          <a:ln w="9525">
            <a:noFill/>
            <a:miter lim="800000"/>
            <a:headEnd/>
            <a:tailEnd/>
          </a:ln>
        </p:spPr>
        <p:txBody>
          <a:bodyPr wrap="none">
            <a:spAutoFit/>
          </a:bodyPr>
          <a:lstStyle/>
          <a:p>
            <a:r>
              <a:rPr lang="en-US"/>
              <a:t>F</a:t>
            </a:r>
          </a:p>
        </p:txBody>
      </p:sp>
      <p:sp>
        <p:nvSpPr>
          <p:cNvPr id="54307" name="Text Box 41"/>
          <p:cNvSpPr txBox="1">
            <a:spLocks noChangeArrowheads="1"/>
          </p:cNvSpPr>
          <p:nvPr/>
        </p:nvSpPr>
        <p:spPr bwMode="auto">
          <a:xfrm>
            <a:off x="1155700" y="3417888"/>
            <a:ext cx="336550" cy="366712"/>
          </a:xfrm>
          <a:prstGeom prst="rect">
            <a:avLst/>
          </a:prstGeom>
          <a:noFill/>
          <a:ln w="9525">
            <a:noFill/>
            <a:miter lim="800000"/>
            <a:headEnd/>
            <a:tailEnd/>
          </a:ln>
        </p:spPr>
        <p:txBody>
          <a:bodyPr wrap="none">
            <a:spAutoFit/>
          </a:bodyPr>
          <a:lstStyle/>
          <a:p>
            <a:r>
              <a:rPr lang="en-US">
                <a:solidFill>
                  <a:srgbClr val="3366FF"/>
                </a:solidFill>
              </a:rPr>
              <a:t>A</a:t>
            </a:r>
          </a:p>
        </p:txBody>
      </p:sp>
      <p:sp>
        <p:nvSpPr>
          <p:cNvPr id="54308" name="Text Box 42"/>
          <p:cNvSpPr txBox="1">
            <a:spLocks noChangeArrowheads="1"/>
          </p:cNvSpPr>
          <p:nvPr/>
        </p:nvSpPr>
        <p:spPr bwMode="auto">
          <a:xfrm>
            <a:off x="4152900" y="3513138"/>
            <a:ext cx="336550" cy="366712"/>
          </a:xfrm>
          <a:prstGeom prst="rect">
            <a:avLst/>
          </a:prstGeom>
          <a:noFill/>
          <a:ln w="9525">
            <a:noFill/>
            <a:miter lim="800000"/>
            <a:headEnd/>
            <a:tailEnd/>
          </a:ln>
        </p:spPr>
        <p:txBody>
          <a:bodyPr wrap="none">
            <a:spAutoFit/>
          </a:bodyPr>
          <a:lstStyle/>
          <a:p>
            <a:r>
              <a:rPr lang="en-US">
                <a:solidFill>
                  <a:srgbClr val="3366FF"/>
                </a:solidFill>
              </a:rPr>
              <a:t>B</a:t>
            </a:r>
          </a:p>
        </p:txBody>
      </p:sp>
      <p:sp>
        <p:nvSpPr>
          <p:cNvPr id="54309" name="Text Box 43"/>
          <p:cNvSpPr txBox="1">
            <a:spLocks noChangeArrowheads="1"/>
          </p:cNvSpPr>
          <p:nvPr/>
        </p:nvSpPr>
        <p:spPr bwMode="auto">
          <a:xfrm>
            <a:off x="2128838" y="5203825"/>
            <a:ext cx="349250" cy="366713"/>
          </a:xfrm>
          <a:prstGeom prst="rect">
            <a:avLst/>
          </a:prstGeom>
          <a:noFill/>
          <a:ln w="9525">
            <a:noFill/>
            <a:miter lim="800000"/>
            <a:headEnd/>
            <a:tailEnd/>
          </a:ln>
        </p:spPr>
        <p:txBody>
          <a:bodyPr wrap="none">
            <a:spAutoFit/>
          </a:bodyPr>
          <a:lstStyle/>
          <a:p>
            <a:r>
              <a:rPr lang="en-US">
                <a:solidFill>
                  <a:srgbClr val="3366FF"/>
                </a:solidFill>
              </a:rPr>
              <a:t>C</a:t>
            </a:r>
          </a:p>
        </p:txBody>
      </p:sp>
      <p:sp>
        <p:nvSpPr>
          <p:cNvPr id="54310" name="Line 44"/>
          <p:cNvSpPr>
            <a:spLocks noChangeShapeType="1"/>
          </p:cNvSpPr>
          <p:nvPr/>
        </p:nvSpPr>
        <p:spPr bwMode="auto">
          <a:xfrm flipV="1">
            <a:off x="550863" y="3919538"/>
            <a:ext cx="1901825" cy="50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883463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D017EBE-1D93-40AE-8C01-976881712CAB}" type="slidenum">
              <a:rPr lang="en-US" smtClean="0"/>
              <a:pPr/>
              <a:t>47</a:t>
            </a:fld>
            <a:endParaRPr lang="en-US"/>
          </a:p>
        </p:txBody>
      </p:sp>
      <p:sp>
        <p:nvSpPr>
          <p:cNvPr id="55299" name="Rectangle 2"/>
          <p:cNvSpPr>
            <a:spLocks noGrp="1" noChangeArrowheads="1"/>
          </p:cNvSpPr>
          <p:nvPr>
            <p:ph type="title"/>
          </p:nvPr>
        </p:nvSpPr>
        <p:spPr/>
        <p:txBody>
          <a:bodyPr/>
          <a:lstStyle/>
          <a:p>
            <a:pPr eaLnBrk="1" hangingPunct="1"/>
            <a:r>
              <a:rPr lang="en-US"/>
              <a:t>Question 123.5.6</a:t>
            </a:r>
          </a:p>
        </p:txBody>
      </p:sp>
      <p:sp>
        <p:nvSpPr>
          <p:cNvPr id="55300" name="Rectangle 3"/>
          <p:cNvSpPr>
            <a:spLocks noGrp="1" noChangeArrowheads="1"/>
          </p:cNvSpPr>
          <p:nvPr>
            <p:ph type="body" idx="1"/>
          </p:nvPr>
        </p:nvSpPr>
        <p:spPr>
          <a:xfrm>
            <a:off x="457200" y="1600200"/>
            <a:ext cx="4838700" cy="4525963"/>
          </a:xfrm>
        </p:spPr>
        <p:txBody>
          <a:bodyPr/>
          <a:lstStyle/>
          <a:p>
            <a:pPr marL="533400" indent="-533400" eaLnBrk="1" hangingPunct="1">
              <a:lnSpc>
                <a:spcPct val="80000"/>
              </a:lnSpc>
              <a:buFontTx/>
              <a:buNone/>
            </a:pPr>
            <a:r>
              <a:rPr lang="en-US" sz="2400" dirty="0"/>
              <a:t>I have somehow suspended a block of concrete in a fluid. I replace the concrete with a block of Styrofoam with equal volume. The buoyant force on the Styrofoam is</a:t>
            </a:r>
          </a:p>
          <a:p>
            <a:pPr marL="533400" indent="-533400" eaLnBrk="1" hangingPunct="1">
              <a:lnSpc>
                <a:spcPct val="80000"/>
              </a:lnSpc>
            </a:pPr>
            <a:endParaRPr lang="en-US" sz="2400" dirty="0"/>
          </a:p>
          <a:p>
            <a:pPr marL="533400" indent="-533400" eaLnBrk="1" hangingPunct="1">
              <a:lnSpc>
                <a:spcPct val="80000"/>
              </a:lnSpc>
              <a:buFontTx/>
              <a:buAutoNum type="alphaLcParenR"/>
            </a:pPr>
            <a:r>
              <a:rPr lang="en-US" sz="2400" dirty="0"/>
              <a:t>Larger than</a:t>
            </a:r>
          </a:p>
          <a:p>
            <a:pPr marL="533400" indent="-533400" eaLnBrk="1" hangingPunct="1">
              <a:lnSpc>
                <a:spcPct val="80000"/>
              </a:lnSpc>
              <a:buFontTx/>
              <a:buAutoNum type="alphaLcParenR"/>
            </a:pPr>
            <a:r>
              <a:rPr lang="en-US" sz="2400" dirty="0"/>
              <a:t>smaller than</a:t>
            </a:r>
          </a:p>
          <a:p>
            <a:pPr marL="533400" indent="-533400" eaLnBrk="1" hangingPunct="1">
              <a:lnSpc>
                <a:spcPct val="80000"/>
              </a:lnSpc>
              <a:buFontTx/>
              <a:buAutoNum type="alphaLcParenR"/>
            </a:pPr>
            <a:r>
              <a:rPr lang="en-US" sz="2400" dirty="0"/>
              <a:t>the same as</a:t>
            </a:r>
          </a:p>
          <a:p>
            <a:pPr marL="533400" indent="-533400" eaLnBrk="1" hangingPunct="1">
              <a:lnSpc>
                <a:spcPct val="80000"/>
              </a:lnSpc>
              <a:buFontTx/>
              <a:buNone/>
            </a:pPr>
            <a:endParaRPr lang="en-US" sz="2400" dirty="0"/>
          </a:p>
          <a:p>
            <a:pPr marL="533400" indent="-533400" eaLnBrk="1" hangingPunct="1">
              <a:lnSpc>
                <a:spcPct val="80000"/>
              </a:lnSpc>
              <a:buFontTx/>
              <a:buNone/>
            </a:pPr>
            <a:r>
              <a:rPr lang="en-US" sz="2400" dirty="0"/>
              <a:t>The buoyant force on the concrete.</a:t>
            </a:r>
          </a:p>
          <a:p>
            <a:pPr marL="533400" indent="-533400" eaLnBrk="1" hangingPunct="1">
              <a:lnSpc>
                <a:spcPct val="80000"/>
              </a:lnSpc>
            </a:pPr>
            <a:endParaRPr lang="en-US" sz="2400" dirty="0"/>
          </a:p>
        </p:txBody>
      </p:sp>
      <p:grpSp>
        <p:nvGrpSpPr>
          <p:cNvPr id="55301" name="Group 5"/>
          <p:cNvGrpSpPr>
            <a:grpSpLocks/>
          </p:cNvGrpSpPr>
          <p:nvPr/>
        </p:nvGrpSpPr>
        <p:grpSpPr bwMode="auto">
          <a:xfrm>
            <a:off x="6400800" y="2408238"/>
            <a:ext cx="2247900" cy="2578100"/>
            <a:chOff x="3596" y="1780"/>
            <a:chExt cx="1416" cy="1624"/>
          </a:xfrm>
        </p:grpSpPr>
        <p:sp>
          <p:nvSpPr>
            <p:cNvPr id="55309"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5310"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5302" name="AutoShape 8"/>
          <p:cNvSpPr>
            <a:spLocks noChangeArrowheads="1"/>
          </p:cNvSpPr>
          <p:nvPr/>
        </p:nvSpPr>
        <p:spPr bwMode="auto">
          <a:xfrm>
            <a:off x="6661150" y="28844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5303" name="Rectangle 9"/>
          <p:cNvSpPr>
            <a:spLocks noChangeArrowheads="1"/>
          </p:cNvSpPr>
          <p:nvPr/>
        </p:nvSpPr>
        <p:spPr bwMode="auto">
          <a:xfrm>
            <a:off x="6661150" y="28527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55304" name="Freeform 10"/>
          <p:cNvSpPr>
            <a:spLocks/>
          </p:cNvSpPr>
          <p:nvPr/>
        </p:nvSpPr>
        <p:spPr bwMode="auto">
          <a:xfrm>
            <a:off x="65341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5" name="Freeform 11"/>
          <p:cNvSpPr>
            <a:spLocks/>
          </p:cNvSpPr>
          <p:nvPr/>
        </p:nvSpPr>
        <p:spPr bwMode="auto">
          <a:xfrm flipH="1">
            <a:off x="75247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6" name="Rectangle 12" descr="5%"/>
          <p:cNvSpPr>
            <a:spLocks noChangeArrowheads="1"/>
          </p:cNvSpPr>
          <p:nvPr/>
        </p:nvSpPr>
        <p:spPr bwMode="auto">
          <a:xfrm>
            <a:off x="5626100" y="3138488"/>
            <a:ext cx="603250" cy="1016000"/>
          </a:xfrm>
          <a:prstGeom prst="rect">
            <a:avLst/>
          </a:prstGeom>
          <a:pattFill prst="pct5">
            <a:fgClr>
              <a:srgbClr val="33CCCC"/>
            </a:fgClr>
            <a:bgClr>
              <a:schemeClr val="bg1"/>
            </a:bgClr>
          </a:pattFill>
          <a:ln w="9525">
            <a:solidFill>
              <a:schemeClr val="tx1"/>
            </a:solidFill>
            <a:miter lim="800000"/>
            <a:headEnd/>
            <a:tailEnd/>
          </a:ln>
        </p:spPr>
        <p:txBody>
          <a:bodyPr wrap="none" anchor="ctr"/>
          <a:lstStyle/>
          <a:p>
            <a:endParaRPr lang="en-US"/>
          </a:p>
        </p:txBody>
      </p:sp>
      <p:sp>
        <p:nvSpPr>
          <p:cNvPr id="55307" name="AutoShape 26"/>
          <p:cNvSpPr>
            <a:spLocks noChangeArrowheads="1"/>
          </p:cNvSpPr>
          <p:nvPr/>
        </p:nvSpPr>
        <p:spPr bwMode="auto">
          <a:xfrm>
            <a:off x="6272213" y="3451225"/>
            <a:ext cx="973137" cy="436563"/>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sp>
        <p:nvSpPr>
          <p:cNvPr id="55308" name="Rectangle 27" descr="Granite"/>
          <p:cNvSpPr>
            <a:spLocks noChangeArrowheads="1"/>
          </p:cNvSpPr>
          <p:nvPr/>
        </p:nvSpPr>
        <p:spPr bwMode="auto">
          <a:xfrm>
            <a:off x="7264400" y="3138488"/>
            <a:ext cx="603250" cy="1016000"/>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88413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File:Fish8005 - Flickr - NOAA Photo Libr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816429"/>
            <a:ext cx="8155884" cy="55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56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BBE119-8A08-27B4-DCA8-3A25DB4F4BEF}"/>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20518560-9F1A-AB4D-799B-2A8F0769F3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80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How much does the pressure change in the right hand side of this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0D1A0-CFD3-E85A-FB85-0A60E62A6403}"/>
              </a:ext>
            </a:extLst>
          </p:cNvPr>
          <p:cNvSpPr>
            <a:spLocks noGrp="1"/>
          </p:cNvSpPr>
          <p:nvPr>
            <p:ph type="ctrTitle"/>
          </p:nvPr>
        </p:nvSpPr>
        <p:spPr/>
        <p:txBody>
          <a:bodyPr/>
          <a:lstStyle/>
          <a:p>
            <a:r>
              <a:rPr lang="en-US" dirty="0"/>
              <a:t>Misplaced Slides</a:t>
            </a:r>
          </a:p>
        </p:txBody>
      </p:sp>
      <p:sp>
        <p:nvSpPr>
          <p:cNvPr id="5" name="Subtitle 4">
            <a:extLst>
              <a:ext uri="{FF2B5EF4-FFF2-40B4-BE49-F238E27FC236}">
                <a16:creationId xmlns:a16="http://schemas.microsoft.com/office/drawing/2014/main" id="{CFB6E71B-5B88-09A2-AEA7-FC260E3752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018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123.10.1</a:t>
            </a:r>
          </a:p>
        </p:txBody>
      </p:sp>
      <p:sp>
        <p:nvSpPr>
          <p:cNvPr id="3" name="Content Placeholder 2"/>
          <p:cNvSpPr>
            <a:spLocks noGrp="1"/>
          </p:cNvSpPr>
          <p:nvPr>
            <p:ph idx="1"/>
          </p:nvPr>
        </p:nvSpPr>
        <p:spPr/>
        <p:txBody>
          <a:bodyPr/>
          <a:lstStyle/>
          <a:p>
            <a:pPr>
              <a:buNone/>
            </a:pPr>
            <a:r>
              <a:rPr lang="en-US" dirty="0"/>
              <a:t>In the work energy theorem, </a:t>
            </a:r>
            <a:r>
              <a:rPr lang="en-US" dirty="0">
                <a:sym typeface="Symbol"/>
              </a:rPr>
              <a:t>K = ?</a:t>
            </a:r>
          </a:p>
          <a:p>
            <a:pPr>
              <a:buNone/>
            </a:pPr>
            <a:endParaRPr lang="en-US" dirty="0">
              <a:sym typeface="Symbol"/>
            </a:endParaRPr>
          </a:p>
          <a:p>
            <a:pPr marL="514350" indent="-514350">
              <a:buFont typeface="+mj-lt"/>
              <a:buAutoNum type="alphaLcParenR"/>
            </a:pPr>
            <a:r>
              <a:rPr lang="en-US" dirty="0">
                <a:sym typeface="Symbol"/>
              </a:rPr>
              <a:t>W</a:t>
            </a:r>
          </a:p>
          <a:p>
            <a:pPr marL="514350" indent="-514350">
              <a:buFont typeface="+mj-lt"/>
              <a:buAutoNum type="alphaLcParenR"/>
            </a:pPr>
            <a:r>
              <a:rPr lang="en-US" dirty="0">
                <a:sym typeface="Symbol"/>
              </a:rPr>
              <a:t>U</a:t>
            </a:r>
          </a:p>
          <a:p>
            <a:pPr marL="514350" indent="-514350">
              <a:buFont typeface="+mj-lt"/>
              <a:buAutoNum type="alphaLcParenR"/>
            </a:pPr>
            <a:r>
              <a:rPr lang="en-US" dirty="0">
                <a:sym typeface="Symbol"/>
              </a:rPr>
              <a:t>F</a:t>
            </a:r>
          </a:p>
          <a:p>
            <a:pPr marL="514350" indent="-514350">
              <a:buFont typeface="+mj-lt"/>
              <a:buAutoNum type="alphaLcParenR"/>
            </a:pPr>
            <a:r>
              <a:rPr lang="en-US" dirty="0">
                <a:sym typeface="Symbol"/>
              </a:rPr>
              <a:t>0.5mv</a:t>
            </a:r>
            <a:r>
              <a:rPr lang="en-US" baseline="30000" dirty="0">
                <a:sym typeface="Symbol"/>
              </a:rPr>
              <a:t>2</a:t>
            </a: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51</a:t>
            </a:fld>
            <a:endParaRPr lang="en-US"/>
          </a:p>
        </p:txBody>
      </p:sp>
      <p:sp>
        <p:nvSpPr>
          <p:cNvPr id="5" name="Rectangle 4"/>
          <p:cNvSpPr/>
          <p:nvPr/>
        </p:nvSpPr>
        <p:spPr>
          <a:xfrm>
            <a:off x="4437187" y="3244334"/>
            <a:ext cx="269626" cy="369332"/>
          </a:xfrm>
          <a:prstGeom prst="rect">
            <a:avLst/>
          </a:prstGeom>
        </p:spPr>
        <p:txBody>
          <a:bodyPr wrap="none">
            <a:spAutoFit/>
          </a:bodyPr>
          <a:lstStyle/>
          <a:p>
            <a:r>
              <a:rPr lang="en-US" baseline="30000" dirty="0">
                <a:sym typeface="Symbol"/>
              </a:rPr>
              <a:t>2</a:t>
            </a:r>
            <a:endParaRPr lang="en-US" dirty="0"/>
          </a:p>
        </p:txBody>
      </p:sp>
    </p:spTree>
    <p:extLst>
      <p:ext uri="{BB962C8B-B14F-4D97-AF65-F5344CB8AC3E}">
        <p14:creationId xmlns:p14="http://schemas.microsoft.com/office/powerpoint/2010/main" val="3199979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123.10.2</a:t>
            </a:r>
          </a:p>
        </p:txBody>
      </p:sp>
      <p:sp>
        <p:nvSpPr>
          <p:cNvPr id="3" name="Content Placeholder 2"/>
          <p:cNvSpPr>
            <a:spLocks noGrp="1"/>
          </p:cNvSpPr>
          <p:nvPr>
            <p:ph idx="1"/>
          </p:nvPr>
        </p:nvSpPr>
        <p:spPr>
          <a:xfrm>
            <a:off x="471714" y="1179285"/>
            <a:ext cx="8229600" cy="4525963"/>
          </a:xfrm>
        </p:spPr>
        <p:txBody>
          <a:bodyPr>
            <a:normAutofit fontScale="77500" lnSpcReduction="20000"/>
          </a:bodyPr>
          <a:lstStyle/>
          <a:p>
            <a:pPr>
              <a:buNone/>
            </a:pPr>
            <a:r>
              <a:rPr lang="en-US" dirty="0"/>
              <a:t>Mechanical work is defined as …</a:t>
            </a:r>
            <a:endParaRPr lang="en-US" dirty="0">
              <a:sym typeface="Symbol"/>
            </a:endParaRPr>
          </a:p>
          <a:p>
            <a:pPr>
              <a:buNone/>
            </a:pPr>
            <a:endParaRPr lang="en-US" dirty="0">
              <a:sym typeface="Symbol"/>
            </a:endParaRPr>
          </a:p>
          <a:p>
            <a:pPr marL="514350" indent="-514350">
              <a:buFont typeface="+mj-lt"/>
              <a:buAutoNum type="alphaLcParenR"/>
            </a:pPr>
            <a:r>
              <a:rPr lang="en-US" dirty="0">
                <a:sym typeface="Symbol"/>
              </a:rPr>
              <a:t> F/A</a:t>
            </a:r>
          </a:p>
          <a:p>
            <a:pPr marL="514350" indent="-514350">
              <a:buFont typeface="+mj-lt"/>
              <a:buAutoNum type="alphaLcParenR"/>
            </a:pPr>
            <a:endParaRPr lang="en-US" dirty="0">
              <a:sym typeface="Symbol"/>
            </a:endParaRPr>
          </a:p>
          <a:p>
            <a:pPr marL="514350" indent="-514350">
              <a:buFont typeface="+mj-lt"/>
              <a:buAutoNum type="alphaLcParenR"/>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r>
              <a:rPr lang="en-US" dirty="0">
                <a:sym typeface="Symbol"/>
              </a:rPr>
              <a:t>  0.5mv</a:t>
            </a:r>
            <a:r>
              <a:rPr lang="en-US" baseline="30000" dirty="0">
                <a:sym typeface="Symbol"/>
              </a:rPr>
              <a:t>2</a:t>
            </a:r>
            <a:endParaRPr lang="en-US" dirty="0">
              <a:sym typeface="Symbol"/>
            </a:endParaRPr>
          </a:p>
          <a:p>
            <a:pPr marL="514350" indent="-514350">
              <a:buFont typeface="+mj-lt"/>
              <a:buAutoNum type="alphaLcParenR"/>
            </a:pPr>
            <a:endParaRPr lang="en-US" dirty="0">
              <a:sym typeface="Symbol"/>
            </a:endParaRPr>
          </a:p>
          <a:p>
            <a:pPr marL="514350" indent="-514350">
              <a:buFont typeface="+mj-lt"/>
              <a:buAutoNum type="alphaLcParenR"/>
            </a:pPr>
            <a:r>
              <a:rPr lang="en-US" dirty="0">
                <a:sym typeface="Symbol"/>
              </a:rPr>
              <a:t>  PH 123</a:t>
            </a:r>
          </a:p>
          <a:p>
            <a:pPr marL="514350" indent="-514350">
              <a:buNone/>
            </a:pPr>
            <a:r>
              <a:rPr lang="en-US" dirty="0">
                <a:sym typeface="Symbol"/>
              </a:rPr>
              <a:t> </a:t>
            </a:r>
          </a:p>
          <a:p>
            <a:pPr marL="514350" indent="-514350">
              <a:buNone/>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52</a:t>
            </a:fld>
            <a:endParaRPr lang="en-US"/>
          </a:p>
        </p:txBody>
      </p:sp>
      <p:sp>
        <p:nvSpPr>
          <p:cNvPr id="292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2865" name="Object 1"/>
          <p:cNvGraphicFramePr>
            <a:graphicFrameLocks noChangeAspect="1"/>
          </p:cNvGraphicFramePr>
          <p:nvPr>
            <p:extLst>
              <p:ext uri="{D42A27DB-BD31-4B8C-83A1-F6EECF244321}">
                <p14:modId xmlns:p14="http://schemas.microsoft.com/office/powerpoint/2010/main" val="768793768"/>
              </p:ext>
            </p:extLst>
          </p:nvPr>
        </p:nvGraphicFramePr>
        <p:xfrm>
          <a:off x="1076325" y="2538413"/>
          <a:ext cx="1870075" cy="723900"/>
        </p:xfrm>
        <a:graphic>
          <a:graphicData uri="http://schemas.openxmlformats.org/presentationml/2006/ole">
            <mc:AlternateContent xmlns:mc="http://schemas.openxmlformats.org/markup-compatibility/2006">
              <mc:Choice xmlns:v="urn:schemas-microsoft-com:vml" Requires="v">
                <p:oleObj name="Equation" r:id="rId2" imgW="914400" imgH="355320" progId="Equation.3">
                  <p:embed/>
                </p:oleObj>
              </mc:Choice>
              <mc:Fallback>
                <p:oleObj name="Equation" r:id="rId2" imgW="914400" imgH="355320" progId="Equation.3">
                  <p:embed/>
                  <p:pic>
                    <p:nvPicPr>
                      <p:cNvPr id="292865" name="Object 1"/>
                      <p:cNvPicPr>
                        <a:picLocks noChangeAspect="1" noChangeArrowheads="1"/>
                      </p:cNvPicPr>
                      <p:nvPr/>
                    </p:nvPicPr>
                    <p:blipFill>
                      <a:blip r:embed="rId3"/>
                      <a:srcRect/>
                      <a:stretch>
                        <a:fillRect/>
                      </a:stretch>
                    </p:blipFill>
                    <p:spPr bwMode="auto">
                      <a:xfrm>
                        <a:off x="1076325" y="2538413"/>
                        <a:ext cx="18700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1452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123.10.2.4</a:t>
            </a:r>
          </a:p>
        </p:txBody>
      </p:sp>
      <p:sp>
        <p:nvSpPr>
          <p:cNvPr id="3" name="Content Placeholder 2"/>
          <p:cNvSpPr>
            <a:spLocks noGrp="1"/>
          </p:cNvSpPr>
          <p:nvPr>
            <p:ph idx="1"/>
          </p:nvPr>
        </p:nvSpPr>
        <p:spPr/>
        <p:txBody>
          <a:bodyPr/>
          <a:lstStyle/>
          <a:p>
            <a:pPr>
              <a:buNone/>
            </a:pPr>
            <a:r>
              <a:rPr lang="en-US" dirty="0"/>
              <a:t>The quantity </a:t>
            </a:r>
            <a:r>
              <a:rPr lang="en-US" dirty="0">
                <a:sym typeface="Symbol"/>
              </a:rPr>
              <a:t>U = ?</a:t>
            </a:r>
          </a:p>
          <a:p>
            <a:pPr>
              <a:buNone/>
            </a:pPr>
            <a:endParaRPr lang="en-US" dirty="0">
              <a:sym typeface="Symbol"/>
            </a:endParaRPr>
          </a:p>
          <a:p>
            <a:pPr marL="514350" indent="-514350">
              <a:buFont typeface="+mj-lt"/>
              <a:buAutoNum type="alphaLcParenR"/>
            </a:pPr>
            <a:r>
              <a:rPr lang="en-US" dirty="0">
                <a:sym typeface="Symbol"/>
              </a:rPr>
              <a:t>-W</a:t>
            </a:r>
          </a:p>
          <a:p>
            <a:pPr marL="514350" indent="-514350">
              <a:buFont typeface="+mj-lt"/>
              <a:buAutoNum type="alphaLcParenR"/>
            </a:pPr>
            <a:r>
              <a:rPr lang="en-US" dirty="0">
                <a:sym typeface="Symbol"/>
              </a:rPr>
              <a:t>K</a:t>
            </a:r>
          </a:p>
          <a:p>
            <a:pPr marL="514350" indent="-514350">
              <a:buFont typeface="+mj-lt"/>
              <a:buAutoNum type="alphaLcParenR"/>
            </a:pPr>
            <a:r>
              <a:rPr lang="en-US" dirty="0">
                <a:sym typeface="Symbol"/>
              </a:rPr>
              <a:t>F</a:t>
            </a:r>
          </a:p>
          <a:p>
            <a:pPr marL="514350" indent="-514350">
              <a:buFont typeface="+mj-lt"/>
              <a:buAutoNum type="alphaLcParenR"/>
            </a:pPr>
            <a:r>
              <a:rPr lang="en-US" dirty="0">
                <a:sym typeface="Symbol"/>
              </a:rPr>
              <a:t>45.3mv</a:t>
            </a:r>
            <a:r>
              <a:rPr lang="en-US" baseline="30000" dirty="0">
                <a:sym typeface="Symbol"/>
              </a:rPr>
              <a:t>2</a:t>
            </a: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53</a:t>
            </a:fld>
            <a:endParaRPr lang="en-US"/>
          </a:p>
        </p:txBody>
      </p:sp>
      <p:sp>
        <p:nvSpPr>
          <p:cNvPr id="5" name="Rectangle 4"/>
          <p:cNvSpPr/>
          <p:nvPr/>
        </p:nvSpPr>
        <p:spPr>
          <a:xfrm>
            <a:off x="4437187" y="3244334"/>
            <a:ext cx="269626" cy="369332"/>
          </a:xfrm>
          <a:prstGeom prst="rect">
            <a:avLst/>
          </a:prstGeom>
        </p:spPr>
        <p:txBody>
          <a:bodyPr wrap="none">
            <a:spAutoFit/>
          </a:bodyPr>
          <a:lstStyle/>
          <a:p>
            <a:r>
              <a:rPr lang="en-US" baseline="30000" dirty="0">
                <a:sym typeface="Symbol"/>
              </a:rPr>
              <a:t>2</a:t>
            </a:r>
            <a:endParaRPr lang="en-US" dirty="0"/>
          </a:p>
        </p:txBody>
      </p:sp>
    </p:spTree>
    <p:extLst>
      <p:ext uri="{BB962C8B-B14F-4D97-AF65-F5344CB8AC3E}">
        <p14:creationId xmlns:p14="http://schemas.microsoft.com/office/powerpoint/2010/main" val="3566709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5"/>
          <p:cNvSpPr>
            <a:spLocks noGrp="1"/>
          </p:cNvSpPr>
          <p:nvPr>
            <p:ph type="sldNum" sz="quarter" idx="12"/>
          </p:nvPr>
        </p:nvSpPr>
        <p:spPr>
          <a:noFill/>
        </p:spPr>
        <p:txBody>
          <a:bodyPr/>
          <a:lstStyle/>
          <a:p>
            <a:fld id="{34055BB9-5F03-4E0E-A159-328DD34FA0AD}" type="slidenum">
              <a:rPr lang="en-US" smtClean="0"/>
              <a:pPr/>
              <a:t>54</a:t>
            </a:fld>
            <a:endParaRPr lang="en-US"/>
          </a:p>
        </p:txBody>
      </p:sp>
      <p:sp>
        <p:nvSpPr>
          <p:cNvPr id="181251" name="Rectangle 2"/>
          <p:cNvSpPr>
            <a:spLocks noGrp="1" noChangeArrowheads="1"/>
          </p:cNvSpPr>
          <p:nvPr>
            <p:ph type="title"/>
          </p:nvPr>
        </p:nvSpPr>
        <p:spPr/>
        <p:txBody>
          <a:bodyPr/>
          <a:lstStyle/>
          <a:p>
            <a:pPr eaLnBrk="1" hangingPunct="1"/>
            <a:r>
              <a:rPr lang="en-US" dirty="0"/>
              <a:t>Question 123.10.2.5</a:t>
            </a:r>
          </a:p>
        </p:txBody>
      </p:sp>
      <p:sp>
        <p:nvSpPr>
          <p:cNvPr id="181252" name="Rectangle 3"/>
          <p:cNvSpPr>
            <a:spLocks noGrp="1" noChangeArrowheads="1"/>
          </p:cNvSpPr>
          <p:nvPr>
            <p:ph type="body" idx="1"/>
          </p:nvPr>
        </p:nvSpPr>
        <p:spPr>
          <a:xfrm>
            <a:off x="457200" y="1600200"/>
            <a:ext cx="4645025" cy="4525963"/>
          </a:xfrm>
        </p:spPr>
        <p:txBody>
          <a:bodyPr/>
          <a:lstStyle/>
          <a:p>
            <a:pPr eaLnBrk="1" hangingPunct="1">
              <a:buFontTx/>
              <a:buNone/>
            </a:pPr>
            <a:r>
              <a:rPr lang="en-US"/>
              <a:t>A force, F, does work. Which of the F vs x diagrams represents the most work done? </a:t>
            </a:r>
          </a:p>
        </p:txBody>
      </p:sp>
      <p:grpSp>
        <p:nvGrpSpPr>
          <p:cNvPr id="2" name="Group 4"/>
          <p:cNvGrpSpPr>
            <a:grpSpLocks/>
          </p:cNvGrpSpPr>
          <p:nvPr/>
        </p:nvGrpSpPr>
        <p:grpSpPr bwMode="auto">
          <a:xfrm>
            <a:off x="6348413" y="1639888"/>
            <a:ext cx="2030412" cy="1854200"/>
            <a:chOff x="3999" y="1033"/>
            <a:chExt cx="1279" cy="1168"/>
          </a:xfrm>
        </p:grpSpPr>
        <p:sp>
          <p:nvSpPr>
            <p:cNvPr id="181265" name="Line 5"/>
            <p:cNvSpPr>
              <a:spLocks noChangeShapeType="1"/>
            </p:cNvSpPr>
            <p:nvPr/>
          </p:nvSpPr>
          <p:spPr bwMode="auto">
            <a:xfrm>
              <a:off x="4215" y="1115"/>
              <a:ext cx="0" cy="1006"/>
            </a:xfrm>
            <a:prstGeom prst="line">
              <a:avLst/>
            </a:prstGeom>
            <a:noFill/>
            <a:ln w="9525">
              <a:solidFill>
                <a:schemeClr val="tx1"/>
              </a:solidFill>
              <a:round/>
              <a:headEnd/>
              <a:tailEnd/>
            </a:ln>
          </p:spPr>
          <p:txBody>
            <a:bodyPr wrap="none" anchor="ctr"/>
            <a:lstStyle/>
            <a:p>
              <a:endParaRPr lang="en-US"/>
            </a:p>
          </p:txBody>
        </p:sp>
        <p:sp>
          <p:nvSpPr>
            <p:cNvPr id="181266" name="Line 6"/>
            <p:cNvSpPr>
              <a:spLocks noChangeShapeType="1"/>
            </p:cNvSpPr>
            <p:nvPr/>
          </p:nvSpPr>
          <p:spPr bwMode="auto">
            <a:xfrm>
              <a:off x="4123" y="1984"/>
              <a:ext cx="1052" cy="0"/>
            </a:xfrm>
            <a:prstGeom prst="line">
              <a:avLst/>
            </a:prstGeom>
            <a:noFill/>
            <a:ln w="9525">
              <a:solidFill>
                <a:schemeClr val="tx1"/>
              </a:solidFill>
              <a:round/>
              <a:headEnd/>
              <a:tailEnd/>
            </a:ln>
          </p:spPr>
          <p:txBody>
            <a:bodyPr wrap="none" anchor="ctr"/>
            <a:lstStyle/>
            <a:p>
              <a:endParaRPr lang="en-US"/>
            </a:p>
          </p:txBody>
        </p:sp>
        <p:sp>
          <p:nvSpPr>
            <p:cNvPr id="181267" name="Oval 7"/>
            <p:cNvSpPr>
              <a:spLocks noChangeArrowheads="1"/>
            </p:cNvSpPr>
            <p:nvPr/>
          </p:nvSpPr>
          <p:spPr bwMode="auto">
            <a:xfrm>
              <a:off x="4389" y="1756"/>
              <a:ext cx="73" cy="56"/>
            </a:xfrm>
            <a:prstGeom prst="ellipse">
              <a:avLst/>
            </a:prstGeom>
            <a:solidFill>
              <a:schemeClr val="tx1"/>
            </a:solidFill>
            <a:ln w="9525" algn="ctr">
              <a:noFill/>
              <a:round/>
              <a:headEnd/>
              <a:tailEnd/>
            </a:ln>
          </p:spPr>
          <p:txBody>
            <a:bodyPr wrap="none" anchor="ctr"/>
            <a:lstStyle/>
            <a:p>
              <a:pPr algn="ctr"/>
              <a:endParaRPr lang="en-US"/>
            </a:p>
          </p:txBody>
        </p:sp>
        <p:sp>
          <p:nvSpPr>
            <p:cNvPr id="181268" name="Oval 8"/>
            <p:cNvSpPr>
              <a:spLocks noChangeArrowheads="1"/>
            </p:cNvSpPr>
            <p:nvPr/>
          </p:nvSpPr>
          <p:spPr bwMode="auto">
            <a:xfrm>
              <a:off x="4841" y="1422"/>
              <a:ext cx="73" cy="56"/>
            </a:xfrm>
            <a:prstGeom prst="ellipse">
              <a:avLst/>
            </a:prstGeom>
            <a:solidFill>
              <a:schemeClr val="tx1"/>
            </a:solidFill>
            <a:ln w="9525" algn="ctr">
              <a:noFill/>
              <a:round/>
              <a:headEnd/>
              <a:tailEnd/>
            </a:ln>
          </p:spPr>
          <p:txBody>
            <a:bodyPr wrap="none" anchor="ctr"/>
            <a:lstStyle/>
            <a:p>
              <a:endParaRPr lang="en-US"/>
            </a:p>
          </p:txBody>
        </p:sp>
        <p:sp>
          <p:nvSpPr>
            <p:cNvPr id="181269" name="Line 9"/>
            <p:cNvSpPr>
              <a:spLocks noChangeShapeType="1"/>
            </p:cNvSpPr>
            <p:nvPr/>
          </p:nvSpPr>
          <p:spPr bwMode="auto">
            <a:xfrm flipV="1">
              <a:off x="4425" y="1445"/>
              <a:ext cx="466" cy="338"/>
            </a:xfrm>
            <a:prstGeom prst="line">
              <a:avLst/>
            </a:prstGeom>
            <a:noFill/>
            <a:ln w="9525">
              <a:solidFill>
                <a:schemeClr val="tx1"/>
              </a:solidFill>
              <a:round/>
              <a:headEnd/>
              <a:tailEnd/>
            </a:ln>
          </p:spPr>
          <p:txBody>
            <a:bodyPr wrap="none" anchor="ctr"/>
            <a:lstStyle/>
            <a:p>
              <a:endParaRPr lang="en-US"/>
            </a:p>
          </p:txBody>
        </p:sp>
        <p:sp>
          <p:nvSpPr>
            <p:cNvPr id="181270" name="Text Box 10"/>
            <p:cNvSpPr txBox="1">
              <a:spLocks noChangeArrowheads="1"/>
            </p:cNvSpPr>
            <p:nvPr/>
          </p:nvSpPr>
          <p:spPr bwMode="auto">
            <a:xfrm>
              <a:off x="5090" y="1970"/>
              <a:ext cx="188" cy="231"/>
            </a:xfrm>
            <a:prstGeom prst="rect">
              <a:avLst/>
            </a:prstGeom>
            <a:noFill/>
            <a:ln w="9525" algn="ctr">
              <a:noFill/>
              <a:miter lim="800000"/>
              <a:headEnd/>
              <a:tailEnd/>
            </a:ln>
          </p:spPr>
          <p:txBody>
            <a:bodyPr wrap="none">
              <a:spAutoFit/>
            </a:bodyPr>
            <a:lstStyle/>
            <a:p>
              <a:pPr algn="ctr"/>
              <a:r>
                <a:rPr lang="en-US"/>
                <a:t>x</a:t>
              </a:r>
            </a:p>
          </p:txBody>
        </p:sp>
        <p:sp>
          <p:nvSpPr>
            <p:cNvPr id="181271" name="Text Box 11"/>
            <p:cNvSpPr txBox="1">
              <a:spLocks noChangeArrowheads="1"/>
            </p:cNvSpPr>
            <p:nvPr/>
          </p:nvSpPr>
          <p:spPr bwMode="auto">
            <a:xfrm>
              <a:off x="3999" y="1033"/>
              <a:ext cx="204" cy="231"/>
            </a:xfrm>
            <a:prstGeom prst="rect">
              <a:avLst/>
            </a:prstGeom>
            <a:noFill/>
            <a:ln w="9525" algn="ctr">
              <a:noFill/>
              <a:miter lim="800000"/>
              <a:headEnd/>
              <a:tailEnd/>
            </a:ln>
          </p:spPr>
          <p:txBody>
            <a:bodyPr wrap="none">
              <a:spAutoFit/>
            </a:bodyPr>
            <a:lstStyle/>
            <a:p>
              <a:pPr algn="ctr"/>
              <a:r>
                <a:rPr lang="en-US"/>
                <a:t>F</a:t>
              </a:r>
            </a:p>
          </p:txBody>
        </p:sp>
        <p:sp>
          <p:nvSpPr>
            <p:cNvPr id="181272" name="Text Box 12"/>
            <p:cNvSpPr txBox="1">
              <a:spLocks noChangeArrowheads="1"/>
            </p:cNvSpPr>
            <p:nvPr/>
          </p:nvSpPr>
          <p:spPr bwMode="auto">
            <a:xfrm>
              <a:off x="4945" y="1298"/>
              <a:ext cx="212" cy="231"/>
            </a:xfrm>
            <a:prstGeom prst="rect">
              <a:avLst/>
            </a:prstGeom>
            <a:noFill/>
            <a:ln w="9525" algn="ctr">
              <a:noFill/>
              <a:miter lim="800000"/>
              <a:headEnd/>
              <a:tailEnd/>
            </a:ln>
          </p:spPr>
          <p:txBody>
            <a:bodyPr wrap="none">
              <a:spAutoFit/>
            </a:bodyPr>
            <a:lstStyle/>
            <a:p>
              <a:pPr algn="ctr"/>
              <a:r>
                <a:rPr lang="en-US"/>
                <a:t>B</a:t>
              </a:r>
            </a:p>
          </p:txBody>
        </p:sp>
        <p:sp>
          <p:nvSpPr>
            <p:cNvPr id="181273" name="Text Box 13"/>
            <p:cNvSpPr txBox="1">
              <a:spLocks noChangeArrowheads="1"/>
            </p:cNvSpPr>
            <p:nvPr/>
          </p:nvSpPr>
          <p:spPr bwMode="auto">
            <a:xfrm>
              <a:off x="4305" y="1481"/>
              <a:ext cx="212" cy="231"/>
            </a:xfrm>
            <a:prstGeom prst="rect">
              <a:avLst/>
            </a:prstGeom>
            <a:noFill/>
            <a:ln w="9525" algn="ctr">
              <a:noFill/>
              <a:miter lim="800000"/>
              <a:headEnd/>
              <a:tailEnd/>
            </a:ln>
          </p:spPr>
          <p:txBody>
            <a:bodyPr wrap="none">
              <a:spAutoFit/>
            </a:bodyPr>
            <a:lstStyle/>
            <a:p>
              <a:pPr algn="ctr"/>
              <a:r>
                <a:rPr lang="en-US"/>
                <a:t>A</a:t>
              </a:r>
            </a:p>
          </p:txBody>
        </p:sp>
      </p:grpSp>
      <p:sp>
        <p:nvSpPr>
          <p:cNvPr id="181254" name="Line 14"/>
          <p:cNvSpPr>
            <a:spLocks noChangeShapeType="1"/>
          </p:cNvSpPr>
          <p:nvPr/>
        </p:nvSpPr>
        <p:spPr bwMode="auto">
          <a:xfrm>
            <a:off x="6678613" y="3713163"/>
            <a:ext cx="0" cy="1597025"/>
          </a:xfrm>
          <a:prstGeom prst="line">
            <a:avLst/>
          </a:prstGeom>
          <a:noFill/>
          <a:ln w="9525">
            <a:solidFill>
              <a:schemeClr val="tx1"/>
            </a:solidFill>
            <a:round/>
            <a:headEnd/>
            <a:tailEnd/>
          </a:ln>
        </p:spPr>
        <p:txBody>
          <a:bodyPr wrap="none" anchor="ctr"/>
          <a:lstStyle/>
          <a:p>
            <a:endParaRPr lang="en-US"/>
          </a:p>
        </p:txBody>
      </p:sp>
      <p:sp>
        <p:nvSpPr>
          <p:cNvPr id="181255" name="Line 15"/>
          <p:cNvSpPr>
            <a:spLocks noChangeShapeType="1"/>
          </p:cNvSpPr>
          <p:nvPr/>
        </p:nvSpPr>
        <p:spPr bwMode="auto">
          <a:xfrm>
            <a:off x="6532563" y="5092700"/>
            <a:ext cx="1670050" cy="0"/>
          </a:xfrm>
          <a:prstGeom prst="line">
            <a:avLst/>
          </a:prstGeom>
          <a:noFill/>
          <a:ln w="9525">
            <a:solidFill>
              <a:schemeClr val="tx1"/>
            </a:solidFill>
            <a:round/>
            <a:headEnd/>
            <a:tailEnd/>
          </a:ln>
        </p:spPr>
        <p:txBody>
          <a:bodyPr wrap="none" anchor="ctr"/>
          <a:lstStyle/>
          <a:p>
            <a:endParaRPr lang="en-US"/>
          </a:p>
        </p:txBody>
      </p:sp>
      <p:sp>
        <p:nvSpPr>
          <p:cNvPr id="181256" name="Oval 16"/>
          <p:cNvSpPr>
            <a:spLocks noChangeArrowheads="1"/>
          </p:cNvSpPr>
          <p:nvPr/>
        </p:nvSpPr>
        <p:spPr bwMode="auto">
          <a:xfrm>
            <a:off x="6954838" y="4730750"/>
            <a:ext cx="115887" cy="88900"/>
          </a:xfrm>
          <a:prstGeom prst="ellipse">
            <a:avLst/>
          </a:prstGeom>
          <a:solidFill>
            <a:schemeClr val="tx1"/>
          </a:solidFill>
          <a:ln w="9525" algn="ctr">
            <a:noFill/>
            <a:round/>
            <a:headEnd/>
            <a:tailEnd/>
          </a:ln>
        </p:spPr>
        <p:txBody>
          <a:bodyPr wrap="none" anchor="ctr"/>
          <a:lstStyle/>
          <a:p>
            <a:pPr algn="ctr"/>
            <a:endParaRPr lang="en-US"/>
          </a:p>
        </p:txBody>
      </p:sp>
      <p:sp>
        <p:nvSpPr>
          <p:cNvPr id="181257" name="Oval 17"/>
          <p:cNvSpPr>
            <a:spLocks noChangeArrowheads="1"/>
          </p:cNvSpPr>
          <p:nvPr/>
        </p:nvSpPr>
        <p:spPr bwMode="auto">
          <a:xfrm>
            <a:off x="7672388" y="4200525"/>
            <a:ext cx="115887" cy="88900"/>
          </a:xfrm>
          <a:prstGeom prst="ellipse">
            <a:avLst/>
          </a:prstGeom>
          <a:solidFill>
            <a:schemeClr val="tx1"/>
          </a:solidFill>
          <a:ln w="9525" algn="ctr">
            <a:noFill/>
            <a:round/>
            <a:headEnd/>
            <a:tailEnd/>
          </a:ln>
        </p:spPr>
        <p:txBody>
          <a:bodyPr wrap="none" anchor="ctr"/>
          <a:lstStyle/>
          <a:p>
            <a:endParaRPr lang="en-US"/>
          </a:p>
        </p:txBody>
      </p:sp>
      <p:sp>
        <p:nvSpPr>
          <p:cNvPr id="181258" name="Text Box 18"/>
          <p:cNvSpPr txBox="1">
            <a:spLocks noChangeArrowheads="1"/>
          </p:cNvSpPr>
          <p:nvPr/>
        </p:nvSpPr>
        <p:spPr bwMode="auto">
          <a:xfrm>
            <a:off x="8067675" y="5070475"/>
            <a:ext cx="298450" cy="366713"/>
          </a:xfrm>
          <a:prstGeom prst="rect">
            <a:avLst/>
          </a:prstGeom>
          <a:noFill/>
          <a:ln w="9525" algn="ctr">
            <a:noFill/>
            <a:miter lim="800000"/>
            <a:headEnd/>
            <a:tailEnd/>
          </a:ln>
        </p:spPr>
        <p:txBody>
          <a:bodyPr wrap="none">
            <a:spAutoFit/>
          </a:bodyPr>
          <a:lstStyle/>
          <a:p>
            <a:pPr algn="ctr"/>
            <a:r>
              <a:rPr lang="en-US"/>
              <a:t>x</a:t>
            </a:r>
          </a:p>
        </p:txBody>
      </p:sp>
      <p:sp>
        <p:nvSpPr>
          <p:cNvPr id="181259" name="Text Box 19"/>
          <p:cNvSpPr txBox="1">
            <a:spLocks noChangeArrowheads="1"/>
          </p:cNvSpPr>
          <p:nvPr/>
        </p:nvSpPr>
        <p:spPr bwMode="auto">
          <a:xfrm>
            <a:off x="6335713" y="3582988"/>
            <a:ext cx="323850" cy="366712"/>
          </a:xfrm>
          <a:prstGeom prst="rect">
            <a:avLst/>
          </a:prstGeom>
          <a:noFill/>
          <a:ln w="9525" algn="ctr">
            <a:noFill/>
            <a:miter lim="800000"/>
            <a:headEnd/>
            <a:tailEnd/>
          </a:ln>
        </p:spPr>
        <p:txBody>
          <a:bodyPr wrap="none">
            <a:spAutoFit/>
          </a:bodyPr>
          <a:lstStyle/>
          <a:p>
            <a:pPr algn="ctr"/>
            <a:r>
              <a:rPr lang="en-US"/>
              <a:t>F</a:t>
            </a:r>
          </a:p>
        </p:txBody>
      </p:sp>
      <p:sp>
        <p:nvSpPr>
          <p:cNvPr id="181260" name="Text Box 20"/>
          <p:cNvSpPr txBox="1">
            <a:spLocks noChangeArrowheads="1"/>
          </p:cNvSpPr>
          <p:nvPr/>
        </p:nvSpPr>
        <p:spPr bwMode="auto">
          <a:xfrm>
            <a:off x="7837488" y="4003675"/>
            <a:ext cx="336550" cy="366713"/>
          </a:xfrm>
          <a:prstGeom prst="rect">
            <a:avLst/>
          </a:prstGeom>
          <a:noFill/>
          <a:ln w="9525" algn="ctr">
            <a:noFill/>
            <a:miter lim="800000"/>
            <a:headEnd/>
            <a:tailEnd/>
          </a:ln>
        </p:spPr>
        <p:txBody>
          <a:bodyPr wrap="none">
            <a:spAutoFit/>
          </a:bodyPr>
          <a:lstStyle/>
          <a:p>
            <a:pPr algn="ctr"/>
            <a:r>
              <a:rPr lang="en-US"/>
              <a:t>B</a:t>
            </a:r>
          </a:p>
        </p:txBody>
      </p:sp>
      <p:sp>
        <p:nvSpPr>
          <p:cNvPr id="181261" name="Text Box 21"/>
          <p:cNvSpPr txBox="1">
            <a:spLocks noChangeArrowheads="1"/>
          </p:cNvSpPr>
          <p:nvPr/>
        </p:nvSpPr>
        <p:spPr bwMode="auto">
          <a:xfrm>
            <a:off x="6770688" y="4306888"/>
            <a:ext cx="336550" cy="366712"/>
          </a:xfrm>
          <a:prstGeom prst="rect">
            <a:avLst/>
          </a:prstGeom>
          <a:noFill/>
          <a:ln w="9525" algn="ctr">
            <a:noFill/>
            <a:miter lim="800000"/>
            <a:headEnd/>
            <a:tailEnd/>
          </a:ln>
        </p:spPr>
        <p:txBody>
          <a:bodyPr wrap="none">
            <a:spAutoFit/>
          </a:bodyPr>
          <a:lstStyle/>
          <a:p>
            <a:pPr algn="ctr"/>
            <a:r>
              <a:rPr lang="en-US"/>
              <a:t>A</a:t>
            </a:r>
          </a:p>
        </p:txBody>
      </p:sp>
      <p:sp>
        <p:nvSpPr>
          <p:cNvPr id="181262" name="Freeform 22"/>
          <p:cNvSpPr>
            <a:spLocks/>
          </p:cNvSpPr>
          <p:nvPr/>
        </p:nvSpPr>
        <p:spPr bwMode="auto">
          <a:xfrm>
            <a:off x="7023100" y="4241800"/>
            <a:ext cx="673100" cy="533400"/>
          </a:xfrm>
          <a:custGeom>
            <a:avLst/>
            <a:gdLst>
              <a:gd name="T0" fmla="*/ 0 w 424"/>
              <a:gd name="T1" fmla="*/ 2147483647 h 336"/>
              <a:gd name="T2" fmla="*/ 0 w 424"/>
              <a:gd name="T3" fmla="*/ 0 h 336"/>
              <a:gd name="T4" fmla="*/ 2147483647 w 424"/>
              <a:gd name="T5" fmla="*/ 0 h 336"/>
              <a:gd name="T6" fmla="*/ 0 60000 65536"/>
              <a:gd name="T7" fmla="*/ 0 60000 65536"/>
              <a:gd name="T8" fmla="*/ 0 60000 65536"/>
              <a:gd name="T9" fmla="*/ 0 w 424"/>
              <a:gd name="T10" fmla="*/ 0 h 336"/>
              <a:gd name="T11" fmla="*/ 424 w 424"/>
              <a:gd name="T12" fmla="*/ 336 h 336"/>
            </a:gdLst>
            <a:ahLst/>
            <a:cxnLst>
              <a:cxn ang="T6">
                <a:pos x="T0" y="T1"/>
              </a:cxn>
              <a:cxn ang="T7">
                <a:pos x="T2" y="T3"/>
              </a:cxn>
              <a:cxn ang="T8">
                <a:pos x="T4" y="T5"/>
              </a:cxn>
            </a:cxnLst>
            <a:rect l="T9" t="T10" r="T11" b="T12"/>
            <a:pathLst>
              <a:path w="424" h="336">
                <a:moveTo>
                  <a:pt x="0" y="336"/>
                </a:moveTo>
                <a:lnTo>
                  <a:pt x="0" y="0"/>
                </a:lnTo>
                <a:lnTo>
                  <a:pt x="424" y="0"/>
                </a:lnTo>
              </a:path>
            </a:pathLst>
          </a:custGeom>
          <a:noFill/>
          <a:ln w="9525">
            <a:solidFill>
              <a:schemeClr val="tx1"/>
            </a:solidFill>
            <a:round/>
            <a:headEnd/>
            <a:tailEnd/>
          </a:ln>
        </p:spPr>
        <p:txBody>
          <a:bodyPr wrap="none" anchor="ctr"/>
          <a:lstStyle/>
          <a:p>
            <a:endParaRPr lang="en-US"/>
          </a:p>
        </p:txBody>
      </p:sp>
      <p:sp>
        <p:nvSpPr>
          <p:cNvPr id="181263" name="Text Box 23"/>
          <p:cNvSpPr txBox="1">
            <a:spLocks noChangeArrowheads="1"/>
          </p:cNvSpPr>
          <p:nvPr/>
        </p:nvSpPr>
        <p:spPr bwMode="auto">
          <a:xfrm>
            <a:off x="5838825" y="2386013"/>
            <a:ext cx="336550" cy="366712"/>
          </a:xfrm>
          <a:prstGeom prst="rect">
            <a:avLst/>
          </a:prstGeom>
          <a:noFill/>
          <a:ln w="9525" algn="ctr">
            <a:noFill/>
            <a:miter lim="800000"/>
            <a:headEnd/>
            <a:tailEnd/>
          </a:ln>
        </p:spPr>
        <p:txBody>
          <a:bodyPr wrap="none">
            <a:spAutoFit/>
          </a:bodyPr>
          <a:lstStyle/>
          <a:p>
            <a:pPr algn="ctr"/>
            <a:r>
              <a:rPr lang="en-US"/>
              <a:t>A</a:t>
            </a:r>
          </a:p>
        </p:txBody>
      </p:sp>
      <p:sp>
        <p:nvSpPr>
          <p:cNvPr id="181264" name="Text Box 24"/>
          <p:cNvSpPr txBox="1">
            <a:spLocks noChangeArrowheads="1"/>
          </p:cNvSpPr>
          <p:nvPr/>
        </p:nvSpPr>
        <p:spPr bwMode="auto">
          <a:xfrm>
            <a:off x="5864225" y="4125913"/>
            <a:ext cx="336550" cy="366712"/>
          </a:xfrm>
          <a:prstGeom prst="rect">
            <a:avLst/>
          </a:prstGeom>
          <a:noFill/>
          <a:ln w="9525" algn="ctr">
            <a:noFill/>
            <a:miter lim="800000"/>
            <a:headEnd/>
            <a:tailEnd/>
          </a:ln>
        </p:spPr>
        <p:txBody>
          <a:bodyPr wrap="none">
            <a:spAutoFit/>
          </a:bodyPr>
          <a:lstStyle/>
          <a:p>
            <a:pPr algn="ctr"/>
            <a:r>
              <a:rPr lang="en-US"/>
              <a:t>B</a:t>
            </a:r>
          </a:p>
        </p:txBody>
      </p:sp>
    </p:spTree>
    <p:extLst>
      <p:ext uri="{BB962C8B-B14F-4D97-AF65-F5344CB8AC3E}">
        <p14:creationId xmlns:p14="http://schemas.microsoft.com/office/powerpoint/2010/main" val="1470985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123.10.3</a:t>
            </a:r>
          </a:p>
        </p:txBody>
      </p:sp>
      <p:sp>
        <p:nvSpPr>
          <p:cNvPr id="3" name="Content Placeholder 2"/>
          <p:cNvSpPr>
            <a:spLocks noGrp="1"/>
          </p:cNvSpPr>
          <p:nvPr>
            <p:ph idx="1"/>
          </p:nvPr>
        </p:nvSpPr>
        <p:spPr>
          <a:xfrm>
            <a:off x="471714" y="1179285"/>
            <a:ext cx="8229600" cy="4525963"/>
          </a:xfrm>
        </p:spPr>
        <p:txBody>
          <a:bodyPr>
            <a:normAutofit lnSpcReduction="10000"/>
          </a:bodyPr>
          <a:lstStyle/>
          <a:p>
            <a:pPr>
              <a:buNone/>
            </a:pPr>
            <a:r>
              <a:rPr lang="en-US" dirty="0"/>
              <a:t>Is mechanical energy conserved?</a:t>
            </a:r>
          </a:p>
          <a:p>
            <a:pPr>
              <a:buNone/>
            </a:pPr>
            <a:endParaRPr lang="en-US" dirty="0">
              <a:sym typeface="Symbol"/>
            </a:endParaRPr>
          </a:p>
          <a:p>
            <a:pPr marL="514350" indent="-514350">
              <a:buFont typeface="+mj-lt"/>
              <a:buAutoNum type="alphaLcParenR"/>
            </a:pPr>
            <a:r>
              <a:rPr lang="en-US" dirty="0">
                <a:sym typeface="Symbol"/>
              </a:rPr>
              <a:t>Yes</a:t>
            </a:r>
          </a:p>
          <a:p>
            <a:pPr marL="514350" indent="-514350">
              <a:buFont typeface="+mj-lt"/>
              <a:buAutoNum type="alphaLcParenR"/>
            </a:pPr>
            <a:r>
              <a:rPr lang="en-US" dirty="0">
                <a:sym typeface="Symbol"/>
              </a:rPr>
              <a:t>No</a:t>
            </a:r>
          </a:p>
          <a:p>
            <a:pPr marL="514350" indent="-514350">
              <a:buFont typeface="+mj-lt"/>
              <a:buAutoNum type="alphaLcParenR"/>
            </a:pPr>
            <a:r>
              <a:rPr lang="en-US" dirty="0">
                <a:sym typeface="Symbol"/>
              </a:rPr>
              <a:t>Maybe sometimes</a:t>
            </a:r>
          </a:p>
          <a:p>
            <a:pPr marL="514350" indent="-514350">
              <a:buFont typeface="+mj-lt"/>
              <a:buAutoNum type="alphaLcParenR"/>
            </a:pPr>
            <a:endParaRPr lang="en-US" dirty="0">
              <a:sym typeface="Symbol"/>
            </a:endParaRPr>
          </a:p>
          <a:p>
            <a:pPr marL="514350" indent="-514350">
              <a:buNone/>
            </a:pPr>
            <a:r>
              <a:rPr lang="en-US" dirty="0">
                <a:sym typeface="Symbol"/>
              </a:rPr>
              <a:t> </a:t>
            </a:r>
          </a:p>
          <a:p>
            <a:pPr marL="514350" indent="-514350">
              <a:buNone/>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55</a:t>
            </a:fld>
            <a:endParaRPr lang="en-US"/>
          </a:p>
        </p:txBody>
      </p:sp>
      <p:sp>
        <p:nvSpPr>
          <p:cNvPr id="292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79808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123.10.4</a:t>
            </a:r>
          </a:p>
        </p:txBody>
      </p:sp>
      <p:sp>
        <p:nvSpPr>
          <p:cNvPr id="3" name="Content Placeholder 2"/>
          <p:cNvSpPr>
            <a:spLocks noGrp="1"/>
          </p:cNvSpPr>
          <p:nvPr>
            <p:ph idx="1"/>
          </p:nvPr>
        </p:nvSpPr>
        <p:spPr>
          <a:xfrm>
            <a:off x="471714" y="1179285"/>
            <a:ext cx="8229600" cy="4525963"/>
          </a:xfrm>
        </p:spPr>
        <p:txBody>
          <a:bodyPr>
            <a:normAutofit fontScale="92500" lnSpcReduction="20000"/>
          </a:bodyPr>
          <a:lstStyle/>
          <a:p>
            <a:pPr>
              <a:buNone/>
            </a:pPr>
            <a:r>
              <a:rPr lang="en-US" dirty="0"/>
              <a:t>How much heat is contained in this room?</a:t>
            </a:r>
          </a:p>
          <a:p>
            <a:pPr>
              <a:buNone/>
            </a:pPr>
            <a:endParaRPr lang="en-US" dirty="0">
              <a:sym typeface="Symbol"/>
            </a:endParaRPr>
          </a:p>
          <a:p>
            <a:pPr marL="514350" indent="-514350">
              <a:buFont typeface="+mj-lt"/>
              <a:buAutoNum type="alphaLcParenR"/>
            </a:pPr>
            <a:r>
              <a:rPr lang="en-US" dirty="0">
                <a:sym typeface="Symbol"/>
              </a:rPr>
              <a:t>100000J</a:t>
            </a:r>
          </a:p>
          <a:p>
            <a:pPr marL="514350" indent="-514350">
              <a:buFont typeface="+mj-lt"/>
              <a:buAutoNum type="alphaLcParenR"/>
            </a:pPr>
            <a:r>
              <a:rPr lang="en-US" dirty="0">
                <a:sym typeface="Symbol"/>
              </a:rPr>
              <a:t>100000K</a:t>
            </a:r>
          </a:p>
          <a:p>
            <a:pPr marL="514350" indent="-514350">
              <a:buFont typeface="+mj-lt"/>
              <a:buAutoNum type="alphaLcParenR"/>
            </a:pPr>
            <a:r>
              <a:rPr lang="en-US">
                <a:sym typeface="Symbol"/>
              </a:rPr>
              <a:t>100000BTU</a:t>
            </a:r>
            <a:endParaRPr lang="en-US" dirty="0">
              <a:sym typeface="Symbol"/>
            </a:endParaRPr>
          </a:p>
          <a:p>
            <a:pPr marL="514350" indent="-514350">
              <a:buFont typeface="+mj-lt"/>
              <a:buAutoNum type="alphaLcParenR"/>
            </a:pPr>
            <a:r>
              <a:rPr lang="en-US" dirty="0">
                <a:sym typeface="Symbol"/>
              </a:rPr>
              <a:t>This is a dumb question, rooms don’t “contain” heat.</a:t>
            </a:r>
          </a:p>
          <a:p>
            <a:pPr marL="514350" indent="-514350">
              <a:buFont typeface="+mj-lt"/>
              <a:buAutoNum type="alphaLcParenR"/>
            </a:pPr>
            <a:endParaRPr lang="en-US" dirty="0">
              <a:sym typeface="Symbol"/>
            </a:endParaRPr>
          </a:p>
          <a:p>
            <a:pPr marL="514350" indent="-514350">
              <a:buNone/>
            </a:pPr>
            <a:r>
              <a:rPr lang="en-US" dirty="0">
                <a:sym typeface="Symbol"/>
              </a:rPr>
              <a:t> </a:t>
            </a:r>
          </a:p>
          <a:p>
            <a:pPr marL="514350" indent="-514350">
              <a:buNone/>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56</a:t>
            </a:fld>
            <a:endParaRPr lang="en-US"/>
          </a:p>
        </p:txBody>
      </p:sp>
      <p:sp>
        <p:nvSpPr>
          <p:cNvPr id="292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4160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88463" y="3820196"/>
            <a:ext cx="4953000" cy="1981200"/>
            <a:chOff x="2057400" y="1371600"/>
            <a:chExt cx="4953000" cy="2971800"/>
          </a:xfrm>
        </p:grpSpPr>
        <p:sp>
          <p:nvSpPr>
            <p:cNvPr id="5" name="Rectangle 4"/>
            <p:cNvSpPr/>
            <p:nvPr/>
          </p:nvSpPr>
          <p:spPr>
            <a:xfrm>
              <a:off x="2057400" y="1371600"/>
              <a:ext cx="4953000" cy="2971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4600" y="1790700"/>
              <a:ext cx="44958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1790700"/>
              <a:ext cx="457200" cy="213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20315" y="1790699"/>
              <a:ext cx="2404110" cy="2138363"/>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2073755" y="705129"/>
            <a:ext cx="4953000" cy="1981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30955" y="984529"/>
            <a:ext cx="4495800" cy="142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87315" y="984529"/>
            <a:ext cx="457200" cy="142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36670" y="984528"/>
            <a:ext cx="1365885" cy="142557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4325558" y="1565632"/>
            <a:ext cx="1158240" cy="33528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5909" y="1328854"/>
            <a:ext cx="781432" cy="769441"/>
          </a:xfrm>
          <a:prstGeom prst="rect">
            <a:avLst/>
          </a:prstGeom>
          <a:noFill/>
        </p:spPr>
        <p:txBody>
          <a:bodyPr wrap="none" rtlCol="0">
            <a:spAutoFit/>
          </a:bodyPr>
          <a:lstStyle/>
          <a:p>
            <a:r>
              <a:rPr lang="en-US" sz="4400" dirty="0" err="1">
                <a:solidFill>
                  <a:srgbClr val="FF0000"/>
                </a:solidFill>
              </a:rPr>
              <a:t>F</a:t>
            </a:r>
            <a:r>
              <a:rPr lang="en-US" sz="4400" baseline="-25000" dirty="0" err="1">
                <a:solidFill>
                  <a:srgbClr val="FF0000"/>
                </a:solidFill>
              </a:rPr>
              <a:t>ex</a:t>
            </a:r>
            <a:endParaRPr lang="en-US" sz="4400" baseline="-25000" dirty="0">
              <a:solidFill>
                <a:srgbClr val="FF0000"/>
              </a:solidFill>
            </a:endParaRPr>
          </a:p>
        </p:txBody>
      </p:sp>
      <p:cxnSp>
        <p:nvCxnSpPr>
          <p:cNvPr id="20" name="Straight Connector 19"/>
          <p:cNvCxnSpPr/>
          <p:nvPr/>
        </p:nvCxnSpPr>
        <p:spPr>
          <a:xfrm flipV="1">
            <a:off x="3912190" y="2956560"/>
            <a:ext cx="0" cy="79248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892040" y="2956560"/>
            <a:ext cx="0" cy="79248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71835" y="3107711"/>
            <a:ext cx="614271" cy="594360"/>
          </a:xfrm>
          <a:prstGeom prst="rect">
            <a:avLst/>
          </a:prstGeom>
          <a:noFill/>
        </p:spPr>
        <p:txBody>
          <a:bodyPr wrap="square" rtlCol="0">
            <a:spAutoFit/>
          </a:bodyPr>
          <a:lstStyle/>
          <a:p>
            <a:r>
              <a:rPr lang="en-US" sz="3200" dirty="0">
                <a:sym typeface="Symbol"/>
              </a:rPr>
              <a:t>x</a:t>
            </a:r>
            <a:endParaRPr lang="en-US" sz="3200" dirty="0"/>
          </a:p>
        </p:txBody>
      </p:sp>
      <p:cxnSp>
        <p:nvCxnSpPr>
          <p:cNvPr id="26" name="Straight Arrow Connector 25"/>
          <p:cNvCxnSpPr/>
          <p:nvPr/>
        </p:nvCxnSpPr>
        <p:spPr>
          <a:xfrm>
            <a:off x="3348310" y="3413760"/>
            <a:ext cx="5486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892040" y="3413760"/>
            <a:ext cx="5486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78477" y="976172"/>
            <a:ext cx="1125629" cy="584775"/>
          </a:xfrm>
          <a:prstGeom prst="rect">
            <a:avLst/>
          </a:prstGeom>
          <a:noFill/>
        </p:spPr>
        <p:txBody>
          <a:bodyPr wrap="none" rtlCol="0">
            <a:spAutoFit/>
          </a:bodyPr>
          <a:lstStyle/>
          <a:p>
            <a:r>
              <a:rPr lang="en-US" sz="3200" dirty="0"/>
              <a:t>P</a:t>
            </a:r>
            <a:r>
              <a:rPr lang="en-US" sz="3200" baseline="-25000" dirty="0"/>
              <a:t>i</a:t>
            </a:r>
            <a:r>
              <a:rPr lang="en-US" sz="3200" dirty="0"/>
              <a:t>    V</a:t>
            </a:r>
            <a:r>
              <a:rPr lang="en-US" sz="3200" baseline="-25000" dirty="0"/>
              <a:t>i</a:t>
            </a:r>
          </a:p>
        </p:txBody>
      </p:sp>
      <p:sp>
        <p:nvSpPr>
          <p:cNvPr id="29" name="TextBox 28"/>
          <p:cNvSpPr txBox="1"/>
          <p:nvPr/>
        </p:nvSpPr>
        <p:spPr>
          <a:xfrm>
            <a:off x="2642839" y="4121870"/>
            <a:ext cx="1076770" cy="584775"/>
          </a:xfrm>
          <a:prstGeom prst="rect">
            <a:avLst/>
          </a:prstGeom>
          <a:noFill/>
        </p:spPr>
        <p:txBody>
          <a:bodyPr wrap="none" rtlCol="0">
            <a:spAutoFit/>
          </a:bodyPr>
          <a:lstStyle/>
          <a:p>
            <a:r>
              <a:rPr lang="en-US" sz="3200" dirty="0"/>
              <a:t>P</a:t>
            </a:r>
            <a:r>
              <a:rPr lang="en-US" sz="3200" baseline="-25000" dirty="0"/>
              <a:t>f</a:t>
            </a:r>
            <a:r>
              <a:rPr lang="en-US" sz="3200" dirty="0"/>
              <a:t>   </a:t>
            </a:r>
            <a:r>
              <a:rPr lang="en-US" sz="3200" dirty="0" err="1"/>
              <a:t>V</a:t>
            </a:r>
            <a:r>
              <a:rPr lang="en-US" sz="3200" baseline="-25000" dirty="0" err="1"/>
              <a:t>f</a:t>
            </a:r>
            <a:endParaRPr lang="en-US" sz="3200" baseline="-25000" dirty="0"/>
          </a:p>
        </p:txBody>
      </p:sp>
      <p:sp>
        <p:nvSpPr>
          <p:cNvPr id="22" name="Left Arrow 21"/>
          <p:cNvSpPr/>
          <p:nvPr/>
        </p:nvSpPr>
        <p:spPr>
          <a:xfrm flipH="1">
            <a:off x="2754352" y="1539612"/>
            <a:ext cx="1170877" cy="367247"/>
          </a:xfrm>
          <a:prstGeom prst="leftArrow">
            <a:avLst>
              <a:gd name="adj1" fmla="val 50000"/>
              <a:gd name="adj2" fmla="val 530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875899" y="1693127"/>
            <a:ext cx="558166" cy="646331"/>
          </a:xfrm>
          <a:prstGeom prst="rect">
            <a:avLst/>
          </a:prstGeom>
          <a:noFill/>
        </p:spPr>
        <p:txBody>
          <a:bodyPr wrap="none" rtlCol="0">
            <a:spAutoFit/>
          </a:bodyPr>
          <a:lstStyle/>
          <a:p>
            <a:r>
              <a:rPr lang="en-US" sz="3600" dirty="0" err="1">
                <a:solidFill>
                  <a:srgbClr val="FF0000"/>
                </a:solidFill>
              </a:rPr>
              <a:t>F</a:t>
            </a:r>
            <a:r>
              <a:rPr lang="en-US" sz="3600" baseline="-25000" dirty="0" err="1">
                <a:solidFill>
                  <a:srgbClr val="FF0000"/>
                </a:solidFill>
              </a:rPr>
              <a:t>p</a:t>
            </a:r>
            <a:endParaRPr lang="en-US" sz="3600" baseline="-25000" dirty="0">
              <a:solidFill>
                <a:srgbClr val="FF0000"/>
              </a:solidFill>
            </a:endParaRPr>
          </a:p>
        </p:txBody>
      </p:sp>
      <p:sp>
        <p:nvSpPr>
          <p:cNvPr id="30" name="Left Arrow 29"/>
          <p:cNvSpPr/>
          <p:nvPr/>
        </p:nvSpPr>
        <p:spPr>
          <a:xfrm>
            <a:off x="5336602" y="4595046"/>
            <a:ext cx="1158240" cy="33528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555801" y="4369420"/>
            <a:ext cx="781432" cy="769441"/>
          </a:xfrm>
          <a:prstGeom prst="rect">
            <a:avLst/>
          </a:prstGeom>
          <a:noFill/>
        </p:spPr>
        <p:txBody>
          <a:bodyPr wrap="none" rtlCol="0">
            <a:spAutoFit/>
          </a:bodyPr>
          <a:lstStyle/>
          <a:p>
            <a:r>
              <a:rPr lang="en-US" sz="4400" dirty="0" err="1">
                <a:solidFill>
                  <a:srgbClr val="FF0000"/>
                </a:solidFill>
              </a:rPr>
              <a:t>F</a:t>
            </a:r>
            <a:r>
              <a:rPr lang="en-US" sz="4400" baseline="-25000" dirty="0" err="1">
                <a:solidFill>
                  <a:srgbClr val="FF0000"/>
                </a:solidFill>
              </a:rPr>
              <a:t>ex</a:t>
            </a:r>
            <a:endParaRPr lang="en-US" sz="4400" baseline="-25000" dirty="0">
              <a:solidFill>
                <a:srgbClr val="FF0000"/>
              </a:solidFill>
            </a:endParaRPr>
          </a:p>
        </p:txBody>
      </p:sp>
      <p:sp>
        <p:nvSpPr>
          <p:cNvPr id="32" name="Left Arrow 31"/>
          <p:cNvSpPr/>
          <p:nvPr/>
        </p:nvSpPr>
        <p:spPr>
          <a:xfrm flipH="1">
            <a:off x="3821152" y="4591329"/>
            <a:ext cx="1170877" cy="367247"/>
          </a:xfrm>
          <a:prstGeom prst="leftArrow">
            <a:avLst>
              <a:gd name="adj1" fmla="val 50000"/>
              <a:gd name="adj2" fmla="val 530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942699" y="4744844"/>
            <a:ext cx="558166" cy="646331"/>
          </a:xfrm>
          <a:prstGeom prst="rect">
            <a:avLst/>
          </a:prstGeom>
          <a:noFill/>
        </p:spPr>
        <p:txBody>
          <a:bodyPr wrap="none" rtlCol="0">
            <a:spAutoFit/>
          </a:bodyPr>
          <a:lstStyle/>
          <a:p>
            <a:r>
              <a:rPr lang="en-US" sz="3600" dirty="0" err="1">
                <a:solidFill>
                  <a:srgbClr val="FF0000"/>
                </a:solidFill>
              </a:rPr>
              <a:t>F</a:t>
            </a:r>
            <a:r>
              <a:rPr lang="en-US" sz="3600" baseline="-25000" dirty="0" err="1">
                <a:solidFill>
                  <a:srgbClr val="FF0000"/>
                </a:solidFill>
              </a:rPr>
              <a:t>p</a:t>
            </a:r>
            <a:endParaRPr lang="en-US" sz="3600" baseline="-25000"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A706DC5-3B00-400E-BEEF-9610CEBBF1D9}"/>
              </a:ext>
            </a:extLst>
          </p:cNvPr>
          <p:cNvGrpSpPr/>
          <p:nvPr/>
        </p:nvGrpSpPr>
        <p:grpSpPr>
          <a:xfrm>
            <a:off x="5369997" y="163286"/>
            <a:ext cx="2476916" cy="3200400"/>
            <a:chOff x="4178012" y="1894114"/>
            <a:chExt cx="2476916" cy="3498832"/>
          </a:xfrm>
        </p:grpSpPr>
        <p:sp>
          <p:nvSpPr>
            <p:cNvPr id="36" name="Oval 35"/>
            <p:cNvSpPr/>
            <p:nvPr/>
          </p:nvSpPr>
          <p:spPr>
            <a:xfrm flipH="1">
              <a:off x="4700527" y="2438399"/>
              <a:ext cx="762000" cy="718457"/>
            </a:xfrm>
            <a:prstGeom prst="ellipse">
              <a:avLst/>
            </a:prstGeom>
            <a:solidFill>
              <a:srgbClr val="002060"/>
            </a:solidFill>
            <a:ln w="9525" algn="ctr">
              <a:noFill/>
              <a:round/>
              <a:headEnd/>
              <a:tailEnd/>
            </a:ln>
          </p:spPr>
          <p:txBody>
            <a:bodyPr wrap="none" anchor="ctr"/>
            <a:lstStyle/>
            <a:p>
              <a:endParaRPr lang="en-US" dirty="0">
                <a:solidFill>
                  <a:schemeClr val="tx1"/>
                </a:solidFill>
              </a:endParaRPr>
            </a:p>
          </p:txBody>
        </p:sp>
        <p:sp>
          <p:nvSpPr>
            <p:cNvPr id="4" name="Rectangle 14"/>
            <p:cNvSpPr>
              <a:spLocks noChangeArrowheads="1"/>
            </p:cNvSpPr>
            <p:nvPr/>
          </p:nvSpPr>
          <p:spPr bwMode="auto">
            <a:xfrm rot="15955976">
              <a:off x="4700797" y="2977587"/>
              <a:ext cx="173633" cy="293224"/>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0" name="Oval 12"/>
            <p:cNvSpPr>
              <a:spLocks noChangeArrowheads="1"/>
            </p:cNvSpPr>
            <p:nvPr/>
          </p:nvSpPr>
          <p:spPr bwMode="auto">
            <a:xfrm rot="18889740">
              <a:off x="4924091" y="2349001"/>
              <a:ext cx="711420" cy="1435098"/>
            </a:xfrm>
            <a:prstGeom prst="ellipse">
              <a:avLst/>
            </a:prstGeom>
            <a:solidFill>
              <a:srgbClr val="002060"/>
            </a:solidFill>
            <a:ln w="9525" algn="ctr">
              <a:noFill/>
              <a:round/>
              <a:headEnd/>
              <a:tailEnd/>
            </a:ln>
          </p:spPr>
          <p:txBody>
            <a:bodyPr wrap="none" anchor="ctr"/>
            <a:lstStyle/>
            <a:p>
              <a:endParaRPr lang="en-US" dirty="0"/>
            </a:p>
          </p:txBody>
        </p:sp>
        <p:sp>
          <p:nvSpPr>
            <p:cNvPr id="11" name="Rectangle 14"/>
            <p:cNvSpPr>
              <a:spLocks noChangeArrowheads="1"/>
            </p:cNvSpPr>
            <p:nvPr/>
          </p:nvSpPr>
          <p:spPr bwMode="auto">
            <a:xfrm rot="19284302">
              <a:off x="4890481" y="2627055"/>
              <a:ext cx="373398" cy="70485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12" name="Rectangle 17"/>
            <p:cNvSpPr>
              <a:spLocks noChangeArrowheads="1"/>
            </p:cNvSpPr>
            <p:nvPr/>
          </p:nvSpPr>
          <p:spPr bwMode="auto">
            <a:xfrm rot="18389825">
              <a:off x="6060069" y="4985842"/>
              <a:ext cx="579285" cy="234923"/>
            </a:xfrm>
            <a:prstGeom prst="rect">
              <a:avLst/>
            </a:prstGeom>
            <a:solidFill>
              <a:srgbClr val="002060"/>
            </a:solidFill>
            <a:ln w="9525" algn="ctr">
              <a:noFill/>
              <a:miter lim="800000"/>
              <a:headEnd/>
              <a:tailEnd/>
            </a:ln>
          </p:spPr>
          <p:txBody>
            <a:bodyPr wrap="none" anchor="ctr"/>
            <a:lstStyle/>
            <a:p>
              <a:endParaRPr lang="en-US" dirty="0"/>
            </a:p>
          </p:txBody>
        </p:sp>
        <p:sp>
          <p:nvSpPr>
            <p:cNvPr id="13" name="Oval 11"/>
            <p:cNvSpPr>
              <a:spLocks noChangeArrowheads="1"/>
            </p:cNvSpPr>
            <p:nvPr/>
          </p:nvSpPr>
          <p:spPr bwMode="auto">
            <a:xfrm rot="20727755">
              <a:off x="4288011" y="2108682"/>
              <a:ext cx="496888" cy="692150"/>
            </a:xfrm>
            <a:prstGeom prst="ellipse">
              <a:avLst/>
            </a:prstGeom>
            <a:solidFill>
              <a:srgbClr val="002060"/>
            </a:solidFill>
            <a:ln w="9525" algn="ctr">
              <a:solidFill>
                <a:schemeClr val="bg1"/>
              </a:solidFill>
              <a:round/>
              <a:headEnd/>
              <a:tailEnd/>
            </a:ln>
          </p:spPr>
          <p:txBody>
            <a:bodyPr wrap="none" anchor="ctr"/>
            <a:lstStyle/>
            <a:p>
              <a:endParaRPr lang="en-US" dirty="0"/>
            </a:p>
          </p:txBody>
        </p:sp>
        <p:sp>
          <p:nvSpPr>
            <p:cNvPr id="14" name="Rectangle 13"/>
            <p:cNvSpPr>
              <a:spLocks noChangeArrowheads="1"/>
            </p:cNvSpPr>
            <p:nvPr/>
          </p:nvSpPr>
          <p:spPr bwMode="auto">
            <a:xfrm rot="15598616">
              <a:off x="4899736" y="2934860"/>
              <a:ext cx="242971" cy="81663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15" name="Rectangle 15"/>
            <p:cNvSpPr>
              <a:spLocks noChangeArrowheads="1"/>
            </p:cNvSpPr>
            <p:nvPr/>
          </p:nvSpPr>
          <p:spPr bwMode="auto">
            <a:xfrm rot="2427115">
              <a:off x="5064057" y="3439418"/>
              <a:ext cx="407626" cy="10191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6" name="Rectangle 17"/>
            <p:cNvSpPr>
              <a:spLocks noChangeArrowheads="1"/>
            </p:cNvSpPr>
            <p:nvPr/>
          </p:nvSpPr>
          <p:spPr bwMode="auto">
            <a:xfrm rot="17343869">
              <a:off x="5481312" y="4995095"/>
              <a:ext cx="406400" cy="2190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7" name="Rectangle 15"/>
            <p:cNvSpPr>
              <a:spLocks noChangeArrowheads="1"/>
            </p:cNvSpPr>
            <p:nvPr/>
          </p:nvSpPr>
          <p:spPr bwMode="auto">
            <a:xfrm rot="18313119">
              <a:off x="5173946" y="3997970"/>
              <a:ext cx="349286" cy="1150927"/>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8" name="Rectangle 17"/>
            <p:cNvSpPr>
              <a:spLocks noChangeArrowheads="1"/>
            </p:cNvSpPr>
            <p:nvPr/>
          </p:nvSpPr>
          <p:spPr bwMode="auto">
            <a:xfrm rot="21264942">
              <a:off x="5471333" y="5115612"/>
              <a:ext cx="220544" cy="2190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9" name="Rectangle 15"/>
            <p:cNvSpPr>
              <a:spLocks noChangeArrowheads="1"/>
            </p:cNvSpPr>
            <p:nvPr/>
          </p:nvSpPr>
          <p:spPr bwMode="auto">
            <a:xfrm rot="20968993">
              <a:off x="5492193" y="3445137"/>
              <a:ext cx="412934" cy="1019175"/>
            </a:xfrm>
            <a:prstGeom prst="rect">
              <a:avLst/>
            </a:prstGeom>
            <a:solidFill>
              <a:srgbClr val="002060"/>
            </a:solidFill>
            <a:ln w="9525" algn="ctr">
              <a:noFill/>
              <a:miter lim="800000"/>
              <a:headEnd/>
              <a:tailEnd/>
            </a:ln>
          </p:spPr>
          <p:txBody>
            <a:bodyPr wrap="none" anchor="ctr"/>
            <a:lstStyle/>
            <a:p>
              <a:endParaRPr lang="en-US" dirty="0"/>
            </a:p>
          </p:txBody>
        </p:sp>
        <p:sp>
          <p:nvSpPr>
            <p:cNvPr id="20" name="Rectangle 15"/>
            <p:cNvSpPr>
              <a:spLocks noChangeArrowheads="1"/>
            </p:cNvSpPr>
            <p:nvPr/>
          </p:nvSpPr>
          <p:spPr bwMode="auto">
            <a:xfrm rot="18559297">
              <a:off x="5882734" y="3997483"/>
              <a:ext cx="355300" cy="1189088"/>
            </a:xfrm>
            <a:prstGeom prst="rect">
              <a:avLst/>
            </a:prstGeom>
            <a:solidFill>
              <a:srgbClr val="002060"/>
            </a:solidFill>
            <a:ln w="9525" algn="ctr">
              <a:noFill/>
              <a:miter lim="800000"/>
              <a:headEnd/>
              <a:tailEnd/>
            </a:ln>
          </p:spPr>
          <p:txBody>
            <a:bodyPr wrap="none" anchor="ctr"/>
            <a:lstStyle/>
            <a:p>
              <a:endParaRPr lang="en-US" dirty="0"/>
            </a:p>
          </p:txBody>
        </p:sp>
        <p:sp>
          <p:nvSpPr>
            <p:cNvPr id="21" name="Rectangle 13"/>
            <p:cNvSpPr>
              <a:spLocks noChangeArrowheads="1"/>
            </p:cNvSpPr>
            <p:nvPr/>
          </p:nvSpPr>
          <p:spPr bwMode="auto">
            <a:xfrm rot="17370522">
              <a:off x="4441614" y="3347001"/>
              <a:ext cx="334068" cy="261372"/>
            </a:xfrm>
            <a:prstGeom prst="rect">
              <a:avLst/>
            </a:prstGeom>
            <a:solidFill>
              <a:schemeClr val="tx2">
                <a:lumMod val="75000"/>
              </a:schemeClr>
            </a:solidFill>
            <a:ln w="9525" algn="ctr">
              <a:noFill/>
              <a:miter lim="800000"/>
              <a:headEnd/>
              <a:tailEnd/>
            </a:ln>
          </p:spPr>
          <p:txBody>
            <a:bodyPr wrap="none" anchor="ctr"/>
            <a:lstStyle/>
            <a:p>
              <a:endParaRPr lang="en-US" dirty="0"/>
            </a:p>
          </p:txBody>
        </p:sp>
        <p:grpSp>
          <p:nvGrpSpPr>
            <p:cNvPr id="46" name="Group 45"/>
            <p:cNvGrpSpPr/>
            <p:nvPr/>
          </p:nvGrpSpPr>
          <p:grpSpPr>
            <a:xfrm>
              <a:off x="4178012" y="1894114"/>
              <a:ext cx="903512" cy="881743"/>
              <a:chOff x="6825343" y="1110343"/>
              <a:chExt cx="1937658" cy="2079171"/>
            </a:xfrm>
          </p:grpSpPr>
          <p:sp>
            <p:nvSpPr>
              <p:cNvPr id="39" name="Freeform 38"/>
              <p:cNvSpPr/>
              <p:nvPr/>
            </p:nvSpPr>
            <p:spPr>
              <a:xfrm>
                <a:off x="6901543" y="1110343"/>
                <a:ext cx="1861458" cy="1828800"/>
              </a:xfrm>
              <a:custGeom>
                <a:avLst/>
                <a:gdLst>
                  <a:gd name="connsiteX0" fmla="*/ 0 w 1839686"/>
                  <a:gd name="connsiteY0" fmla="*/ 870857 h 1828800"/>
                  <a:gd name="connsiteX1" fmla="*/ 849086 w 1839686"/>
                  <a:gd name="connsiteY1" fmla="*/ 903514 h 1828800"/>
                  <a:gd name="connsiteX2" fmla="*/ 1077686 w 1839686"/>
                  <a:gd name="connsiteY2" fmla="*/ 1208314 h 1828800"/>
                  <a:gd name="connsiteX3" fmla="*/ 838200 w 1839686"/>
                  <a:gd name="connsiteY3" fmla="*/ 1654628 h 1828800"/>
                  <a:gd name="connsiteX4" fmla="*/ 1219200 w 1839686"/>
                  <a:gd name="connsiteY4" fmla="*/ 1828800 h 1828800"/>
                  <a:gd name="connsiteX5" fmla="*/ 1611086 w 1839686"/>
                  <a:gd name="connsiteY5" fmla="*/ 1480457 h 1828800"/>
                  <a:gd name="connsiteX6" fmla="*/ 1796143 w 1839686"/>
                  <a:gd name="connsiteY6" fmla="*/ 1273628 h 1828800"/>
                  <a:gd name="connsiteX7" fmla="*/ 1839686 w 1839686"/>
                  <a:gd name="connsiteY7" fmla="*/ 859971 h 1828800"/>
                  <a:gd name="connsiteX8" fmla="*/ 1730829 w 1839686"/>
                  <a:gd name="connsiteY8" fmla="*/ 402771 h 1828800"/>
                  <a:gd name="connsiteX9" fmla="*/ 1295400 w 1839686"/>
                  <a:gd name="connsiteY9" fmla="*/ 32657 h 1828800"/>
                  <a:gd name="connsiteX10" fmla="*/ 816429 w 1839686"/>
                  <a:gd name="connsiteY10" fmla="*/ 0 h 1828800"/>
                  <a:gd name="connsiteX11" fmla="*/ 337457 w 1839686"/>
                  <a:gd name="connsiteY11" fmla="*/ 228600 h 1828800"/>
                  <a:gd name="connsiteX12" fmla="*/ 130629 w 1839686"/>
                  <a:gd name="connsiteY12" fmla="*/ 609600 h 1828800"/>
                  <a:gd name="connsiteX13" fmla="*/ 0 w 1839686"/>
                  <a:gd name="connsiteY13" fmla="*/ 870857 h 1828800"/>
                  <a:gd name="connsiteX0" fmla="*/ 0 w 1839686"/>
                  <a:gd name="connsiteY0" fmla="*/ 870857 h 1828800"/>
                  <a:gd name="connsiteX1" fmla="*/ 849086 w 1839686"/>
                  <a:gd name="connsiteY1" fmla="*/ 903514 h 1828800"/>
                  <a:gd name="connsiteX2" fmla="*/ 1077686 w 1839686"/>
                  <a:gd name="connsiteY2" fmla="*/ 1208314 h 1828800"/>
                  <a:gd name="connsiteX3" fmla="*/ 838200 w 1839686"/>
                  <a:gd name="connsiteY3" fmla="*/ 1654628 h 1828800"/>
                  <a:gd name="connsiteX4" fmla="*/ 1219200 w 1839686"/>
                  <a:gd name="connsiteY4" fmla="*/ 1828800 h 1828800"/>
                  <a:gd name="connsiteX5" fmla="*/ 1687286 w 1839686"/>
                  <a:gd name="connsiteY5" fmla="*/ 1534885 h 1828800"/>
                  <a:gd name="connsiteX6" fmla="*/ 1796143 w 1839686"/>
                  <a:gd name="connsiteY6" fmla="*/ 1273628 h 1828800"/>
                  <a:gd name="connsiteX7" fmla="*/ 1839686 w 1839686"/>
                  <a:gd name="connsiteY7" fmla="*/ 859971 h 1828800"/>
                  <a:gd name="connsiteX8" fmla="*/ 1730829 w 1839686"/>
                  <a:gd name="connsiteY8" fmla="*/ 402771 h 1828800"/>
                  <a:gd name="connsiteX9" fmla="*/ 1295400 w 1839686"/>
                  <a:gd name="connsiteY9" fmla="*/ 32657 h 1828800"/>
                  <a:gd name="connsiteX10" fmla="*/ 816429 w 1839686"/>
                  <a:gd name="connsiteY10" fmla="*/ 0 h 1828800"/>
                  <a:gd name="connsiteX11" fmla="*/ 337457 w 1839686"/>
                  <a:gd name="connsiteY11" fmla="*/ 228600 h 1828800"/>
                  <a:gd name="connsiteX12" fmla="*/ 130629 w 1839686"/>
                  <a:gd name="connsiteY12" fmla="*/ 609600 h 1828800"/>
                  <a:gd name="connsiteX13" fmla="*/ 0 w 1839686"/>
                  <a:gd name="connsiteY13" fmla="*/ 870857 h 1828800"/>
                  <a:gd name="connsiteX0" fmla="*/ 0 w 1839686"/>
                  <a:gd name="connsiteY0" fmla="*/ 870857 h 1828800"/>
                  <a:gd name="connsiteX1" fmla="*/ 849086 w 1839686"/>
                  <a:gd name="connsiteY1" fmla="*/ 903514 h 1828800"/>
                  <a:gd name="connsiteX2" fmla="*/ 1077686 w 1839686"/>
                  <a:gd name="connsiteY2" fmla="*/ 1208314 h 1828800"/>
                  <a:gd name="connsiteX3" fmla="*/ 838200 w 1839686"/>
                  <a:gd name="connsiteY3" fmla="*/ 1654628 h 1828800"/>
                  <a:gd name="connsiteX4" fmla="*/ 1219200 w 1839686"/>
                  <a:gd name="connsiteY4" fmla="*/ 1828800 h 1828800"/>
                  <a:gd name="connsiteX5" fmla="*/ 1719943 w 1839686"/>
                  <a:gd name="connsiteY5" fmla="*/ 1556656 h 1828800"/>
                  <a:gd name="connsiteX6" fmla="*/ 1796143 w 1839686"/>
                  <a:gd name="connsiteY6" fmla="*/ 1273628 h 1828800"/>
                  <a:gd name="connsiteX7" fmla="*/ 1839686 w 1839686"/>
                  <a:gd name="connsiteY7" fmla="*/ 859971 h 1828800"/>
                  <a:gd name="connsiteX8" fmla="*/ 1730829 w 1839686"/>
                  <a:gd name="connsiteY8" fmla="*/ 402771 h 1828800"/>
                  <a:gd name="connsiteX9" fmla="*/ 1295400 w 1839686"/>
                  <a:gd name="connsiteY9" fmla="*/ 32657 h 1828800"/>
                  <a:gd name="connsiteX10" fmla="*/ 816429 w 1839686"/>
                  <a:gd name="connsiteY10" fmla="*/ 0 h 1828800"/>
                  <a:gd name="connsiteX11" fmla="*/ 337457 w 1839686"/>
                  <a:gd name="connsiteY11" fmla="*/ 228600 h 1828800"/>
                  <a:gd name="connsiteX12" fmla="*/ 130629 w 1839686"/>
                  <a:gd name="connsiteY12" fmla="*/ 609600 h 1828800"/>
                  <a:gd name="connsiteX13" fmla="*/ 0 w 1839686"/>
                  <a:gd name="connsiteY13" fmla="*/ 870857 h 1828800"/>
                  <a:gd name="connsiteX0" fmla="*/ 0 w 1861458"/>
                  <a:gd name="connsiteY0" fmla="*/ 870857 h 1828800"/>
                  <a:gd name="connsiteX1" fmla="*/ 849086 w 1861458"/>
                  <a:gd name="connsiteY1" fmla="*/ 903514 h 1828800"/>
                  <a:gd name="connsiteX2" fmla="*/ 1077686 w 1861458"/>
                  <a:gd name="connsiteY2" fmla="*/ 1208314 h 1828800"/>
                  <a:gd name="connsiteX3" fmla="*/ 838200 w 1861458"/>
                  <a:gd name="connsiteY3" fmla="*/ 1654628 h 1828800"/>
                  <a:gd name="connsiteX4" fmla="*/ 1219200 w 1861458"/>
                  <a:gd name="connsiteY4" fmla="*/ 1828800 h 1828800"/>
                  <a:gd name="connsiteX5" fmla="*/ 1719943 w 1861458"/>
                  <a:gd name="connsiteY5" fmla="*/ 1556656 h 1828800"/>
                  <a:gd name="connsiteX6" fmla="*/ 1861458 w 1861458"/>
                  <a:gd name="connsiteY6" fmla="*/ 1436914 h 1828800"/>
                  <a:gd name="connsiteX7" fmla="*/ 1839686 w 1861458"/>
                  <a:gd name="connsiteY7" fmla="*/ 859971 h 1828800"/>
                  <a:gd name="connsiteX8" fmla="*/ 1730829 w 1861458"/>
                  <a:gd name="connsiteY8" fmla="*/ 402771 h 1828800"/>
                  <a:gd name="connsiteX9" fmla="*/ 1295400 w 1861458"/>
                  <a:gd name="connsiteY9" fmla="*/ 32657 h 1828800"/>
                  <a:gd name="connsiteX10" fmla="*/ 816429 w 1861458"/>
                  <a:gd name="connsiteY10" fmla="*/ 0 h 1828800"/>
                  <a:gd name="connsiteX11" fmla="*/ 337457 w 1861458"/>
                  <a:gd name="connsiteY11" fmla="*/ 228600 h 1828800"/>
                  <a:gd name="connsiteX12" fmla="*/ 130629 w 1861458"/>
                  <a:gd name="connsiteY12" fmla="*/ 609600 h 1828800"/>
                  <a:gd name="connsiteX13" fmla="*/ 0 w 1861458"/>
                  <a:gd name="connsiteY13" fmla="*/ 870857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1458" h="1828800">
                    <a:moveTo>
                      <a:pt x="0" y="870857"/>
                    </a:moveTo>
                    <a:lnTo>
                      <a:pt x="849086" y="903514"/>
                    </a:lnTo>
                    <a:lnTo>
                      <a:pt x="1077686" y="1208314"/>
                    </a:lnTo>
                    <a:lnTo>
                      <a:pt x="838200" y="1654628"/>
                    </a:lnTo>
                    <a:lnTo>
                      <a:pt x="1219200" y="1828800"/>
                    </a:lnTo>
                    <a:lnTo>
                      <a:pt x="1719943" y="1556656"/>
                    </a:lnTo>
                    <a:lnTo>
                      <a:pt x="1861458" y="1436914"/>
                    </a:lnTo>
                    <a:lnTo>
                      <a:pt x="1839686" y="859971"/>
                    </a:lnTo>
                    <a:lnTo>
                      <a:pt x="1730829" y="402771"/>
                    </a:lnTo>
                    <a:lnTo>
                      <a:pt x="1295400" y="32657"/>
                    </a:lnTo>
                    <a:lnTo>
                      <a:pt x="816429" y="0"/>
                    </a:lnTo>
                    <a:lnTo>
                      <a:pt x="337457" y="228600"/>
                    </a:lnTo>
                    <a:lnTo>
                      <a:pt x="130629" y="609600"/>
                    </a:lnTo>
                    <a:lnTo>
                      <a:pt x="0" y="87085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a:off x="6890657" y="1981200"/>
                <a:ext cx="936172" cy="174171"/>
              </a:xfrm>
              <a:custGeom>
                <a:avLst/>
                <a:gdLst>
                  <a:gd name="connsiteX0" fmla="*/ 97972 w 936172"/>
                  <a:gd name="connsiteY0" fmla="*/ 87086 h 174171"/>
                  <a:gd name="connsiteX1" fmla="*/ 936172 w 936172"/>
                  <a:gd name="connsiteY1" fmla="*/ 174171 h 174171"/>
                  <a:gd name="connsiteX2" fmla="*/ 914400 w 936172"/>
                  <a:gd name="connsiteY2" fmla="*/ 76200 h 174171"/>
                  <a:gd name="connsiteX3" fmla="*/ 87086 w 936172"/>
                  <a:gd name="connsiteY3" fmla="*/ 0 h 174171"/>
                  <a:gd name="connsiteX4" fmla="*/ 0 w 936172"/>
                  <a:gd name="connsiteY4" fmla="*/ 43543 h 17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172" h="174171">
                    <a:moveTo>
                      <a:pt x="97972" y="87086"/>
                    </a:moveTo>
                    <a:lnTo>
                      <a:pt x="936172" y="174171"/>
                    </a:lnTo>
                    <a:lnTo>
                      <a:pt x="914400" y="76200"/>
                    </a:lnTo>
                    <a:lnTo>
                      <a:pt x="87086" y="0"/>
                    </a:lnTo>
                    <a:lnTo>
                      <a:pt x="0" y="43543"/>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a:off x="6955971" y="2024743"/>
                <a:ext cx="283029" cy="1153886"/>
              </a:xfrm>
              <a:custGeom>
                <a:avLst/>
                <a:gdLst>
                  <a:gd name="connsiteX0" fmla="*/ 0 w 283029"/>
                  <a:gd name="connsiteY0" fmla="*/ 43543 h 1153886"/>
                  <a:gd name="connsiteX1" fmla="*/ 108858 w 283029"/>
                  <a:gd name="connsiteY1" fmla="*/ 598714 h 1153886"/>
                  <a:gd name="connsiteX2" fmla="*/ 130629 w 283029"/>
                  <a:gd name="connsiteY2" fmla="*/ 979714 h 1153886"/>
                  <a:gd name="connsiteX3" fmla="*/ 228600 w 283029"/>
                  <a:gd name="connsiteY3" fmla="*/ 1153886 h 1153886"/>
                  <a:gd name="connsiteX4" fmla="*/ 283029 w 283029"/>
                  <a:gd name="connsiteY4" fmla="*/ 1132114 h 1153886"/>
                  <a:gd name="connsiteX5" fmla="*/ 174172 w 283029"/>
                  <a:gd name="connsiteY5" fmla="*/ 805543 h 1153886"/>
                  <a:gd name="connsiteX6" fmla="*/ 174172 w 283029"/>
                  <a:gd name="connsiteY6" fmla="*/ 576943 h 1153886"/>
                  <a:gd name="connsiteX7" fmla="*/ 87086 w 283029"/>
                  <a:gd name="connsiteY7" fmla="*/ 0 h 1153886"/>
                  <a:gd name="connsiteX8" fmla="*/ 0 w 283029"/>
                  <a:gd name="connsiteY8" fmla="*/ 43543 h 115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029" h="1153886">
                    <a:moveTo>
                      <a:pt x="0" y="43543"/>
                    </a:moveTo>
                    <a:lnTo>
                      <a:pt x="108858" y="598714"/>
                    </a:lnTo>
                    <a:lnTo>
                      <a:pt x="130629" y="979714"/>
                    </a:lnTo>
                    <a:lnTo>
                      <a:pt x="228600" y="1153886"/>
                    </a:lnTo>
                    <a:lnTo>
                      <a:pt x="283029" y="1132114"/>
                    </a:lnTo>
                    <a:lnTo>
                      <a:pt x="174172" y="805543"/>
                    </a:lnTo>
                    <a:lnTo>
                      <a:pt x="174172" y="576943"/>
                    </a:lnTo>
                    <a:lnTo>
                      <a:pt x="87086" y="0"/>
                    </a:lnTo>
                    <a:lnTo>
                      <a:pt x="0" y="4354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6825343" y="2438400"/>
                <a:ext cx="1088571" cy="206829"/>
              </a:xfrm>
              <a:custGeom>
                <a:avLst/>
                <a:gdLst>
                  <a:gd name="connsiteX0" fmla="*/ 1012371 w 1088571"/>
                  <a:gd name="connsiteY0" fmla="*/ 97971 h 206829"/>
                  <a:gd name="connsiteX1" fmla="*/ 511628 w 1088571"/>
                  <a:gd name="connsiteY1" fmla="*/ 130629 h 206829"/>
                  <a:gd name="connsiteX2" fmla="*/ 195943 w 1088571"/>
                  <a:gd name="connsiteY2" fmla="*/ 119743 h 206829"/>
                  <a:gd name="connsiteX3" fmla="*/ 43543 w 1088571"/>
                  <a:gd name="connsiteY3" fmla="*/ 87086 h 206829"/>
                  <a:gd name="connsiteX4" fmla="*/ 163286 w 1088571"/>
                  <a:gd name="connsiteY4" fmla="*/ 32657 h 206829"/>
                  <a:gd name="connsiteX5" fmla="*/ 163286 w 1088571"/>
                  <a:gd name="connsiteY5" fmla="*/ 0 h 206829"/>
                  <a:gd name="connsiteX6" fmla="*/ 0 w 1088571"/>
                  <a:gd name="connsiteY6" fmla="*/ 76200 h 206829"/>
                  <a:gd name="connsiteX7" fmla="*/ 0 w 1088571"/>
                  <a:gd name="connsiteY7" fmla="*/ 119743 h 206829"/>
                  <a:gd name="connsiteX8" fmla="*/ 185057 w 1088571"/>
                  <a:gd name="connsiteY8" fmla="*/ 185057 h 206829"/>
                  <a:gd name="connsiteX9" fmla="*/ 511628 w 1088571"/>
                  <a:gd name="connsiteY9" fmla="*/ 185057 h 206829"/>
                  <a:gd name="connsiteX10" fmla="*/ 925286 w 1088571"/>
                  <a:gd name="connsiteY10" fmla="*/ 195943 h 206829"/>
                  <a:gd name="connsiteX11" fmla="*/ 1088571 w 1088571"/>
                  <a:gd name="connsiteY11" fmla="*/ 206829 h 206829"/>
                  <a:gd name="connsiteX12" fmla="*/ 1066800 w 1088571"/>
                  <a:gd name="connsiteY12" fmla="*/ 152400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8571" h="206829">
                    <a:moveTo>
                      <a:pt x="1012371" y="97971"/>
                    </a:moveTo>
                    <a:lnTo>
                      <a:pt x="511628" y="130629"/>
                    </a:lnTo>
                    <a:lnTo>
                      <a:pt x="195943" y="119743"/>
                    </a:lnTo>
                    <a:lnTo>
                      <a:pt x="43543" y="87086"/>
                    </a:lnTo>
                    <a:lnTo>
                      <a:pt x="163286" y="32657"/>
                    </a:lnTo>
                    <a:lnTo>
                      <a:pt x="163286" y="0"/>
                    </a:lnTo>
                    <a:lnTo>
                      <a:pt x="0" y="76200"/>
                    </a:lnTo>
                    <a:lnTo>
                      <a:pt x="0" y="119743"/>
                    </a:lnTo>
                    <a:lnTo>
                      <a:pt x="185057" y="185057"/>
                    </a:lnTo>
                    <a:lnTo>
                      <a:pt x="511628" y="185057"/>
                    </a:lnTo>
                    <a:lnTo>
                      <a:pt x="925286" y="195943"/>
                    </a:lnTo>
                    <a:lnTo>
                      <a:pt x="1088571" y="206829"/>
                    </a:lnTo>
                    <a:lnTo>
                      <a:pt x="1066800" y="152400"/>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p:cNvSpPr/>
              <p:nvPr/>
            </p:nvSpPr>
            <p:spPr>
              <a:xfrm>
                <a:off x="6825343" y="2514600"/>
                <a:ext cx="195943" cy="631371"/>
              </a:xfrm>
              <a:custGeom>
                <a:avLst/>
                <a:gdLst>
                  <a:gd name="connsiteX0" fmla="*/ 10886 w 195943"/>
                  <a:gd name="connsiteY0" fmla="*/ 0 h 631371"/>
                  <a:gd name="connsiteX1" fmla="*/ 32657 w 195943"/>
                  <a:gd name="connsiteY1" fmla="*/ 326571 h 631371"/>
                  <a:gd name="connsiteX2" fmla="*/ 195943 w 195943"/>
                  <a:gd name="connsiteY2" fmla="*/ 609600 h 631371"/>
                  <a:gd name="connsiteX3" fmla="*/ 119743 w 195943"/>
                  <a:gd name="connsiteY3" fmla="*/ 631371 h 631371"/>
                  <a:gd name="connsiteX4" fmla="*/ 0 w 195943"/>
                  <a:gd name="connsiteY4" fmla="*/ 326571 h 631371"/>
                  <a:gd name="connsiteX5" fmla="*/ 10886 w 195943"/>
                  <a:gd name="connsiteY5" fmla="*/ 0 h 63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943" h="631371">
                    <a:moveTo>
                      <a:pt x="10886" y="0"/>
                    </a:moveTo>
                    <a:lnTo>
                      <a:pt x="32657" y="326571"/>
                    </a:lnTo>
                    <a:lnTo>
                      <a:pt x="195943" y="609600"/>
                    </a:lnTo>
                    <a:lnTo>
                      <a:pt x="119743" y="631371"/>
                    </a:lnTo>
                    <a:lnTo>
                      <a:pt x="0" y="326571"/>
                    </a:lnTo>
                    <a:lnTo>
                      <a:pt x="1088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43"/>
              <p:cNvSpPr/>
              <p:nvPr/>
            </p:nvSpPr>
            <p:spPr>
              <a:xfrm>
                <a:off x="6977743" y="2645229"/>
                <a:ext cx="1055914" cy="544285"/>
              </a:xfrm>
              <a:custGeom>
                <a:avLst/>
                <a:gdLst>
                  <a:gd name="connsiteX0" fmla="*/ 261257 w 1055914"/>
                  <a:gd name="connsiteY0" fmla="*/ 54428 h 544285"/>
                  <a:gd name="connsiteX1" fmla="*/ 65314 w 1055914"/>
                  <a:gd name="connsiteY1" fmla="*/ 402771 h 544285"/>
                  <a:gd name="connsiteX2" fmla="*/ 141514 w 1055914"/>
                  <a:gd name="connsiteY2" fmla="*/ 457200 h 544285"/>
                  <a:gd name="connsiteX3" fmla="*/ 522514 w 1055914"/>
                  <a:gd name="connsiteY3" fmla="*/ 446314 h 544285"/>
                  <a:gd name="connsiteX4" fmla="*/ 881743 w 1055914"/>
                  <a:gd name="connsiteY4" fmla="*/ 315685 h 544285"/>
                  <a:gd name="connsiteX5" fmla="*/ 1055914 w 1055914"/>
                  <a:gd name="connsiteY5" fmla="*/ 228600 h 544285"/>
                  <a:gd name="connsiteX6" fmla="*/ 1055914 w 1055914"/>
                  <a:gd name="connsiteY6" fmla="*/ 228600 h 544285"/>
                  <a:gd name="connsiteX7" fmla="*/ 674914 w 1055914"/>
                  <a:gd name="connsiteY7" fmla="*/ 457200 h 544285"/>
                  <a:gd name="connsiteX8" fmla="*/ 315686 w 1055914"/>
                  <a:gd name="connsiteY8" fmla="*/ 544285 h 544285"/>
                  <a:gd name="connsiteX9" fmla="*/ 32657 w 1055914"/>
                  <a:gd name="connsiteY9" fmla="*/ 511628 h 544285"/>
                  <a:gd name="connsiteX10" fmla="*/ 0 w 1055914"/>
                  <a:gd name="connsiteY10" fmla="*/ 435428 h 544285"/>
                  <a:gd name="connsiteX11" fmla="*/ 32657 w 1055914"/>
                  <a:gd name="connsiteY11" fmla="*/ 304800 h 544285"/>
                  <a:gd name="connsiteX12" fmla="*/ 261257 w 1055914"/>
                  <a:gd name="connsiteY12" fmla="*/ 0 h 544285"/>
                  <a:gd name="connsiteX13" fmla="*/ 261257 w 1055914"/>
                  <a:gd name="connsiteY13" fmla="*/ 54428 h 5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5914" h="544285">
                    <a:moveTo>
                      <a:pt x="261257" y="54428"/>
                    </a:moveTo>
                    <a:lnTo>
                      <a:pt x="65314" y="402771"/>
                    </a:lnTo>
                    <a:lnTo>
                      <a:pt x="141514" y="457200"/>
                    </a:lnTo>
                    <a:lnTo>
                      <a:pt x="522514" y="446314"/>
                    </a:lnTo>
                    <a:lnTo>
                      <a:pt x="881743" y="315685"/>
                    </a:lnTo>
                    <a:lnTo>
                      <a:pt x="1055914" y="228600"/>
                    </a:lnTo>
                    <a:lnTo>
                      <a:pt x="1055914" y="228600"/>
                    </a:lnTo>
                    <a:lnTo>
                      <a:pt x="674914" y="457200"/>
                    </a:lnTo>
                    <a:lnTo>
                      <a:pt x="315686" y="544285"/>
                    </a:lnTo>
                    <a:lnTo>
                      <a:pt x="32657" y="511628"/>
                    </a:lnTo>
                    <a:lnTo>
                      <a:pt x="0" y="435428"/>
                    </a:lnTo>
                    <a:lnTo>
                      <a:pt x="32657" y="304800"/>
                    </a:lnTo>
                    <a:lnTo>
                      <a:pt x="261257" y="0"/>
                    </a:lnTo>
                    <a:lnTo>
                      <a:pt x="261257" y="5442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7609114" y="2133600"/>
                <a:ext cx="206829" cy="979714"/>
              </a:xfrm>
              <a:custGeom>
                <a:avLst/>
                <a:gdLst>
                  <a:gd name="connsiteX0" fmla="*/ 119743 w 206829"/>
                  <a:gd name="connsiteY0" fmla="*/ 10886 h 979714"/>
                  <a:gd name="connsiteX1" fmla="*/ 0 w 206829"/>
                  <a:gd name="connsiteY1" fmla="*/ 979714 h 979714"/>
                  <a:gd name="connsiteX2" fmla="*/ 119743 w 206829"/>
                  <a:gd name="connsiteY2" fmla="*/ 936171 h 979714"/>
                  <a:gd name="connsiteX3" fmla="*/ 206829 w 206829"/>
                  <a:gd name="connsiteY3" fmla="*/ 0 h 979714"/>
                  <a:gd name="connsiteX4" fmla="*/ 119743 w 206829"/>
                  <a:gd name="connsiteY4" fmla="*/ 10886 h 979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29" h="979714">
                    <a:moveTo>
                      <a:pt x="119743" y="10886"/>
                    </a:moveTo>
                    <a:lnTo>
                      <a:pt x="0" y="979714"/>
                    </a:lnTo>
                    <a:lnTo>
                      <a:pt x="119743" y="936171"/>
                    </a:lnTo>
                    <a:lnTo>
                      <a:pt x="206829" y="0"/>
                    </a:lnTo>
                    <a:lnTo>
                      <a:pt x="119743" y="1088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7" name="AutoShape 2" descr="Image result for football helmet draw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3253408" y="1208315"/>
            <a:ext cx="3052762" cy="2522538"/>
            <a:chOff x="3733800" y="2895600"/>
            <a:chExt cx="3052762" cy="2522538"/>
          </a:xfrm>
        </p:grpSpPr>
        <p:sp>
          <p:nvSpPr>
            <p:cNvPr id="6" name="Rectangle 5"/>
            <p:cNvSpPr>
              <a:spLocks noChangeArrowheads="1"/>
            </p:cNvSpPr>
            <p:nvPr/>
          </p:nvSpPr>
          <p:spPr bwMode="auto">
            <a:xfrm>
              <a:off x="3733800" y="2895600"/>
              <a:ext cx="3052762" cy="2522538"/>
            </a:xfrm>
            <a:prstGeom prst="rect">
              <a:avLst/>
            </a:prstGeom>
            <a:solidFill>
              <a:srgbClr val="D1A17D"/>
            </a:solidFill>
            <a:ln w="9525">
              <a:miter lim="800000"/>
              <a:headEnd/>
              <a:tailEnd/>
            </a:ln>
            <a:scene3d>
              <a:camera prst="legacyPerspectiveTop">
                <a:rot lat="21387989" lon="20093444" rev="212404"/>
              </a:camera>
              <a:lightRig rig="legacyFlat3" dir="b"/>
            </a:scene3d>
            <a:sp3d extrusionH="2514600" prstMaterial="legacyMatte">
              <a:bevelT w="13500" h="13500" prst="angle"/>
              <a:bevelB w="13500" h="13500" prst="angle"/>
              <a:extrusionClr>
                <a:srgbClr val="D1A17D"/>
              </a:extrusionClr>
            </a:sp3d>
          </p:spPr>
          <p:txBody>
            <a:bodyPr wrap="none" anchor="ctr">
              <a:flatTx/>
            </a:bodyPr>
            <a:lstStyle/>
            <a:p>
              <a:endParaRPr lang="en-US" dirty="0"/>
            </a:p>
          </p:txBody>
        </p:sp>
        <p:sp>
          <p:nvSpPr>
            <p:cNvPr id="7" name="Rectangle 6"/>
            <p:cNvSpPr/>
            <p:nvPr/>
          </p:nvSpPr>
          <p:spPr>
            <a:xfrm rot="21420000">
              <a:off x="4367476" y="3108381"/>
              <a:ext cx="1523109" cy="369332"/>
            </a:xfrm>
            <a:prstGeom prst="rect">
              <a:avLst/>
            </a:prstGeom>
          </p:spPr>
          <p:txBody>
            <a:bodyPr wrap="none">
              <a:spAutoFit/>
            </a:bodyPr>
            <a:lstStyle/>
            <a:p>
              <a:r>
                <a:rPr lang="en-US" dirty="0"/>
                <a:t>ACME  Pianos </a:t>
              </a:r>
            </a:p>
          </p:txBody>
        </p:sp>
        <p:sp>
          <p:nvSpPr>
            <p:cNvPr id="8" name="Freeform 7"/>
            <p:cNvSpPr/>
            <p:nvPr/>
          </p:nvSpPr>
          <p:spPr>
            <a:xfrm flipH="1">
              <a:off x="4572000" y="3657600"/>
              <a:ext cx="1219200" cy="695325"/>
            </a:xfrm>
            <a:custGeom>
              <a:avLst/>
              <a:gdLst>
                <a:gd name="connsiteX0" fmla="*/ 0 w 2857500"/>
                <a:gd name="connsiteY0" fmla="*/ 1114425 h 2628900"/>
                <a:gd name="connsiteX1" fmla="*/ 1385888 w 2857500"/>
                <a:gd name="connsiteY1" fmla="*/ 0 h 2628900"/>
                <a:gd name="connsiteX2" fmla="*/ 2857500 w 2857500"/>
                <a:gd name="connsiteY2" fmla="*/ 1271588 h 2628900"/>
                <a:gd name="connsiteX3" fmla="*/ 2028825 w 2857500"/>
                <a:gd name="connsiteY3" fmla="*/ 1243013 h 2628900"/>
                <a:gd name="connsiteX4" fmla="*/ 2043113 w 2857500"/>
                <a:gd name="connsiteY4" fmla="*/ 2628900 h 2628900"/>
                <a:gd name="connsiteX5" fmla="*/ 528638 w 2857500"/>
                <a:gd name="connsiteY5" fmla="*/ 2400300 h 2628900"/>
                <a:gd name="connsiteX6" fmla="*/ 585788 w 2857500"/>
                <a:gd name="connsiteY6" fmla="*/ 1057275 h 2628900"/>
                <a:gd name="connsiteX7" fmla="*/ 0 w 2857500"/>
                <a:gd name="connsiteY7" fmla="*/ 1114425 h 2628900"/>
                <a:gd name="connsiteX0" fmla="*/ 0 w 2857500"/>
                <a:gd name="connsiteY0" fmla="*/ 1114425 h 2628900"/>
                <a:gd name="connsiteX1" fmla="*/ 1385888 w 2857500"/>
                <a:gd name="connsiteY1" fmla="*/ 0 h 2628900"/>
                <a:gd name="connsiteX2" fmla="*/ 2857500 w 2857500"/>
                <a:gd name="connsiteY2" fmla="*/ 1271588 h 2628900"/>
                <a:gd name="connsiteX3" fmla="*/ 2028825 w 2857500"/>
                <a:gd name="connsiteY3" fmla="*/ 1243013 h 2628900"/>
                <a:gd name="connsiteX4" fmla="*/ 2043113 w 2857500"/>
                <a:gd name="connsiteY4" fmla="*/ 2628900 h 2628900"/>
                <a:gd name="connsiteX5" fmla="*/ 528638 w 2857500"/>
                <a:gd name="connsiteY5" fmla="*/ 2400300 h 2628900"/>
                <a:gd name="connsiteX6" fmla="*/ 728663 w 2857500"/>
                <a:gd name="connsiteY6" fmla="*/ 1114425 h 2628900"/>
                <a:gd name="connsiteX7" fmla="*/ 0 w 2857500"/>
                <a:gd name="connsiteY7" fmla="*/ 1114425 h 2628900"/>
                <a:gd name="connsiteX0" fmla="*/ 0 w 2857500"/>
                <a:gd name="connsiteY0" fmla="*/ 1114425 h 2628900"/>
                <a:gd name="connsiteX1" fmla="*/ 1385888 w 2857500"/>
                <a:gd name="connsiteY1" fmla="*/ 0 h 2628900"/>
                <a:gd name="connsiteX2" fmla="*/ 2857500 w 2857500"/>
                <a:gd name="connsiteY2" fmla="*/ 1271588 h 2628900"/>
                <a:gd name="connsiteX3" fmla="*/ 2028825 w 2857500"/>
                <a:gd name="connsiteY3" fmla="*/ 1243013 h 2628900"/>
                <a:gd name="connsiteX4" fmla="*/ 2043113 w 2857500"/>
                <a:gd name="connsiteY4" fmla="*/ 2628900 h 2628900"/>
                <a:gd name="connsiteX5" fmla="*/ 742950 w 2857500"/>
                <a:gd name="connsiteY5" fmla="*/ 2486025 h 2628900"/>
                <a:gd name="connsiteX6" fmla="*/ 728663 w 2857500"/>
                <a:gd name="connsiteY6" fmla="*/ 1114425 h 2628900"/>
                <a:gd name="connsiteX7" fmla="*/ 0 w 2857500"/>
                <a:gd name="connsiteY7" fmla="*/ 1114425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0" h="2628900">
                  <a:moveTo>
                    <a:pt x="0" y="1114425"/>
                  </a:moveTo>
                  <a:lnTo>
                    <a:pt x="1385888" y="0"/>
                  </a:lnTo>
                  <a:lnTo>
                    <a:pt x="2857500" y="1271588"/>
                  </a:lnTo>
                  <a:lnTo>
                    <a:pt x="2028825" y="1243013"/>
                  </a:lnTo>
                  <a:lnTo>
                    <a:pt x="2043113" y="2628900"/>
                  </a:lnTo>
                  <a:lnTo>
                    <a:pt x="742950" y="2486025"/>
                  </a:lnTo>
                  <a:lnTo>
                    <a:pt x="728663" y="1114425"/>
                  </a:lnTo>
                  <a:lnTo>
                    <a:pt x="0" y="11144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rot="-180000">
              <a:off x="4891651" y="4436448"/>
              <a:ext cx="659155" cy="584775"/>
            </a:xfrm>
            <a:prstGeom prst="rect">
              <a:avLst/>
            </a:prstGeom>
            <a:noFill/>
          </p:spPr>
          <p:txBody>
            <a:bodyPr wrap="none" rtlCol="0">
              <a:spAutoFit/>
            </a:bodyPr>
            <a:lstStyle/>
            <a:p>
              <a:r>
                <a:rPr lang="en-US" sz="3200" dirty="0"/>
                <a:t>UP</a:t>
              </a:r>
            </a:p>
          </p:txBody>
        </p:sp>
      </p:grpSp>
      <p:grpSp>
        <p:nvGrpSpPr>
          <p:cNvPr id="3" name="Group 2">
            <a:extLst>
              <a:ext uri="{FF2B5EF4-FFF2-40B4-BE49-F238E27FC236}">
                <a16:creationId xmlns:a16="http://schemas.microsoft.com/office/drawing/2014/main" id="{EAF539C0-DF29-4434-88AF-3391077B8FC3}"/>
              </a:ext>
            </a:extLst>
          </p:cNvPr>
          <p:cNvGrpSpPr/>
          <p:nvPr/>
        </p:nvGrpSpPr>
        <p:grpSpPr>
          <a:xfrm>
            <a:off x="2035215" y="2078786"/>
            <a:ext cx="1201205" cy="1708516"/>
            <a:chOff x="647286" y="3303428"/>
            <a:chExt cx="1201205" cy="1708516"/>
          </a:xfrm>
        </p:grpSpPr>
        <p:sp>
          <p:nvSpPr>
            <p:cNvPr id="22" name="Rectangle 14"/>
            <p:cNvSpPr>
              <a:spLocks noChangeArrowheads="1"/>
            </p:cNvSpPr>
            <p:nvPr/>
          </p:nvSpPr>
          <p:spPr bwMode="auto">
            <a:xfrm rot="5644024" flipH="1">
              <a:off x="1441000" y="3977720"/>
              <a:ext cx="82536" cy="151040"/>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23" name="Oval 12"/>
            <p:cNvSpPr>
              <a:spLocks noChangeArrowheads="1"/>
            </p:cNvSpPr>
            <p:nvPr/>
          </p:nvSpPr>
          <p:spPr bwMode="auto">
            <a:xfrm rot="2710260" flipH="1">
              <a:off x="1079798" y="3665639"/>
              <a:ext cx="331773" cy="698334"/>
            </a:xfrm>
            <a:prstGeom prst="ellipse">
              <a:avLst/>
            </a:prstGeom>
            <a:solidFill>
              <a:srgbClr val="002060"/>
            </a:solidFill>
            <a:ln w="9525" algn="ctr">
              <a:noFill/>
              <a:round/>
              <a:headEnd/>
              <a:tailEnd/>
            </a:ln>
          </p:spPr>
          <p:txBody>
            <a:bodyPr wrap="none" anchor="ctr"/>
            <a:lstStyle/>
            <a:p>
              <a:endParaRPr lang="en-US" dirty="0"/>
            </a:p>
          </p:txBody>
        </p:sp>
        <p:sp>
          <p:nvSpPr>
            <p:cNvPr id="24" name="Rectangle 14"/>
            <p:cNvSpPr>
              <a:spLocks noChangeArrowheads="1"/>
            </p:cNvSpPr>
            <p:nvPr/>
          </p:nvSpPr>
          <p:spPr bwMode="auto">
            <a:xfrm rot="2315698" flipH="1">
              <a:off x="1278120" y="3831340"/>
              <a:ext cx="146112" cy="33505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25" name="Rectangle 17"/>
            <p:cNvSpPr>
              <a:spLocks noChangeArrowheads="1"/>
            </p:cNvSpPr>
            <p:nvPr/>
          </p:nvSpPr>
          <p:spPr bwMode="auto">
            <a:xfrm rot="3210175" flipH="1">
              <a:off x="637919" y="4813758"/>
              <a:ext cx="275363" cy="121009"/>
            </a:xfrm>
            <a:prstGeom prst="rect">
              <a:avLst/>
            </a:prstGeom>
            <a:solidFill>
              <a:srgbClr val="002060"/>
            </a:solidFill>
            <a:ln w="9525" algn="ctr">
              <a:noFill/>
              <a:miter lim="800000"/>
              <a:headEnd/>
              <a:tailEnd/>
            </a:ln>
          </p:spPr>
          <p:txBody>
            <a:bodyPr wrap="none" anchor="ctr"/>
            <a:lstStyle/>
            <a:p>
              <a:endParaRPr lang="en-US" dirty="0"/>
            </a:p>
          </p:txBody>
        </p:sp>
        <p:sp>
          <p:nvSpPr>
            <p:cNvPr id="26" name="Oval 11"/>
            <p:cNvSpPr>
              <a:spLocks noChangeArrowheads="1"/>
            </p:cNvSpPr>
            <p:nvPr/>
          </p:nvSpPr>
          <p:spPr bwMode="auto">
            <a:xfrm rot="872245" flipH="1">
              <a:off x="1389402" y="3303428"/>
              <a:ext cx="459089" cy="563472"/>
            </a:xfrm>
            <a:prstGeom prst="ellipse">
              <a:avLst/>
            </a:prstGeom>
            <a:solidFill>
              <a:srgbClr val="002060"/>
            </a:solidFill>
            <a:ln w="9525" algn="ctr">
              <a:solidFill>
                <a:schemeClr val="bg1"/>
              </a:solidFill>
              <a:round/>
              <a:headEnd/>
              <a:tailEnd/>
            </a:ln>
          </p:spPr>
          <p:txBody>
            <a:bodyPr wrap="none" anchor="ctr"/>
            <a:lstStyle/>
            <a:p>
              <a:endParaRPr lang="en-US" dirty="0"/>
            </a:p>
          </p:txBody>
        </p:sp>
        <p:sp>
          <p:nvSpPr>
            <p:cNvPr id="27" name="Rectangle 26"/>
            <p:cNvSpPr>
              <a:spLocks noChangeArrowheads="1"/>
            </p:cNvSpPr>
            <p:nvPr/>
          </p:nvSpPr>
          <p:spPr bwMode="auto">
            <a:xfrm rot="6001384" flipH="1">
              <a:off x="1346433" y="3995849"/>
              <a:ext cx="114219" cy="33637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28" name="Rectangle 15"/>
            <p:cNvSpPr>
              <a:spLocks noChangeArrowheads="1"/>
            </p:cNvSpPr>
            <p:nvPr/>
          </p:nvSpPr>
          <p:spPr bwMode="auto">
            <a:xfrm rot="19172885" flipH="1">
              <a:off x="1194016" y="4179458"/>
              <a:ext cx="137153" cy="484464"/>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29" name="Rectangle 17"/>
            <p:cNvSpPr>
              <a:spLocks noChangeArrowheads="1"/>
            </p:cNvSpPr>
            <p:nvPr/>
          </p:nvSpPr>
          <p:spPr bwMode="auto">
            <a:xfrm rot="4256131" flipH="1">
              <a:off x="999886" y="4796697"/>
              <a:ext cx="193182" cy="112846"/>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0" name="Rectangle 15"/>
            <p:cNvSpPr>
              <a:spLocks noChangeArrowheads="1"/>
            </p:cNvSpPr>
            <p:nvPr/>
          </p:nvSpPr>
          <p:spPr bwMode="auto">
            <a:xfrm rot="3286881" flipH="1">
              <a:off x="1184674" y="4484251"/>
              <a:ext cx="146040" cy="449334"/>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1" name="Rectangle 30"/>
            <p:cNvSpPr>
              <a:spLocks noChangeArrowheads="1"/>
            </p:cNvSpPr>
            <p:nvPr/>
          </p:nvSpPr>
          <p:spPr bwMode="auto">
            <a:xfrm rot="335058" flipH="1">
              <a:off x="1092684" y="4858338"/>
              <a:ext cx="113602" cy="104137"/>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2" name="Rectangle 15"/>
            <p:cNvSpPr>
              <a:spLocks noChangeArrowheads="1"/>
            </p:cNvSpPr>
            <p:nvPr/>
          </p:nvSpPr>
          <p:spPr bwMode="auto">
            <a:xfrm rot="631007" flipH="1">
              <a:off x="965528" y="4211217"/>
              <a:ext cx="159011" cy="422555"/>
            </a:xfrm>
            <a:prstGeom prst="rect">
              <a:avLst/>
            </a:prstGeom>
            <a:solidFill>
              <a:srgbClr val="002060"/>
            </a:solidFill>
            <a:ln w="9525" algn="ctr">
              <a:noFill/>
              <a:miter lim="800000"/>
              <a:headEnd/>
              <a:tailEnd/>
            </a:ln>
          </p:spPr>
          <p:txBody>
            <a:bodyPr wrap="none" anchor="ctr"/>
            <a:lstStyle/>
            <a:p>
              <a:endParaRPr lang="en-US" dirty="0"/>
            </a:p>
          </p:txBody>
        </p:sp>
        <p:sp>
          <p:nvSpPr>
            <p:cNvPr id="33" name="Rectangle 15"/>
            <p:cNvSpPr>
              <a:spLocks noChangeArrowheads="1"/>
            </p:cNvSpPr>
            <p:nvPr/>
          </p:nvSpPr>
          <p:spPr bwMode="auto">
            <a:xfrm rot="3040703" flipH="1">
              <a:off x="805396" y="4474639"/>
              <a:ext cx="157339" cy="473560"/>
            </a:xfrm>
            <a:prstGeom prst="rect">
              <a:avLst/>
            </a:prstGeom>
            <a:solidFill>
              <a:srgbClr val="002060"/>
            </a:solidFill>
            <a:ln w="9525" algn="ctr">
              <a:noFill/>
              <a:miter lim="800000"/>
              <a:headEnd/>
              <a:tailEnd/>
            </a:ln>
          </p:spPr>
          <p:txBody>
            <a:bodyPr wrap="none" anchor="ctr"/>
            <a:lstStyle/>
            <a:p>
              <a:endParaRPr lang="en-US" dirty="0"/>
            </a:p>
          </p:txBody>
        </p:sp>
        <p:sp>
          <p:nvSpPr>
            <p:cNvPr id="34" name="Rectangle 13"/>
            <p:cNvSpPr>
              <a:spLocks noChangeArrowheads="1"/>
            </p:cNvSpPr>
            <p:nvPr/>
          </p:nvSpPr>
          <p:spPr bwMode="auto">
            <a:xfrm rot="4229478" flipH="1">
              <a:off x="1495053" y="4153953"/>
              <a:ext cx="158799" cy="134633"/>
            </a:xfrm>
            <a:prstGeom prst="rect">
              <a:avLst/>
            </a:prstGeom>
            <a:solidFill>
              <a:schemeClr val="tx2">
                <a:lumMod val="75000"/>
              </a:schemeClr>
            </a:solidFill>
            <a:ln w="9525" algn="ctr">
              <a:noFill/>
              <a:miter lim="800000"/>
              <a:headEnd/>
              <a:tailEnd/>
            </a:ln>
          </p:spPr>
          <p:txBody>
            <a:bodyPr wrap="none" anchor="ctr"/>
            <a:lstStyle/>
            <a:p>
              <a:endParaRPr lang="en-US" dirty="0"/>
            </a:p>
          </p:txBody>
        </p:sp>
      </p:grpSp>
      <p:sp>
        <p:nvSpPr>
          <p:cNvPr id="47" name="Oval 46">
            <a:extLst>
              <a:ext uri="{FF2B5EF4-FFF2-40B4-BE49-F238E27FC236}">
                <a16:creationId xmlns:a16="http://schemas.microsoft.com/office/drawing/2014/main" id="{FF6CF747-5A5B-41A8-AA60-B2C57E61E5AA}"/>
              </a:ext>
            </a:extLst>
          </p:cNvPr>
          <p:cNvSpPr/>
          <p:nvPr/>
        </p:nvSpPr>
        <p:spPr>
          <a:xfrm>
            <a:off x="4561114" y="5236029"/>
            <a:ext cx="250372" cy="27214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BE343FF0-01B4-47E9-A50D-2559277359AE}"/>
              </a:ext>
            </a:extLst>
          </p:cNvPr>
          <p:cNvCxnSpPr>
            <a:cxnSpLocks/>
          </p:cNvCxnSpPr>
          <p:nvPr/>
        </p:nvCxnSpPr>
        <p:spPr>
          <a:xfrm flipH="1">
            <a:off x="3510646" y="5377515"/>
            <a:ext cx="1034143" cy="544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627223A-4E02-425D-BD79-C757BD43E699}"/>
              </a:ext>
            </a:extLst>
          </p:cNvPr>
          <p:cNvCxnSpPr>
            <a:cxnSpLocks/>
          </p:cNvCxnSpPr>
          <p:nvPr/>
        </p:nvCxnSpPr>
        <p:spPr>
          <a:xfrm flipV="1">
            <a:off x="4767943" y="5274129"/>
            <a:ext cx="500743" cy="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9573B28-8A15-4B39-AE30-2C79E55115C4}"/>
              </a:ext>
            </a:extLst>
          </p:cNvPr>
          <p:cNvCxnSpPr/>
          <p:nvPr/>
        </p:nvCxnSpPr>
        <p:spPr>
          <a:xfrm rot="5400000">
            <a:off x="4147460" y="6014328"/>
            <a:ext cx="1034143" cy="544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6326302-2AD7-4E24-930E-9901A816AFC3}"/>
              </a:ext>
            </a:extLst>
          </p:cNvPr>
          <p:cNvCxnSpPr/>
          <p:nvPr/>
        </p:nvCxnSpPr>
        <p:spPr>
          <a:xfrm rot="16200000" flipV="1">
            <a:off x="4136574" y="4729813"/>
            <a:ext cx="1034143" cy="544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7C03A5B-3113-427F-AE9C-173B3B4143C0}"/>
              </a:ext>
            </a:extLst>
          </p:cNvPr>
          <p:cNvSpPr txBox="1"/>
          <p:nvPr/>
        </p:nvSpPr>
        <p:spPr>
          <a:xfrm>
            <a:off x="4876799" y="4136572"/>
            <a:ext cx="487634" cy="369332"/>
          </a:xfrm>
          <a:prstGeom prst="rect">
            <a:avLst/>
          </a:prstGeom>
          <a:noFill/>
        </p:spPr>
        <p:txBody>
          <a:bodyPr wrap="none" rtlCol="0">
            <a:spAutoFit/>
          </a:bodyPr>
          <a:lstStyle/>
          <a:p>
            <a:r>
              <a:rPr lang="en-US" dirty="0"/>
              <a:t>N</a:t>
            </a:r>
            <a:r>
              <a:rPr lang="en-US" baseline="-25000" dirty="0"/>
              <a:t>BF</a:t>
            </a:r>
          </a:p>
        </p:txBody>
      </p:sp>
      <p:sp>
        <p:nvSpPr>
          <p:cNvPr id="53" name="TextBox 52">
            <a:extLst>
              <a:ext uri="{FF2B5EF4-FFF2-40B4-BE49-F238E27FC236}">
                <a16:creationId xmlns:a16="http://schemas.microsoft.com/office/drawing/2014/main" id="{2387FE06-1F78-46AF-BB7B-77C882EAABA6}"/>
              </a:ext>
            </a:extLst>
          </p:cNvPr>
          <p:cNvSpPr txBox="1"/>
          <p:nvPr/>
        </p:nvSpPr>
        <p:spPr>
          <a:xfrm>
            <a:off x="4887685" y="6085115"/>
            <a:ext cx="548548" cy="369332"/>
          </a:xfrm>
          <a:prstGeom prst="rect">
            <a:avLst/>
          </a:prstGeom>
          <a:noFill/>
        </p:spPr>
        <p:txBody>
          <a:bodyPr wrap="none" rtlCol="0">
            <a:spAutoFit/>
          </a:bodyPr>
          <a:lstStyle/>
          <a:p>
            <a:r>
              <a:rPr lang="en-US" dirty="0"/>
              <a:t>W</a:t>
            </a:r>
            <a:r>
              <a:rPr lang="en-US" baseline="-25000" dirty="0"/>
              <a:t>BE</a:t>
            </a:r>
          </a:p>
        </p:txBody>
      </p:sp>
      <p:sp>
        <p:nvSpPr>
          <p:cNvPr id="54" name="TextBox 53">
            <a:extLst>
              <a:ext uri="{FF2B5EF4-FFF2-40B4-BE49-F238E27FC236}">
                <a16:creationId xmlns:a16="http://schemas.microsoft.com/office/drawing/2014/main" id="{4031EF9E-6CA6-46D9-81A3-B6E6AC447FF8}"/>
              </a:ext>
            </a:extLst>
          </p:cNvPr>
          <p:cNvSpPr txBox="1"/>
          <p:nvPr/>
        </p:nvSpPr>
        <p:spPr>
          <a:xfrm flipH="1">
            <a:off x="2932520" y="5078185"/>
            <a:ext cx="561794" cy="369332"/>
          </a:xfrm>
          <a:prstGeom prst="rect">
            <a:avLst/>
          </a:prstGeom>
          <a:noFill/>
        </p:spPr>
        <p:txBody>
          <a:bodyPr wrap="square" rtlCol="0">
            <a:spAutoFit/>
          </a:bodyPr>
          <a:lstStyle/>
          <a:p>
            <a:r>
              <a:rPr lang="en-US" dirty="0"/>
              <a:t>N</a:t>
            </a:r>
            <a:r>
              <a:rPr lang="en-US" baseline="-25000" dirty="0"/>
              <a:t>BL</a:t>
            </a:r>
          </a:p>
        </p:txBody>
      </p:sp>
      <p:sp>
        <p:nvSpPr>
          <p:cNvPr id="55" name="TextBox 54">
            <a:extLst>
              <a:ext uri="{FF2B5EF4-FFF2-40B4-BE49-F238E27FC236}">
                <a16:creationId xmlns:a16="http://schemas.microsoft.com/office/drawing/2014/main" id="{755F5B22-6DF9-4E92-85B9-607EC7B22CB5}"/>
              </a:ext>
            </a:extLst>
          </p:cNvPr>
          <p:cNvSpPr txBox="1"/>
          <p:nvPr/>
        </p:nvSpPr>
        <p:spPr>
          <a:xfrm>
            <a:off x="5246914" y="4996542"/>
            <a:ext cx="495649" cy="369332"/>
          </a:xfrm>
          <a:prstGeom prst="rect">
            <a:avLst/>
          </a:prstGeom>
          <a:noFill/>
        </p:spPr>
        <p:txBody>
          <a:bodyPr wrap="none" rtlCol="0">
            <a:spAutoFit/>
          </a:bodyPr>
          <a:lstStyle/>
          <a:p>
            <a:r>
              <a:rPr lang="en-US" dirty="0"/>
              <a:t>N</a:t>
            </a:r>
            <a:r>
              <a:rPr lang="en-US" baseline="-25000" dirty="0"/>
              <a:t>B6</a:t>
            </a:r>
          </a:p>
        </p:txBody>
      </p:sp>
      <p:cxnSp>
        <p:nvCxnSpPr>
          <p:cNvPr id="56" name="Straight Arrow Connector 55">
            <a:extLst>
              <a:ext uri="{FF2B5EF4-FFF2-40B4-BE49-F238E27FC236}">
                <a16:creationId xmlns:a16="http://schemas.microsoft.com/office/drawing/2014/main" id="{FF64162F-C7C7-41B6-83CB-7696F9AEA8D8}"/>
              </a:ext>
            </a:extLst>
          </p:cNvPr>
          <p:cNvCxnSpPr>
            <a:cxnSpLocks/>
          </p:cNvCxnSpPr>
          <p:nvPr/>
        </p:nvCxnSpPr>
        <p:spPr>
          <a:xfrm>
            <a:off x="4800600" y="5475515"/>
            <a:ext cx="39733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C84A5C3-249E-4F5B-B36A-CEB6BCD5F439}"/>
              </a:ext>
            </a:extLst>
          </p:cNvPr>
          <p:cNvSpPr txBox="1"/>
          <p:nvPr/>
        </p:nvSpPr>
        <p:spPr>
          <a:xfrm>
            <a:off x="5078186" y="5524500"/>
            <a:ext cx="479618" cy="369332"/>
          </a:xfrm>
          <a:prstGeom prst="rect">
            <a:avLst/>
          </a:prstGeom>
          <a:noFill/>
        </p:spPr>
        <p:txBody>
          <a:bodyPr wrap="square" rtlCol="0">
            <a:spAutoFit/>
          </a:bodyPr>
          <a:lstStyle/>
          <a:p>
            <a:r>
              <a:rPr lang="en-US" dirty="0" err="1"/>
              <a:t>f</a:t>
            </a:r>
            <a:r>
              <a:rPr lang="en-US" baseline="-25000" dirty="0" err="1"/>
              <a:t>BF</a:t>
            </a:r>
            <a:r>
              <a:rPr lang="en-US" baseline="-32000" dirty="0" err="1"/>
              <a:t>k</a:t>
            </a:r>
            <a:endParaRPr lang="en-US" baseline="-32000" dirty="0"/>
          </a:p>
        </p:txBody>
      </p:sp>
    </p:spTree>
    <p:extLst>
      <p:ext uri="{BB962C8B-B14F-4D97-AF65-F5344CB8AC3E}">
        <p14:creationId xmlns:p14="http://schemas.microsoft.com/office/powerpoint/2010/main" val="122105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590800" y="1595735"/>
            <a:ext cx="4114800" cy="3890665"/>
            <a:chOff x="2590800" y="1595735"/>
            <a:chExt cx="4114800" cy="3890665"/>
          </a:xfrm>
        </p:grpSpPr>
        <p:sp>
          <p:nvSpPr>
            <p:cNvPr id="26" name="Freeform 25"/>
            <p:cNvSpPr/>
            <p:nvPr/>
          </p:nvSpPr>
          <p:spPr>
            <a:xfrm>
              <a:off x="3819525" y="2505075"/>
              <a:ext cx="1914525" cy="2447925"/>
            </a:xfrm>
            <a:custGeom>
              <a:avLst/>
              <a:gdLst>
                <a:gd name="connsiteX0" fmla="*/ 0 w 1914525"/>
                <a:gd name="connsiteY0" fmla="*/ 0 h 2447925"/>
                <a:gd name="connsiteX1" fmla="*/ 228600 w 1914525"/>
                <a:gd name="connsiteY1" fmla="*/ 276225 h 2447925"/>
                <a:gd name="connsiteX2" fmla="*/ 657225 w 1914525"/>
                <a:gd name="connsiteY2" fmla="*/ 704850 h 2447925"/>
                <a:gd name="connsiteX3" fmla="*/ 1095375 w 1914525"/>
                <a:gd name="connsiteY3" fmla="*/ 1038225 h 2447925"/>
                <a:gd name="connsiteX4" fmla="*/ 1666875 w 1914525"/>
                <a:gd name="connsiteY4" fmla="*/ 1381125 h 2447925"/>
                <a:gd name="connsiteX5" fmla="*/ 1914525 w 1914525"/>
                <a:gd name="connsiteY5" fmla="*/ 1524000 h 2447925"/>
                <a:gd name="connsiteX6" fmla="*/ 1895475 w 1914525"/>
                <a:gd name="connsiteY6" fmla="*/ 2447925 h 2447925"/>
                <a:gd name="connsiteX7" fmla="*/ 0 w 1914525"/>
                <a:gd name="connsiteY7" fmla="*/ 2447925 h 2447925"/>
                <a:gd name="connsiteX8" fmla="*/ 0 w 1914525"/>
                <a:gd name="connsiteY8" fmla="*/ 0 h 244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4525" h="2447925">
                  <a:moveTo>
                    <a:pt x="0" y="0"/>
                  </a:moveTo>
                  <a:lnTo>
                    <a:pt x="228600" y="276225"/>
                  </a:lnTo>
                  <a:lnTo>
                    <a:pt x="657225" y="704850"/>
                  </a:lnTo>
                  <a:lnTo>
                    <a:pt x="1095375" y="1038225"/>
                  </a:lnTo>
                  <a:lnTo>
                    <a:pt x="1666875" y="1381125"/>
                  </a:lnTo>
                  <a:lnTo>
                    <a:pt x="1914525" y="1524000"/>
                  </a:lnTo>
                  <a:lnTo>
                    <a:pt x="1895475" y="2447925"/>
                  </a:lnTo>
                  <a:lnTo>
                    <a:pt x="0" y="2447925"/>
                  </a:lnTo>
                  <a:lnTo>
                    <a:pt x="0" y="0"/>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15000" y="4114800"/>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829050" y="2505075"/>
              <a:ext cx="1885950" cy="1504950"/>
            </a:xfrm>
            <a:custGeom>
              <a:avLst/>
              <a:gdLst>
                <a:gd name="connsiteX0" fmla="*/ 0 w 1885950"/>
                <a:gd name="connsiteY0" fmla="*/ 0 h 1504950"/>
                <a:gd name="connsiteX1" fmla="*/ 771525 w 1885950"/>
                <a:gd name="connsiteY1" fmla="*/ 800100 h 1504950"/>
                <a:gd name="connsiteX2" fmla="*/ 1885950 w 1885950"/>
                <a:gd name="connsiteY2" fmla="*/ 1504950 h 1504950"/>
                <a:gd name="connsiteX3" fmla="*/ 1885950 w 1885950"/>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885950" h="1504950">
                  <a:moveTo>
                    <a:pt x="0" y="0"/>
                  </a:moveTo>
                  <a:cubicBezTo>
                    <a:pt x="228600" y="274637"/>
                    <a:pt x="457200" y="549275"/>
                    <a:pt x="771525" y="800100"/>
                  </a:cubicBezTo>
                  <a:cubicBezTo>
                    <a:pt x="1085850" y="1050925"/>
                    <a:pt x="1885950" y="1504950"/>
                    <a:pt x="1885950" y="1504950"/>
                  </a:cubicBezTo>
                  <a:lnTo>
                    <a:pt x="1885950" y="1504950"/>
                  </a:lnTo>
                </a:path>
              </a:pathLst>
            </a:custGeom>
            <a:noFill/>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Isosceles Triangle 17"/>
            <p:cNvSpPr/>
            <p:nvPr/>
          </p:nvSpPr>
          <p:spPr>
            <a:xfrm rot="7951073">
              <a:off x="4406324" y="3110924"/>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971800" y="1595735"/>
              <a:ext cx="343364" cy="461665"/>
            </a:xfrm>
            <a:prstGeom prst="rect">
              <a:avLst/>
            </a:prstGeom>
            <a:noFill/>
          </p:spPr>
          <p:txBody>
            <a:bodyPr wrap="none" rtlCol="0">
              <a:spAutoFit/>
            </a:bodyPr>
            <a:lstStyle/>
            <a:p>
              <a:r>
                <a:rPr lang="en-US" sz="2400" i="1" dirty="0"/>
                <a:t>P</a:t>
              </a:r>
            </a:p>
          </p:txBody>
        </p:sp>
        <p:sp>
          <p:nvSpPr>
            <p:cNvPr id="21" name="TextBox 20"/>
            <p:cNvSpPr txBox="1"/>
            <p:nvPr/>
          </p:nvSpPr>
          <p:spPr>
            <a:xfrm>
              <a:off x="2590800" y="2057400"/>
              <a:ext cx="457200" cy="584775"/>
            </a:xfrm>
            <a:prstGeom prst="rect">
              <a:avLst/>
            </a:prstGeom>
            <a:noFill/>
          </p:spPr>
          <p:txBody>
            <a:bodyPr wrap="square" rtlCol="0">
              <a:spAutoFit/>
            </a:bodyPr>
            <a:lstStyle/>
            <a:p>
              <a:r>
                <a:rPr lang="en-US" sz="3200" i="1" dirty="0"/>
                <a:t>P</a:t>
              </a:r>
              <a:r>
                <a:rPr lang="en-US" sz="3200" i="1" baseline="-25000" dirty="0"/>
                <a:t>i</a:t>
              </a:r>
            </a:p>
          </p:txBody>
        </p:sp>
        <p:sp>
          <p:nvSpPr>
            <p:cNvPr id="22" name="TextBox 21"/>
            <p:cNvSpPr txBox="1"/>
            <p:nvPr/>
          </p:nvSpPr>
          <p:spPr>
            <a:xfrm>
              <a:off x="2590800" y="3657599"/>
              <a:ext cx="533400" cy="584775"/>
            </a:xfrm>
            <a:prstGeom prst="rect">
              <a:avLst/>
            </a:prstGeom>
            <a:noFill/>
          </p:spPr>
          <p:txBody>
            <a:bodyPr wrap="square" rtlCol="0">
              <a:spAutoFit/>
            </a:bodyPr>
            <a:lstStyle/>
            <a:p>
              <a:r>
                <a:rPr lang="en-US" sz="3200" i="1" dirty="0"/>
                <a:t>P</a:t>
              </a:r>
              <a:r>
                <a:rPr lang="en-US" sz="3200" i="1" baseline="-25000" dirty="0"/>
                <a:t>f</a:t>
              </a:r>
            </a:p>
          </p:txBody>
        </p:sp>
        <p:sp>
          <p:nvSpPr>
            <p:cNvPr id="23" name="TextBox 22"/>
            <p:cNvSpPr txBox="1"/>
            <p:nvPr/>
          </p:nvSpPr>
          <p:spPr>
            <a:xfrm>
              <a:off x="3581400" y="4876800"/>
              <a:ext cx="533400" cy="584775"/>
            </a:xfrm>
            <a:prstGeom prst="rect">
              <a:avLst/>
            </a:prstGeom>
            <a:noFill/>
          </p:spPr>
          <p:txBody>
            <a:bodyPr wrap="square" rtlCol="0">
              <a:spAutoFit/>
            </a:bodyPr>
            <a:lstStyle/>
            <a:p>
              <a:r>
                <a:rPr lang="en-US" sz="3200" i="1" dirty="0"/>
                <a:t>V</a:t>
              </a:r>
              <a:r>
                <a:rPr lang="en-US" sz="3200" i="1" baseline="-25000" dirty="0"/>
                <a:t>i</a:t>
              </a:r>
            </a:p>
          </p:txBody>
        </p:sp>
        <p:sp>
          <p:nvSpPr>
            <p:cNvPr id="24" name="TextBox 23"/>
            <p:cNvSpPr txBox="1"/>
            <p:nvPr/>
          </p:nvSpPr>
          <p:spPr>
            <a:xfrm>
              <a:off x="5486400" y="4901625"/>
              <a:ext cx="533400" cy="584775"/>
            </a:xfrm>
            <a:prstGeom prst="rect">
              <a:avLst/>
            </a:prstGeom>
            <a:noFill/>
          </p:spPr>
          <p:txBody>
            <a:bodyPr wrap="square" rtlCol="0">
              <a:spAutoFit/>
            </a:bodyPr>
            <a:lstStyle/>
            <a:p>
              <a:r>
                <a:rPr lang="en-US" sz="3200" i="1" dirty="0" err="1"/>
                <a:t>V</a:t>
              </a:r>
              <a:r>
                <a:rPr lang="en-US" sz="3200" i="1" baseline="-25000" dirty="0" err="1"/>
                <a:t>f</a:t>
              </a:r>
              <a:endParaRPr lang="en-US" sz="3200" i="1" baseline="-25000" dirty="0"/>
            </a:p>
          </p:txBody>
        </p:sp>
        <p:sp>
          <p:nvSpPr>
            <p:cNvPr id="25" name="TextBox 24"/>
            <p:cNvSpPr txBox="1"/>
            <p:nvPr/>
          </p:nvSpPr>
          <p:spPr>
            <a:xfrm>
              <a:off x="6172200" y="4724400"/>
              <a:ext cx="533400" cy="461665"/>
            </a:xfrm>
            <a:prstGeom prst="rect">
              <a:avLst/>
            </a:prstGeom>
            <a:noFill/>
          </p:spPr>
          <p:txBody>
            <a:bodyPr wrap="square" rtlCol="0">
              <a:spAutoFit/>
            </a:bodyPr>
            <a:lstStyle/>
            <a:p>
              <a:r>
                <a:rPr lang="en-US" sz="2400" i="1" dirty="0"/>
                <a:t>V</a:t>
              </a:r>
              <a:endParaRPr lang="en-US" sz="2400" i="1" baseline="-250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What is the upward force in the right hand side of the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extLst>
      <p:ext uri="{BB962C8B-B14F-4D97-AF65-F5344CB8AC3E}">
        <p14:creationId xmlns:p14="http://schemas.microsoft.com/office/powerpoint/2010/main" val="145735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590800" y="1595735"/>
            <a:ext cx="4114800" cy="3890665"/>
            <a:chOff x="2590800" y="1595735"/>
            <a:chExt cx="4114800" cy="3890665"/>
          </a:xfrm>
        </p:grpSpPr>
        <p:sp>
          <p:nvSpPr>
            <p:cNvPr id="29" name="Rectangle 28"/>
            <p:cNvSpPr/>
            <p:nvPr/>
          </p:nvSpPr>
          <p:spPr>
            <a:xfrm>
              <a:off x="3810000" y="2438400"/>
              <a:ext cx="1905000"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rot="5400000">
              <a:off x="4457700" y="37719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rot="5400000">
              <a:off x="4572000" y="22860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971800" y="1595735"/>
              <a:ext cx="343364" cy="461665"/>
            </a:xfrm>
            <a:prstGeom prst="rect">
              <a:avLst/>
            </a:prstGeom>
            <a:noFill/>
          </p:spPr>
          <p:txBody>
            <a:bodyPr wrap="none" rtlCol="0">
              <a:spAutoFit/>
            </a:bodyPr>
            <a:lstStyle/>
            <a:p>
              <a:r>
                <a:rPr lang="en-US" sz="2400" i="1" dirty="0"/>
                <a:t>P</a:t>
              </a:r>
            </a:p>
          </p:txBody>
        </p:sp>
        <p:sp>
          <p:nvSpPr>
            <p:cNvPr id="21" name="TextBox 20"/>
            <p:cNvSpPr txBox="1"/>
            <p:nvPr/>
          </p:nvSpPr>
          <p:spPr>
            <a:xfrm>
              <a:off x="2590800" y="2057400"/>
              <a:ext cx="457200" cy="584775"/>
            </a:xfrm>
            <a:prstGeom prst="rect">
              <a:avLst/>
            </a:prstGeom>
            <a:noFill/>
          </p:spPr>
          <p:txBody>
            <a:bodyPr wrap="square" rtlCol="0">
              <a:spAutoFit/>
            </a:bodyPr>
            <a:lstStyle/>
            <a:p>
              <a:r>
                <a:rPr lang="en-US" sz="3200" i="1" dirty="0"/>
                <a:t>P</a:t>
              </a:r>
              <a:r>
                <a:rPr lang="en-US" sz="3200" i="1" baseline="-25000" dirty="0"/>
                <a:t>i</a:t>
              </a:r>
            </a:p>
          </p:txBody>
        </p:sp>
        <p:sp>
          <p:nvSpPr>
            <p:cNvPr id="22" name="TextBox 21"/>
            <p:cNvSpPr txBox="1"/>
            <p:nvPr/>
          </p:nvSpPr>
          <p:spPr>
            <a:xfrm>
              <a:off x="2590800" y="3657599"/>
              <a:ext cx="533400" cy="584775"/>
            </a:xfrm>
            <a:prstGeom prst="rect">
              <a:avLst/>
            </a:prstGeom>
            <a:noFill/>
          </p:spPr>
          <p:txBody>
            <a:bodyPr wrap="square" rtlCol="0">
              <a:spAutoFit/>
            </a:bodyPr>
            <a:lstStyle/>
            <a:p>
              <a:r>
                <a:rPr lang="en-US" sz="3200" i="1" dirty="0"/>
                <a:t>P</a:t>
              </a:r>
              <a:r>
                <a:rPr lang="en-US" sz="3200" i="1" baseline="-25000" dirty="0"/>
                <a:t>f</a:t>
              </a:r>
            </a:p>
          </p:txBody>
        </p:sp>
        <p:sp>
          <p:nvSpPr>
            <p:cNvPr id="23" name="TextBox 22"/>
            <p:cNvSpPr txBox="1"/>
            <p:nvPr/>
          </p:nvSpPr>
          <p:spPr>
            <a:xfrm>
              <a:off x="3581400" y="4876800"/>
              <a:ext cx="533400" cy="584775"/>
            </a:xfrm>
            <a:prstGeom prst="rect">
              <a:avLst/>
            </a:prstGeom>
            <a:noFill/>
          </p:spPr>
          <p:txBody>
            <a:bodyPr wrap="square" rtlCol="0">
              <a:spAutoFit/>
            </a:bodyPr>
            <a:lstStyle/>
            <a:p>
              <a:r>
                <a:rPr lang="en-US" sz="3200" i="1" dirty="0"/>
                <a:t>V</a:t>
              </a:r>
              <a:r>
                <a:rPr lang="en-US" sz="3200" i="1" baseline="-25000" dirty="0"/>
                <a:t>i</a:t>
              </a:r>
            </a:p>
          </p:txBody>
        </p:sp>
        <p:sp>
          <p:nvSpPr>
            <p:cNvPr id="24" name="TextBox 23"/>
            <p:cNvSpPr txBox="1"/>
            <p:nvPr/>
          </p:nvSpPr>
          <p:spPr>
            <a:xfrm>
              <a:off x="5486400" y="4901625"/>
              <a:ext cx="533400" cy="584775"/>
            </a:xfrm>
            <a:prstGeom prst="rect">
              <a:avLst/>
            </a:prstGeom>
            <a:noFill/>
          </p:spPr>
          <p:txBody>
            <a:bodyPr wrap="square" rtlCol="0">
              <a:spAutoFit/>
            </a:bodyPr>
            <a:lstStyle/>
            <a:p>
              <a:r>
                <a:rPr lang="en-US" sz="3200" i="1" dirty="0" err="1"/>
                <a:t>V</a:t>
              </a:r>
              <a:r>
                <a:rPr lang="en-US" sz="3200" i="1" baseline="-25000" dirty="0" err="1"/>
                <a:t>f</a:t>
              </a:r>
              <a:endParaRPr lang="en-US" sz="3200" i="1" baseline="-25000" dirty="0"/>
            </a:p>
          </p:txBody>
        </p:sp>
        <p:sp>
          <p:nvSpPr>
            <p:cNvPr id="25" name="TextBox 24"/>
            <p:cNvSpPr txBox="1"/>
            <p:nvPr/>
          </p:nvSpPr>
          <p:spPr>
            <a:xfrm>
              <a:off x="6172200" y="4724400"/>
              <a:ext cx="533400" cy="461665"/>
            </a:xfrm>
            <a:prstGeom prst="rect">
              <a:avLst/>
            </a:prstGeom>
            <a:noFill/>
          </p:spPr>
          <p:txBody>
            <a:bodyPr wrap="square" rtlCol="0">
              <a:spAutoFit/>
            </a:bodyPr>
            <a:lstStyle/>
            <a:p>
              <a:r>
                <a:rPr lang="en-US" sz="2400" i="1" dirty="0"/>
                <a:t>V</a:t>
              </a:r>
              <a:endParaRPr lang="en-US" sz="2400" i="1" baseline="-25000" dirty="0"/>
            </a:p>
          </p:txBody>
        </p:sp>
        <p:sp>
          <p:nvSpPr>
            <p:cNvPr id="27" name="Freeform 26"/>
            <p:cNvSpPr/>
            <p:nvPr/>
          </p:nvSpPr>
          <p:spPr>
            <a:xfrm>
              <a:off x="3810000" y="2428875"/>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Isosceles Triangle 27"/>
            <p:cNvSpPr/>
            <p:nvPr/>
          </p:nvSpPr>
          <p:spPr>
            <a:xfrm rot="10800000">
              <a:off x="5562600" y="31242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590800" y="1595735"/>
            <a:ext cx="4114800" cy="3890665"/>
            <a:chOff x="2590800" y="1595735"/>
            <a:chExt cx="4114800" cy="3890665"/>
          </a:xfrm>
        </p:grpSpPr>
        <p:sp>
          <p:nvSpPr>
            <p:cNvPr id="29" name="Rectangle 28"/>
            <p:cNvSpPr/>
            <p:nvPr/>
          </p:nvSpPr>
          <p:spPr>
            <a:xfrm>
              <a:off x="3810000" y="4038600"/>
              <a:ext cx="1905000" cy="914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4"/>
            </p:cNvCxnSpPr>
            <p:nvPr/>
          </p:nvCxnSpPr>
          <p:spPr>
            <a:xfrm>
              <a:off x="5715000" y="4114800"/>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71800" y="1595735"/>
              <a:ext cx="343364" cy="461665"/>
            </a:xfrm>
            <a:prstGeom prst="rect">
              <a:avLst/>
            </a:prstGeom>
            <a:noFill/>
          </p:spPr>
          <p:txBody>
            <a:bodyPr wrap="none" rtlCol="0">
              <a:spAutoFit/>
            </a:bodyPr>
            <a:lstStyle/>
            <a:p>
              <a:r>
                <a:rPr lang="en-US" sz="2400" i="1" dirty="0"/>
                <a:t>P</a:t>
              </a:r>
            </a:p>
          </p:txBody>
        </p:sp>
        <p:sp>
          <p:nvSpPr>
            <p:cNvPr id="21" name="TextBox 20"/>
            <p:cNvSpPr txBox="1"/>
            <p:nvPr/>
          </p:nvSpPr>
          <p:spPr>
            <a:xfrm>
              <a:off x="2590800" y="2057400"/>
              <a:ext cx="457200" cy="584775"/>
            </a:xfrm>
            <a:prstGeom prst="rect">
              <a:avLst/>
            </a:prstGeom>
            <a:noFill/>
          </p:spPr>
          <p:txBody>
            <a:bodyPr wrap="square" rtlCol="0">
              <a:spAutoFit/>
            </a:bodyPr>
            <a:lstStyle/>
            <a:p>
              <a:r>
                <a:rPr lang="en-US" sz="3200" i="1" dirty="0"/>
                <a:t>P</a:t>
              </a:r>
              <a:r>
                <a:rPr lang="en-US" sz="3200" i="1" baseline="-25000" dirty="0"/>
                <a:t>i</a:t>
              </a:r>
            </a:p>
          </p:txBody>
        </p:sp>
        <p:sp>
          <p:nvSpPr>
            <p:cNvPr id="22" name="TextBox 21"/>
            <p:cNvSpPr txBox="1"/>
            <p:nvPr/>
          </p:nvSpPr>
          <p:spPr>
            <a:xfrm>
              <a:off x="2590800" y="3657599"/>
              <a:ext cx="533400" cy="584775"/>
            </a:xfrm>
            <a:prstGeom prst="rect">
              <a:avLst/>
            </a:prstGeom>
            <a:noFill/>
          </p:spPr>
          <p:txBody>
            <a:bodyPr wrap="square" rtlCol="0">
              <a:spAutoFit/>
            </a:bodyPr>
            <a:lstStyle/>
            <a:p>
              <a:r>
                <a:rPr lang="en-US" sz="3200" i="1" dirty="0"/>
                <a:t>P</a:t>
              </a:r>
              <a:r>
                <a:rPr lang="en-US" sz="3200" i="1" baseline="-25000" dirty="0"/>
                <a:t>f</a:t>
              </a:r>
            </a:p>
          </p:txBody>
        </p:sp>
        <p:sp>
          <p:nvSpPr>
            <p:cNvPr id="23" name="TextBox 22"/>
            <p:cNvSpPr txBox="1"/>
            <p:nvPr/>
          </p:nvSpPr>
          <p:spPr>
            <a:xfrm>
              <a:off x="3581400" y="4876800"/>
              <a:ext cx="533400" cy="584775"/>
            </a:xfrm>
            <a:prstGeom prst="rect">
              <a:avLst/>
            </a:prstGeom>
            <a:noFill/>
          </p:spPr>
          <p:txBody>
            <a:bodyPr wrap="square" rtlCol="0">
              <a:spAutoFit/>
            </a:bodyPr>
            <a:lstStyle/>
            <a:p>
              <a:r>
                <a:rPr lang="en-US" sz="3200" i="1" dirty="0"/>
                <a:t>V</a:t>
              </a:r>
              <a:r>
                <a:rPr lang="en-US" sz="3200" i="1" baseline="-25000" dirty="0"/>
                <a:t>i</a:t>
              </a:r>
            </a:p>
          </p:txBody>
        </p:sp>
        <p:sp>
          <p:nvSpPr>
            <p:cNvPr id="24" name="TextBox 23"/>
            <p:cNvSpPr txBox="1"/>
            <p:nvPr/>
          </p:nvSpPr>
          <p:spPr>
            <a:xfrm>
              <a:off x="5486400" y="4901625"/>
              <a:ext cx="533400" cy="584775"/>
            </a:xfrm>
            <a:prstGeom prst="rect">
              <a:avLst/>
            </a:prstGeom>
            <a:noFill/>
          </p:spPr>
          <p:txBody>
            <a:bodyPr wrap="square" rtlCol="0">
              <a:spAutoFit/>
            </a:bodyPr>
            <a:lstStyle/>
            <a:p>
              <a:r>
                <a:rPr lang="en-US" sz="3200" i="1" dirty="0" err="1"/>
                <a:t>V</a:t>
              </a:r>
              <a:r>
                <a:rPr lang="en-US" sz="3200" i="1" baseline="-25000" dirty="0" err="1"/>
                <a:t>f</a:t>
              </a:r>
              <a:endParaRPr lang="en-US" sz="3200" i="1" baseline="-25000" dirty="0"/>
            </a:p>
          </p:txBody>
        </p:sp>
        <p:sp>
          <p:nvSpPr>
            <p:cNvPr id="25" name="TextBox 24"/>
            <p:cNvSpPr txBox="1"/>
            <p:nvPr/>
          </p:nvSpPr>
          <p:spPr>
            <a:xfrm>
              <a:off x="6172200" y="4724400"/>
              <a:ext cx="533400" cy="461665"/>
            </a:xfrm>
            <a:prstGeom prst="rect">
              <a:avLst/>
            </a:prstGeom>
            <a:noFill/>
          </p:spPr>
          <p:txBody>
            <a:bodyPr wrap="square" rtlCol="0">
              <a:spAutoFit/>
            </a:bodyPr>
            <a:lstStyle/>
            <a:p>
              <a:r>
                <a:rPr lang="en-US" sz="2400" i="1" dirty="0"/>
                <a:t>V</a:t>
              </a:r>
              <a:endParaRPr lang="en-US" sz="2400" i="1" baseline="-25000" dirty="0"/>
            </a:p>
          </p:txBody>
        </p:sp>
        <p:sp>
          <p:nvSpPr>
            <p:cNvPr id="18" name="Isosceles Triangle 17"/>
            <p:cNvSpPr/>
            <p:nvPr/>
          </p:nvSpPr>
          <p:spPr>
            <a:xfrm rot="16200000" flipV="1">
              <a:off x="4648200" y="38481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flipH="1" flipV="1">
              <a:off x="3800475" y="2438400"/>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Isosceles Triangle 27"/>
            <p:cNvSpPr/>
            <p:nvPr/>
          </p:nvSpPr>
          <p:spPr>
            <a:xfrm rot="10800000" flipH="1">
              <a:off x="3657600" y="30099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2909105" y="1981201"/>
            <a:ext cx="3333509" cy="2618348"/>
            <a:chOff x="2590800" y="1595735"/>
            <a:chExt cx="4114800" cy="4013557"/>
          </a:xfrm>
        </p:grpSpPr>
        <p:sp>
          <p:nvSpPr>
            <p:cNvPr id="29" name="Rectangle 28"/>
            <p:cNvSpPr/>
            <p:nvPr/>
          </p:nvSpPr>
          <p:spPr>
            <a:xfrm>
              <a:off x="3810000" y="2438400"/>
              <a:ext cx="1905000"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9" name="Straight Connector 18"/>
            <p:cNvCxnSpPr/>
            <p:nvPr/>
          </p:nvCxnSpPr>
          <p:spPr>
            <a:xfrm rot="5400000">
              <a:off x="4457700" y="37719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rot="5400000">
              <a:off x="4572000" y="22860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TextBox 19"/>
            <p:cNvSpPr txBox="1"/>
            <p:nvPr/>
          </p:nvSpPr>
          <p:spPr>
            <a:xfrm>
              <a:off x="2971800" y="1595735"/>
              <a:ext cx="374371" cy="566134"/>
            </a:xfrm>
            <a:prstGeom prst="rect">
              <a:avLst/>
            </a:prstGeom>
            <a:noFill/>
          </p:spPr>
          <p:txBody>
            <a:bodyPr wrap="none" rtlCol="0">
              <a:spAutoFit/>
            </a:bodyPr>
            <a:lstStyle/>
            <a:p>
              <a:r>
                <a:rPr lang="en-US" i="1" dirty="0"/>
                <a:t>P</a:t>
              </a:r>
            </a:p>
          </p:txBody>
        </p:sp>
        <p:sp>
          <p:nvSpPr>
            <p:cNvPr id="21" name="TextBox 20"/>
            <p:cNvSpPr txBox="1"/>
            <p:nvPr/>
          </p:nvSpPr>
          <p:spPr>
            <a:xfrm>
              <a:off x="2590800" y="2057400"/>
              <a:ext cx="457200" cy="1085089"/>
            </a:xfrm>
            <a:prstGeom prst="rect">
              <a:avLst/>
            </a:prstGeom>
            <a:noFill/>
          </p:spPr>
          <p:txBody>
            <a:bodyPr wrap="square" rtlCol="0">
              <a:spAutoFit/>
            </a:bodyPr>
            <a:lstStyle/>
            <a:p>
              <a:r>
                <a:rPr lang="en-US" sz="2400" i="1" dirty="0"/>
                <a:t>P</a:t>
              </a:r>
              <a:r>
                <a:rPr lang="en-US" sz="2400" i="1" baseline="-25000" dirty="0"/>
                <a:t>i</a:t>
              </a:r>
            </a:p>
          </p:txBody>
        </p:sp>
        <p:sp>
          <p:nvSpPr>
            <p:cNvPr id="22" name="TextBox 21"/>
            <p:cNvSpPr txBox="1"/>
            <p:nvPr/>
          </p:nvSpPr>
          <p:spPr>
            <a:xfrm>
              <a:off x="2590800" y="3657598"/>
              <a:ext cx="533401" cy="707667"/>
            </a:xfrm>
            <a:prstGeom prst="rect">
              <a:avLst/>
            </a:prstGeom>
            <a:noFill/>
          </p:spPr>
          <p:txBody>
            <a:bodyPr wrap="square" rtlCol="0">
              <a:spAutoFit/>
            </a:bodyPr>
            <a:lstStyle/>
            <a:p>
              <a:r>
                <a:rPr lang="en-US" sz="2400" i="1" dirty="0"/>
                <a:t>P</a:t>
              </a:r>
              <a:r>
                <a:rPr lang="en-US" sz="2400" i="1" baseline="-25000" dirty="0"/>
                <a:t>f</a:t>
              </a:r>
            </a:p>
          </p:txBody>
        </p:sp>
        <p:sp>
          <p:nvSpPr>
            <p:cNvPr id="23" name="TextBox 22"/>
            <p:cNvSpPr txBox="1"/>
            <p:nvPr/>
          </p:nvSpPr>
          <p:spPr>
            <a:xfrm>
              <a:off x="3581399" y="4876800"/>
              <a:ext cx="533401" cy="707667"/>
            </a:xfrm>
            <a:prstGeom prst="rect">
              <a:avLst/>
            </a:prstGeom>
            <a:noFill/>
          </p:spPr>
          <p:txBody>
            <a:bodyPr wrap="square" rtlCol="0">
              <a:spAutoFit/>
            </a:bodyPr>
            <a:lstStyle/>
            <a:p>
              <a:r>
                <a:rPr lang="en-US" sz="2400" i="1" dirty="0"/>
                <a:t>V</a:t>
              </a:r>
              <a:r>
                <a:rPr lang="en-US" sz="2400" i="1" baseline="-25000" dirty="0"/>
                <a:t>i</a:t>
              </a:r>
            </a:p>
          </p:txBody>
        </p:sp>
        <p:sp>
          <p:nvSpPr>
            <p:cNvPr id="24" name="TextBox 23"/>
            <p:cNvSpPr txBox="1"/>
            <p:nvPr/>
          </p:nvSpPr>
          <p:spPr>
            <a:xfrm>
              <a:off x="5486400" y="4901625"/>
              <a:ext cx="533401" cy="707667"/>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25" name="TextBox 24"/>
            <p:cNvSpPr txBox="1"/>
            <p:nvPr/>
          </p:nvSpPr>
          <p:spPr>
            <a:xfrm>
              <a:off x="6172199" y="4724400"/>
              <a:ext cx="533401" cy="566134"/>
            </a:xfrm>
            <a:prstGeom prst="rect">
              <a:avLst/>
            </a:prstGeom>
            <a:noFill/>
          </p:spPr>
          <p:txBody>
            <a:bodyPr wrap="square" rtlCol="0">
              <a:spAutoFit/>
            </a:bodyPr>
            <a:lstStyle/>
            <a:p>
              <a:r>
                <a:rPr lang="en-US" i="1" dirty="0"/>
                <a:t>V</a:t>
              </a:r>
              <a:endParaRPr lang="en-US" i="1" baseline="-25000" dirty="0"/>
            </a:p>
          </p:txBody>
        </p:sp>
        <p:sp>
          <p:nvSpPr>
            <p:cNvPr id="27" name="Freeform 26"/>
            <p:cNvSpPr/>
            <p:nvPr/>
          </p:nvSpPr>
          <p:spPr>
            <a:xfrm>
              <a:off x="3810000" y="2428875"/>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8" name="Isosceles Triangle 27"/>
            <p:cNvSpPr/>
            <p:nvPr/>
          </p:nvSpPr>
          <p:spPr>
            <a:xfrm rot="10800000">
              <a:off x="5562600" y="31242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7" name="Group 46"/>
          <p:cNvGrpSpPr/>
          <p:nvPr/>
        </p:nvGrpSpPr>
        <p:grpSpPr>
          <a:xfrm>
            <a:off x="1" y="1984114"/>
            <a:ext cx="3333509" cy="2618348"/>
            <a:chOff x="-1000125" y="1600200"/>
            <a:chExt cx="4114800" cy="4013557"/>
          </a:xfrm>
        </p:grpSpPr>
        <p:sp>
          <p:nvSpPr>
            <p:cNvPr id="30" name="Freeform 29"/>
            <p:cNvSpPr/>
            <p:nvPr/>
          </p:nvSpPr>
          <p:spPr>
            <a:xfrm>
              <a:off x="228600" y="2509540"/>
              <a:ext cx="1914525" cy="2447925"/>
            </a:xfrm>
            <a:custGeom>
              <a:avLst/>
              <a:gdLst>
                <a:gd name="connsiteX0" fmla="*/ 0 w 1914525"/>
                <a:gd name="connsiteY0" fmla="*/ 0 h 2447925"/>
                <a:gd name="connsiteX1" fmla="*/ 228600 w 1914525"/>
                <a:gd name="connsiteY1" fmla="*/ 276225 h 2447925"/>
                <a:gd name="connsiteX2" fmla="*/ 657225 w 1914525"/>
                <a:gd name="connsiteY2" fmla="*/ 704850 h 2447925"/>
                <a:gd name="connsiteX3" fmla="*/ 1095375 w 1914525"/>
                <a:gd name="connsiteY3" fmla="*/ 1038225 h 2447925"/>
                <a:gd name="connsiteX4" fmla="*/ 1666875 w 1914525"/>
                <a:gd name="connsiteY4" fmla="*/ 1381125 h 2447925"/>
                <a:gd name="connsiteX5" fmla="*/ 1914525 w 1914525"/>
                <a:gd name="connsiteY5" fmla="*/ 1524000 h 2447925"/>
                <a:gd name="connsiteX6" fmla="*/ 1895475 w 1914525"/>
                <a:gd name="connsiteY6" fmla="*/ 2447925 h 2447925"/>
                <a:gd name="connsiteX7" fmla="*/ 0 w 1914525"/>
                <a:gd name="connsiteY7" fmla="*/ 2447925 h 2447925"/>
                <a:gd name="connsiteX8" fmla="*/ 0 w 1914525"/>
                <a:gd name="connsiteY8" fmla="*/ 0 h 244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4525" h="2447925">
                  <a:moveTo>
                    <a:pt x="0" y="0"/>
                  </a:moveTo>
                  <a:lnTo>
                    <a:pt x="228600" y="276225"/>
                  </a:lnTo>
                  <a:lnTo>
                    <a:pt x="657225" y="704850"/>
                  </a:lnTo>
                  <a:lnTo>
                    <a:pt x="1095375" y="1038225"/>
                  </a:lnTo>
                  <a:lnTo>
                    <a:pt x="1666875" y="1381125"/>
                  </a:lnTo>
                  <a:lnTo>
                    <a:pt x="1914525" y="1524000"/>
                  </a:lnTo>
                  <a:lnTo>
                    <a:pt x="1895475" y="2447925"/>
                  </a:lnTo>
                  <a:lnTo>
                    <a:pt x="0" y="2447925"/>
                  </a:lnTo>
                  <a:lnTo>
                    <a:pt x="0" y="0"/>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1" name="Straight Connector 30"/>
            <p:cNvCxnSpPr/>
            <p:nvPr/>
          </p:nvCxnSpPr>
          <p:spPr>
            <a:xfrm>
              <a:off x="-390525" y="20618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a:off x="1057275" y="35096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0525" y="40430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6725" y="2442865"/>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038225" y="37001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124075" y="4119265"/>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42875" y="23666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Oval 37"/>
            <p:cNvSpPr/>
            <p:nvPr/>
          </p:nvSpPr>
          <p:spPr>
            <a:xfrm>
              <a:off x="2047875" y="39668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p:cNvSpPr/>
            <p:nvPr/>
          </p:nvSpPr>
          <p:spPr>
            <a:xfrm>
              <a:off x="238125" y="2509540"/>
              <a:ext cx="1885950" cy="1504950"/>
            </a:xfrm>
            <a:custGeom>
              <a:avLst/>
              <a:gdLst>
                <a:gd name="connsiteX0" fmla="*/ 0 w 1885950"/>
                <a:gd name="connsiteY0" fmla="*/ 0 h 1504950"/>
                <a:gd name="connsiteX1" fmla="*/ 771525 w 1885950"/>
                <a:gd name="connsiteY1" fmla="*/ 800100 h 1504950"/>
                <a:gd name="connsiteX2" fmla="*/ 1885950 w 1885950"/>
                <a:gd name="connsiteY2" fmla="*/ 1504950 h 1504950"/>
                <a:gd name="connsiteX3" fmla="*/ 1885950 w 1885950"/>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885950" h="1504950">
                  <a:moveTo>
                    <a:pt x="0" y="0"/>
                  </a:moveTo>
                  <a:cubicBezTo>
                    <a:pt x="228600" y="274637"/>
                    <a:pt x="457200" y="549275"/>
                    <a:pt x="771525" y="800100"/>
                  </a:cubicBezTo>
                  <a:cubicBezTo>
                    <a:pt x="1085850" y="1050925"/>
                    <a:pt x="1885950" y="1504950"/>
                    <a:pt x="1885950" y="1504950"/>
                  </a:cubicBezTo>
                  <a:lnTo>
                    <a:pt x="1885950" y="1504950"/>
                  </a:lnTo>
                </a:path>
              </a:pathLst>
            </a:custGeom>
            <a:noFill/>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40" name="Isosceles Triangle 39"/>
            <p:cNvSpPr/>
            <p:nvPr/>
          </p:nvSpPr>
          <p:spPr>
            <a:xfrm rot="7951073">
              <a:off x="815399" y="3115389"/>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619125" y="1600200"/>
              <a:ext cx="374371" cy="566134"/>
            </a:xfrm>
            <a:prstGeom prst="rect">
              <a:avLst/>
            </a:prstGeom>
            <a:noFill/>
          </p:spPr>
          <p:txBody>
            <a:bodyPr wrap="none" rtlCol="0">
              <a:spAutoFit/>
            </a:bodyPr>
            <a:lstStyle/>
            <a:p>
              <a:r>
                <a:rPr lang="en-US" i="1" dirty="0"/>
                <a:t>P</a:t>
              </a:r>
            </a:p>
          </p:txBody>
        </p:sp>
        <p:sp>
          <p:nvSpPr>
            <p:cNvPr id="42" name="TextBox 41"/>
            <p:cNvSpPr txBox="1"/>
            <p:nvPr/>
          </p:nvSpPr>
          <p:spPr>
            <a:xfrm>
              <a:off x="-1000125" y="2061865"/>
              <a:ext cx="457200" cy="1085089"/>
            </a:xfrm>
            <a:prstGeom prst="rect">
              <a:avLst/>
            </a:prstGeom>
            <a:noFill/>
          </p:spPr>
          <p:txBody>
            <a:bodyPr wrap="square" rtlCol="0">
              <a:spAutoFit/>
            </a:bodyPr>
            <a:lstStyle/>
            <a:p>
              <a:r>
                <a:rPr lang="en-US" sz="2400" i="1" dirty="0"/>
                <a:t>P</a:t>
              </a:r>
              <a:r>
                <a:rPr lang="en-US" sz="2400" i="1" baseline="-25000" dirty="0"/>
                <a:t>i</a:t>
              </a:r>
            </a:p>
          </p:txBody>
        </p:sp>
        <p:sp>
          <p:nvSpPr>
            <p:cNvPr id="43" name="TextBox 42"/>
            <p:cNvSpPr txBox="1"/>
            <p:nvPr/>
          </p:nvSpPr>
          <p:spPr>
            <a:xfrm>
              <a:off x="-1000125" y="3662063"/>
              <a:ext cx="533401" cy="707667"/>
            </a:xfrm>
            <a:prstGeom prst="rect">
              <a:avLst/>
            </a:prstGeom>
            <a:noFill/>
          </p:spPr>
          <p:txBody>
            <a:bodyPr wrap="square" rtlCol="0">
              <a:spAutoFit/>
            </a:bodyPr>
            <a:lstStyle/>
            <a:p>
              <a:r>
                <a:rPr lang="en-US" sz="2400" i="1" dirty="0"/>
                <a:t>P</a:t>
              </a:r>
              <a:r>
                <a:rPr lang="en-US" sz="2400" i="1" baseline="-25000" dirty="0"/>
                <a:t>f</a:t>
              </a:r>
            </a:p>
          </p:txBody>
        </p:sp>
        <p:sp>
          <p:nvSpPr>
            <p:cNvPr id="44" name="TextBox 43"/>
            <p:cNvSpPr txBox="1"/>
            <p:nvPr/>
          </p:nvSpPr>
          <p:spPr>
            <a:xfrm>
              <a:off x="-9526" y="4881265"/>
              <a:ext cx="533401" cy="707667"/>
            </a:xfrm>
            <a:prstGeom prst="rect">
              <a:avLst/>
            </a:prstGeom>
            <a:noFill/>
          </p:spPr>
          <p:txBody>
            <a:bodyPr wrap="square" rtlCol="0">
              <a:spAutoFit/>
            </a:bodyPr>
            <a:lstStyle/>
            <a:p>
              <a:r>
                <a:rPr lang="en-US" sz="2400" i="1" dirty="0"/>
                <a:t>V</a:t>
              </a:r>
              <a:r>
                <a:rPr lang="en-US" sz="2400" i="1" baseline="-25000" dirty="0"/>
                <a:t>i</a:t>
              </a:r>
            </a:p>
          </p:txBody>
        </p:sp>
        <p:sp>
          <p:nvSpPr>
            <p:cNvPr id="45" name="TextBox 44"/>
            <p:cNvSpPr txBox="1"/>
            <p:nvPr/>
          </p:nvSpPr>
          <p:spPr>
            <a:xfrm>
              <a:off x="1895475" y="4906090"/>
              <a:ext cx="533401" cy="707667"/>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46" name="TextBox 45"/>
            <p:cNvSpPr txBox="1"/>
            <p:nvPr/>
          </p:nvSpPr>
          <p:spPr>
            <a:xfrm>
              <a:off x="2581274" y="4886325"/>
              <a:ext cx="533401" cy="566134"/>
            </a:xfrm>
            <a:prstGeom prst="rect">
              <a:avLst/>
            </a:prstGeom>
            <a:noFill/>
          </p:spPr>
          <p:txBody>
            <a:bodyPr wrap="square" rtlCol="0">
              <a:spAutoFit/>
            </a:bodyPr>
            <a:lstStyle/>
            <a:p>
              <a:r>
                <a:rPr lang="en-US" i="1" dirty="0"/>
                <a:t>V</a:t>
              </a:r>
              <a:endParaRPr lang="en-US" i="1" baseline="-25000" dirty="0"/>
            </a:p>
          </p:txBody>
        </p:sp>
      </p:grpSp>
      <p:grpSp>
        <p:nvGrpSpPr>
          <p:cNvPr id="49" name="Group 48"/>
          <p:cNvGrpSpPr/>
          <p:nvPr/>
        </p:nvGrpSpPr>
        <p:grpSpPr>
          <a:xfrm>
            <a:off x="5810492" y="2033825"/>
            <a:ext cx="3333509" cy="2618348"/>
            <a:chOff x="2590800" y="1595735"/>
            <a:chExt cx="4114800" cy="4013557"/>
          </a:xfrm>
        </p:grpSpPr>
        <p:sp>
          <p:nvSpPr>
            <p:cNvPr id="50" name="Rectangle 49"/>
            <p:cNvSpPr/>
            <p:nvPr/>
          </p:nvSpPr>
          <p:spPr>
            <a:xfrm>
              <a:off x="3810000" y="4038600"/>
              <a:ext cx="1905000" cy="914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1" name="Straight Connector 50"/>
            <p:cNvCxnSpPr>
              <a:stCxn id="67" idx="4"/>
            </p:cNvCxnSpPr>
            <p:nvPr/>
          </p:nvCxnSpPr>
          <p:spPr>
            <a:xfrm>
              <a:off x="5715001" y="4114799"/>
              <a:ext cx="0" cy="803146"/>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971800" y="1595735"/>
              <a:ext cx="374371" cy="566134"/>
            </a:xfrm>
            <a:prstGeom prst="rect">
              <a:avLst/>
            </a:prstGeom>
            <a:noFill/>
          </p:spPr>
          <p:txBody>
            <a:bodyPr wrap="none" rtlCol="0">
              <a:spAutoFit/>
            </a:bodyPr>
            <a:lstStyle/>
            <a:p>
              <a:r>
                <a:rPr lang="en-US" i="1" dirty="0"/>
                <a:t>P</a:t>
              </a:r>
            </a:p>
          </p:txBody>
        </p:sp>
        <p:sp>
          <p:nvSpPr>
            <p:cNvPr id="58" name="TextBox 57"/>
            <p:cNvSpPr txBox="1"/>
            <p:nvPr/>
          </p:nvSpPr>
          <p:spPr>
            <a:xfrm>
              <a:off x="2590800" y="2057400"/>
              <a:ext cx="457200" cy="1085089"/>
            </a:xfrm>
            <a:prstGeom prst="rect">
              <a:avLst/>
            </a:prstGeom>
            <a:noFill/>
          </p:spPr>
          <p:txBody>
            <a:bodyPr wrap="square" rtlCol="0">
              <a:spAutoFit/>
            </a:bodyPr>
            <a:lstStyle/>
            <a:p>
              <a:r>
                <a:rPr lang="en-US" sz="2400" i="1" dirty="0"/>
                <a:t>P</a:t>
              </a:r>
              <a:r>
                <a:rPr lang="en-US" sz="2400" i="1" baseline="-25000" dirty="0"/>
                <a:t>i</a:t>
              </a:r>
            </a:p>
          </p:txBody>
        </p:sp>
        <p:sp>
          <p:nvSpPr>
            <p:cNvPr id="59" name="TextBox 58"/>
            <p:cNvSpPr txBox="1"/>
            <p:nvPr/>
          </p:nvSpPr>
          <p:spPr>
            <a:xfrm>
              <a:off x="2590800" y="3657598"/>
              <a:ext cx="533401" cy="707667"/>
            </a:xfrm>
            <a:prstGeom prst="rect">
              <a:avLst/>
            </a:prstGeom>
            <a:noFill/>
          </p:spPr>
          <p:txBody>
            <a:bodyPr wrap="square" rtlCol="0">
              <a:spAutoFit/>
            </a:bodyPr>
            <a:lstStyle/>
            <a:p>
              <a:r>
                <a:rPr lang="en-US" sz="2400" i="1" dirty="0"/>
                <a:t>P</a:t>
              </a:r>
              <a:r>
                <a:rPr lang="en-US" sz="2400" i="1" baseline="-25000" dirty="0"/>
                <a:t>f</a:t>
              </a:r>
            </a:p>
          </p:txBody>
        </p:sp>
        <p:sp>
          <p:nvSpPr>
            <p:cNvPr id="60" name="TextBox 59"/>
            <p:cNvSpPr txBox="1"/>
            <p:nvPr/>
          </p:nvSpPr>
          <p:spPr>
            <a:xfrm>
              <a:off x="3581399" y="4876800"/>
              <a:ext cx="533401" cy="707667"/>
            </a:xfrm>
            <a:prstGeom prst="rect">
              <a:avLst/>
            </a:prstGeom>
            <a:noFill/>
          </p:spPr>
          <p:txBody>
            <a:bodyPr wrap="square" rtlCol="0">
              <a:spAutoFit/>
            </a:bodyPr>
            <a:lstStyle/>
            <a:p>
              <a:r>
                <a:rPr lang="en-US" sz="2400" i="1" dirty="0"/>
                <a:t>V</a:t>
              </a:r>
              <a:r>
                <a:rPr lang="en-US" sz="2400" i="1" baseline="-25000" dirty="0"/>
                <a:t>i</a:t>
              </a:r>
            </a:p>
          </p:txBody>
        </p:sp>
        <p:sp>
          <p:nvSpPr>
            <p:cNvPr id="61" name="TextBox 60"/>
            <p:cNvSpPr txBox="1"/>
            <p:nvPr/>
          </p:nvSpPr>
          <p:spPr>
            <a:xfrm>
              <a:off x="5486400" y="4901625"/>
              <a:ext cx="533401" cy="707667"/>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62" name="TextBox 61"/>
            <p:cNvSpPr txBox="1"/>
            <p:nvPr/>
          </p:nvSpPr>
          <p:spPr>
            <a:xfrm>
              <a:off x="6172199" y="4724400"/>
              <a:ext cx="533401" cy="566134"/>
            </a:xfrm>
            <a:prstGeom prst="rect">
              <a:avLst/>
            </a:prstGeom>
            <a:noFill/>
          </p:spPr>
          <p:txBody>
            <a:bodyPr wrap="square" rtlCol="0">
              <a:spAutoFit/>
            </a:bodyPr>
            <a:lstStyle/>
            <a:p>
              <a:r>
                <a:rPr lang="en-US" i="1" dirty="0"/>
                <a:t>V</a:t>
              </a:r>
              <a:endParaRPr lang="en-US" i="1" baseline="-25000" dirty="0"/>
            </a:p>
          </p:txBody>
        </p:sp>
        <p:sp>
          <p:nvSpPr>
            <p:cNvPr id="63" name="Isosceles Triangle 62"/>
            <p:cNvSpPr/>
            <p:nvPr/>
          </p:nvSpPr>
          <p:spPr>
            <a:xfrm rot="16200000" flipV="1">
              <a:off x="4648200" y="38481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p:cNvSpPr/>
            <p:nvPr/>
          </p:nvSpPr>
          <p:spPr>
            <a:xfrm flipH="1" flipV="1">
              <a:off x="3800475" y="2438400"/>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65" name="Isosceles Triangle 64"/>
            <p:cNvSpPr/>
            <p:nvPr/>
          </p:nvSpPr>
          <p:spPr>
            <a:xfrm rot="10800000" flipH="1">
              <a:off x="3657600" y="30099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65"/>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Oval 66"/>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Slide Number Placeholder 5"/>
          <p:cNvSpPr>
            <a:spLocks noGrp="1"/>
          </p:cNvSpPr>
          <p:nvPr>
            <p:ph type="sldNum" sz="quarter" idx="12"/>
          </p:nvPr>
        </p:nvSpPr>
        <p:spPr>
          <a:noFill/>
        </p:spPr>
        <p:txBody>
          <a:bodyPr/>
          <a:lstStyle/>
          <a:p>
            <a:fld id="{6DC59D17-C04A-4EC9-9909-A713446E8F62}" type="slidenum">
              <a:rPr lang="en-US" smtClean="0"/>
              <a:pPr/>
              <a:t>63</a:t>
            </a:fld>
            <a:endParaRPr lang="en-US"/>
          </a:p>
        </p:txBody>
      </p:sp>
      <p:sp>
        <p:nvSpPr>
          <p:cNvPr id="9225" name="Rectangle 2"/>
          <p:cNvSpPr>
            <a:spLocks noChangeArrowheads="1"/>
          </p:cNvSpPr>
          <p:nvPr/>
        </p:nvSpPr>
        <p:spPr bwMode="auto">
          <a:xfrm>
            <a:off x="5956300" y="3987800"/>
            <a:ext cx="1041400" cy="723900"/>
          </a:xfrm>
          <a:prstGeom prst="rect">
            <a:avLst/>
          </a:prstGeom>
          <a:solidFill>
            <a:srgbClr val="FFFF99"/>
          </a:solidFill>
          <a:ln w="9525" algn="ctr">
            <a:noFill/>
            <a:miter lim="800000"/>
            <a:headEnd/>
            <a:tailEnd/>
          </a:ln>
        </p:spPr>
        <p:txBody>
          <a:bodyPr wrap="none" anchor="ctr"/>
          <a:lstStyle/>
          <a:p>
            <a:endParaRPr lang="en-US"/>
          </a:p>
        </p:txBody>
      </p:sp>
      <p:sp>
        <p:nvSpPr>
          <p:cNvPr id="9226" name="Rectangle 3"/>
          <p:cNvSpPr>
            <a:spLocks noGrp="1" noChangeArrowheads="1"/>
          </p:cNvSpPr>
          <p:nvPr>
            <p:ph type="title"/>
          </p:nvPr>
        </p:nvSpPr>
        <p:spPr/>
        <p:txBody>
          <a:bodyPr/>
          <a:lstStyle/>
          <a:p>
            <a:pPr eaLnBrk="1" hangingPunct="1"/>
            <a:r>
              <a:rPr lang="en-US" dirty="0"/>
              <a:t>Question 123.10.5</a:t>
            </a:r>
          </a:p>
        </p:txBody>
      </p:sp>
      <p:sp>
        <p:nvSpPr>
          <p:cNvPr id="9227" name="Rectangle 4"/>
          <p:cNvSpPr>
            <a:spLocks noGrp="1" noChangeArrowheads="1"/>
          </p:cNvSpPr>
          <p:nvPr>
            <p:ph type="body" idx="1"/>
          </p:nvPr>
        </p:nvSpPr>
        <p:spPr>
          <a:xfrm>
            <a:off x="457200" y="1600200"/>
            <a:ext cx="3556000" cy="4525963"/>
          </a:xfrm>
        </p:spPr>
        <p:txBody>
          <a:bodyPr/>
          <a:lstStyle/>
          <a:p>
            <a:pPr eaLnBrk="1" hangingPunct="1"/>
            <a:r>
              <a:rPr lang="en-US"/>
              <a:t>Which PV graph represents a cyclic process?</a:t>
            </a:r>
          </a:p>
        </p:txBody>
      </p:sp>
      <p:grpSp>
        <p:nvGrpSpPr>
          <p:cNvPr id="2" name="Group 5"/>
          <p:cNvGrpSpPr>
            <a:grpSpLocks/>
          </p:cNvGrpSpPr>
          <p:nvPr/>
        </p:nvGrpSpPr>
        <p:grpSpPr bwMode="auto">
          <a:xfrm>
            <a:off x="5710238" y="1727200"/>
            <a:ext cx="2112962" cy="1570038"/>
            <a:chOff x="2461" y="1088"/>
            <a:chExt cx="3299" cy="2149"/>
          </a:xfrm>
        </p:grpSpPr>
        <p:sp>
          <p:nvSpPr>
            <p:cNvPr id="9241" name="Line 6"/>
            <p:cNvSpPr>
              <a:spLocks noChangeShapeType="1"/>
            </p:cNvSpPr>
            <p:nvPr/>
          </p:nvSpPr>
          <p:spPr bwMode="auto">
            <a:xfrm flipV="1">
              <a:off x="2941" y="1136"/>
              <a:ext cx="0" cy="1728"/>
            </a:xfrm>
            <a:prstGeom prst="line">
              <a:avLst/>
            </a:prstGeom>
            <a:noFill/>
            <a:ln w="9525">
              <a:solidFill>
                <a:schemeClr val="tx1"/>
              </a:solidFill>
              <a:round/>
              <a:headEnd/>
              <a:tailEnd type="triangle" w="med" len="med"/>
            </a:ln>
          </p:spPr>
          <p:txBody>
            <a:bodyPr/>
            <a:lstStyle/>
            <a:p>
              <a:endParaRPr lang="en-US"/>
            </a:p>
          </p:txBody>
        </p:sp>
        <p:sp>
          <p:nvSpPr>
            <p:cNvPr id="9242" name="Line 7"/>
            <p:cNvSpPr>
              <a:spLocks noChangeShapeType="1"/>
            </p:cNvSpPr>
            <p:nvPr/>
          </p:nvSpPr>
          <p:spPr bwMode="auto">
            <a:xfrm>
              <a:off x="2941" y="2864"/>
              <a:ext cx="2352" cy="0"/>
            </a:xfrm>
            <a:prstGeom prst="line">
              <a:avLst/>
            </a:prstGeom>
            <a:noFill/>
            <a:ln w="9525">
              <a:solidFill>
                <a:schemeClr val="tx1"/>
              </a:solidFill>
              <a:round/>
              <a:headEnd/>
              <a:tailEnd type="triangle" w="med" len="med"/>
            </a:ln>
          </p:spPr>
          <p:txBody>
            <a:bodyPr/>
            <a:lstStyle/>
            <a:p>
              <a:endParaRPr lang="en-US"/>
            </a:p>
          </p:txBody>
        </p:sp>
        <p:graphicFrame>
          <p:nvGraphicFramePr>
            <p:cNvPr id="9222" name="Object 8"/>
            <p:cNvGraphicFramePr>
              <a:graphicFrameLocks noChangeAspect="1"/>
            </p:cNvGraphicFramePr>
            <p:nvPr/>
          </p:nvGraphicFramePr>
          <p:xfrm>
            <a:off x="2461" y="1088"/>
            <a:ext cx="323" cy="359"/>
          </p:xfrm>
          <a:graphic>
            <a:graphicData uri="http://schemas.openxmlformats.org/presentationml/2006/ole">
              <mc:AlternateContent xmlns:mc="http://schemas.openxmlformats.org/markup-compatibility/2006">
                <mc:Choice xmlns:v="urn:schemas-microsoft-com:vml" Requires="v">
                  <p:oleObj name="Equation" r:id="rId2" imgW="152280" imgH="164880" progId="Equation.3">
                    <p:embed/>
                  </p:oleObj>
                </mc:Choice>
                <mc:Fallback>
                  <p:oleObj name="Equation" r:id="rId2" imgW="152280" imgH="164880" progId="Equation.3">
                    <p:embed/>
                    <p:pic>
                      <p:nvPicPr>
                        <p:cNvPr id="9222"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 y="1088"/>
                          <a:ext cx="323"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9"/>
            <p:cNvGraphicFramePr>
              <a:graphicFrameLocks noChangeAspect="1"/>
            </p:cNvGraphicFramePr>
            <p:nvPr/>
          </p:nvGraphicFramePr>
          <p:xfrm>
            <a:off x="5437" y="2850"/>
            <a:ext cx="323" cy="387"/>
          </p:xfrm>
          <a:graphic>
            <a:graphicData uri="http://schemas.openxmlformats.org/presentationml/2006/ole">
              <mc:AlternateContent xmlns:mc="http://schemas.openxmlformats.org/markup-compatibility/2006">
                <mc:Choice xmlns:v="urn:schemas-microsoft-com:vml" Requires="v">
                  <p:oleObj name="Equation" r:id="rId4" imgW="152280" imgH="177480" progId="Equation.3">
                    <p:embed/>
                  </p:oleObj>
                </mc:Choice>
                <mc:Fallback>
                  <p:oleObj name="Equation" r:id="rId4" imgW="152280" imgH="177480" progId="Equation.3">
                    <p:embed/>
                    <p:pic>
                      <p:nvPicPr>
                        <p:cNvPr id="922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7" y="2850"/>
                          <a:ext cx="323"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3" name="Freeform 10"/>
            <p:cNvSpPr>
              <a:spLocks/>
            </p:cNvSpPr>
            <p:nvPr/>
          </p:nvSpPr>
          <p:spPr bwMode="auto">
            <a:xfrm>
              <a:off x="3269" y="1392"/>
              <a:ext cx="1384" cy="1088"/>
            </a:xfrm>
            <a:custGeom>
              <a:avLst/>
              <a:gdLst>
                <a:gd name="T0" fmla="*/ 8 w 1384"/>
                <a:gd name="T1" fmla="*/ 416 h 1088"/>
                <a:gd name="T2" fmla="*/ 488 w 1384"/>
                <a:gd name="T3" fmla="*/ 32 h 1088"/>
                <a:gd name="T4" fmla="*/ 1112 w 1384"/>
                <a:gd name="T5" fmla="*/ 224 h 1088"/>
                <a:gd name="T6" fmla="*/ 1352 w 1384"/>
                <a:gd name="T7" fmla="*/ 752 h 1088"/>
                <a:gd name="T8" fmla="*/ 1304 w 1384"/>
                <a:gd name="T9" fmla="*/ 896 h 1088"/>
                <a:gd name="T10" fmla="*/ 1112 w 1384"/>
                <a:gd name="T11" fmla="*/ 1040 h 1088"/>
                <a:gd name="T12" fmla="*/ 440 w 1384"/>
                <a:gd name="T13" fmla="*/ 992 h 1088"/>
                <a:gd name="T14" fmla="*/ 8 w 1384"/>
                <a:gd name="T15" fmla="*/ 416 h 1088"/>
                <a:gd name="T16" fmla="*/ 0 60000 65536"/>
                <a:gd name="T17" fmla="*/ 0 60000 65536"/>
                <a:gd name="T18" fmla="*/ 0 60000 65536"/>
                <a:gd name="T19" fmla="*/ 0 60000 65536"/>
                <a:gd name="T20" fmla="*/ 0 60000 65536"/>
                <a:gd name="T21" fmla="*/ 0 60000 65536"/>
                <a:gd name="T22" fmla="*/ 0 60000 65536"/>
                <a:gd name="T23" fmla="*/ 0 60000 65536"/>
                <a:gd name="T24" fmla="*/ 0 w 1384"/>
                <a:gd name="T25" fmla="*/ 0 h 1088"/>
                <a:gd name="T26" fmla="*/ 1384 w 1384"/>
                <a:gd name="T27" fmla="*/ 1088 h 10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4" h="1088">
                  <a:moveTo>
                    <a:pt x="8" y="416"/>
                  </a:moveTo>
                  <a:cubicBezTo>
                    <a:pt x="16" y="256"/>
                    <a:pt x="304" y="64"/>
                    <a:pt x="488" y="32"/>
                  </a:cubicBezTo>
                  <a:cubicBezTo>
                    <a:pt x="672" y="0"/>
                    <a:pt x="968" y="104"/>
                    <a:pt x="1112" y="224"/>
                  </a:cubicBezTo>
                  <a:cubicBezTo>
                    <a:pt x="1256" y="344"/>
                    <a:pt x="1320" y="640"/>
                    <a:pt x="1352" y="752"/>
                  </a:cubicBezTo>
                  <a:cubicBezTo>
                    <a:pt x="1384" y="864"/>
                    <a:pt x="1344" y="848"/>
                    <a:pt x="1304" y="896"/>
                  </a:cubicBezTo>
                  <a:cubicBezTo>
                    <a:pt x="1264" y="944"/>
                    <a:pt x="1256" y="1024"/>
                    <a:pt x="1112" y="1040"/>
                  </a:cubicBezTo>
                  <a:cubicBezTo>
                    <a:pt x="968" y="1056"/>
                    <a:pt x="624" y="1088"/>
                    <a:pt x="440" y="992"/>
                  </a:cubicBezTo>
                  <a:cubicBezTo>
                    <a:pt x="256" y="896"/>
                    <a:pt x="0" y="576"/>
                    <a:pt x="8" y="416"/>
                  </a:cubicBezTo>
                  <a:close/>
                </a:path>
              </a:pathLst>
            </a:custGeom>
            <a:solidFill>
              <a:srgbClr val="FFFF99"/>
            </a:solidFill>
            <a:ln w="9525">
              <a:solidFill>
                <a:schemeClr val="tx1"/>
              </a:solidFill>
              <a:round/>
              <a:headEnd/>
              <a:tailEnd/>
            </a:ln>
          </p:spPr>
          <p:txBody>
            <a:bodyPr/>
            <a:lstStyle/>
            <a:p>
              <a:endParaRPr lang="en-US"/>
            </a:p>
          </p:txBody>
        </p:sp>
        <p:sp>
          <p:nvSpPr>
            <p:cNvPr id="9244" name="Oval 11"/>
            <p:cNvSpPr>
              <a:spLocks noChangeArrowheads="1"/>
            </p:cNvSpPr>
            <p:nvPr/>
          </p:nvSpPr>
          <p:spPr bwMode="auto">
            <a:xfrm>
              <a:off x="3229" y="1712"/>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9245" name="Line 12"/>
            <p:cNvSpPr>
              <a:spLocks noChangeShapeType="1"/>
            </p:cNvSpPr>
            <p:nvPr/>
          </p:nvSpPr>
          <p:spPr bwMode="auto">
            <a:xfrm>
              <a:off x="3949" y="1424"/>
              <a:ext cx="192" cy="48"/>
            </a:xfrm>
            <a:prstGeom prst="line">
              <a:avLst/>
            </a:prstGeom>
            <a:noFill/>
            <a:ln w="9525">
              <a:solidFill>
                <a:schemeClr val="tx1"/>
              </a:solidFill>
              <a:round/>
              <a:headEnd/>
              <a:tailEnd type="triangle" w="lg" len="med"/>
            </a:ln>
          </p:spPr>
          <p:txBody>
            <a:bodyPr/>
            <a:lstStyle/>
            <a:p>
              <a:endParaRPr lang="en-US"/>
            </a:p>
          </p:txBody>
        </p:sp>
        <p:sp>
          <p:nvSpPr>
            <p:cNvPr id="9246" name="Line 13"/>
            <p:cNvSpPr>
              <a:spLocks noChangeShapeType="1"/>
            </p:cNvSpPr>
            <p:nvPr/>
          </p:nvSpPr>
          <p:spPr bwMode="auto">
            <a:xfrm flipH="1" flipV="1">
              <a:off x="4093" y="2432"/>
              <a:ext cx="192" cy="0"/>
            </a:xfrm>
            <a:prstGeom prst="line">
              <a:avLst/>
            </a:prstGeom>
            <a:noFill/>
            <a:ln w="9525">
              <a:solidFill>
                <a:schemeClr val="tx1"/>
              </a:solidFill>
              <a:round/>
              <a:headEnd/>
              <a:tailEnd type="triangle" w="lg" len="med"/>
            </a:ln>
          </p:spPr>
          <p:txBody>
            <a:bodyPr/>
            <a:lstStyle/>
            <a:p>
              <a:endParaRPr lang="en-US"/>
            </a:p>
          </p:txBody>
        </p:sp>
      </p:grpSp>
      <p:sp>
        <p:nvSpPr>
          <p:cNvPr id="9229" name="Line 14"/>
          <p:cNvSpPr>
            <a:spLocks noChangeShapeType="1"/>
          </p:cNvSpPr>
          <p:nvPr/>
        </p:nvSpPr>
        <p:spPr bwMode="auto">
          <a:xfrm flipV="1">
            <a:off x="5967413" y="3463925"/>
            <a:ext cx="0" cy="1262063"/>
          </a:xfrm>
          <a:prstGeom prst="line">
            <a:avLst/>
          </a:prstGeom>
          <a:noFill/>
          <a:ln w="9525">
            <a:solidFill>
              <a:schemeClr val="tx1"/>
            </a:solidFill>
            <a:round/>
            <a:headEnd/>
            <a:tailEnd type="triangle" w="med" len="med"/>
          </a:ln>
        </p:spPr>
        <p:txBody>
          <a:bodyPr/>
          <a:lstStyle/>
          <a:p>
            <a:endParaRPr lang="en-US"/>
          </a:p>
        </p:txBody>
      </p:sp>
      <p:sp>
        <p:nvSpPr>
          <p:cNvPr id="9230" name="Line 15"/>
          <p:cNvSpPr>
            <a:spLocks noChangeShapeType="1"/>
          </p:cNvSpPr>
          <p:nvPr/>
        </p:nvSpPr>
        <p:spPr bwMode="auto">
          <a:xfrm>
            <a:off x="5967413" y="4725988"/>
            <a:ext cx="1506537" cy="0"/>
          </a:xfrm>
          <a:prstGeom prst="line">
            <a:avLst/>
          </a:prstGeom>
          <a:noFill/>
          <a:ln w="9525">
            <a:solidFill>
              <a:schemeClr val="tx1"/>
            </a:solidFill>
            <a:round/>
            <a:headEnd/>
            <a:tailEnd type="triangle" w="med" len="med"/>
          </a:ln>
        </p:spPr>
        <p:txBody>
          <a:bodyPr/>
          <a:lstStyle/>
          <a:p>
            <a:endParaRPr lang="en-US"/>
          </a:p>
        </p:txBody>
      </p:sp>
      <p:graphicFrame>
        <p:nvGraphicFramePr>
          <p:cNvPr id="9218" name="Object 16"/>
          <p:cNvGraphicFramePr>
            <a:graphicFrameLocks noChangeAspect="1"/>
          </p:cNvGraphicFramePr>
          <p:nvPr/>
        </p:nvGraphicFramePr>
        <p:xfrm>
          <a:off x="5659438" y="3429000"/>
          <a:ext cx="206375" cy="261938"/>
        </p:xfrm>
        <a:graphic>
          <a:graphicData uri="http://schemas.openxmlformats.org/presentationml/2006/ole">
            <mc:AlternateContent xmlns:mc="http://schemas.openxmlformats.org/markup-compatibility/2006">
              <mc:Choice xmlns:v="urn:schemas-microsoft-com:vml" Requires="v">
                <p:oleObj name="Equation" r:id="rId6" imgW="152280" imgH="164880" progId="Equation.3">
                  <p:embed/>
                </p:oleObj>
              </mc:Choice>
              <mc:Fallback>
                <p:oleObj name="Equation" r:id="rId6" imgW="152280" imgH="164880" progId="Equation.3">
                  <p:embed/>
                  <p:pic>
                    <p:nvPicPr>
                      <p:cNvPr id="9218"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3429000"/>
                        <a:ext cx="206375"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17"/>
          <p:cNvGraphicFramePr>
            <a:graphicFrameLocks noChangeAspect="1"/>
          </p:cNvGraphicFramePr>
          <p:nvPr/>
        </p:nvGraphicFramePr>
        <p:xfrm>
          <a:off x="7566025" y="4716463"/>
          <a:ext cx="206375" cy="282575"/>
        </p:xfrm>
        <a:graphic>
          <a:graphicData uri="http://schemas.openxmlformats.org/presentationml/2006/ole">
            <mc:AlternateContent xmlns:mc="http://schemas.openxmlformats.org/markup-compatibility/2006">
              <mc:Choice xmlns:v="urn:schemas-microsoft-com:vml" Requires="v">
                <p:oleObj name="Equation" r:id="rId8" imgW="152280" imgH="177480" progId="Equation.3">
                  <p:embed/>
                </p:oleObj>
              </mc:Choice>
              <mc:Fallback>
                <p:oleObj name="Equation" r:id="rId8" imgW="152280" imgH="177480" progId="Equation.3">
                  <p:embed/>
                  <p:pic>
                    <p:nvPicPr>
                      <p:cNvPr id="9219"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6025" y="4716463"/>
                        <a:ext cx="206375"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Oval 18"/>
          <p:cNvSpPr>
            <a:spLocks noChangeArrowheads="1"/>
          </p:cNvSpPr>
          <p:nvPr/>
        </p:nvSpPr>
        <p:spPr bwMode="auto">
          <a:xfrm>
            <a:off x="5948363" y="3960813"/>
            <a:ext cx="61912" cy="69850"/>
          </a:xfrm>
          <a:prstGeom prst="ellipse">
            <a:avLst/>
          </a:prstGeom>
          <a:solidFill>
            <a:schemeClr val="bg2"/>
          </a:solidFill>
          <a:ln w="9525">
            <a:solidFill>
              <a:schemeClr val="tx1"/>
            </a:solidFill>
            <a:round/>
            <a:headEnd/>
            <a:tailEnd/>
          </a:ln>
        </p:spPr>
        <p:txBody>
          <a:bodyPr wrap="none" anchor="ctr"/>
          <a:lstStyle/>
          <a:p>
            <a:endParaRPr lang="en-US"/>
          </a:p>
        </p:txBody>
      </p:sp>
      <p:grpSp>
        <p:nvGrpSpPr>
          <p:cNvPr id="3" name="Group 19"/>
          <p:cNvGrpSpPr>
            <a:grpSpLocks/>
          </p:cNvGrpSpPr>
          <p:nvPr/>
        </p:nvGrpSpPr>
        <p:grpSpPr bwMode="auto">
          <a:xfrm>
            <a:off x="1595438" y="3949700"/>
            <a:ext cx="2112962" cy="1570038"/>
            <a:chOff x="1005" y="2488"/>
            <a:chExt cx="1331" cy="989"/>
          </a:xfrm>
        </p:grpSpPr>
        <p:sp>
          <p:nvSpPr>
            <p:cNvPr id="9238" name="Line 20"/>
            <p:cNvSpPr>
              <a:spLocks noChangeShapeType="1"/>
            </p:cNvSpPr>
            <p:nvPr/>
          </p:nvSpPr>
          <p:spPr bwMode="auto">
            <a:xfrm flipV="1">
              <a:off x="1199" y="2510"/>
              <a:ext cx="0" cy="795"/>
            </a:xfrm>
            <a:prstGeom prst="line">
              <a:avLst/>
            </a:prstGeom>
            <a:noFill/>
            <a:ln w="9525">
              <a:solidFill>
                <a:schemeClr val="tx1"/>
              </a:solidFill>
              <a:round/>
              <a:headEnd/>
              <a:tailEnd type="triangle" w="med" len="med"/>
            </a:ln>
          </p:spPr>
          <p:txBody>
            <a:bodyPr/>
            <a:lstStyle/>
            <a:p>
              <a:endParaRPr lang="en-US"/>
            </a:p>
          </p:txBody>
        </p:sp>
        <p:sp>
          <p:nvSpPr>
            <p:cNvPr id="9239" name="Line 21"/>
            <p:cNvSpPr>
              <a:spLocks noChangeShapeType="1"/>
            </p:cNvSpPr>
            <p:nvPr/>
          </p:nvSpPr>
          <p:spPr bwMode="auto">
            <a:xfrm>
              <a:off x="1199" y="3305"/>
              <a:ext cx="949" cy="0"/>
            </a:xfrm>
            <a:prstGeom prst="line">
              <a:avLst/>
            </a:prstGeom>
            <a:noFill/>
            <a:ln w="9525">
              <a:solidFill>
                <a:schemeClr val="tx1"/>
              </a:solidFill>
              <a:round/>
              <a:headEnd/>
              <a:tailEnd type="triangle" w="med" len="med"/>
            </a:ln>
          </p:spPr>
          <p:txBody>
            <a:bodyPr/>
            <a:lstStyle/>
            <a:p>
              <a:endParaRPr lang="en-US"/>
            </a:p>
          </p:txBody>
        </p:sp>
        <p:graphicFrame>
          <p:nvGraphicFramePr>
            <p:cNvPr id="9220" name="Object 22"/>
            <p:cNvGraphicFramePr>
              <a:graphicFrameLocks noChangeAspect="1"/>
            </p:cNvGraphicFramePr>
            <p:nvPr/>
          </p:nvGraphicFramePr>
          <p:xfrm>
            <a:off x="1005" y="2488"/>
            <a:ext cx="130" cy="165"/>
          </p:xfrm>
          <a:graphic>
            <a:graphicData uri="http://schemas.openxmlformats.org/presentationml/2006/ole">
              <mc:AlternateContent xmlns:mc="http://schemas.openxmlformats.org/markup-compatibility/2006">
                <mc:Choice xmlns:v="urn:schemas-microsoft-com:vml" Requires="v">
                  <p:oleObj name="Equation" r:id="rId10" imgW="152280" imgH="164880" progId="Equation.3">
                    <p:embed/>
                  </p:oleObj>
                </mc:Choice>
                <mc:Fallback>
                  <p:oleObj name="Equation" r:id="rId10" imgW="152280" imgH="164880" progId="Equation.3">
                    <p:embed/>
                    <p:pic>
                      <p:nvPicPr>
                        <p:cNvPr id="922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5" y="2488"/>
                          <a:ext cx="13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23"/>
            <p:cNvGraphicFramePr>
              <a:graphicFrameLocks noChangeAspect="1"/>
            </p:cNvGraphicFramePr>
            <p:nvPr/>
          </p:nvGraphicFramePr>
          <p:xfrm>
            <a:off x="2206" y="3299"/>
            <a:ext cx="130" cy="178"/>
          </p:xfrm>
          <a:graphic>
            <a:graphicData uri="http://schemas.openxmlformats.org/presentationml/2006/ole">
              <mc:AlternateContent xmlns:mc="http://schemas.openxmlformats.org/markup-compatibility/2006">
                <mc:Choice xmlns:v="urn:schemas-microsoft-com:vml" Requires="v">
                  <p:oleObj name="Equation" r:id="rId12" imgW="152280" imgH="177480" progId="Equation.3">
                    <p:embed/>
                  </p:oleObj>
                </mc:Choice>
                <mc:Fallback>
                  <p:oleObj name="Equation" r:id="rId12" imgW="152280" imgH="177480" progId="Equation.3">
                    <p:embed/>
                    <p:pic>
                      <p:nvPicPr>
                        <p:cNvPr id="9221"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6" y="3299"/>
                          <a:ext cx="130" cy="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0" name="Oval 24"/>
            <p:cNvSpPr>
              <a:spLocks noChangeArrowheads="1"/>
            </p:cNvSpPr>
            <p:nvPr/>
          </p:nvSpPr>
          <p:spPr bwMode="auto">
            <a:xfrm>
              <a:off x="1315" y="2775"/>
              <a:ext cx="39" cy="44"/>
            </a:xfrm>
            <a:prstGeom prst="ellipse">
              <a:avLst/>
            </a:prstGeom>
            <a:solidFill>
              <a:schemeClr val="bg2"/>
            </a:solidFill>
            <a:ln w="9525">
              <a:solidFill>
                <a:schemeClr val="tx1"/>
              </a:solidFill>
              <a:round/>
              <a:headEnd/>
              <a:tailEnd/>
            </a:ln>
          </p:spPr>
          <p:txBody>
            <a:bodyPr wrap="none" anchor="ctr"/>
            <a:lstStyle/>
            <a:p>
              <a:endParaRPr lang="en-US"/>
            </a:p>
          </p:txBody>
        </p:sp>
      </p:grpSp>
      <p:sp>
        <p:nvSpPr>
          <p:cNvPr id="9233" name="Oval 25"/>
          <p:cNvSpPr>
            <a:spLocks noChangeArrowheads="1"/>
          </p:cNvSpPr>
          <p:nvPr/>
        </p:nvSpPr>
        <p:spPr bwMode="auto">
          <a:xfrm>
            <a:off x="7002463" y="4684713"/>
            <a:ext cx="61912" cy="69850"/>
          </a:xfrm>
          <a:prstGeom prst="ellipse">
            <a:avLst/>
          </a:prstGeom>
          <a:solidFill>
            <a:schemeClr val="bg2"/>
          </a:solidFill>
          <a:ln w="9525">
            <a:solidFill>
              <a:schemeClr val="tx1"/>
            </a:solidFill>
            <a:round/>
            <a:headEnd/>
            <a:tailEnd/>
          </a:ln>
        </p:spPr>
        <p:txBody>
          <a:bodyPr wrap="none" anchor="ctr"/>
          <a:lstStyle/>
          <a:p>
            <a:endParaRPr lang="en-US"/>
          </a:p>
        </p:txBody>
      </p:sp>
      <p:sp>
        <p:nvSpPr>
          <p:cNvPr id="9234" name="Freeform 26"/>
          <p:cNvSpPr>
            <a:spLocks/>
          </p:cNvSpPr>
          <p:nvPr/>
        </p:nvSpPr>
        <p:spPr bwMode="auto">
          <a:xfrm>
            <a:off x="5969000" y="3987800"/>
            <a:ext cx="1041400" cy="723900"/>
          </a:xfrm>
          <a:custGeom>
            <a:avLst/>
            <a:gdLst>
              <a:gd name="T0" fmla="*/ 0 w 656"/>
              <a:gd name="T1" fmla="*/ 0 h 456"/>
              <a:gd name="T2" fmla="*/ 2147483647 w 656"/>
              <a:gd name="T3" fmla="*/ 0 h 456"/>
              <a:gd name="T4" fmla="*/ 2147483647 w 656"/>
              <a:gd name="T5" fmla="*/ 2147483647 h 456"/>
              <a:gd name="T6" fmla="*/ 0 60000 65536"/>
              <a:gd name="T7" fmla="*/ 0 60000 65536"/>
              <a:gd name="T8" fmla="*/ 0 60000 65536"/>
              <a:gd name="T9" fmla="*/ 0 w 656"/>
              <a:gd name="T10" fmla="*/ 0 h 456"/>
              <a:gd name="T11" fmla="*/ 656 w 656"/>
              <a:gd name="T12" fmla="*/ 456 h 456"/>
            </a:gdLst>
            <a:ahLst/>
            <a:cxnLst>
              <a:cxn ang="T6">
                <a:pos x="T0" y="T1"/>
              </a:cxn>
              <a:cxn ang="T7">
                <a:pos x="T2" y="T3"/>
              </a:cxn>
              <a:cxn ang="T8">
                <a:pos x="T4" y="T5"/>
              </a:cxn>
            </a:cxnLst>
            <a:rect l="T9" t="T10" r="T11" b="T12"/>
            <a:pathLst>
              <a:path w="656" h="456">
                <a:moveTo>
                  <a:pt x="0" y="0"/>
                </a:moveTo>
                <a:lnTo>
                  <a:pt x="656" y="0"/>
                </a:lnTo>
                <a:lnTo>
                  <a:pt x="656" y="456"/>
                </a:lnTo>
              </a:path>
            </a:pathLst>
          </a:custGeom>
          <a:noFill/>
          <a:ln w="9525">
            <a:solidFill>
              <a:schemeClr val="tx1"/>
            </a:solidFill>
            <a:round/>
            <a:headEnd/>
            <a:tailEnd/>
          </a:ln>
        </p:spPr>
        <p:txBody>
          <a:bodyPr wrap="none" anchor="ctr"/>
          <a:lstStyle/>
          <a:p>
            <a:endParaRPr lang="en-US"/>
          </a:p>
        </p:txBody>
      </p:sp>
      <p:sp>
        <p:nvSpPr>
          <p:cNvPr id="9235" name="Text Box 27"/>
          <p:cNvSpPr txBox="1">
            <a:spLocks noChangeArrowheads="1"/>
          </p:cNvSpPr>
          <p:nvPr/>
        </p:nvSpPr>
        <p:spPr bwMode="auto">
          <a:xfrm>
            <a:off x="2339975" y="5472113"/>
            <a:ext cx="349250" cy="366712"/>
          </a:xfrm>
          <a:prstGeom prst="rect">
            <a:avLst/>
          </a:prstGeom>
          <a:noFill/>
          <a:ln w="9525" algn="ctr">
            <a:noFill/>
            <a:miter lim="800000"/>
            <a:headEnd/>
            <a:tailEnd/>
          </a:ln>
        </p:spPr>
        <p:txBody>
          <a:bodyPr wrap="none">
            <a:spAutoFit/>
          </a:bodyPr>
          <a:lstStyle/>
          <a:p>
            <a:pPr algn="ctr"/>
            <a:r>
              <a:rPr lang="en-US"/>
              <a:t>C</a:t>
            </a:r>
          </a:p>
        </p:txBody>
      </p:sp>
      <p:sp>
        <p:nvSpPr>
          <p:cNvPr id="9236" name="Text Box 28"/>
          <p:cNvSpPr txBox="1">
            <a:spLocks noChangeArrowheads="1"/>
          </p:cNvSpPr>
          <p:nvPr/>
        </p:nvSpPr>
        <p:spPr bwMode="auto">
          <a:xfrm>
            <a:off x="6245225" y="4938713"/>
            <a:ext cx="336550" cy="366712"/>
          </a:xfrm>
          <a:prstGeom prst="rect">
            <a:avLst/>
          </a:prstGeom>
          <a:noFill/>
          <a:ln w="9525" algn="ctr">
            <a:noFill/>
            <a:miter lim="800000"/>
            <a:headEnd/>
            <a:tailEnd/>
          </a:ln>
        </p:spPr>
        <p:txBody>
          <a:bodyPr wrap="none">
            <a:spAutoFit/>
          </a:bodyPr>
          <a:lstStyle/>
          <a:p>
            <a:pPr algn="ctr"/>
            <a:r>
              <a:rPr lang="en-US"/>
              <a:t>B</a:t>
            </a:r>
          </a:p>
        </p:txBody>
      </p:sp>
      <p:sp>
        <p:nvSpPr>
          <p:cNvPr id="9237" name="Text Box 29"/>
          <p:cNvSpPr txBox="1">
            <a:spLocks noChangeArrowheads="1"/>
          </p:cNvSpPr>
          <p:nvPr/>
        </p:nvSpPr>
        <p:spPr bwMode="auto">
          <a:xfrm>
            <a:off x="6651625" y="3211513"/>
            <a:ext cx="336550" cy="366712"/>
          </a:xfrm>
          <a:prstGeom prst="rect">
            <a:avLst/>
          </a:prstGeom>
          <a:noFill/>
          <a:ln w="9525" algn="ctr">
            <a:noFill/>
            <a:miter lim="800000"/>
            <a:headEnd/>
            <a:tailEnd/>
          </a:ln>
        </p:spPr>
        <p:txBody>
          <a:bodyPr wrap="none">
            <a:spAutoFit/>
          </a:bodyPr>
          <a:lstStyle/>
          <a:p>
            <a:pPr algn="ctr"/>
            <a:r>
              <a:rPr lang="en-US"/>
              <a:t>A</a:t>
            </a:r>
          </a:p>
        </p:txBody>
      </p:sp>
    </p:spTree>
    <p:extLst>
      <p:ext uri="{BB962C8B-B14F-4D97-AF65-F5344CB8AC3E}">
        <p14:creationId xmlns:p14="http://schemas.microsoft.com/office/powerpoint/2010/main" val="4002046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5"/>
          <p:cNvSpPr>
            <a:spLocks noGrp="1"/>
          </p:cNvSpPr>
          <p:nvPr>
            <p:ph type="sldNum" sz="quarter" idx="12"/>
          </p:nvPr>
        </p:nvSpPr>
        <p:spPr>
          <a:noFill/>
        </p:spPr>
        <p:txBody>
          <a:bodyPr/>
          <a:lstStyle/>
          <a:p>
            <a:fld id="{21B5BEF6-E342-43E9-9156-A1D0A84D75FA}" type="slidenum">
              <a:rPr lang="en-US" smtClean="0"/>
              <a:pPr/>
              <a:t>64</a:t>
            </a:fld>
            <a:endParaRPr lang="en-US"/>
          </a:p>
        </p:txBody>
      </p:sp>
      <p:sp>
        <p:nvSpPr>
          <p:cNvPr id="184323" name="Rectangle 2"/>
          <p:cNvSpPr>
            <a:spLocks noGrp="1" noChangeArrowheads="1"/>
          </p:cNvSpPr>
          <p:nvPr>
            <p:ph type="title"/>
          </p:nvPr>
        </p:nvSpPr>
        <p:spPr/>
        <p:txBody>
          <a:bodyPr/>
          <a:lstStyle/>
          <a:p>
            <a:pPr eaLnBrk="1" hangingPunct="1"/>
            <a:r>
              <a:rPr lang="en-US" dirty="0"/>
              <a:t>Question 123.10.6</a:t>
            </a:r>
          </a:p>
        </p:txBody>
      </p:sp>
      <p:sp>
        <p:nvSpPr>
          <p:cNvPr id="184324" name="Rectangle 3"/>
          <p:cNvSpPr>
            <a:spLocks noGrp="1" noChangeArrowheads="1"/>
          </p:cNvSpPr>
          <p:nvPr>
            <p:ph type="body" idx="1"/>
          </p:nvPr>
        </p:nvSpPr>
        <p:spPr/>
        <p:txBody>
          <a:bodyPr/>
          <a:lstStyle/>
          <a:p>
            <a:pPr marL="609600" indent="-609600" eaLnBrk="1" hangingPunct="1">
              <a:buFontTx/>
              <a:buNone/>
            </a:pPr>
            <a:r>
              <a:rPr lang="en-US" dirty="0"/>
              <a:t>By observing a system we find that </a:t>
            </a:r>
          </a:p>
          <a:p>
            <a:pPr marL="609600" indent="-609600" eaLnBrk="1" hangingPunct="1">
              <a:buFontTx/>
              <a:buNone/>
            </a:pPr>
            <a:r>
              <a:rPr lang="en-US" dirty="0"/>
              <a:t>                    W = -Q</a:t>
            </a:r>
          </a:p>
          <a:p>
            <a:pPr marL="609600" indent="-609600" eaLnBrk="1" hangingPunct="1">
              <a:buFontTx/>
              <a:buNone/>
            </a:pPr>
            <a:r>
              <a:rPr lang="en-US" dirty="0"/>
              <a:t>What can we say about the system?</a:t>
            </a:r>
          </a:p>
          <a:p>
            <a:pPr marL="609600" indent="-609600" eaLnBrk="1" hangingPunct="1">
              <a:buFontTx/>
              <a:buAutoNum type="alphaLcParenR"/>
            </a:pPr>
            <a:r>
              <a:rPr lang="en-US" dirty="0"/>
              <a:t>It is isolated</a:t>
            </a:r>
          </a:p>
          <a:p>
            <a:pPr marL="609600" indent="-609600" eaLnBrk="1" hangingPunct="1">
              <a:buFontTx/>
              <a:buAutoNum type="alphaLcParenR"/>
            </a:pPr>
            <a:r>
              <a:rPr lang="en-US" dirty="0"/>
              <a:t>It is cyclic</a:t>
            </a:r>
          </a:p>
          <a:p>
            <a:pPr marL="609600" indent="-609600" eaLnBrk="1" hangingPunct="1">
              <a:buFontTx/>
              <a:buAutoNum type="alphaLcParenR"/>
            </a:pPr>
            <a:r>
              <a:rPr lang="en-US" dirty="0"/>
              <a:t>It is isobaric</a:t>
            </a:r>
          </a:p>
          <a:p>
            <a:pPr marL="609600" indent="-609600" eaLnBrk="1" hangingPunct="1">
              <a:buFontTx/>
              <a:buAutoNum type="alphaLcParenR"/>
            </a:pPr>
            <a:r>
              <a:rPr lang="en-US" dirty="0"/>
              <a:t>It is closed</a:t>
            </a:r>
          </a:p>
        </p:txBody>
      </p:sp>
    </p:spTree>
    <p:extLst>
      <p:ext uri="{BB962C8B-B14F-4D97-AF65-F5344CB8AC3E}">
        <p14:creationId xmlns:p14="http://schemas.microsoft.com/office/powerpoint/2010/main" val="13119736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5"/>
          <p:cNvSpPr>
            <a:spLocks noGrp="1"/>
          </p:cNvSpPr>
          <p:nvPr>
            <p:ph type="sldNum" sz="quarter" idx="12"/>
          </p:nvPr>
        </p:nvSpPr>
        <p:spPr>
          <a:xfrm>
            <a:off x="6553200" y="6289115"/>
            <a:ext cx="2133600" cy="365125"/>
          </a:xfrm>
          <a:noFill/>
        </p:spPr>
        <p:txBody>
          <a:bodyPr/>
          <a:lstStyle/>
          <a:p>
            <a:fld id="{005D29CD-E9E5-43F0-9F4C-9122175FCE73}" type="slidenum">
              <a:rPr lang="en-US" smtClean="0"/>
              <a:pPr/>
              <a:t>65</a:t>
            </a:fld>
            <a:endParaRPr lang="en-US"/>
          </a:p>
        </p:txBody>
      </p:sp>
      <p:sp>
        <p:nvSpPr>
          <p:cNvPr id="182275" name="Rectangle 2"/>
          <p:cNvSpPr>
            <a:spLocks noGrp="1" noChangeArrowheads="1"/>
          </p:cNvSpPr>
          <p:nvPr>
            <p:ph type="title"/>
          </p:nvPr>
        </p:nvSpPr>
        <p:spPr/>
        <p:txBody>
          <a:bodyPr/>
          <a:lstStyle/>
          <a:p>
            <a:pPr eaLnBrk="1" hangingPunct="1"/>
            <a:r>
              <a:rPr lang="en-US" dirty="0"/>
              <a:t>Question 123.10.6</a:t>
            </a:r>
          </a:p>
        </p:txBody>
      </p:sp>
      <p:sp>
        <p:nvSpPr>
          <p:cNvPr id="182276" name="Rectangle 3"/>
          <p:cNvSpPr>
            <a:spLocks noGrp="1" noChangeArrowheads="1"/>
          </p:cNvSpPr>
          <p:nvPr>
            <p:ph type="body" idx="1"/>
          </p:nvPr>
        </p:nvSpPr>
        <p:spPr/>
        <p:txBody>
          <a:bodyPr/>
          <a:lstStyle/>
          <a:p>
            <a:pPr marL="0" indent="0" eaLnBrk="1" hangingPunct="1">
              <a:buNone/>
            </a:pPr>
            <a:r>
              <a:rPr lang="en-US" dirty="0"/>
              <a:t>Which graph represent the most work done on the system?</a:t>
            </a:r>
          </a:p>
        </p:txBody>
      </p:sp>
      <p:sp>
        <p:nvSpPr>
          <p:cNvPr id="182278" name="Text Box 5"/>
          <p:cNvSpPr txBox="1">
            <a:spLocks noChangeArrowheads="1"/>
          </p:cNvSpPr>
          <p:nvPr/>
        </p:nvSpPr>
        <p:spPr bwMode="auto">
          <a:xfrm>
            <a:off x="1935165" y="5415617"/>
            <a:ext cx="6599884" cy="523220"/>
          </a:xfrm>
          <a:prstGeom prst="rect">
            <a:avLst/>
          </a:prstGeom>
          <a:noFill/>
          <a:ln w="9525" algn="ctr">
            <a:noFill/>
            <a:miter lim="800000"/>
            <a:headEnd/>
            <a:tailEnd/>
          </a:ln>
        </p:spPr>
        <p:txBody>
          <a:bodyPr wrap="none">
            <a:spAutoFit/>
          </a:bodyPr>
          <a:lstStyle/>
          <a:p>
            <a:pPr algn="ctr"/>
            <a:r>
              <a:rPr lang="en-US" sz="2800" b="1" dirty="0"/>
              <a:t>A                               B                              C          </a:t>
            </a:r>
          </a:p>
        </p:txBody>
      </p:sp>
      <p:grpSp>
        <p:nvGrpSpPr>
          <p:cNvPr id="8" name="Group 7"/>
          <p:cNvGrpSpPr/>
          <p:nvPr/>
        </p:nvGrpSpPr>
        <p:grpSpPr>
          <a:xfrm>
            <a:off x="3160058" y="2998693"/>
            <a:ext cx="3021514" cy="2274516"/>
            <a:chOff x="2362821" y="1595735"/>
            <a:chExt cx="4342779" cy="4147776"/>
          </a:xfrm>
        </p:grpSpPr>
        <p:sp>
          <p:nvSpPr>
            <p:cNvPr id="46" name="Rectangle 45"/>
            <p:cNvSpPr/>
            <p:nvPr/>
          </p:nvSpPr>
          <p:spPr>
            <a:xfrm>
              <a:off x="3810000" y="2438400"/>
              <a:ext cx="1905000"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Connector 46"/>
            <p:cNvCxnSpPr/>
            <p:nvPr/>
          </p:nvCxnSpPr>
          <p:spPr>
            <a:xfrm rot="5400000">
              <a:off x="4457700" y="37719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rot="5400000">
              <a:off x="4572000" y="22860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p:cNvSpPr txBox="1"/>
            <p:nvPr/>
          </p:nvSpPr>
          <p:spPr>
            <a:xfrm>
              <a:off x="2971800" y="1595735"/>
              <a:ext cx="374371" cy="566134"/>
            </a:xfrm>
            <a:prstGeom prst="rect">
              <a:avLst/>
            </a:prstGeom>
            <a:noFill/>
          </p:spPr>
          <p:txBody>
            <a:bodyPr wrap="none" rtlCol="0">
              <a:spAutoFit/>
            </a:bodyPr>
            <a:lstStyle/>
            <a:p>
              <a:r>
                <a:rPr lang="en-US" i="1" dirty="0"/>
                <a:t>P</a:t>
              </a:r>
            </a:p>
          </p:txBody>
        </p:sp>
        <p:sp>
          <p:nvSpPr>
            <p:cNvPr id="55" name="TextBox 54"/>
            <p:cNvSpPr txBox="1"/>
            <p:nvPr/>
          </p:nvSpPr>
          <p:spPr>
            <a:xfrm>
              <a:off x="2362821" y="2057399"/>
              <a:ext cx="685180" cy="841886"/>
            </a:xfrm>
            <a:prstGeom prst="rect">
              <a:avLst/>
            </a:prstGeom>
            <a:noFill/>
          </p:spPr>
          <p:txBody>
            <a:bodyPr wrap="square" rtlCol="0">
              <a:spAutoFit/>
            </a:bodyPr>
            <a:lstStyle/>
            <a:p>
              <a:r>
                <a:rPr lang="en-US" sz="2400" i="1" dirty="0"/>
                <a:t>P</a:t>
              </a:r>
              <a:r>
                <a:rPr lang="en-US" sz="2400" i="1" baseline="-25000" dirty="0"/>
                <a:t>i</a:t>
              </a:r>
            </a:p>
          </p:txBody>
        </p:sp>
        <p:sp>
          <p:nvSpPr>
            <p:cNvPr id="56" name="TextBox 55"/>
            <p:cNvSpPr txBox="1"/>
            <p:nvPr/>
          </p:nvSpPr>
          <p:spPr>
            <a:xfrm>
              <a:off x="2382150" y="3657599"/>
              <a:ext cx="742053" cy="841886"/>
            </a:xfrm>
            <a:prstGeom prst="rect">
              <a:avLst/>
            </a:prstGeom>
            <a:noFill/>
          </p:spPr>
          <p:txBody>
            <a:bodyPr wrap="square" rtlCol="0">
              <a:spAutoFit/>
            </a:bodyPr>
            <a:lstStyle/>
            <a:p>
              <a:r>
                <a:rPr lang="en-US" sz="2400" i="1" dirty="0"/>
                <a:t>P</a:t>
              </a:r>
              <a:r>
                <a:rPr lang="en-US" sz="2400" i="1" baseline="-25000" dirty="0"/>
                <a:t>f</a:t>
              </a:r>
            </a:p>
          </p:txBody>
        </p:sp>
        <p:sp>
          <p:nvSpPr>
            <p:cNvPr id="57" name="TextBox 56"/>
            <p:cNvSpPr txBox="1"/>
            <p:nvPr/>
          </p:nvSpPr>
          <p:spPr>
            <a:xfrm>
              <a:off x="3581399" y="4876800"/>
              <a:ext cx="714150" cy="841886"/>
            </a:xfrm>
            <a:prstGeom prst="rect">
              <a:avLst/>
            </a:prstGeom>
            <a:noFill/>
          </p:spPr>
          <p:txBody>
            <a:bodyPr wrap="square" rtlCol="0">
              <a:spAutoFit/>
            </a:bodyPr>
            <a:lstStyle/>
            <a:p>
              <a:r>
                <a:rPr lang="en-US" sz="2400" i="1" dirty="0"/>
                <a:t>V</a:t>
              </a:r>
              <a:r>
                <a:rPr lang="en-US" sz="2400" i="1" baseline="-25000" dirty="0"/>
                <a:t>i</a:t>
              </a:r>
            </a:p>
          </p:txBody>
        </p:sp>
        <p:sp>
          <p:nvSpPr>
            <p:cNvPr id="58" name="TextBox 57"/>
            <p:cNvSpPr txBox="1"/>
            <p:nvPr/>
          </p:nvSpPr>
          <p:spPr>
            <a:xfrm>
              <a:off x="5486399" y="4901625"/>
              <a:ext cx="645239" cy="841886"/>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59" name="TextBox 58"/>
            <p:cNvSpPr txBox="1"/>
            <p:nvPr/>
          </p:nvSpPr>
          <p:spPr>
            <a:xfrm>
              <a:off x="6172199" y="4724400"/>
              <a:ext cx="533401" cy="566134"/>
            </a:xfrm>
            <a:prstGeom prst="rect">
              <a:avLst/>
            </a:prstGeom>
            <a:noFill/>
          </p:spPr>
          <p:txBody>
            <a:bodyPr wrap="square" rtlCol="0">
              <a:spAutoFit/>
            </a:bodyPr>
            <a:lstStyle/>
            <a:p>
              <a:r>
                <a:rPr lang="en-US" i="1" dirty="0"/>
                <a:t>V</a:t>
              </a:r>
              <a:endParaRPr lang="en-US" i="1" baseline="-25000" dirty="0"/>
            </a:p>
          </p:txBody>
        </p:sp>
        <p:sp>
          <p:nvSpPr>
            <p:cNvPr id="60" name="Freeform 59"/>
            <p:cNvSpPr/>
            <p:nvPr/>
          </p:nvSpPr>
          <p:spPr>
            <a:xfrm>
              <a:off x="3810000" y="2428875"/>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61" name="Isosceles Triangle 60"/>
            <p:cNvSpPr/>
            <p:nvPr/>
          </p:nvSpPr>
          <p:spPr>
            <a:xfrm rot="10800000">
              <a:off x="5562600" y="31242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 name="Oval 61"/>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Oval 62"/>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9" name="Group 8"/>
          <p:cNvGrpSpPr/>
          <p:nvPr/>
        </p:nvGrpSpPr>
        <p:grpSpPr>
          <a:xfrm>
            <a:off x="376519" y="3001141"/>
            <a:ext cx="3037706" cy="2274516"/>
            <a:chOff x="-1251377" y="1600200"/>
            <a:chExt cx="4366052" cy="4147776"/>
          </a:xfrm>
        </p:grpSpPr>
        <p:sp>
          <p:nvSpPr>
            <p:cNvPr id="29" name="Freeform 28"/>
            <p:cNvSpPr/>
            <p:nvPr/>
          </p:nvSpPr>
          <p:spPr>
            <a:xfrm>
              <a:off x="228600" y="2509540"/>
              <a:ext cx="1914525" cy="2447925"/>
            </a:xfrm>
            <a:custGeom>
              <a:avLst/>
              <a:gdLst>
                <a:gd name="connsiteX0" fmla="*/ 0 w 1914525"/>
                <a:gd name="connsiteY0" fmla="*/ 0 h 2447925"/>
                <a:gd name="connsiteX1" fmla="*/ 228600 w 1914525"/>
                <a:gd name="connsiteY1" fmla="*/ 276225 h 2447925"/>
                <a:gd name="connsiteX2" fmla="*/ 657225 w 1914525"/>
                <a:gd name="connsiteY2" fmla="*/ 704850 h 2447925"/>
                <a:gd name="connsiteX3" fmla="*/ 1095375 w 1914525"/>
                <a:gd name="connsiteY3" fmla="*/ 1038225 h 2447925"/>
                <a:gd name="connsiteX4" fmla="*/ 1666875 w 1914525"/>
                <a:gd name="connsiteY4" fmla="*/ 1381125 h 2447925"/>
                <a:gd name="connsiteX5" fmla="*/ 1914525 w 1914525"/>
                <a:gd name="connsiteY5" fmla="*/ 1524000 h 2447925"/>
                <a:gd name="connsiteX6" fmla="*/ 1895475 w 1914525"/>
                <a:gd name="connsiteY6" fmla="*/ 2447925 h 2447925"/>
                <a:gd name="connsiteX7" fmla="*/ 0 w 1914525"/>
                <a:gd name="connsiteY7" fmla="*/ 2447925 h 2447925"/>
                <a:gd name="connsiteX8" fmla="*/ 0 w 1914525"/>
                <a:gd name="connsiteY8" fmla="*/ 0 h 244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4525" h="2447925">
                  <a:moveTo>
                    <a:pt x="0" y="0"/>
                  </a:moveTo>
                  <a:lnTo>
                    <a:pt x="228600" y="276225"/>
                  </a:lnTo>
                  <a:lnTo>
                    <a:pt x="657225" y="704850"/>
                  </a:lnTo>
                  <a:lnTo>
                    <a:pt x="1095375" y="1038225"/>
                  </a:lnTo>
                  <a:lnTo>
                    <a:pt x="1666875" y="1381125"/>
                  </a:lnTo>
                  <a:lnTo>
                    <a:pt x="1914525" y="1524000"/>
                  </a:lnTo>
                  <a:lnTo>
                    <a:pt x="1895475" y="2447925"/>
                  </a:lnTo>
                  <a:lnTo>
                    <a:pt x="0" y="2447925"/>
                  </a:lnTo>
                  <a:lnTo>
                    <a:pt x="0" y="0"/>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0" name="Straight Connector 29"/>
            <p:cNvCxnSpPr/>
            <p:nvPr/>
          </p:nvCxnSpPr>
          <p:spPr>
            <a:xfrm>
              <a:off x="-390525" y="20618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a:off x="1057275" y="35096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0525" y="40430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66725" y="2442865"/>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38225" y="37001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124075" y="4119265"/>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42875" y="23666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Oval 36"/>
            <p:cNvSpPr/>
            <p:nvPr/>
          </p:nvSpPr>
          <p:spPr>
            <a:xfrm>
              <a:off x="2047875" y="39668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p:cNvSpPr/>
            <p:nvPr/>
          </p:nvSpPr>
          <p:spPr>
            <a:xfrm>
              <a:off x="238125" y="2509540"/>
              <a:ext cx="1885950" cy="1504950"/>
            </a:xfrm>
            <a:custGeom>
              <a:avLst/>
              <a:gdLst>
                <a:gd name="connsiteX0" fmla="*/ 0 w 1885950"/>
                <a:gd name="connsiteY0" fmla="*/ 0 h 1504950"/>
                <a:gd name="connsiteX1" fmla="*/ 771525 w 1885950"/>
                <a:gd name="connsiteY1" fmla="*/ 800100 h 1504950"/>
                <a:gd name="connsiteX2" fmla="*/ 1885950 w 1885950"/>
                <a:gd name="connsiteY2" fmla="*/ 1504950 h 1504950"/>
                <a:gd name="connsiteX3" fmla="*/ 1885950 w 1885950"/>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885950" h="1504950">
                  <a:moveTo>
                    <a:pt x="0" y="0"/>
                  </a:moveTo>
                  <a:cubicBezTo>
                    <a:pt x="228600" y="274637"/>
                    <a:pt x="457200" y="549275"/>
                    <a:pt x="771525" y="800100"/>
                  </a:cubicBezTo>
                  <a:cubicBezTo>
                    <a:pt x="1085850" y="1050925"/>
                    <a:pt x="1885950" y="1504950"/>
                    <a:pt x="1885950" y="1504950"/>
                  </a:cubicBezTo>
                  <a:lnTo>
                    <a:pt x="1885950" y="1504950"/>
                  </a:lnTo>
                </a:path>
              </a:pathLst>
            </a:custGeom>
            <a:noFill/>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9" name="Isosceles Triangle 38"/>
            <p:cNvSpPr/>
            <p:nvPr/>
          </p:nvSpPr>
          <p:spPr>
            <a:xfrm rot="7951073">
              <a:off x="815399" y="3115389"/>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619125" y="1600200"/>
              <a:ext cx="374371" cy="566134"/>
            </a:xfrm>
            <a:prstGeom prst="rect">
              <a:avLst/>
            </a:prstGeom>
            <a:noFill/>
          </p:spPr>
          <p:txBody>
            <a:bodyPr wrap="none" rtlCol="0">
              <a:spAutoFit/>
            </a:bodyPr>
            <a:lstStyle/>
            <a:p>
              <a:r>
                <a:rPr lang="en-US" i="1" dirty="0"/>
                <a:t>P</a:t>
              </a:r>
            </a:p>
          </p:txBody>
        </p:sp>
        <p:sp>
          <p:nvSpPr>
            <p:cNvPr id="41" name="TextBox 40"/>
            <p:cNvSpPr txBox="1"/>
            <p:nvPr/>
          </p:nvSpPr>
          <p:spPr>
            <a:xfrm>
              <a:off x="-1135415" y="2061864"/>
              <a:ext cx="592491" cy="841886"/>
            </a:xfrm>
            <a:prstGeom prst="rect">
              <a:avLst/>
            </a:prstGeom>
            <a:noFill/>
          </p:spPr>
          <p:txBody>
            <a:bodyPr wrap="square" rtlCol="0">
              <a:spAutoFit/>
            </a:bodyPr>
            <a:lstStyle/>
            <a:p>
              <a:r>
                <a:rPr lang="en-US" sz="2400" i="1" dirty="0"/>
                <a:t>P</a:t>
              </a:r>
              <a:r>
                <a:rPr lang="en-US" sz="2400" i="1" baseline="-25000" dirty="0"/>
                <a:t>i</a:t>
              </a:r>
            </a:p>
          </p:txBody>
        </p:sp>
        <p:sp>
          <p:nvSpPr>
            <p:cNvPr id="42" name="TextBox 41"/>
            <p:cNvSpPr txBox="1"/>
            <p:nvPr/>
          </p:nvSpPr>
          <p:spPr>
            <a:xfrm>
              <a:off x="-1251377" y="3662063"/>
              <a:ext cx="784655" cy="841886"/>
            </a:xfrm>
            <a:prstGeom prst="rect">
              <a:avLst/>
            </a:prstGeom>
            <a:noFill/>
          </p:spPr>
          <p:txBody>
            <a:bodyPr wrap="square" rtlCol="0">
              <a:spAutoFit/>
            </a:bodyPr>
            <a:lstStyle/>
            <a:p>
              <a:r>
                <a:rPr lang="en-US" sz="2400" i="1" dirty="0"/>
                <a:t>P</a:t>
              </a:r>
              <a:r>
                <a:rPr lang="en-US" sz="2400" i="1" baseline="-25000" dirty="0"/>
                <a:t>f</a:t>
              </a:r>
            </a:p>
          </p:txBody>
        </p:sp>
        <p:sp>
          <p:nvSpPr>
            <p:cNvPr id="43" name="TextBox 42"/>
            <p:cNvSpPr txBox="1"/>
            <p:nvPr/>
          </p:nvSpPr>
          <p:spPr>
            <a:xfrm>
              <a:off x="-9526" y="4881265"/>
              <a:ext cx="671546" cy="841886"/>
            </a:xfrm>
            <a:prstGeom prst="rect">
              <a:avLst/>
            </a:prstGeom>
            <a:noFill/>
          </p:spPr>
          <p:txBody>
            <a:bodyPr wrap="square" rtlCol="0">
              <a:spAutoFit/>
            </a:bodyPr>
            <a:lstStyle/>
            <a:p>
              <a:r>
                <a:rPr lang="en-US" sz="2400" i="1" dirty="0"/>
                <a:t>V</a:t>
              </a:r>
              <a:r>
                <a:rPr lang="en-US" sz="2400" i="1" baseline="-25000" dirty="0"/>
                <a:t>i</a:t>
              </a:r>
            </a:p>
          </p:txBody>
        </p:sp>
        <p:sp>
          <p:nvSpPr>
            <p:cNvPr id="44" name="TextBox 43"/>
            <p:cNvSpPr txBox="1"/>
            <p:nvPr/>
          </p:nvSpPr>
          <p:spPr>
            <a:xfrm>
              <a:off x="1895476" y="4906090"/>
              <a:ext cx="699271" cy="841886"/>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45" name="TextBox 44"/>
            <p:cNvSpPr txBox="1"/>
            <p:nvPr/>
          </p:nvSpPr>
          <p:spPr>
            <a:xfrm>
              <a:off x="2581274" y="4886325"/>
              <a:ext cx="533401" cy="566134"/>
            </a:xfrm>
            <a:prstGeom prst="rect">
              <a:avLst/>
            </a:prstGeom>
            <a:noFill/>
          </p:spPr>
          <p:txBody>
            <a:bodyPr wrap="square" rtlCol="0">
              <a:spAutoFit/>
            </a:bodyPr>
            <a:lstStyle/>
            <a:p>
              <a:r>
                <a:rPr lang="en-US" i="1" dirty="0"/>
                <a:t>V</a:t>
              </a:r>
              <a:endParaRPr lang="en-US" i="1" baseline="-25000" dirty="0"/>
            </a:p>
          </p:txBody>
        </p:sp>
      </p:grpSp>
      <p:grpSp>
        <p:nvGrpSpPr>
          <p:cNvPr id="2" name="Group 1"/>
          <p:cNvGrpSpPr/>
          <p:nvPr/>
        </p:nvGrpSpPr>
        <p:grpSpPr>
          <a:xfrm>
            <a:off x="6079396" y="3042927"/>
            <a:ext cx="2862897" cy="2274517"/>
            <a:chOff x="5554963" y="3042927"/>
            <a:chExt cx="2862897" cy="2274517"/>
          </a:xfrm>
        </p:grpSpPr>
        <p:sp>
          <p:nvSpPr>
            <p:cNvPr id="11" name="Rectangle 10"/>
            <p:cNvSpPr/>
            <p:nvPr/>
          </p:nvSpPr>
          <p:spPr>
            <a:xfrm>
              <a:off x="6403229" y="4382521"/>
              <a:ext cx="1325415" cy="50143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p:cNvCxnSpPr>
              <a:stCxn id="28" idx="4"/>
            </p:cNvCxnSpPr>
            <p:nvPr/>
          </p:nvCxnSpPr>
          <p:spPr>
            <a:xfrm>
              <a:off x="7728645" y="4424307"/>
              <a:ext cx="0" cy="440421"/>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79097" y="3296090"/>
              <a:ext cx="0" cy="1587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986412" y="3876636"/>
              <a:ext cx="0" cy="2014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79097" y="4382521"/>
              <a:ext cx="1749548"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26080" y="3505019"/>
              <a:ext cx="477149"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713764" y="4194485"/>
              <a:ext cx="1378932"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20047" y="3042927"/>
              <a:ext cx="260471" cy="310451"/>
            </a:xfrm>
            <a:prstGeom prst="rect">
              <a:avLst/>
            </a:prstGeom>
            <a:noFill/>
          </p:spPr>
          <p:txBody>
            <a:bodyPr wrap="none" rtlCol="0">
              <a:spAutoFit/>
            </a:bodyPr>
            <a:lstStyle/>
            <a:p>
              <a:r>
                <a:rPr lang="en-US" i="1" dirty="0"/>
                <a:t>P</a:t>
              </a:r>
            </a:p>
          </p:txBody>
        </p:sp>
        <p:sp>
          <p:nvSpPr>
            <p:cNvPr id="19" name="TextBox 18"/>
            <p:cNvSpPr txBox="1"/>
            <p:nvPr/>
          </p:nvSpPr>
          <p:spPr>
            <a:xfrm>
              <a:off x="5554963" y="3296090"/>
              <a:ext cx="402083" cy="461665"/>
            </a:xfrm>
            <a:prstGeom prst="rect">
              <a:avLst/>
            </a:prstGeom>
            <a:noFill/>
          </p:spPr>
          <p:txBody>
            <a:bodyPr wrap="square" rtlCol="0">
              <a:spAutoFit/>
            </a:bodyPr>
            <a:lstStyle/>
            <a:p>
              <a:r>
                <a:rPr lang="en-US" sz="2400" i="1" dirty="0"/>
                <a:t>P</a:t>
              </a:r>
              <a:r>
                <a:rPr lang="en-US" sz="2400" i="1" baseline="-25000" dirty="0"/>
                <a:t>i</a:t>
              </a:r>
            </a:p>
          </p:txBody>
        </p:sp>
        <p:sp>
          <p:nvSpPr>
            <p:cNvPr id="20" name="TextBox 19"/>
            <p:cNvSpPr txBox="1"/>
            <p:nvPr/>
          </p:nvSpPr>
          <p:spPr>
            <a:xfrm>
              <a:off x="5554964" y="4173592"/>
              <a:ext cx="482765" cy="461665"/>
            </a:xfrm>
            <a:prstGeom prst="rect">
              <a:avLst/>
            </a:prstGeom>
            <a:noFill/>
          </p:spPr>
          <p:txBody>
            <a:bodyPr wrap="square" rtlCol="0">
              <a:spAutoFit/>
            </a:bodyPr>
            <a:lstStyle/>
            <a:p>
              <a:r>
                <a:rPr lang="en-US" sz="2400" i="1" dirty="0"/>
                <a:t>P</a:t>
              </a:r>
              <a:r>
                <a:rPr lang="en-US" sz="2400" i="1" baseline="-25000" dirty="0"/>
                <a:t>f</a:t>
              </a:r>
            </a:p>
          </p:txBody>
        </p:sp>
        <p:sp>
          <p:nvSpPr>
            <p:cNvPr id="21" name="TextBox 20"/>
            <p:cNvSpPr txBox="1"/>
            <p:nvPr/>
          </p:nvSpPr>
          <p:spPr>
            <a:xfrm>
              <a:off x="6244179" y="4842165"/>
              <a:ext cx="519694" cy="461665"/>
            </a:xfrm>
            <a:prstGeom prst="rect">
              <a:avLst/>
            </a:prstGeom>
            <a:noFill/>
          </p:spPr>
          <p:txBody>
            <a:bodyPr wrap="square" rtlCol="0">
              <a:spAutoFit/>
            </a:bodyPr>
            <a:lstStyle/>
            <a:p>
              <a:r>
                <a:rPr lang="en-US" sz="2400" i="1" dirty="0"/>
                <a:t>V</a:t>
              </a:r>
              <a:r>
                <a:rPr lang="en-US" sz="2400" i="1" baseline="-25000" dirty="0"/>
                <a:t>i</a:t>
              </a:r>
            </a:p>
          </p:txBody>
        </p:sp>
        <p:sp>
          <p:nvSpPr>
            <p:cNvPr id="22" name="TextBox 21"/>
            <p:cNvSpPr txBox="1"/>
            <p:nvPr/>
          </p:nvSpPr>
          <p:spPr>
            <a:xfrm>
              <a:off x="7569595" y="4855779"/>
              <a:ext cx="485196" cy="461665"/>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23" name="TextBox 22"/>
            <p:cNvSpPr txBox="1"/>
            <p:nvPr/>
          </p:nvSpPr>
          <p:spPr>
            <a:xfrm>
              <a:off x="8046743" y="4758594"/>
              <a:ext cx="371117" cy="310451"/>
            </a:xfrm>
            <a:prstGeom prst="rect">
              <a:avLst/>
            </a:prstGeom>
            <a:noFill/>
          </p:spPr>
          <p:txBody>
            <a:bodyPr wrap="square" rtlCol="0">
              <a:spAutoFit/>
            </a:bodyPr>
            <a:lstStyle/>
            <a:p>
              <a:r>
                <a:rPr lang="en-US" i="1" dirty="0"/>
                <a:t>V</a:t>
              </a:r>
              <a:endParaRPr lang="en-US" i="1" baseline="-25000" dirty="0"/>
            </a:p>
          </p:txBody>
        </p:sp>
        <p:sp>
          <p:nvSpPr>
            <p:cNvPr id="24" name="Isosceles Triangle 23"/>
            <p:cNvSpPr/>
            <p:nvPr/>
          </p:nvSpPr>
          <p:spPr>
            <a:xfrm rot="5400000" flipH="1" flipV="1">
              <a:off x="7008874" y="4255595"/>
              <a:ext cx="167143" cy="21206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Freeform 24"/>
            <p:cNvSpPr/>
            <p:nvPr/>
          </p:nvSpPr>
          <p:spPr>
            <a:xfrm flipH="1" flipV="1">
              <a:off x="6396602" y="3505019"/>
              <a:ext cx="1332042" cy="861832"/>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6" name="Isosceles Triangle 25"/>
            <p:cNvSpPr/>
            <p:nvPr/>
          </p:nvSpPr>
          <p:spPr>
            <a:xfrm rot="10800000" flipH="1" flipV="1">
              <a:off x="6297196" y="3818413"/>
              <a:ext cx="212066" cy="16714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6350213" y="3463234"/>
              <a:ext cx="106033" cy="83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7675628" y="4340736"/>
              <a:ext cx="106033" cy="83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1876980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457200" y="533400"/>
            <a:ext cx="8378272" cy="5582651"/>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304800" y="589880"/>
            <a:ext cx="8492890" cy="5658519"/>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228600" y="552486"/>
            <a:ext cx="8704419" cy="5772114"/>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381000" y="642082"/>
            <a:ext cx="8650174" cy="575871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a:extLst>
              <a:ext uri="{FF2B5EF4-FFF2-40B4-BE49-F238E27FC236}">
                <a16:creationId xmlns:a16="http://schemas.microsoft.com/office/drawing/2014/main" id="{0B49418E-49F0-495D-3C72-C97C834AE993}"/>
              </a:ext>
            </a:extLst>
          </p:cNvPr>
          <p:cNvSpPr/>
          <p:nvPr/>
        </p:nvSpPr>
        <p:spPr>
          <a:xfrm>
            <a:off x="1257569" y="25280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24359F-FD3A-BB8A-798E-B68C6729EA2D}"/>
              </a:ext>
            </a:extLst>
          </p:cNvPr>
          <p:cNvSpPr txBox="1"/>
          <p:nvPr/>
        </p:nvSpPr>
        <p:spPr>
          <a:xfrm>
            <a:off x="1634086" y="2689411"/>
            <a:ext cx="628698" cy="584775"/>
          </a:xfrm>
          <a:prstGeom prst="rect">
            <a:avLst/>
          </a:prstGeom>
          <a:noFill/>
        </p:spPr>
        <p:txBody>
          <a:bodyPr wrap="none" rtlCol="0">
            <a:spAutoFit/>
          </a:bodyPr>
          <a:lstStyle/>
          <a:p>
            <a:r>
              <a:rPr lang="en-US" sz="3200" dirty="0"/>
              <a:t>A</a:t>
            </a:r>
            <a:r>
              <a:rPr lang="en-US" sz="3200" baseline="-25000" dirty="0"/>
              <a:t>in</a:t>
            </a:r>
          </a:p>
        </p:txBody>
      </p:sp>
      <p:cxnSp>
        <p:nvCxnSpPr>
          <p:cNvPr id="7" name="Straight Arrow Connector 6">
            <a:extLst>
              <a:ext uri="{FF2B5EF4-FFF2-40B4-BE49-F238E27FC236}">
                <a16:creationId xmlns:a16="http://schemas.microsoft.com/office/drawing/2014/main" id="{2DDCBFA5-1A53-03CB-C213-FD47A6766870}"/>
              </a:ext>
            </a:extLst>
          </p:cNvPr>
          <p:cNvCxnSpPr/>
          <p:nvPr/>
        </p:nvCxnSpPr>
        <p:spPr>
          <a:xfrm flipV="1">
            <a:off x="1746504" y="3294530"/>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299A91B-9E11-E9E1-1D25-A37F888479E4}"/>
              </a:ext>
            </a:extLst>
          </p:cNvPr>
          <p:cNvSpPr txBox="1"/>
          <p:nvPr/>
        </p:nvSpPr>
        <p:spPr>
          <a:xfrm>
            <a:off x="1262362" y="4215384"/>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9" name="Straight Arrow Connector 8">
            <a:extLst>
              <a:ext uri="{FF2B5EF4-FFF2-40B4-BE49-F238E27FC236}">
                <a16:creationId xmlns:a16="http://schemas.microsoft.com/office/drawing/2014/main" id="{671D2568-6858-8917-7089-D8B7C76A214A}"/>
              </a:ext>
            </a:extLst>
          </p:cNvPr>
          <p:cNvCxnSpPr>
            <a:cxnSpLocks/>
          </p:cNvCxnSpPr>
          <p:nvPr/>
        </p:nvCxnSpPr>
        <p:spPr>
          <a:xfrm>
            <a:off x="2262784" y="3294530"/>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9A8C62-6F29-C916-E4CA-7A1BD83C6623}"/>
              </a:ext>
            </a:extLst>
          </p:cNvPr>
          <p:cNvSpPr txBox="1"/>
          <p:nvPr/>
        </p:nvSpPr>
        <p:spPr>
          <a:xfrm>
            <a:off x="929541" y="1312799"/>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12" name="Straight Arrow Connector 11">
            <a:extLst>
              <a:ext uri="{FF2B5EF4-FFF2-40B4-BE49-F238E27FC236}">
                <a16:creationId xmlns:a16="http://schemas.microsoft.com/office/drawing/2014/main" id="{EC7E135A-8551-F9D2-9BCE-79EF6FFE4BCC}"/>
              </a:ext>
            </a:extLst>
          </p:cNvPr>
          <p:cNvCxnSpPr>
            <a:cxnSpLocks/>
          </p:cNvCxnSpPr>
          <p:nvPr/>
        </p:nvCxnSpPr>
        <p:spPr>
          <a:xfrm>
            <a:off x="1876134" y="1659725"/>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43BAA71-E0E8-1204-93DA-920D45ADABAE}"/>
              </a:ext>
            </a:extLst>
          </p:cNvPr>
          <p:cNvSpPr txBox="1"/>
          <p:nvPr/>
        </p:nvSpPr>
        <p:spPr>
          <a:xfrm>
            <a:off x="2389214" y="3846052"/>
            <a:ext cx="458780" cy="461665"/>
          </a:xfrm>
          <a:prstGeom prst="rect">
            <a:avLst/>
          </a:prstGeom>
          <a:noFill/>
        </p:spPr>
        <p:txBody>
          <a:bodyPr wrap="none" rtlCol="0">
            <a:spAutoFit/>
          </a:bodyPr>
          <a:lstStyle/>
          <a:p>
            <a:r>
              <a:rPr lang="en-US" sz="2400" dirty="0"/>
              <a:t>W</a:t>
            </a:r>
          </a:p>
        </p:txBody>
      </p:sp>
      <p:sp>
        <p:nvSpPr>
          <p:cNvPr id="16" name="Can 3">
            <a:extLst>
              <a:ext uri="{FF2B5EF4-FFF2-40B4-BE49-F238E27FC236}">
                <a16:creationId xmlns:a16="http://schemas.microsoft.com/office/drawing/2014/main" id="{A99CB4F6-681A-9AD6-CEB4-DA7C50AECC61}"/>
              </a:ext>
            </a:extLst>
          </p:cNvPr>
          <p:cNvSpPr/>
          <p:nvPr/>
        </p:nvSpPr>
        <p:spPr>
          <a:xfrm>
            <a:off x="5412173" y="2598556"/>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BB13FC8-A0E4-35A0-F914-59ECFF4A44FD}"/>
              </a:ext>
            </a:extLst>
          </p:cNvPr>
          <p:cNvSpPr txBox="1"/>
          <p:nvPr/>
        </p:nvSpPr>
        <p:spPr>
          <a:xfrm>
            <a:off x="5788690" y="2759920"/>
            <a:ext cx="628698" cy="584775"/>
          </a:xfrm>
          <a:prstGeom prst="rect">
            <a:avLst/>
          </a:prstGeom>
          <a:noFill/>
        </p:spPr>
        <p:txBody>
          <a:bodyPr wrap="none" rtlCol="0">
            <a:spAutoFit/>
          </a:bodyPr>
          <a:lstStyle/>
          <a:p>
            <a:r>
              <a:rPr lang="en-US" sz="3200" dirty="0"/>
              <a:t>A</a:t>
            </a:r>
            <a:r>
              <a:rPr lang="en-US" sz="3200" baseline="-25000" dirty="0"/>
              <a:t>in</a:t>
            </a:r>
          </a:p>
        </p:txBody>
      </p:sp>
      <p:cxnSp>
        <p:nvCxnSpPr>
          <p:cNvPr id="18" name="Straight Arrow Connector 17">
            <a:extLst>
              <a:ext uri="{FF2B5EF4-FFF2-40B4-BE49-F238E27FC236}">
                <a16:creationId xmlns:a16="http://schemas.microsoft.com/office/drawing/2014/main" id="{1B653F35-5241-3AA2-D330-CE3A00D832CF}"/>
              </a:ext>
            </a:extLst>
          </p:cNvPr>
          <p:cNvCxnSpPr/>
          <p:nvPr/>
        </p:nvCxnSpPr>
        <p:spPr>
          <a:xfrm flipV="1">
            <a:off x="5901108" y="3365039"/>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0A86C1D-1DA0-FB64-263E-26EB19195C48}"/>
              </a:ext>
            </a:extLst>
          </p:cNvPr>
          <p:cNvSpPr txBox="1"/>
          <p:nvPr/>
        </p:nvSpPr>
        <p:spPr>
          <a:xfrm>
            <a:off x="5416966" y="4285893"/>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20" name="Straight Arrow Connector 19">
            <a:extLst>
              <a:ext uri="{FF2B5EF4-FFF2-40B4-BE49-F238E27FC236}">
                <a16:creationId xmlns:a16="http://schemas.microsoft.com/office/drawing/2014/main" id="{1AF44ED7-3125-BAB4-4D04-BAB5910658B3}"/>
              </a:ext>
            </a:extLst>
          </p:cNvPr>
          <p:cNvCxnSpPr>
            <a:cxnSpLocks/>
          </p:cNvCxnSpPr>
          <p:nvPr/>
        </p:nvCxnSpPr>
        <p:spPr>
          <a:xfrm>
            <a:off x="6417388" y="3365039"/>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BA83F52-4C15-CC87-2253-DDF8874C45EC}"/>
              </a:ext>
            </a:extLst>
          </p:cNvPr>
          <p:cNvSpPr txBox="1"/>
          <p:nvPr/>
        </p:nvSpPr>
        <p:spPr>
          <a:xfrm>
            <a:off x="5084145" y="1383308"/>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22" name="Straight Arrow Connector 21">
            <a:extLst>
              <a:ext uri="{FF2B5EF4-FFF2-40B4-BE49-F238E27FC236}">
                <a16:creationId xmlns:a16="http://schemas.microsoft.com/office/drawing/2014/main" id="{E96E5388-4585-65A8-DB9B-C7AAA4639843}"/>
              </a:ext>
            </a:extLst>
          </p:cNvPr>
          <p:cNvCxnSpPr>
            <a:cxnSpLocks/>
          </p:cNvCxnSpPr>
          <p:nvPr/>
        </p:nvCxnSpPr>
        <p:spPr>
          <a:xfrm>
            <a:off x="5808382" y="1741841"/>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A7EF293-EC5F-0918-69A6-4C12F4D7812E}"/>
              </a:ext>
            </a:extLst>
          </p:cNvPr>
          <p:cNvSpPr txBox="1"/>
          <p:nvPr/>
        </p:nvSpPr>
        <p:spPr>
          <a:xfrm>
            <a:off x="6543818" y="3916561"/>
            <a:ext cx="458780" cy="461665"/>
          </a:xfrm>
          <a:prstGeom prst="rect">
            <a:avLst/>
          </a:prstGeom>
          <a:noFill/>
        </p:spPr>
        <p:txBody>
          <a:bodyPr wrap="none" rtlCol="0">
            <a:spAutoFit/>
          </a:bodyPr>
          <a:lstStyle/>
          <a:p>
            <a:r>
              <a:rPr lang="en-US" sz="2400" dirty="0"/>
              <a:t>W</a:t>
            </a:r>
          </a:p>
        </p:txBody>
      </p:sp>
      <p:cxnSp>
        <p:nvCxnSpPr>
          <p:cNvPr id="24" name="Straight Arrow Connector 23">
            <a:extLst>
              <a:ext uri="{FF2B5EF4-FFF2-40B4-BE49-F238E27FC236}">
                <a16:creationId xmlns:a16="http://schemas.microsoft.com/office/drawing/2014/main" id="{EB08746F-D72A-822A-8E40-8411BC40B91F}"/>
              </a:ext>
            </a:extLst>
          </p:cNvPr>
          <p:cNvCxnSpPr>
            <a:cxnSpLocks/>
          </p:cNvCxnSpPr>
          <p:nvPr/>
        </p:nvCxnSpPr>
        <p:spPr>
          <a:xfrm>
            <a:off x="6207591" y="1741841"/>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5F210CF-FDA7-279C-70AB-D68DFC9475F4}"/>
              </a:ext>
            </a:extLst>
          </p:cNvPr>
          <p:cNvSpPr txBox="1"/>
          <p:nvPr/>
        </p:nvSpPr>
        <p:spPr>
          <a:xfrm>
            <a:off x="6278361" y="1312799"/>
            <a:ext cx="529312" cy="523220"/>
          </a:xfrm>
          <a:prstGeom prst="rect">
            <a:avLst/>
          </a:prstGeom>
          <a:noFill/>
        </p:spPr>
        <p:txBody>
          <a:bodyPr wrap="none" rtlCol="0">
            <a:spAutoFit/>
          </a:bodyPr>
          <a:lstStyle/>
          <a:p>
            <a:r>
              <a:rPr lang="en-US" sz="2800" dirty="0"/>
              <a:t>F</a:t>
            </a:r>
            <a:r>
              <a:rPr lang="en-US" sz="2800" baseline="-25000" dirty="0"/>
              <a:t>in</a:t>
            </a:r>
          </a:p>
        </p:txBody>
      </p:sp>
    </p:spTree>
    <p:extLst>
      <p:ext uri="{BB962C8B-B14F-4D97-AF65-F5344CB8AC3E}">
        <p14:creationId xmlns:p14="http://schemas.microsoft.com/office/powerpoint/2010/main" val="340925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Number Placeholder 5"/>
          <p:cNvSpPr>
            <a:spLocks noGrp="1"/>
          </p:cNvSpPr>
          <p:nvPr>
            <p:ph type="sldNum" sz="quarter" idx="12"/>
          </p:nvPr>
        </p:nvSpPr>
        <p:spPr>
          <a:noFill/>
        </p:spPr>
        <p:txBody>
          <a:bodyPr/>
          <a:lstStyle/>
          <a:p>
            <a:fld id="{C2812B8D-E844-4807-B20D-B92C141DEBC2}" type="slidenum">
              <a:rPr lang="en-US" smtClean="0"/>
              <a:pPr/>
              <a:t>70</a:t>
            </a:fld>
            <a:endParaRPr lang="en-US"/>
          </a:p>
        </p:txBody>
      </p:sp>
      <p:sp>
        <p:nvSpPr>
          <p:cNvPr id="183299" name="Rectangle 2"/>
          <p:cNvSpPr>
            <a:spLocks noChangeArrowheads="1"/>
          </p:cNvSpPr>
          <p:nvPr/>
        </p:nvSpPr>
        <p:spPr bwMode="auto">
          <a:xfrm>
            <a:off x="5878513" y="3657600"/>
            <a:ext cx="2511425" cy="1871663"/>
          </a:xfrm>
          <a:prstGeom prst="rect">
            <a:avLst/>
          </a:prstGeom>
          <a:gradFill rotWithShape="1">
            <a:gsLst>
              <a:gs pos="0">
                <a:schemeClr val="bg1"/>
              </a:gs>
              <a:gs pos="100000">
                <a:schemeClr val="accent1"/>
              </a:gs>
            </a:gsLst>
            <a:path path="shape">
              <a:fillToRect l="50000" t="50000" r="50000" b="50000"/>
            </a:path>
          </a:gradFill>
          <a:ln w="9525" algn="ctr">
            <a:solidFill>
              <a:schemeClr val="tx1"/>
            </a:solidFill>
            <a:miter lim="800000"/>
            <a:headEnd/>
            <a:tailEnd/>
          </a:ln>
        </p:spPr>
        <p:txBody>
          <a:bodyPr wrap="none" anchor="ctr"/>
          <a:lstStyle/>
          <a:p>
            <a:pPr algn="ctr"/>
            <a:r>
              <a:rPr lang="en-US"/>
              <a:t>Gas at T</a:t>
            </a:r>
            <a:r>
              <a:rPr lang="en-US" baseline="-25000"/>
              <a:t>i</a:t>
            </a:r>
          </a:p>
        </p:txBody>
      </p:sp>
      <p:sp>
        <p:nvSpPr>
          <p:cNvPr id="183300" name="Rectangle 3"/>
          <p:cNvSpPr>
            <a:spLocks noGrp="1" noChangeArrowheads="1"/>
          </p:cNvSpPr>
          <p:nvPr>
            <p:ph type="title"/>
          </p:nvPr>
        </p:nvSpPr>
        <p:spPr/>
        <p:txBody>
          <a:bodyPr/>
          <a:lstStyle/>
          <a:p>
            <a:pPr eaLnBrk="1" hangingPunct="1"/>
            <a:r>
              <a:rPr lang="en-US"/>
              <a:t>Question 123.10.7</a:t>
            </a:r>
            <a:endParaRPr lang="en-US" dirty="0"/>
          </a:p>
        </p:txBody>
      </p:sp>
      <p:sp>
        <p:nvSpPr>
          <p:cNvPr id="183301" name="Rectangle 4"/>
          <p:cNvSpPr>
            <a:spLocks noGrp="1" noChangeArrowheads="1"/>
          </p:cNvSpPr>
          <p:nvPr>
            <p:ph type="body" idx="1"/>
          </p:nvPr>
        </p:nvSpPr>
        <p:spPr>
          <a:xfrm>
            <a:off x="457200" y="1600200"/>
            <a:ext cx="3978275" cy="4525963"/>
          </a:xfrm>
        </p:spPr>
        <p:txBody>
          <a:bodyPr/>
          <a:lstStyle/>
          <a:p>
            <a:pPr marL="609600" indent="-609600" eaLnBrk="1" hangingPunct="1">
              <a:lnSpc>
                <a:spcPct val="80000"/>
              </a:lnSpc>
              <a:buFontTx/>
              <a:buNone/>
            </a:pPr>
            <a:r>
              <a:rPr lang="en-US" sz="2800"/>
              <a:t>The initial state of a system is shown, if the membrane is broken, the gas fills the entire container. Is there work done by the gas in filling the container?</a:t>
            </a:r>
          </a:p>
          <a:p>
            <a:pPr marL="609600" indent="-609600" eaLnBrk="1" hangingPunct="1">
              <a:lnSpc>
                <a:spcPct val="80000"/>
              </a:lnSpc>
              <a:buFontTx/>
              <a:buAutoNum type="alphaLcParenR"/>
            </a:pPr>
            <a:r>
              <a:rPr lang="en-US" sz="2800"/>
              <a:t>Yes</a:t>
            </a:r>
          </a:p>
          <a:p>
            <a:pPr marL="609600" indent="-609600" eaLnBrk="1" hangingPunct="1">
              <a:lnSpc>
                <a:spcPct val="80000"/>
              </a:lnSpc>
              <a:buFontTx/>
              <a:buAutoNum type="alphaLcParenR"/>
            </a:pPr>
            <a:r>
              <a:rPr lang="en-US" sz="2800"/>
              <a:t>No</a:t>
            </a:r>
          </a:p>
          <a:p>
            <a:pPr marL="609600" indent="-609600" eaLnBrk="1" hangingPunct="1">
              <a:lnSpc>
                <a:spcPct val="80000"/>
              </a:lnSpc>
              <a:buFontTx/>
              <a:buAutoNum type="alphaLcParenR"/>
            </a:pPr>
            <a:r>
              <a:rPr lang="en-US" sz="2800"/>
              <a:t>Can’t Tell</a:t>
            </a:r>
          </a:p>
        </p:txBody>
      </p:sp>
      <p:sp>
        <p:nvSpPr>
          <p:cNvPr id="183302" name="Rectangle 5"/>
          <p:cNvSpPr>
            <a:spLocks noChangeArrowheads="1"/>
          </p:cNvSpPr>
          <p:nvPr/>
        </p:nvSpPr>
        <p:spPr bwMode="auto">
          <a:xfrm>
            <a:off x="5878513" y="1814513"/>
            <a:ext cx="2511425" cy="3730625"/>
          </a:xfrm>
          <a:prstGeom prst="rect">
            <a:avLst/>
          </a:prstGeom>
          <a:noFill/>
          <a:ln w="53975" algn="ctr">
            <a:solidFill>
              <a:srgbClr val="FF9900"/>
            </a:solidFill>
            <a:miter lim="800000"/>
            <a:headEnd/>
            <a:tailEnd/>
          </a:ln>
        </p:spPr>
        <p:txBody>
          <a:bodyPr wrap="none" anchor="ctr"/>
          <a:lstStyle/>
          <a:p>
            <a:endParaRPr lang="en-US"/>
          </a:p>
        </p:txBody>
      </p:sp>
      <p:sp>
        <p:nvSpPr>
          <p:cNvPr id="183303" name="Line 6"/>
          <p:cNvSpPr>
            <a:spLocks noChangeShapeType="1"/>
          </p:cNvSpPr>
          <p:nvPr/>
        </p:nvSpPr>
        <p:spPr bwMode="auto">
          <a:xfrm>
            <a:off x="5864225" y="3671888"/>
            <a:ext cx="2525713" cy="0"/>
          </a:xfrm>
          <a:prstGeom prst="line">
            <a:avLst/>
          </a:prstGeom>
          <a:noFill/>
          <a:ln w="9525">
            <a:solidFill>
              <a:srgbClr val="FF0000"/>
            </a:solidFill>
            <a:round/>
            <a:headEnd/>
            <a:tailEnd/>
          </a:ln>
        </p:spPr>
        <p:txBody>
          <a:bodyPr wrap="none" anchor="ctr"/>
          <a:lstStyle/>
          <a:p>
            <a:endParaRPr lang="en-US"/>
          </a:p>
        </p:txBody>
      </p:sp>
      <p:sp>
        <p:nvSpPr>
          <p:cNvPr id="183304" name="Text Box 7"/>
          <p:cNvSpPr txBox="1">
            <a:spLocks noChangeArrowheads="1"/>
          </p:cNvSpPr>
          <p:nvPr/>
        </p:nvSpPr>
        <p:spPr bwMode="auto">
          <a:xfrm>
            <a:off x="6573838" y="2286000"/>
            <a:ext cx="1136650" cy="366713"/>
          </a:xfrm>
          <a:prstGeom prst="rect">
            <a:avLst/>
          </a:prstGeom>
          <a:noFill/>
          <a:ln w="9525" algn="ctr">
            <a:noFill/>
            <a:miter lim="800000"/>
            <a:headEnd/>
            <a:tailEnd/>
          </a:ln>
        </p:spPr>
        <p:txBody>
          <a:bodyPr>
            <a:spAutoFit/>
          </a:bodyPr>
          <a:lstStyle/>
          <a:p>
            <a:pPr algn="ctr"/>
            <a:r>
              <a:rPr lang="en-US"/>
              <a:t>Vacuum</a:t>
            </a:r>
          </a:p>
        </p:txBody>
      </p:sp>
      <p:sp>
        <p:nvSpPr>
          <p:cNvPr id="183305" name="Text Box 8"/>
          <p:cNvSpPr txBox="1">
            <a:spLocks noChangeArrowheads="1"/>
          </p:cNvSpPr>
          <p:nvPr/>
        </p:nvSpPr>
        <p:spPr bwMode="auto">
          <a:xfrm>
            <a:off x="5754688" y="3092450"/>
            <a:ext cx="1920875" cy="366713"/>
          </a:xfrm>
          <a:prstGeom prst="rect">
            <a:avLst/>
          </a:prstGeom>
          <a:noFill/>
          <a:ln w="9525" algn="ctr">
            <a:noFill/>
            <a:miter lim="800000"/>
            <a:headEnd/>
            <a:tailEnd/>
          </a:ln>
        </p:spPr>
        <p:txBody>
          <a:bodyPr>
            <a:spAutoFit/>
          </a:bodyPr>
          <a:lstStyle/>
          <a:p>
            <a:pPr algn="ctr"/>
            <a:r>
              <a:rPr lang="en-US"/>
              <a:t>Membrane</a:t>
            </a:r>
          </a:p>
        </p:txBody>
      </p:sp>
      <p:sp>
        <p:nvSpPr>
          <p:cNvPr id="183306" name="Line 9"/>
          <p:cNvSpPr>
            <a:spLocks noChangeShapeType="1"/>
          </p:cNvSpPr>
          <p:nvPr/>
        </p:nvSpPr>
        <p:spPr bwMode="auto">
          <a:xfrm flipH="1">
            <a:off x="6502400" y="3381375"/>
            <a:ext cx="115888" cy="276225"/>
          </a:xfrm>
          <a:prstGeom prst="line">
            <a:avLst/>
          </a:prstGeom>
          <a:noFill/>
          <a:ln w="9525">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378618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DA3EC-ABC4-33B2-DA4C-30E48D3A2834}"/>
            </a:ext>
          </a:extLst>
        </p:cNvPr>
        <p:cNvGrpSpPr/>
        <p:nvPr/>
      </p:nvGrpSpPr>
      <p:grpSpPr>
        <a:xfrm>
          <a:off x="0" y="0"/>
          <a:ext cx="0" cy="0"/>
          <a:chOff x="0" y="0"/>
          <a:chExt cx="0" cy="0"/>
        </a:xfrm>
      </p:grpSpPr>
      <p:sp>
        <p:nvSpPr>
          <p:cNvPr id="2" name="Can 3">
            <a:extLst>
              <a:ext uri="{FF2B5EF4-FFF2-40B4-BE49-F238E27FC236}">
                <a16:creationId xmlns:a16="http://schemas.microsoft.com/office/drawing/2014/main" id="{CDC93EAB-D142-53CD-E175-2239C8268FB0}"/>
              </a:ext>
            </a:extLst>
          </p:cNvPr>
          <p:cNvSpPr/>
          <p:nvPr/>
        </p:nvSpPr>
        <p:spPr>
          <a:xfrm>
            <a:off x="5239438" y="2575696"/>
            <a:ext cx="16625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1552DA-62FC-7DFF-DF52-F7552697599D}"/>
              </a:ext>
            </a:extLst>
          </p:cNvPr>
          <p:cNvSpPr txBox="1"/>
          <p:nvPr/>
        </p:nvSpPr>
        <p:spPr>
          <a:xfrm>
            <a:off x="5858539" y="2737060"/>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sp>
        <p:nvSpPr>
          <p:cNvPr id="4" name="Can 3">
            <a:extLst>
              <a:ext uri="{FF2B5EF4-FFF2-40B4-BE49-F238E27FC236}">
                <a16:creationId xmlns:a16="http://schemas.microsoft.com/office/drawing/2014/main" id="{F6C251C1-AFDA-D2CE-AEC2-312A7F75AE7C}"/>
              </a:ext>
            </a:extLst>
          </p:cNvPr>
          <p:cNvSpPr/>
          <p:nvPr/>
        </p:nvSpPr>
        <p:spPr>
          <a:xfrm>
            <a:off x="1014985" y="2528047"/>
            <a:ext cx="16625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B95FB2-730E-2D97-CED5-34618FB4D3C9}"/>
              </a:ext>
            </a:extLst>
          </p:cNvPr>
          <p:cNvSpPr txBox="1"/>
          <p:nvPr/>
        </p:nvSpPr>
        <p:spPr>
          <a:xfrm>
            <a:off x="1634086" y="2689411"/>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cxnSp>
        <p:nvCxnSpPr>
          <p:cNvPr id="7" name="Straight Arrow Connector 6">
            <a:extLst>
              <a:ext uri="{FF2B5EF4-FFF2-40B4-BE49-F238E27FC236}">
                <a16:creationId xmlns:a16="http://schemas.microsoft.com/office/drawing/2014/main" id="{EBB6FDE4-F2CD-67CF-4876-CA34B2957FEC}"/>
              </a:ext>
            </a:extLst>
          </p:cNvPr>
          <p:cNvCxnSpPr/>
          <p:nvPr/>
        </p:nvCxnSpPr>
        <p:spPr>
          <a:xfrm flipV="1">
            <a:off x="1746504" y="3294530"/>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C56598E-D6FB-F896-D767-57EBE1F83C3A}"/>
              </a:ext>
            </a:extLst>
          </p:cNvPr>
          <p:cNvSpPr txBox="1"/>
          <p:nvPr/>
        </p:nvSpPr>
        <p:spPr>
          <a:xfrm>
            <a:off x="1262362" y="4215384"/>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9" name="Straight Arrow Connector 8">
            <a:extLst>
              <a:ext uri="{FF2B5EF4-FFF2-40B4-BE49-F238E27FC236}">
                <a16:creationId xmlns:a16="http://schemas.microsoft.com/office/drawing/2014/main" id="{E8B0C24A-6725-7BA1-2281-5E234061F407}"/>
              </a:ext>
            </a:extLst>
          </p:cNvPr>
          <p:cNvCxnSpPr>
            <a:cxnSpLocks/>
          </p:cNvCxnSpPr>
          <p:nvPr/>
        </p:nvCxnSpPr>
        <p:spPr>
          <a:xfrm>
            <a:off x="2262784" y="3294530"/>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8974D2B0-8EE8-D7F1-80C3-72333569915A}"/>
              </a:ext>
            </a:extLst>
          </p:cNvPr>
          <p:cNvSpPr txBox="1"/>
          <p:nvPr/>
        </p:nvSpPr>
        <p:spPr>
          <a:xfrm>
            <a:off x="929541" y="1312799"/>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12" name="Straight Arrow Connector 11">
            <a:extLst>
              <a:ext uri="{FF2B5EF4-FFF2-40B4-BE49-F238E27FC236}">
                <a16:creationId xmlns:a16="http://schemas.microsoft.com/office/drawing/2014/main" id="{D7B16343-E19B-D1AD-0887-824ACAD6CF88}"/>
              </a:ext>
            </a:extLst>
          </p:cNvPr>
          <p:cNvCxnSpPr>
            <a:cxnSpLocks/>
          </p:cNvCxnSpPr>
          <p:nvPr/>
        </p:nvCxnSpPr>
        <p:spPr>
          <a:xfrm>
            <a:off x="1876134" y="1659725"/>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37A7D36-818F-541B-8DE7-CD6DB08FCE88}"/>
              </a:ext>
            </a:extLst>
          </p:cNvPr>
          <p:cNvSpPr txBox="1"/>
          <p:nvPr/>
        </p:nvSpPr>
        <p:spPr>
          <a:xfrm>
            <a:off x="2389214" y="3846052"/>
            <a:ext cx="458780" cy="461665"/>
          </a:xfrm>
          <a:prstGeom prst="rect">
            <a:avLst/>
          </a:prstGeom>
          <a:noFill/>
        </p:spPr>
        <p:txBody>
          <a:bodyPr wrap="none" rtlCol="0">
            <a:spAutoFit/>
          </a:bodyPr>
          <a:lstStyle/>
          <a:p>
            <a:r>
              <a:rPr lang="en-US" sz="2400" dirty="0"/>
              <a:t>W</a:t>
            </a:r>
          </a:p>
        </p:txBody>
      </p:sp>
      <p:cxnSp>
        <p:nvCxnSpPr>
          <p:cNvPr id="18" name="Straight Arrow Connector 17">
            <a:extLst>
              <a:ext uri="{FF2B5EF4-FFF2-40B4-BE49-F238E27FC236}">
                <a16:creationId xmlns:a16="http://schemas.microsoft.com/office/drawing/2014/main" id="{042D1EA6-1A88-028F-6FD6-6BA590A8752D}"/>
              </a:ext>
            </a:extLst>
          </p:cNvPr>
          <p:cNvCxnSpPr/>
          <p:nvPr/>
        </p:nvCxnSpPr>
        <p:spPr>
          <a:xfrm flipV="1">
            <a:off x="5901108" y="3365039"/>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1ECF6FE-7DAF-70E2-906D-79CB70073843}"/>
              </a:ext>
            </a:extLst>
          </p:cNvPr>
          <p:cNvSpPr txBox="1"/>
          <p:nvPr/>
        </p:nvSpPr>
        <p:spPr>
          <a:xfrm>
            <a:off x="5634801" y="4263033"/>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20" name="Straight Arrow Connector 19">
            <a:extLst>
              <a:ext uri="{FF2B5EF4-FFF2-40B4-BE49-F238E27FC236}">
                <a16:creationId xmlns:a16="http://schemas.microsoft.com/office/drawing/2014/main" id="{F82E5482-D345-F59C-670E-359E6952DD03}"/>
              </a:ext>
            </a:extLst>
          </p:cNvPr>
          <p:cNvCxnSpPr>
            <a:cxnSpLocks/>
          </p:cNvCxnSpPr>
          <p:nvPr/>
        </p:nvCxnSpPr>
        <p:spPr>
          <a:xfrm>
            <a:off x="6417388" y="3365039"/>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7D6B8AB6-6F63-73AE-9721-AB5D71F658EF}"/>
              </a:ext>
            </a:extLst>
          </p:cNvPr>
          <p:cNvSpPr txBox="1"/>
          <p:nvPr/>
        </p:nvSpPr>
        <p:spPr>
          <a:xfrm>
            <a:off x="5084145" y="1383308"/>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22" name="Straight Arrow Connector 21">
            <a:extLst>
              <a:ext uri="{FF2B5EF4-FFF2-40B4-BE49-F238E27FC236}">
                <a16:creationId xmlns:a16="http://schemas.microsoft.com/office/drawing/2014/main" id="{8282E349-BCED-9C1A-3286-7664E0819C68}"/>
              </a:ext>
            </a:extLst>
          </p:cNvPr>
          <p:cNvCxnSpPr>
            <a:cxnSpLocks/>
          </p:cNvCxnSpPr>
          <p:nvPr/>
        </p:nvCxnSpPr>
        <p:spPr>
          <a:xfrm>
            <a:off x="5808382" y="1741841"/>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9367A94-AB89-3A10-4507-9C37DE708FF9}"/>
              </a:ext>
            </a:extLst>
          </p:cNvPr>
          <p:cNvSpPr txBox="1"/>
          <p:nvPr/>
        </p:nvSpPr>
        <p:spPr>
          <a:xfrm>
            <a:off x="6543818" y="3916561"/>
            <a:ext cx="458780" cy="461665"/>
          </a:xfrm>
          <a:prstGeom prst="rect">
            <a:avLst/>
          </a:prstGeom>
          <a:noFill/>
        </p:spPr>
        <p:txBody>
          <a:bodyPr wrap="none" rtlCol="0">
            <a:spAutoFit/>
          </a:bodyPr>
          <a:lstStyle/>
          <a:p>
            <a:r>
              <a:rPr lang="en-US" sz="2400" dirty="0"/>
              <a:t>W</a:t>
            </a:r>
          </a:p>
        </p:txBody>
      </p:sp>
      <p:cxnSp>
        <p:nvCxnSpPr>
          <p:cNvPr id="24" name="Straight Arrow Connector 23">
            <a:extLst>
              <a:ext uri="{FF2B5EF4-FFF2-40B4-BE49-F238E27FC236}">
                <a16:creationId xmlns:a16="http://schemas.microsoft.com/office/drawing/2014/main" id="{C479D542-0B79-AA5A-6C3D-BF555FC840E8}"/>
              </a:ext>
            </a:extLst>
          </p:cNvPr>
          <p:cNvCxnSpPr>
            <a:cxnSpLocks/>
          </p:cNvCxnSpPr>
          <p:nvPr/>
        </p:nvCxnSpPr>
        <p:spPr>
          <a:xfrm flipH="1" flipV="1">
            <a:off x="5442329" y="3305634"/>
            <a:ext cx="1185" cy="9262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22CD52F-BF00-C832-7F29-EEE14CC58E60}"/>
              </a:ext>
            </a:extLst>
          </p:cNvPr>
          <p:cNvSpPr txBox="1"/>
          <p:nvPr/>
        </p:nvSpPr>
        <p:spPr>
          <a:xfrm>
            <a:off x="4705208" y="3855006"/>
            <a:ext cx="676660" cy="523220"/>
          </a:xfrm>
          <a:prstGeom prst="rect">
            <a:avLst/>
          </a:prstGeom>
          <a:noFill/>
        </p:spPr>
        <p:txBody>
          <a:bodyPr wrap="none" rtlCol="0">
            <a:spAutoFit/>
          </a:bodyPr>
          <a:lstStyle/>
          <a:p>
            <a:r>
              <a:rPr lang="en-US" sz="2800" dirty="0"/>
              <a:t>F</a:t>
            </a:r>
            <a:r>
              <a:rPr lang="en-US" sz="2800" baseline="-25000" dirty="0"/>
              <a:t>out</a:t>
            </a:r>
          </a:p>
        </p:txBody>
      </p:sp>
    </p:spTree>
    <p:extLst>
      <p:ext uri="{BB962C8B-B14F-4D97-AF65-F5344CB8AC3E}">
        <p14:creationId xmlns:p14="http://schemas.microsoft.com/office/powerpoint/2010/main" val="418767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r>
              <a:rPr lang="en-US"/>
              <a:t>Winter 2007</a:t>
            </a:r>
          </a:p>
        </p:txBody>
      </p:sp>
      <p:sp>
        <p:nvSpPr>
          <p:cNvPr id="5124" name="Footer Placeholder 4"/>
          <p:cNvSpPr>
            <a:spLocks noGrp="1"/>
          </p:cNvSpPr>
          <p:nvPr>
            <p:ph type="ftr" sz="quarter" idx="11"/>
          </p:nvPr>
        </p:nvSpPr>
        <p:spPr>
          <a:noFill/>
        </p:spPr>
        <p:txBody>
          <a:bodyPr/>
          <a:lstStyle/>
          <a:p>
            <a:r>
              <a:rPr lang="en-US"/>
              <a:t>R. Todd Lines</a:t>
            </a:r>
          </a:p>
        </p:txBody>
      </p:sp>
      <p:sp>
        <p:nvSpPr>
          <p:cNvPr id="5125" name="Slide Number Placeholder 5"/>
          <p:cNvSpPr>
            <a:spLocks noGrp="1"/>
          </p:cNvSpPr>
          <p:nvPr>
            <p:ph type="sldNum" sz="quarter" idx="12"/>
          </p:nvPr>
        </p:nvSpPr>
        <p:spPr>
          <a:noFill/>
        </p:spPr>
        <p:txBody>
          <a:bodyPr/>
          <a:lstStyle/>
          <a:p>
            <a:fld id="{447D3882-1331-49FC-BB54-F67ABF412783}" type="slidenum">
              <a:rPr lang="en-US"/>
              <a:pPr/>
              <a:t>9</a:t>
            </a:fld>
            <a:endParaRPr lang="en-US"/>
          </a:p>
        </p:txBody>
      </p:sp>
      <p:sp>
        <p:nvSpPr>
          <p:cNvPr id="5126" name="Rectangle 2"/>
          <p:cNvSpPr>
            <a:spLocks noGrp="1" noChangeArrowheads="1"/>
          </p:cNvSpPr>
          <p:nvPr>
            <p:ph type="title"/>
          </p:nvPr>
        </p:nvSpPr>
        <p:spPr/>
        <p:txBody>
          <a:bodyPr/>
          <a:lstStyle/>
          <a:p>
            <a:pPr eaLnBrk="1" hangingPunct="1"/>
            <a:r>
              <a:rPr lang="en-US"/>
              <a:t>Pascal’s Law</a:t>
            </a:r>
          </a:p>
        </p:txBody>
      </p:sp>
      <p:sp>
        <p:nvSpPr>
          <p:cNvPr id="5127" name="Rectangle 3"/>
          <p:cNvSpPr>
            <a:spLocks noGrp="1" noChangeArrowheads="1"/>
          </p:cNvSpPr>
          <p:nvPr>
            <p:ph type="body" idx="1"/>
          </p:nvPr>
        </p:nvSpPr>
        <p:spPr/>
        <p:txBody>
          <a:bodyPr/>
          <a:lstStyle/>
          <a:p>
            <a:pPr eaLnBrk="1" hangingPunct="1"/>
            <a:r>
              <a:rPr lang="en-US"/>
              <a:t>If we change P</a:t>
            </a:r>
            <a:r>
              <a:rPr lang="en-US" baseline="-25000"/>
              <a:t>o</a:t>
            </a:r>
            <a:r>
              <a:rPr lang="en-US"/>
              <a:t>, there must be a change in pressure throughout the entire fluid!</a:t>
            </a:r>
          </a:p>
          <a:p>
            <a:pPr eaLnBrk="1" hangingPunct="1"/>
            <a:endParaRPr lang="en-US"/>
          </a:p>
          <a:p>
            <a:pPr eaLnBrk="1" hangingPunct="1"/>
            <a:endParaRPr lang="en-US"/>
          </a:p>
          <a:p>
            <a:pPr eaLnBrk="1" hangingPunct="1"/>
            <a:r>
              <a:rPr lang="en-US"/>
              <a:t>Pascal’s Law: </a:t>
            </a:r>
            <a:r>
              <a:rPr lang="en-US" b="1"/>
              <a:t>a change in the pressure applied to a fluid is transmitted undiminished to every point of the fluid and to the walls of the container</a:t>
            </a:r>
            <a:r>
              <a:rPr lang="en-US"/>
              <a:t>.</a:t>
            </a:r>
          </a:p>
        </p:txBody>
      </p:sp>
      <p:graphicFrame>
        <p:nvGraphicFramePr>
          <p:cNvPr id="5122" name="Object 6"/>
          <p:cNvGraphicFramePr>
            <a:graphicFrameLocks noChangeAspect="1"/>
          </p:cNvGraphicFramePr>
          <p:nvPr/>
        </p:nvGraphicFramePr>
        <p:xfrm>
          <a:off x="3802063" y="2970213"/>
          <a:ext cx="1541462" cy="439737"/>
        </p:xfrm>
        <a:graphic>
          <a:graphicData uri="http://schemas.openxmlformats.org/presentationml/2006/ole">
            <mc:AlternateContent xmlns:mc="http://schemas.openxmlformats.org/markup-compatibility/2006">
              <mc:Choice xmlns:v="urn:schemas-microsoft-com:vml" Requires="v">
                <p:oleObj name="Equation" r:id="rId3" imgW="850680" imgH="241200" progId="Equation.3">
                  <p:embed/>
                </p:oleObj>
              </mc:Choice>
              <mc:Fallback>
                <p:oleObj name="Equation" r:id="rId3" imgW="850680" imgH="241200" progId="Equation.3">
                  <p:embed/>
                  <p:pic>
                    <p:nvPicPr>
                      <p:cNvPr id="51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063" y="2970213"/>
                        <a:ext cx="1541462"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2346</Words>
  <Application>Microsoft Office PowerPoint</Application>
  <PresentationFormat>On-screen Show (4:3)</PresentationFormat>
  <Paragraphs>549</Paragraphs>
  <Slides>70</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8" baseType="lpstr">
      <vt:lpstr>Arial</vt:lpstr>
      <vt:lpstr>Arial Black</vt:lpstr>
      <vt:lpstr>Calibri</vt:lpstr>
      <vt:lpstr>Cambria Math</vt:lpstr>
      <vt:lpstr>Symbol</vt:lpstr>
      <vt:lpstr>Times New Roman</vt:lpstr>
      <vt:lpstr>Office Theme</vt:lpstr>
      <vt:lpstr>Equation</vt:lpstr>
      <vt:lpstr>Lecture 26</vt:lpstr>
      <vt:lpstr>PowerPoint Presentation</vt:lpstr>
      <vt:lpstr>PowerPoint Presentation</vt:lpstr>
      <vt:lpstr>PowerPoint Presentation</vt:lpstr>
      <vt:lpstr>Problem</vt:lpstr>
      <vt:lpstr>Problem</vt:lpstr>
      <vt:lpstr>PowerPoint Presentation</vt:lpstr>
      <vt:lpstr>PowerPoint Presentation</vt:lpstr>
      <vt:lpstr>Pascal’s Law</vt:lpstr>
      <vt:lpstr>Question 123.4.7</vt:lpstr>
      <vt:lpstr>Question 123.4.8</vt:lpstr>
      <vt:lpstr>Question 123.4.8</vt:lpstr>
      <vt:lpstr>PowerPoint Presentation</vt:lpstr>
      <vt:lpstr>PowerPoint Presentation</vt:lpstr>
      <vt:lpstr>Buoyant Forces</vt:lpstr>
      <vt:lpstr>Question 123.5.3</vt:lpstr>
      <vt:lpstr>Question 123.5.3.5</vt:lpstr>
      <vt:lpstr>Buoyant Forces</vt:lpstr>
      <vt:lpstr>Archimedes’ Principle</vt:lpstr>
      <vt:lpstr>Case1: Totally Submerged Object</vt:lpstr>
      <vt:lpstr>Buoyant Forces</vt:lpstr>
      <vt:lpstr>Case 2: Partially Submerged Object</vt:lpstr>
      <vt:lpstr>PowerPoint Presentation</vt:lpstr>
      <vt:lpstr>Question 123.5.4</vt:lpstr>
      <vt:lpstr>Question 123.5.5</vt:lpstr>
      <vt:lpstr>Question 123.5.6</vt:lpstr>
      <vt:lpstr>PowerPoint Presentation</vt:lpstr>
      <vt:lpstr>End</vt:lpstr>
      <vt:lpstr>Question 123.5.1</vt:lpstr>
      <vt:lpstr>Question 123.5.2</vt:lpstr>
      <vt:lpstr>PowerPoint Presentation</vt:lpstr>
      <vt:lpstr>Pressure Measurement: Barometer</vt:lpstr>
      <vt:lpstr>Pressure Measurement: Barometer</vt:lpstr>
      <vt:lpstr>PowerPoint Presentation</vt:lpstr>
      <vt:lpstr>PowerPoint Presentation</vt:lpstr>
      <vt:lpstr>Question 123.5.3</vt:lpstr>
      <vt:lpstr>Question 123.5.3.5</vt:lpstr>
      <vt:lpstr>Buoyant Forces</vt:lpstr>
      <vt:lpstr>Buoyant Forces</vt:lpstr>
      <vt:lpstr>Archimedes’ Principle</vt:lpstr>
      <vt:lpstr>Case1: Totally Submerged Object</vt:lpstr>
      <vt:lpstr>Buoyant Forces</vt:lpstr>
      <vt:lpstr>Case 2: Partially Submerged Object</vt:lpstr>
      <vt:lpstr>PowerPoint Presentation</vt:lpstr>
      <vt:lpstr>Question 123.5.4</vt:lpstr>
      <vt:lpstr>Question 123.5.5</vt:lpstr>
      <vt:lpstr>Question 123.5.6</vt:lpstr>
      <vt:lpstr>PowerPoint Presentation</vt:lpstr>
      <vt:lpstr>End</vt:lpstr>
      <vt:lpstr>Misplaced Slides</vt:lpstr>
      <vt:lpstr>Question 123.10.1</vt:lpstr>
      <vt:lpstr>Question 123.10.2</vt:lpstr>
      <vt:lpstr>Question 123.10.2.4</vt:lpstr>
      <vt:lpstr>Question 123.10.2.5</vt:lpstr>
      <vt:lpstr>Question 123.10.3</vt:lpstr>
      <vt:lpstr>Question 123.10.4</vt:lpstr>
      <vt:lpstr>PowerPoint Presentation</vt:lpstr>
      <vt:lpstr>PowerPoint Presentation</vt:lpstr>
      <vt:lpstr>PowerPoint Presentation</vt:lpstr>
      <vt:lpstr>PowerPoint Presentation</vt:lpstr>
      <vt:lpstr>PowerPoint Presentation</vt:lpstr>
      <vt:lpstr>PowerPoint Presentation</vt:lpstr>
      <vt:lpstr>Question 123.10.5</vt:lpstr>
      <vt:lpstr>Question 123.10.6</vt:lpstr>
      <vt:lpstr>Question 123.10.6</vt:lpstr>
      <vt:lpstr>PowerPoint Presentation</vt:lpstr>
      <vt:lpstr>PowerPoint Presentation</vt:lpstr>
      <vt:lpstr>PowerPoint Presentation</vt:lpstr>
      <vt:lpstr>PowerPoint Presentation</vt:lpstr>
      <vt:lpstr>Question 123.10.7</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10</cp:revision>
  <dcterms:created xsi:type="dcterms:W3CDTF">2011-10-03T20:48:29Z</dcterms:created>
  <dcterms:modified xsi:type="dcterms:W3CDTF">2025-07-03T19:11:46Z</dcterms:modified>
</cp:coreProperties>
</file>